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7" r:id="rId25"/>
    <p:sldId id="280" r:id="rId26"/>
    <p:sldId id="288" r:id="rId27"/>
    <p:sldId id="289" r:id="rId28"/>
    <p:sldId id="290" r:id="rId29"/>
    <p:sldId id="291" r:id="rId30"/>
    <p:sldId id="282" r:id="rId31"/>
    <p:sldId id="294" r:id="rId32"/>
    <p:sldId id="293" r:id="rId33"/>
    <p:sldId id="292" r:id="rId34"/>
    <p:sldId id="295" r:id="rId35"/>
    <p:sldId id="297" r:id="rId36"/>
    <p:sldId id="296" r:id="rId37"/>
    <p:sldId id="283" r:id="rId38"/>
    <p:sldId id="298" r:id="rId39"/>
    <p:sldId id="284" r:id="rId40"/>
    <p:sldId id="300" r:id="rId41"/>
    <p:sldId id="299" r:id="rId42"/>
    <p:sldId id="301" r:id="rId43"/>
    <p:sldId id="285" r:id="rId44"/>
    <p:sldId id="286"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1" d="100"/>
          <a:sy n="71" d="100"/>
        </p:scale>
        <p:origin x="492" y="60"/>
      </p:cViewPr>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30CB1B-3687-4296-A211-645EDE31D6BD}"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243802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0CB1B-3687-4296-A211-645EDE31D6BD}"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2448130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0CB1B-3687-4296-A211-645EDE31D6BD}"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4143061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0CB1B-3687-4296-A211-645EDE31D6BD}"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184295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30CB1B-3687-4296-A211-645EDE31D6BD}"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3190957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30CB1B-3687-4296-A211-645EDE31D6BD}"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1083098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30CB1B-3687-4296-A211-645EDE31D6BD}"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2596162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30CB1B-3687-4296-A211-645EDE31D6BD}"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239437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0CB1B-3687-4296-A211-645EDE31D6BD}"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174561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0CB1B-3687-4296-A211-645EDE31D6BD}"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372089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0CB1B-3687-4296-A211-645EDE31D6BD}"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51C3B8-AAD7-488D-AFAE-BF3F756507CA}" type="slidenum">
              <a:rPr lang="en-US" smtClean="0"/>
              <a:t>‹#›</a:t>
            </a:fld>
            <a:endParaRPr lang="en-US"/>
          </a:p>
        </p:txBody>
      </p:sp>
    </p:spTree>
    <p:extLst>
      <p:ext uri="{BB962C8B-B14F-4D97-AF65-F5344CB8AC3E}">
        <p14:creationId xmlns:p14="http://schemas.microsoft.com/office/powerpoint/2010/main" val="2994825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14680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0CB1B-3687-4296-A211-645EDE31D6BD}" type="datetimeFigureOut">
              <a:rPr lang="en-US" smtClean="0"/>
              <a:t>5/15/2026</a:t>
            </a:fld>
            <a:endParaRPr lang="en-US"/>
          </a:p>
        </p:txBody>
      </p:sp>
      <p:sp>
        <p:nvSpPr>
          <p:cNvPr id="5" name="Footer Placeholder 4"/>
          <p:cNvSpPr>
            <a:spLocks noGrp="1"/>
          </p:cNvSpPr>
          <p:nvPr>
            <p:ph type="ftr" sz="quarter" idx="3"/>
          </p:nvPr>
        </p:nvSpPr>
        <p:spPr>
          <a:xfrm>
            <a:off x="4038600" y="614680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Scout Ryan Bertrand</a:t>
            </a:r>
            <a:endParaRPr lang="en-US" dirty="0"/>
          </a:p>
        </p:txBody>
      </p:sp>
      <p:sp>
        <p:nvSpPr>
          <p:cNvPr id="6" name="Slide Number Placeholder 5"/>
          <p:cNvSpPr>
            <a:spLocks noGrp="1"/>
          </p:cNvSpPr>
          <p:nvPr>
            <p:ph type="sldNum" sz="quarter" idx="4"/>
          </p:nvPr>
        </p:nvSpPr>
        <p:spPr>
          <a:xfrm>
            <a:off x="8610600" y="614680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51C3B8-AAD7-488D-AFAE-BF3F756507CA}" type="slidenum">
              <a:rPr lang="en-US" smtClean="0"/>
              <a:t>‹#›</a:t>
            </a:fld>
            <a:endParaRPr lang="en-US"/>
          </a:p>
        </p:txBody>
      </p:sp>
      <p:sp>
        <p:nvSpPr>
          <p:cNvPr id="8" name="Rectangle 7"/>
          <p:cNvSpPr/>
          <p:nvPr userDrawn="1"/>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13"/>
          <a:stretch>
            <a:fillRect/>
          </a:stretch>
        </p:blipFill>
        <p:spPr>
          <a:xfrm>
            <a:off x="11018600" y="353522"/>
            <a:ext cx="852426" cy="852426"/>
          </a:xfrm>
          <a:prstGeom prst="rect">
            <a:avLst/>
          </a:prstGeom>
        </p:spPr>
      </p:pic>
    </p:spTree>
    <p:extLst>
      <p:ext uri="{BB962C8B-B14F-4D97-AF65-F5344CB8AC3E}">
        <p14:creationId xmlns:p14="http://schemas.microsoft.com/office/powerpoint/2010/main" val="4175440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s://www.ncbi.nlm.nih.gov/books/NBK525207/"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8" Type="http://schemas.openxmlformats.org/officeDocument/2006/relationships/hyperlink" Target="https://www.scouting.org/cub-scout-activities/scout-basic-essentials-backpack/" TargetMode="External"/><Relationship Id="rId13" Type="http://schemas.openxmlformats.org/officeDocument/2006/relationships/hyperlink" Target="https://scoutingevent.com/attachment/BSA250/67160_1464807923_712.pdf" TargetMode="External"/><Relationship Id="rId3" Type="http://schemas.openxmlformats.org/officeDocument/2006/relationships/hyperlink" Target="https://en.wikipedia.org/wiki/Ten_Essentials" TargetMode="External"/><Relationship Id="rId7" Type="http://schemas.openxmlformats.org/officeDocument/2006/relationships/hyperlink" Target="https://troop279.us/all-posts/#:~:text=A%20Mess%20Kit%20is%20a%20scout's%20personal,for%20their%20the%20gear%20during%20an%20outing." TargetMode="External"/><Relationship Id="rId12" Type="http://schemas.openxmlformats.org/officeDocument/2006/relationships/hyperlink" Target="https://filestore.scouting.org/filestore/pdf/34-49.pdf" TargetMode="External"/><Relationship Id="rId2" Type="http://schemas.openxmlformats.org/officeDocument/2006/relationships/hyperlink" Target="https://lhcscouting.org/camping-equipment-youll-need-for-scouts-bsa-adventures/" TargetMode="External"/><Relationship Id="rId1" Type="http://schemas.openxmlformats.org/officeDocument/2006/relationships/slideLayout" Target="../slideLayouts/slideLayout7.xml"/><Relationship Id="rId6" Type="http://schemas.openxmlformats.org/officeDocument/2006/relationships/hyperlink" Target="https://troop95pc.org/scouts-bsa/policies/troop-equipment/#:~:text=It%20is%20the%20responsibility%20of%20each%20scout,fixing%20or%20replacing%20that%20piece%20of%20equipment." TargetMode="External"/><Relationship Id="rId11" Type="http://schemas.openxmlformats.org/officeDocument/2006/relationships/hyperlink" Target="https://troop811.org/resources/scout-resources/packing-lists/" TargetMode="External"/><Relationship Id="rId5" Type="http://schemas.openxmlformats.org/officeDocument/2006/relationships/hyperlink" Target="https://backpackinglight.com/forums/topic/crew-roles-and-duty-roster/#:~:text=The%20Crew%20Leader%20assigns%20each%20Scout%20an,collect%20and%20pack%20his%20assigned%20gear%20item." TargetMode="External"/><Relationship Id="rId10" Type="http://schemas.openxmlformats.org/officeDocument/2006/relationships/hyperlink" Target="https://scoutingevent.com/Download/129163159/OR/Personal_Packing_List.pdf" TargetMode="External"/><Relationship Id="rId4" Type="http://schemas.openxmlformats.org/officeDocument/2006/relationships/hyperlink" Target="https://t54.org/Resources/Camping/Patrol_Gear_Checklist.pdf" TargetMode="External"/><Relationship Id="rId9" Type="http://schemas.openxmlformats.org/officeDocument/2006/relationships/hyperlink" Target="https://www.scoutshop.org/blog/get-ready-for-camp-with-this-super-helpful-checklist.html" TargetMode="External"/><Relationship Id="rId14" Type="http://schemas.openxmlformats.org/officeDocument/2006/relationships/hyperlink" Target="https://troop652bsa.org/camping-gear-tips/#:~:text=At%20minimum%2C%20a%20Scout%20needs%20a%20sleeping,requirements%20will%20be%20published%20for%20each%20campout."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34236" y="1304708"/>
            <a:ext cx="10596282" cy="646331"/>
          </a:xfrm>
          <a:prstGeom prst="rect">
            <a:avLst/>
          </a:prstGeom>
        </p:spPr>
        <p:txBody>
          <a:bodyPr wrap="square">
            <a:spAutoFit/>
          </a:bodyPr>
          <a:lstStyle/>
          <a:p>
            <a:pPr algn="ctr"/>
            <a:r>
              <a:rPr lang="en-US" sz="3600" b="1" i="0" dirty="0" smtClean="0">
                <a:effectLst/>
                <a:latin typeface="Roboto Slab"/>
              </a:rPr>
              <a:t>Camping Merit Badge</a:t>
            </a:r>
            <a:endParaRPr lang="en-US" sz="3600" b="1" i="0" dirty="0">
              <a:effectLst/>
              <a:latin typeface="Roboto Slab"/>
            </a:endParaRPr>
          </a:p>
        </p:txBody>
      </p:sp>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2"/>
          <a:srcRect l="19902" t="4036" r="20626" b="4581"/>
          <a:stretch/>
        </p:blipFill>
        <p:spPr>
          <a:xfrm>
            <a:off x="430306" y="1164812"/>
            <a:ext cx="4249270" cy="5303223"/>
          </a:xfrm>
          <a:prstGeom prst="rect">
            <a:avLst/>
          </a:prstGeom>
        </p:spPr>
      </p:pic>
      <p:sp>
        <p:nvSpPr>
          <p:cNvPr id="6" name="TextBox 5"/>
          <p:cNvSpPr txBox="1"/>
          <p:nvPr/>
        </p:nvSpPr>
        <p:spPr>
          <a:xfrm>
            <a:off x="5580865" y="3094382"/>
            <a:ext cx="5724644" cy="1015663"/>
          </a:xfrm>
          <a:prstGeom prst="rect">
            <a:avLst/>
          </a:prstGeom>
          <a:noFill/>
        </p:spPr>
        <p:txBody>
          <a:bodyPr wrap="none" rtlCol="0">
            <a:spAutoFit/>
          </a:bodyPr>
          <a:lstStyle/>
          <a:p>
            <a:r>
              <a:rPr lang="en-US" sz="2000" b="1" dirty="0" smtClean="0"/>
              <a:t>Merit Badge Counselor: __________________</a:t>
            </a:r>
            <a:r>
              <a:rPr lang="en-US" sz="2000" dirty="0" smtClean="0"/>
              <a:t>	</a:t>
            </a:r>
          </a:p>
          <a:p>
            <a:endParaRPr lang="en-US" sz="2000" dirty="0" smtClean="0"/>
          </a:p>
          <a:p>
            <a:r>
              <a:rPr lang="en-US" sz="2000" b="1" dirty="0" smtClean="0"/>
              <a:t>Merit Badge Expert: _____________________</a:t>
            </a:r>
            <a:endParaRPr lang="en-US" sz="2000" dirty="0"/>
          </a:p>
        </p:txBody>
      </p:sp>
    </p:spTree>
    <p:extLst>
      <p:ext uri="{BB962C8B-B14F-4D97-AF65-F5344CB8AC3E}">
        <p14:creationId xmlns:p14="http://schemas.microsoft.com/office/powerpoint/2010/main" val="1808429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799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2031325"/>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p>
          <a:p>
            <a:pPr>
              <a:buFont typeface="Arial" panose="020B0604020202020204" pitchFamily="34" charset="0"/>
              <a:buChar char="•"/>
            </a:pPr>
            <a:r>
              <a:rPr lang="en-US" sz="1400" dirty="0">
                <a:solidFill>
                  <a:srgbClr val="515354"/>
                </a:solidFill>
                <a:latin typeface="Roboto"/>
              </a:rPr>
              <a:t>(a) Describe the features of four types of tents, when and where they could be used, and how to care for tents. Working with another Scout, pitch a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the importance of camp sanitation and tell why water treatment is essential. Then demonstrate two ways to treat water.</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Describe the factors to be considered in deciding where to pitch your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Tell the difference between internal- and external-frame packs. Discuss the advantages and disadvantages of each.</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Discuss the types of sleeping bags and what kind would be suitable for different conditions. Explain the proper care of your sleeping bag and how to keep it dry. Make a comfortable ground bed</a:t>
            </a:r>
            <a:r>
              <a:rPr lang="en-US" sz="1400" dirty="0" smtClean="0">
                <a:solidFill>
                  <a:srgbClr val="515354"/>
                </a:solidFill>
                <a:latin typeface="Roboto"/>
              </a:rPr>
              <a:t>.</a:t>
            </a:r>
            <a:endParaRPr lang="en-US" sz="1400" dirty="0">
              <a:solidFill>
                <a:srgbClr val="212121"/>
              </a:solidFill>
              <a:latin typeface="Roboto"/>
            </a:endParaRPr>
          </a:p>
        </p:txBody>
      </p:sp>
    </p:spTree>
    <p:extLst>
      <p:ext uri="{BB962C8B-B14F-4D97-AF65-F5344CB8AC3E}">
        <p14:creationId xmlns:p14="http://schemas.microsoft.com/office/powerpoint/2010/main" val="3116309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353248"/>
            <a:ext cx="11101137" cy="954107"/>
          </a:xfrm>
          <a:prstGeom prst="rect">
            <a:avLst/>
          </a:prstGeom>
        </p:spPr>
        <p:txBody>
          <a:bodyPr wrap="square">
            <a:spAutoFit/>
          </a:bodyPr>
          <a:lstStyle/>
          <a:p>
            <a:r>
              <a:rPr lang="en-US" sz="1400" b="1" dirty="0" smtClean="0">
                <a:solidFill>
                  <a:srgbClr val="515354"/>
                </a:solidFill>
                <a:latin typeface="Roboto"/>
              </a:rPr>
              <a:t>7</a:t>
            </a:r>
            <a:r>
              <a:rPr lang="en-US" sz="1400" b="1" dirty="0">
                <a:solidFill>
                  <a:srgbClr val="515354"/>
                </a:solidFill>
                <a:latin typeface="Roboto"/>
              </a:rPr>
              <a:t>. Prepare for an overnight campout with your patrol by doing the following:</a:t>
            </a:r>
          </a:p>
          <a:p>
            <a:pPr>
              <a:buFont typeface="Arial" panose="020B0604020202020204" pitchFamily="34" charset="0"/>
              <a:buChar char="•"/>
            </a:pPr>
            <a:r>
              <a:rPr lang="en-US" sz="1400" dirty="0">
                <a:solidFill>
                  <a:srgbClr val="515354"/>
                </a:solidFill>
                <a:latin typeface="Roboto"/>
              </a:rPr>
              <a:t>(a) Make a checklist of personal and patrol gear that will be needed.</a:t>
            </a:r>
          </a:p>
          <a:p>
            <a:pPr>
              <a:buFont typeface="Arial" panose="020B0604020202020204" pitchFamily="34" charset="0"/>
              <a:buChar char="•"/>
            </a:pPr>
            <a:r>
              <a:rPr lang="en-US" sz="1400" dirty="0">
                <a:solidFill>
                  <a:srgbClr val="515354"/>
                </a:solidFill>
                <a:latin typeface="Roboto"/>
              </a:rPr>
              <a:t>(b) Pack your own gear and your share of the patrol equipment and food for proper carrying. Show that your pack is right for quickly getting what is needed first, and that it has been assembled properly for comfort, weight, balance, size, and neatness</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690067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337206"/>
            <a:ext cx="11101137" cy="2462213"/>
          </a:xfrm>
          <a:prstGeom prst="rect">
            <a:avLst/>
          </a:prstGeom>
        </p:spPr>
        <p:txBody>
          <a:bodyPr wrap="square">
            <a:spAutoFit/>
          </a:bodyPr>
          <a:lstStyle/>
          <a:p>
            <a:r>
              <a:rPr lang="en-US" sz="1400" b="1" dirty="0" smtClean="0">
                <a:solidFill>
                  <a:srgbClr val="515354"/>
                </a:solidFill>
                <a:latin typeface="Roboto"/>
              </a:rPr>
              <a:t>8</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Explain the safety procedures for:</a:t>
            </a:r>
          </a:p>
          <a:p>
            <a:r>
              <a:rPr lang="en-US" sz="1400" dirty="0">
                <a:solidFill>
                  <a:srgbClr val="515354"/>
                </a:solidFill>
                <a:latin typeface="Roboto"/>
              </a:rPr>
              <a:t>(1) Using a propane or butane/propane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Using a liquid fuel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Proper storage of extra fuel</a:t>
            </a:r>
          </a:p>
          <a:p>
            <a:r>
              <a:rPr lang="en-US" sz="1400" dirty="0" smtClean="0">
                <a:solidFill>
                  <a:srgbClr val="515354"/>
                </a:solidFill>
                <a:latin typeface="Roboto"/>
              </a:rPr>
              <a:t>(b</a:t>
            </a:r>
            <a:r>
              <a:rPr lang="en-US" sz="1400" dirty="0">
                <a:solidFill>
                  <a:srgbClr val="515354"/>
                </a:solidFill>
                <a:latin typeface="Roboto"/>
              </a:rPr>
              <a:t>) Discuss the advantages and disadvantages of different types of lightweight cooking stoves.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While camping in the outdoors, cook at least one breakfast, one lunch, and one dinner for your patrol from the meals you have planned for requirement 8(c). At least one of those meals must be a trail meal requiring the use of a lightweight stove</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2340939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145949"/>
            <a:ext cx="10908631" cy="3970318"/>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9. Show experience in camping by doing the following:</a:t>
            </a:r>
          </a:p>
          <a:p>
            <a:pPr>
              <a:buFont typeface="Arial" panose="020B0604020202020204" pitchFamily="34" charset="0"/>
              <a:buChar char="•"/>
            </a:pPr>
            <a:r>
              <a:rPr lang="en-US" sz="1400" dirty="0">
                <a:solidFill>
                  <a:srgbClr val="515354"/>
                </a:solidFill>
                <a:latin typeface="Roboto"/>
              </a:rPr>
              <a:t>(a) Camp for at least 20 nights at designated Scouting activities or events. One long-term camping experience of up to six consecutive nights may be applied toward this requirement. Two nights may be counted toward the total for each additional long-term camping trip. Each night must be spent either under the sky, in a tent you have pitched yourself (if a tent is provided and already set up, you do not need to pitch your own), in a hammock that is safely strung outdoors, in a lean-to, or other three-sided shelter with an open front. Nights spent in indoor lock-in events, cabin camping, hotel stays, or other covered accommodations do not count toward the 20 nights.</a:t>
            </a:r>
          </a:p>
          <a:p>
            <a:pPr>
              <a:buFont typeface="Arial" panose="020B0604020202020204" pitchFamily="34" charset="0"/>
              <a:buChar char="•"/>
            </a:pPr>
            <a:r>
              <a:rPr lang="en-US" sz="1400" dirty="0">
                <a:solidFill>
                  <a:srgbClr val="515354"/>
                </a:solidFill>
                <a:latin typeface="Roboto"/>
              </a:rPr>
              <a:t>(b) On any of these camping experiences, you must do TWO of the following, only with proper preparation and under qualified supervision.</a:t>
            </a:r>
          </a:p>
          <a:p>
            <a:pPr>
              <a:buFont typeface="Arial" panose="020B0604020202020204" pitchFamily="34" charset="0"/>
              <a:buChar char="•"/>
            </a:pPr>
            <a:r>
              <a:rPr lang="en-US" sz="1400" dirty="0">
                <a:solidFill>
                  <a:srgbClr val="515354"/>
                </a:solidFill>
                <a:latin typeface="Roboto"/>
              </a:rPr>
              <a:t>(1) Hike up a mountain, gaining at least 1,000 vertical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Backpack, snowshoe, or cross-country ski for at least 4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Take a bike trip of at least 15 miles or at least four hours.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4) Take a </a:t>
            </a:r>
            <a:r>
              <a:rPr lang="en-US" sz="1400" dirty="0" smtClean="0">
                <a:solidFill>
                  <a:srgbClr val="515354"/>
                </a:solidFill>
                <a:latin typeface="Roboto"/>
              </a:rPr>
              <a:t>non-motorized </a:t>
            </a:r>
            <a:r>
              <a:rPr lang="en-US" sz="1400" dirty="0">
                <a:solidFill>
                  <a:srgbClr val="515354"/>
                </a:solidFill>
                <a:latin typeface="Roboto"/>
              </a:rPr>
              <a:t>trip on the water of at least four hours or 5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5) Plan and carry out an overnight snow camping experience.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6) Rappel down a rappel route of 30 feet or more.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On any of these camping experiences, perform a conservation project approved by the landowner or land managing agency. This can be done alone or with others.</a:t>
            </a:r>
            <a:br>
              <a:rPr lang="en-US" sz="1400" dirty="0">
                <a:solidFill>
                  <a:srgbClr val="515354"/>
                </a:solidFill>
                <a:latin typeface="Roboto"/>
              </a:rPr>
            </a:br>
            <a:endParaRPr lang="en-US" sz="1400" b="1" dirty="0">
              <a:solidFill>
                <a:srgbClr val="515354"/>
              </a:solidFill>
              <a:latin typeface="Roboto"/>
            </a:endParaRPr>
          </a:p>
        </p:txBody>
      </p:sp>
    </p:spTree>
    <p:extLst>
      <p:ext uri="{BB962C8B-B14F-4D97-AF65-F5344CB8AC3E}">
        <p14:creationId xmlns:p14="http://schemas.microsoft.com/office/powerpoint/2010/main" val="2405241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450749"/>
            <a:ext cx="10908631" cy="738664"/>
          </a:xfrm>
          <a:prstGeom prst="rect">
            <a:avLst/>
          </a:prstGeom>
        </p:spPr>
        <p:txBody>
          <a:bodyPr wrap="square">
            <a:spAutoFit/>
          </a:bodyPr>
          <a:lstStyle/>
          <a:p>
            <a:r>
              <a:rPr lang="en-US" sz="1400" b="1" dirty="0" smtClean="0">
                <a:solidFill>
                  <a:srgbClr val="515354"/>
                </a:solidFill>
                <a:latin typeface="Roboto"/>
              </a:rPr>
              <a:t>10</a:t>
            </a:r>
            <a:r>
              <a:rPr lang="en-US" sz="1400" b="1" dirty="0">
                <a:solidFill>
                  <a:srgbClr val="515354"/>
                </a:solidFill>
                <a:latin typeface="Roboto"/>
              </a:rPr>
              <a:t>. Discuss how the things you did to earn this badge have taught you about personal health and safety, survival, public health, conservation, and good citizenship. In your discussion, tell how Scout spirit and the Scout Oath and Scout Law apply to camping and outdoor ethics</a:t>
            </a:r>
          </a:p>
        </p:txBody>
      </p:sp>
    </p:spTree>
    <p:extLst>
      <p:ext uri="{BB962C8B-B14F-4D97-AF65-F5344CB8AC3E}">
        <p14:creationId xmlns:p14="http://schemas.microsoft.com/office/powerpoint/2010/main" val="2940037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34236" y="1304708"/>
            <a:ext cx="10596282" cy="646331"/>
          </a:xfrm>
          <a:prstGeom prst="rect">
            <a:avLst/>
          </a:prstGeom>
        </p:spPr>
        <p:txBody>
          <a:bodyPr wrap="square">
            <a:spAutoFit/>
          </a:bodyPr>
          <a:lstStyle/>
          <a:p>
            <a:pPr algn="ctr"/>
            <a:r>
              <a:rPr lang="en-US" sz="3600" b="1" i="0" dirty="0" smtClean="0">
                <a:effectLst/>
                <a:latin typeface="Roboto Slab"/>
              </a:rPr>
              <a:t>Camping Merit Badge</a:t>
            </a:r>
            <a:endParaRPr lang="en-US" sz="3600" b="1" i="0" dirty="0">
              <a:effectLst/>
              <a:latin typeface="Roboto Slab"/>
            </a:endParaRPr>
          </a:p>
        </p:txBody>
      </p:sp>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2"/>
          <a:srcRect l="19902" t="4036" r="20626" b="4581"/>
          <a:stretch/>
        </p:blipFill>
        <p:spPr>
          <a:xfrm>
            <a:off x="430306" y="1164812"/>
            <a:ext cx="4249270" cy="5303223"/>
          </a:xfrm>
          <a:prstGeom prst="rect">
            <a:avLst/>
          </a:prstGeom>
        </p:spPr>
      </p:pic>
      <p:sp>
        <p:nvSpPr>
          <p:cNvPr id="6" name="TextBox 5"/>
          <p:cNvSpPr txBox="1"/>
          <p:nvPr/>
        </p:nvSpPr>
        <p:spPr>
          <a:xfrm>
            <a:off x="5580865" y="3094382"/>
            <a:ext cx="5724644" cy="1015663"/>
          </a:xfrm>
          <a:prstGeom prst="rect">
            <a:avLst/>
          </a:prstGeom>
          <a:noFill/>
        </p:spPr>
        <p:txBody>
          <a:bodyPr wrap="none" rtlCol="0">
            <a:spAutoFit/>
          </a:bodyPr>
          <a:lstStyle/>
          <a:p>
            <a:r>
              <a:rPr lang="en-US" sz="2000" b="1" dirty="0" smtClean="0"/>
              <a:t>Merit Badge Counselor: __________________</a:t>
            </a:r>
            <a:r>
              <a:rPr lang="en-US" sz="2000" dirty="0" smtClean="0"/>
              <a:t>	</a:t>
            </a:r>
          </a:p>
          <a:p>
            <a:endParaRPr lang="en-US" sz="2000" dirty="0" smtClean="0"/>
          </a:p>
          <a:p>
            <a:r>
              <a:rPr lang="en-US" sz="2000" b="1" dirty="0" smtClean="0"/>
              <a:t>Merit Badge Expert: _____________________</a:t>
            </a:r>
            <a:endParaRPr lang="en-US" sz="2000" dirty="0"/>
          </a:p>
        </p:txBody>
      </p:sp>
    </p:spTree>
    <p:extLst>
      <p:ext uri="{BB962C8B-B14F-4D97-AF65-F5344CB8AC3E}">
        <p14:creationId xmlns:p14="http://schemas.microsoft.com/office/powerpoint/2010/main" val="361331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5478423"/>
          </a:xfrm>
          <a:prstGeom prst="rect">
            <a:avLst/>
          </a:prstGeom>
        </p:spPr>
        <p:txBody>
          <a:bodyPr wrap="square">
            <a:spAutoFit/>
          </a:bodyPr>
          <a:lstStyle/>
          <a:p>
            <a:r>
              <a:rPr lang="en-US" sz="1400" b="1" dirty="0">
                <a:solidFill>
                  <a:srgbClr val="515354"/>
                </a:solidFill>
                <a:latin typeface="Roboto"/>
              </a:rPr>
              <a:t>1. Do the following:</a:t>
            </a:r>
          </a:p>
          <a:p>
            <a:pPr>
              <a:buFont typeface="Arial" panose="020B0604020202020204" pitchFamily="34" charset="0"/>
              <a:buChar char="•"/>
            </a:pPr>
            <a:r>
              <a:rPr lang="en-US" sz="1400" dirty="0">
                <a:solidFill>
                  <a:srgbClr val="515354"/>
                </a:solidFill>
                <a:latin typeface="Roboto"/>
              </a:rPr>
              <a:t>(a) Explain to your counselor the most likely hazards you may encounter while participating in camping activities and what you should do to anticipate, help prevent, mitigate, and respond to these hazards.</a:t>
            </a:r>
            <a:br>
              <a:rPr lang="en-US" sz="1400" dirty="0">
                <a:solidFill>
                  <a:srgbClr val="515354"/>
                </a:solidFill>
                <a:latin typeface="Roboto"/>
              </a:rPr>
            </a:br>
            <a:r>
              <a:rPr lang="en-US" sz="1400" dirty="0" smtClean="0">
                <a:solidFill>
                  <a:srgbClr val="515354"/>
                </a:solidFill>
                <a:latin typeface="Roboto"/>
              </a:rPr>
              <a:t>(b</a:t>
            </a:r>
            <a:r>
              <a:rPr lang="en-US" sz="1400" dirty="0">
                <a:solidFill>
                  <a:srgbClr val="515354"/>
                </a:solidFill>
                <a:latin typeface="Roboto"/>
              </a:rPr>
              <a:t>) Discuss with your counselor why it is important to be aware of weather conditions before and during your camping activities. Tell how you can prepare should the weather turn bad during your campouts.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Show that you know first aid for and how to prevent injuries or illnesses that could occur while camping, including hypothermia, frostbite, heat reactions, dehydration, altitude sickness, insect stings, tick bites, snakebite, blisters, and hyperventilation.</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2. Learn the Leave No Trace Seven Principles and the Outdoor Code, and explain what they mean. Write a personal and group plan for implementing these principles on your next outing.</a:t>
            </a:r>
            <a:br>
              <a:rPr lang="en-US" sz="1400" b="1" dirty="0">
                <a:solidFill>
                  <a:srgbClr val="515354"/>
                </a:solidFill>
                <a:latin typeface="Roboto"/>
              </a:rPr>
            </a:br>
            <a:endParaRPr lang="en-US" sz="1400" b="1" dirty="0" smtClean="0">
              <a:solidFill>
                <a:srgbClr val="515354"/>
              </a:solidFill>
              <a:latin typeface="Roboto"/>
            </a:endParaRPr>
          </a:p>
          <a:p>
            <a:r>
              <a:rPr lang="en-US" sz="1400" b="1" dirty="0" smtClean="0">
                <a:solidFill>
                  <a:srgbClr val="515354"/>
                </a:solidFill>
                <a:latin typeface="Roboto"/>
              </a:rPr>
              <a:t>3</a:t>
            </a:r>
            <a:r>
              <a:rPr lang="en-US" sz="1400" b="1" dirty="0">
                <a:solidFill>
                  <a:srgbClr val="515354"/>
                </a:solidFill>
                <a:latin typeface="Roboto"/>
              </a:rPr>
              <a:t>. Make a written plan for an overnight trek and show how to get to your camping spot by using a topographical map and one of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a) </a:t>
            </a:r>
            <a:r>
              <a:rPr lang="en-US" sz="1400" dirty="0" smtClean="0">
                <a:solidFill>
                  <a:srgbClr val="515354"/>
                </a:solidFill>
                <a:latin typeface="Roboto"/>
              </a:rPr>
              <a:t>Compass; (</a:t>
            </a:r>
            <a:r>
              <a:rPr lang="en-US" sz="1400" dirty="0">
                <a:solidFill>
                  <a:srgbClr val="515354"/>
                </a:solidFill>
                <a:latin typeface="Roboto"/>
              </a:rPr>
              <a:t>b) GPS </a:t>
            </a:r>
            <a:r>
              <a:rPr lang="en-US" sz="1400" dirty="0" smtClean="0">
                <a:solidFill>
                  <a:srgbClr val="515354"/>
                </a:solidFill>
                <a:latin typeface="Roboto"/>
              </a:rPr>
              <a:t>receiver; (</a:t>
            </a:r>
            <a:r>
              <a:rPr lang="en-US" sz="1400" dirty="0">
                <a:solidFill>
                  <a:srgbClr val="515354"/>
                </a:solidFill>
                <a:latin typeface="Roboto"/>
              </a:rPr>
              <a:t>c) Smartphone with a GPS </a:t>
            </a:r>
            <a:r>
              <a:rPr lang="en-US" sz="1400" dirty="0" smtClean="0">
                <a:solidFill>
                  <a:srgbClr val="515354"/>
                </a:solidFill>
                <a:latin typeface="Roboto"/>
              </a:rPr>
              <a:t>app</a:t>
            </a:r>
            <a:r>
              <a:rPr lang="en-US" sz="1400" dirty="0">
                <a:solidFill>
                  <a:srgbClr val="212121"/>
                </a:solidFill>
                <a:latin typeface="Roboto"/>
              </a:rPr>
              <a:t/>
            </a:r>
            <a:br>
              <a:rPr lang="en-US" sz="1400" dirty="0">
                <a:solidFill>
                  <a:srgbClr val="212121"/>
                </a:solidFill>
                <a:latin typeface="Roboto"/>
              </a:rPr>
            </a:br>
            <a:endParaRPr lang="en-US" sz="1400" dirty="0">
              <a:solidFill>
                <a:srgbClr val="212121"/>
              </a:solidFill>
              <a:latin typeface="Roboto"/>
            </a:endParaRPr>
          </a:p>
          <a:p>
            <a:r>
              <a:rPr lang="en-US" sz="1400" b="1" dirty="0">
                <a:solidFill>
                  <a:srgbClr val="515354"/>
                </a:solidFill>
                <a:latin typeface="Roboto"/>
              </a:rPr>
              <a:t>4. Do the following:</a:t>
            </a:r>
          </a:p>
          <a:p>
            <a:pPr>
              <a:buFont typeface="Arial" panose="020B0604020202020204" pitchFamily="34" charset="0"/>
              <a:buChar char="•"/>
            </a:pPr>
            <a:r>
              <a:rPr lang="en-US" sz="1400" dirty="0">
                <a:solidFill>
                  <a:srgbClr val="515354"/>
                </a:solidFill>
                <a:latin typeface="Roboto"/>
              </a:rPr>
              <a:t>(a) Make a duty roster showing how your patrol is organized for an actual overnight campout. List assignments for each member.</a:t>
            </a:r>
          </a:p>
          <a:p>
            <a:pPr>
              <a:buFont typeface="Arial" panose="020B0604020202020204" pitchFamily="34" charset="0"/>
              <a:buChar char="•"/>
            </a:pPr>
            <a:r>
              <a:rPr lang="en-US" sz="1400" dirty="0">
                <a:solidFill>
                  <a:srgbClr val="515354"/>
                </a:solidFill>
                <a:latin typeface="Roboto"/>
              </a:rPr>
              <a:t>(b) Help a Scout patrol or a </a:t>
            </a:r>
            <a:r>
              <a:rPr lang="en-US" sz="1400" dirty="0" err="1">
                <a:solidFill>
                  <a:srgbClr val="515354"/>
                </a:solidFill>
                <a:latin typeface="Roboto"/>
              </a:rPr>
              <a:t>Webelos</a:t>
            </a:r>
            <a:r>
              <a:rPr lang="en-US" sz="1400" dirty="0">
                <a:solidFill>
                  <a:srgbClr val="515354"/>
                </a:solidFill>
                <a:latin typeface="Roboto"/>
              </a:rPr>
              <a:t> Scout unit in your area prepare for an actual campout, including creating the duty roster, menu planning, equipment needs, general planning, and setting up camp.</a:t>
            </a:r>
          </a:p>
          <a:p>
            <a:endParaRPr lang="en-US" sz="1400" dirty="0">
              <a:solidFill>
                <a:srgbClr val="212121"/>
              </a:solidFill>
              <a:latin typeface="Roboto"/>
            </a:endParaRPr>
          </a:p>
          <a:p>
            <a:r>
              <a:rPr lang="en-US" sz="1400" b="1" dirty="0">
                <a:solidFill>
                  <a:srgbClr val="515354"/>
                </a:solidFill>
                <a:latin typeface="Roboto"/>
              </a:rPr>
              <a:t>5. Do the following:</a:t>
            </a:r>
          </a:p>
          <a:p>
            <a:pPr>
              <a:buFont typeface="Arial" panose="020B0604020202020204" pitchFamily="34" charset="0"/>
              <a:buChar char="•"/>
            </a:pPr>
            <a:r>
              <a:rPr lang="en-US" sz="1400" dirty="0">
                <a:solidFill>
                  <a:srgbClr val="515354"/>
                </a:solidFill>
                <a:latin typeface="Roboto"/>
              </a:rPr>
              <a:t>(a) Prepare a list of clothing you would need for overnight campouts in both warm and cold weather. Explain the term "layering."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footwear for different kinds of weather and how the right footwear is important for protecting your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Explain the proper care and storage of camping equipment (clothing, footwear, bedding).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List the Scout Basic Essentials necessary for any campout, and explain why each item is needed.</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Present yourself to your Scoutmaster with your pack for inspection. Be correctly clothed and equipped for an overnight campout</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16122551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5693866"/>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p>
          <a:p>
            <a:pPr>
              <a:buFont typeface="Arial" panose="020B0604020202020204" pitchFamily="34" charset="0"/>
              <a:buChar char="•"/>
            </a:pPr>
            <a:r>
              <a:rPr lang="en-US" sz="1400" dirty="0">
                <a:solidFill>
                  <a:srgbClr val="515354"/>
                </a:solidFill>
                <a:latin typeface="Roboto"/>
              </a:rPr>
              <a:t>(a) Describe the features of four types of tents, when and where they could be used, and how to care for tents. Working with another Scout, pitch a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the importance of camp sanitation and tell why water treatment is essential. Then demonstrate two ways to treat water.</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Describe the factors to be considered in deciding where to pitch your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Tell the difference between internal- and external-frame packs. Discuss the advantages and disadvantages of each.</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Discuss the types of sleeping bags and what kind would be suitable for different conditions. Explain the proper care of your sleeping bag and how to keep it dry. Make a comfortable ground bed.</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7. Prepare for an overnight campout with your patrol by doing the following:</a:t>
            </a:r>
          </a:p>
          <a:p>
            <a:pPr>
              <a:buFont typeface="Arial" panose="020B0604020202020204" pitchFamily="34" charset="0"/>
              <a:buChar char="•"/>
            </a:pPr>
            <a:r>
              <a:rPr lang="en-US" sz="1400" dirty="0">
                <a:solidFill>
                  <a:srgbClr val="515354"/>
                </a:solidFill>
                <a:latin typeface="Roboto"/>
              </a:rPr>
              <a:t>(a) Make a checklist of personal and patrol gear that will be needed.</a:t>
            </a:r>
          </a:p>
          <a:p>
            <a:pPr>
              <a:buFont typeface="Arial" panose="020B0604020202020204" pitchFamily="34" charset="0"/>
              <a:buChar char="•"/>
            </a:pPr>
            <a:r>
              <a:rPr lang="en-US" sz="1400" dirty="0">
                <a:solidFill>
                  <a:srgbClr val="515354"/>
                </a:solidFill>
                <a:latin typeface="Roboto"/>
              </a:rPr>
              <a:t>(b) Pack your own gear and your share of the patrol equipment and food for proper carrying. Show that your pack is right for quickly getting what is needed first, and that it has been assembled properly for comfort, weight, balance, size, and neatness.</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8. Do the following:</a:t>
            </a:r>
          </a:p>
          <a:p>
            <a:pPr>
              <a:buFont typeface="Arial" panose="020B0604020202020204" pitchFamily="34" charset="0"/>
              <a:buChar char="•"/>
            </a:pPr>
            <a:r>
              <a:rPr lang="en-US" sz="1400" dirty="0">
                <a:solidFill>
                  <a:srgbClr val="515354"/>
                </a:solidFill>
                <a:latin typeface="Roboto"/>
              </a:rPr>
              <a:t>(a) Explain the safety procedures for:</a:t>
            </a:r>
          </a:p>
          <a:p>
            <a:r>
              <a:rPr lang="en-US" sz="1400" dirty="0">
                <a:solidFill>
                  <a:srgbClr val="515354"/>
                </a:solidFill>
                <a:latin typeface="Roboto"/>
              </a:rPr>
              <a:t>(1) Using a propane or butane/propane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Using a liquid fuel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Proper storage of extra fuel</a:t>
            </a:r>
          </a:p>
          <a:p>
            <a:r>
              <a:rPr lang="en-US" sz="1400" dirty="0" smtClean="0">
                <a:solidFill>
                  <a:srgbClr val="515354"/>
                </a:solidFill>
                <a:latin typeface="Roboto"/>
              </a:rPr>
              <a:t>(b</a:t>
            </a:r>
            <a:r>
              <a:rPr lang="en-US" sz="1400" dirty="0">
                <a:solidFill>
                  <a:srgbClr val="515354"/>
                </a:solidFill>
                <a:latin typeface="Roboto"/>
              </a:rPr>
              <a:t>) Discuss the advantages and disadvantages of different types of lightweight cooking stoves.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While camping in the outdoors, cook at least one breakfast, one lunch, and one dinner for your patrol from the meals you have planned for requirement 8(c). At least one of those meals must be a trail meal requiring the use of a lightweight stove</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2639353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145949"/>
            <a:ext cx="10908631" cy="4616648"/>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9. Show experience in camping by doing the following:</a:t>
            </a:r>
          </a:p>
          <a:p>
            <a:pPr>
              <a:buFont typeface="Arial" panose="020B0604020202020204" pitchFamily="34" charset="0"/>
              <a:buChar char="•"/>
            </a:pPr>
            <a:r>
              <a:rPr lang="en-US" sz="1400" dirty="0">
                <a:solidFill>
                  <a:srgbClr val="515354"/>
                </a:solidFill>
                <a:latin typeface="Roboto"/>
              </a:rPr>
              <a:t>(a) Camp for at least 20 nights at designated Scouting activities or events. One long-term camping experience of up to six consecutive nights may be applied toward this requirement. Two nights may be counted toward the total for each additional long-term camping trip. Each night must be spent either under the sky, in a tent you have pitched yourself (if a tent is provided and already set up, you do not need to pitch your own), in a hammock that is safely strung outdoors, in a lean-to, or other three-sided shelter with an open front. Nights spent in indoor lock-in events, cabin camping, hotel stays, or other covered accommodations do not count toward the 20 nights.</a:t>
            </a:r>
          </a:p>
          <a:p>
            <a:pPr>
              <a:buFont typeface="Arial" panose="020B0604020202020204" pitchFamily="34" charset="0"/>
              <a:buChar char="•"/>
            </a:pPr>
            <a:r>
              <a:rPr lang="en-US" sz="1400" dirty="0">
                <a:solidFill>
                  <a:srgbClr val="515354"/>
                </a:solidFill>
                <a:latin typeface="Roboto"/>
              </a:rPr>
              <a:t>(b) On any of these camping experiences, you must do TWO of the following, only with proper preparation and under qualified supervision.</a:t>
            </a:r>
          </a:p>
          <a:p>
            <a:pPr>
              <a:buFont typeface="Arial" panose="020B0604020202020204" pitchFamily="34" charset="0"/>
              <a:buChar char="•"/>
            </a:pPr>
            <a:r>
              <a:rPr lang="en-US" sz="1400" dirty="0">
                <a:solidFill>
                  <a:srgbClr val="515354"/>
                </a:solidFill>
                <a:latin typeface="Roboto"/>
              </a:rPr>
              <a:t>(1) Hike up a mountain, gaining at least 1,000 vertical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Backpack, snowshoe, or cross-country ski for at least 4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Take a bike trip of at least 15 miles or at least four hours.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4) Take a </a:t>
            </a:r>
            <a:r>
              <a:rPr lang="en-US" sz="1400" dirty="0" smtClean="0">
                <a:solidFill>
                  <a:srgbClr val="515354"/>
                </a:solidFill>
                <a:latin typeface="Roboto"/>
              </a:rPr>
              <a:t>non-motorized </a:t>
            </a:r>
            <a:r>
              <a:rPr lang="en-US" sz="1400" dirty="0">
                <a:solidFill>
                  <a:srgbClr val="515354"/>
                </a:solidFill>
                <a:latin typeface="Roboto"/>
              </a:rPr>
              <a:t>trip on the water of at least four hours or 5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5) Plan and carry out an overnight snow camping experience.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6) Rappel down a rappel route of 30 feet or more.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On any of these camping experiences, perform a conservation project approved by the landowner or land managing agency. This can be done alone or with others.</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10. Discuss how the things you did to earn this badge have taught you about personal health and safety, survival, public health, conservation, and good citizenship. In your discussion, tell how Scout spirit and the Scout Oath and Scout Law apply to camping and outdoor ethics</a:t>
            </a:r>
          </a:p>
        </p:txBody>
      </p:sp>
    </p:spTree>
    <p:extLst>
      <p:ext uri="{BB962C8B-B14F-4D97-AF65-F5344CB8AC3E}">
        <p14:creationId xmlns:p14="http://schemas.microsoft.com/office/powerpoint/2010/main" val="410343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5478423"/>
          </a:xfrm>
          <a:prstGeom prst="rect">
            <a:avLst/>
          </a:prstGeom>
        </p:spPr>
        <p:txBody>
          <a:bodyPr wrap="square">
            <a:spAutoFit/>
          </a:bodyPr>
          <a:lstStyle/>
          <a:p>
            <a:r>
              <a:rPr lang="en-US" sz="1400" b="1" dirty="0">
                <a:solidFill>
                  <a:srgbClr val="515354"/>
                </a:solidFill>
                <a:latin typeface="Roboto"/>
              </a:rPr>
              <a:t>1. Do the following:</a:t>
            </a:r>
          </a:p>
          <a:p>
            <a:pPr>
              <a:buFont typeface="Arial" panose="020B0604020202020204" pitchFamily="34" charset="0"/>
              <a:buChar char="•"/>
            </a:pPr>
            <a:r>
              <a:rPr lang="en-US" sz="1400" dirty="0">
                <a:solidFill>
                  <a:srgbClr val="515354"/>
                </a:solidFill>
                <a:latin typeface="Roboto"/>
              </a:rPr>
              <a:t>(a) Explain to your counselor the most likely hazards you may encounter while participating in camping activities and what you should do to anticipate, help prevent, mitigate, and respond to these hazards.</a:t>
            </a:r>
            <a:br>
              <a:rPr lang="en-US" sz="1400" dirty="0">
                <a:solidFill>
                  <a:srgbClr val="515354"/>
                </a:solidFill>
                <a:latin typeface="Roboto"/>
              </a:rPr>
            </a:br>
            <a:r>
              <a:rPr lang="en-US" sz="1400" dirty="0" smtClean="0">
                <a:solidFill>
                  <a:srgbClr val="515354"/>
                </a:solidFill>
                <a:latin typeface="Roboto"/>
              </a:rPr>
              <a:t>(b</a:t>
            </a:r>
            <a:r>
              <a:rPr lang="en-US" sz="1400" dirty="0">
                <a:solidFill>
                  <a:srgbClr val="515354"/>
                </a:solidFill>
                <a:latin typeface="Roboto"/>
              </a:rPr>
              <a:t>) Discuss with your counselor why it is important to be aware of weather conditions before and during your camping activities. Tell how you can prepare should the weather turn bad during your campouts.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Show that you know first aid for and how to prevent injuries or illnesses that could occur while camping, including hypothermia, frostbite, heat reactions, dehydration, altitude sickness, insect stings, tick bites, snakebite, blisters, and hyperventilation.</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2. Learn the Leave No Trace Seven Principles and the Outdoor Code, and explain what they mean. Write a personal and group plan for implementing these principles on your next outing.</a:t>
            </a:r>
            <a:br>
              <a:rPr lang="en-US" sz="1400" b="1" dirty="0">
                <a:solidFill>
                  <a:srgbClr val="515354"/>
                </a:solidFill>
                <a:latin typeface="Roboto"/>
              </a:rPr>
            </a:br>
            <a:endParaRPr lang="en-US" sz="1400" b="1" dirty="0" smtClean="0">
              <a:solidFill>
                <a:srgbClr val="515354"/>
              </a:solidFill>
              <a:latin typeface="Roboto"/>
            </a:endParaRPr>
          </a:p>
          <a:p>
            <a:r>
              <a:rPr lang="en-US" sz="1400" b="1" dirty="0" smtClean="0">
                <a:solidFill>
                  <a:srgbClr val="515354"/>
                </a:solidFill>
                <a:latin typeface="Roboto"/>
              </a:rPr>
              <a:t>3</a:t>
            </a:r>
            <a:r>
              <a:rPr lang="en-US" sz="1400" b="1" dirty="0">
                <a:solidFill>
                  <a:srgbClr val="515354"/>
                </a:solidFill>
                <a:latin typeface="Roboto"/>
              </a:rPr>
              <a:t>. Make a written plan for an overnight trek and show how to get to your camping spot by using a topographical map and one of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a) </a:t>
            </a:r>
            <a:r>
              <a:rPr lang="en-US" sz="1400" dirty="0" smtClean="0">
                <a:solidFill>
                  <a:srgbClr val="515354"/>
                </a:solidFill>
                <a:latin typeface="Roboto"/>
              </a:rPr>
              <a:t>Compass; (</a:t>
            </a:r>
            <a:r>
              <a:rPr lang="en-US" sz="1400" dirty="0">
                <a:solidFill>
                  <a:srgbClr val="515354"/>
                </a:solidFill>
                <a:latin typeface="Roboto"/>
              </a:rPr>
              <a:t>b) GPS </a:t>
            </a:r>
            <a:r>
              <a:rPr lang="en-US" sz="1400" dirty="0" smtClean="0">
                <a:solidFill>
                  <a:srgbClr val="515354"/>
                </a:solidFill>
                <a:latin typeface="Roboto"/>
              </a:rPr>
              <a:t>receiver; (</a:t>
            </a:r>
            <a:r>
              <a:rPr lang="en-US" sz="1400" dirty="0">
                <a:solidFill>
                  <a:srgbClr val="515354"/>
                </a:solidFill>
                <a:latin typeface="Roboto"/>
              </a:rPr>
              <a:t>c) Smartphone with a GPS </a:t>
            </a:r>
            <a:r>
              <a:rPr lang="en-US" sz="1400" dirty="0" smtClean="0">
                <a:solidFill>
                  <a:srgbClr val="515354"/>
                </a:solidFill>
                <a:latin typeface="Roboto"/>
              </a:rPr>
              <a:t>app</a:t>
            </a:r>
            <a:r>
              <a:rPr lang="en-US" sz="1400" dirty="0">
                <a:solidFill>
                  <a:srgbClr val="212121"/>
                </a:solidFill>
                <a:latin typeface="Roboto"/>
              </a:rPr>
              <a:t/>
            </a:r>
            <a:br>
              <a:rPr lang="en-US" sz="1400" dirty="0">
                <a:solidFill>
                  <a:srgbClr val="212121"/>
                </a:solidFill>
                <a:latin typeface="Roboto"/>
              </a:rPr>
            </a:br>
            <a:endParaRPr lang="en-US" sz="1400" dirty="0">
              <a:solidFill>
                <a:srgbClr val="212121"/>
              </a:solidFill>
              <a:latin typeface="Roboto"/>
            </a:endParaRPr>
          </a:p>
          <a:p>
            <a:r>
              <a:rPr lang="en-US" sz="1400" b="1" dirty="0">
                <a:solidFill>
                  <a:srgbClr val="515354"/>
                </a:solidFill>
                <a:latin typeface="Roboto"/>
              </a:rPr>
              <a:t>4. Do the following:</a:t>
            </a:r>
          </a:p>
          <a:p>
            <a:pPr>
              <a:buFont typeface="Arial" panose="020B0604020202020204" pitchFamily="34" charset="0"/>
              <a:buChar char="•"/>
            </a:pPr>
            <a:r>
              <a:rPr lang="en-US" sz="1400" dirty="0">
                <a:solidFill>
                  <a:srgbClr val="515354"/>
                </a:solidFill>
                <a:latin typeface="Roboto"/>
              </a:rPr>
              <a:t>(a) Make a duty roster showing how your patrol is organized for an actual overnight campout. List assignments for each member.</a:t>
            </a:r>
          </a:p>
          <a:p>
            <a:pPr>
              <a:buFont typeface="Arial" panose="020B0604020202020204" pitchFamily="34" charset="0"/>
              <a:buChar char="•"/>
            </a:pPr>
            <a:r>
              <a:rPr lang="en-US" sz="1400" dirty="0">
                <a:solidFill>
                  <a:srgbClr val="515354"/>
                </a:solidFill>
                <a:latin typeface="Roboto"/>
              </a:rPr>
              <a:t>(b) Help a Scout patrol or a </a:t>
            </a:r>
            <a:r>
              <a:rPr lang="en-US" sz="1400" dirty="0" err="1">
                <a:solidFill>
                  <a:srgbClr val="515354"/>
                </a:solidFill>
                <a:latin typeface="Roboto"/>
              </a:rPr>
              <a:t>Webelos</a:t>
            </a:r>
            <a:r>
              <a:rPr lang="en-US" sz="1400" dirty="0">
                <a:solidFill>
                  <a:srgbClr val="515354"/>
                </a:solidFill>
                <a:latin typeface="Roboto"/>
              </a:rPr>
              <a:t> Scout unit in your area prepare for an actual campout, including creating the duty roster, menu planning, equipment needs, general planning, and setting up camp.</a:t>
            </a:r>
          </a:p>
          <a:p>
            <a:endParaRPr lang="en-US" sz="1400" dirty="0">
              <a:solidFill>
                <a:srgbClr val="212121"/>
              </a:solidFill>
              <a:latin typeface="Roboto"/>
            </a:endParaRPr>
          </a:p>
          <a:p>
            <a:r>
              <a:rPr lang="en-US" sz="1400" b="1" dirty="0">
                <a:solidFill>
                  <a:srgbClr val="515354"/>
                </a:solidFill>
                <a:latin typeface="Roboto"/>
              </a:rPr>
              <a:t>5. Do the following:</a:t>
            </a:r>
          </a:p>
          <a:p>
            <a:pPr>
              <a:buFont typeface="Arial" panose="020B0604020202020204" pitchFamily="34" charset="0"/>
              <a:buChar char="•"/>
            </a:pPr>
            <a:r>
              <a:rPr lang="en-US" sz="1400" dirty="0">
                <a:solidFill>
                  <a:srgbClr val="515354"/>
                </a:solidFill>
                <a:latin typeface="Roboto"/>
              </a:rPr>
              <a:t>(a) Prepare a list of clothing you would need for overnight campouts in both warm and cold weather. Explain the term "layering."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footwear for different kinds of weather and how the right footwear is important for protecting your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Explain the proper care and storage of camping equipment (clothing, footwear, bedding).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List the Scout Basic Essentials necessary for any campout, and explain why each item is needed.</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Present yourself to your Scoutmaster with your pack for inspection. Be correctly clothed and equipped for an overnight campout</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36416937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5262979"/>
          </a:xfrm>
          <a:prstGeom prst="rect">
            <a:avLst/>
          </a:prstGeom>
        </p:spPr>
        <p:txBody>
          <a:bodyPr wrap="square">
            <a:spAutoFit/>
          </a:bodyPr>
          <a:lstStyle/>
          <a:p>
            <a:r>
              <a:rPr lang="en-US" sz="1400" b="1" dirty="0">
                <a:solidFill>
                  <a:srgbClr val="515354"/>
                </a:solidFill>
                <a:latin typeface="Roboto"/>
              </a:rPr>
              <a:t>1. Do the following:</a:t>
            </a:r>
          </a:p>
          <a:p>
            <a:pPr>
              <a:buFont typeface="Arial" panose="020B0604020202020204" pitchFamily="34" charset="0"/>
              <a:buChar char="•"/>
            </a:pPr>
            <a:r>
              <a:rPr lang="en-US" sz="1400" dirty="0">
                <a:solidFill>
                  <a:srgbClr val="515354"/>
                </a:solidFill>
                <a:latin typeface="Roboto"/>
              </a:rPr>
              <a:t>(a) Explain to your counselor the most likely hazards you may encounter while participating in camping activities and what you should do to anticipate, help prevent, mitigate, and respond to these hazards</a:t>
            </a:r>
            <a:r>
              <a:rPr lang="en-US" sz="1400" dirty="0" smtClean="0">
                <a:solidFill>
                  <a:srgbClr val="515354"/>
                </a:solidFill>
                <a:latin typeface="Roboto"/>
              </a:rPr>
              <a:t>.</a:t>
            </a:r>
          </a:p>
          <a:p>
            <a:endParaRPr lang="en-US" sz="1400" i="1" dirty="0" smtClean="0"/>
          </a:p>
          <a:p>
            <a:r>
              <a:rPr lang="en-US" sz="1400" i="1" dirty="0" smtClean="0"/>
              <a:t>The </a:t>
            </a:r>
            <a:r>
              <a:rPr lang="en-US" sz="1400" i="1" dirty="0"/>
              <a:t>most likely camping hazards include severe weather, dehydration, wildlife encounters, fire risks, and injuries (blisters, falls). Key prevention involves checking forecasts, proper layering, packing water/first aid kits, and food storage. Mitigation includes choosing safe sites, and responding requires swift first aid.</a:t>
            </a:r>
            <a:r>
              <a:rPr lang="en-US" sz="1400" dirty="0"/>
              <a:t> </a:t>
            </a:r>
            <a:endParaRPr lang="en-US" sz="1400" dirty="0" smtClean="0">
              <a:solidFill>
                <a:srgbClr val="515354"/>
              </a:solidFill>
              <a:latin typeface="Roboto"/>
            </a:endParaRP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(b</a:t>
            </a:r>
            <a:r>
              <a:rPr lang="en-US" sz="1400" dirty="0">
                <a:solidFill>
                  <a:srgbClr val="515354"/>
                </a:solidFill>
                <a:latin typeface="Roboto"/>
              </a:rPr>
              <a:t>) Discuss with your counselor why it is important to be aware of weather conditions before and during your camping activities. Tell how you can prepare should the weather turn bad during your campouts</a:t>
            </a:r>
            <a:r>
              <a:rPr lang="en-US" sz="1400" dirty="0" smtClean="0">
                <a:solidFill>
                  <a:srgbClr val="515354"/>
                </a:solidFill>
                <a:latin typeface="Roboto"/>
              </a:rPr>
              <a:t>.</a:t>
            </a:r>
          </a:p>
          <a:p>
            <a:pPr>
              <a:buFont typeface="Arial" panose="020B0604020202020204" pitchFamily="34" charset="0"/>
              <a:buChar char="•"/>
            </a:pPr>
            <a:endParaRPr lang="en-US" sz="1400" i="1" dirty="0" smtClean="0"/>
          </a:p>
          <a:p>
            <a:pPr>
              <a:buFont typeface="Arial" panose="020B0604020202020204" pitchFamily="34" charset="0"/>
              <a:buChar char="•"/>
            </a:pPr>
            <a:r>
              <a:rPr lang="en-US" sz="1400" i="1" dirty="0" smtClean="0"/>
              <a:t>Being </a:t>
            </a:r>
            <a:r>
              <a:rPr lang="en-US" sz="1400" i="1" dirty="0"/>
              <a:t>aware of weather conditions is crucial for safety and comfort, preventing risks like hypothermia, lightning strikes, or flash floods. Before, check forecasts to plan clothing and gear; during, monitor conditions for sudden changes. Prepare for bad weather by packing appropriate layers, rain gear, and knowing emergency shelters</a:t>
            </a:r>
            <a:endParaRPr lang="en-US" sz="1400" i="1" dirty="0">
              <a:solidFill>
                <a:srgbClr val="515354"/>
              </a:solidFill>
              <a:latin typeface="Roboto"/>
            </a:endParaRPr>
          </a:p>
          <a:p>
            <a:pPr>
              <a:buFont typeface="Arial" panose="020B0604020202020204" pitchFamily="34" charset="0"/>
              <a:buChar char="•"/>
            </a:pPr>
            <a:endParaRPr lang="en-US" sz="1400" dirty="0" smtClean="0">
              <a:solidFill>
                <a:srgbClr val="515354"/>
              </a:solidFill>
              <a:latin typeface="Roboto"/>
            </a:endParaRPr>
          </a:p>
          <a:p>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Show that you know first aid for and how to prevent injuries or illnesses that could occur while camping, including hypothermia, frostbite, heat reactions, dehydration, altitude sickness, insect stings, tick bites, snakebite, blisters, and hyperventilation</a:t>
            </a:r>
            <a:r>
              <a:rPr lang="en-US" sz="1400" dirty="0" smtClean="0">
                <a:solidFill>
                  <a:srgbClr val="515354"/>
                </a:solidFill>
                <a:latin typeface="Roboto"/>
              </a:rPr>
              <a:t>.</a:t>
            </a:r>
          </a:p>
          <a:p>
            <a:endParaRPr lang="en-US" sz="1400" i="1" dirty="0" smtClean="0"/>
          </a:p>
          <a:p>
            <a:r>
              <a:rPr lang="en-US" sz="1400" i="1" dirty="0" smtClean="0"/>
              <a:t>Essential </a:t>
            </a:r>
            <a:r>
              <a:rPr lang="en-US" sz="1400" i="1" dirty="0"/>
              <a:t>camping first aid requires preparedness for environmental hazards, including treating hypothermia with dry clothing/warmth, frostbite with warm-water immersion, heat illnesses by cooling, and cleaning wounds to prevent infection. Prevention involves hydration, proper clothing layers, using tick repellent/checks, and using sunscreen</a:t>
            </a:r>
            <a:r>
              <a:rPr lang="en-US" sz="1400" dirty="0">
                <a:solidFill>
                  <a:srgbClr val="515354"/>
                </a:solidFill>
                <a:latin typeface="Roboto"/>
              </a:rPr>
              <a:t/>
            </a:r>
            <a:br>
              <a:rPr lang="en-US" sz="1400" dirty="0">
                <a:solidFill>
                  <a:srgbClr val="515354"/>
                </a:solidFill>
                <a:latin typeface="Roboto"/>
              </a:rPr>
            </a:br>
            <a:endParaRPr lang="en-US" sz="1400" dirty="0">
              <a:solidFill>
                <a:srgbClr val="212121"/>
              </a:solidFill>
              <a:latin typeface="Roboto"/>
            </a:endParaRPr>
          </a:p>
        </p:txBody>
      </p:sp>
    </p:spTree>
    <p:extLst>
      <p:ext uri="{BB962C8B-B14F-4D97-AF65-F5344CB8AC3E}">
        <p14:creationId xmlns:p14="http://schemas.microsoft.com/office/powerpoint/2010/main" val="179649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76782" y="450858"/>
            <a:ext cx="10592271" cy="6124754"/>
          </a:xfrm>
          <a:prstGeom prst="rect">
            <a:avLst/>
          </a:prstGeom>
        </p:spPr>
        <p:txBody>
          <a:bodyPr wrap="square">
            <a:spAutoFit/>
          </a:bodyPr>
          <a:lstStyle/>
          <a:p>
            <a:r>
              <a:rPr lang="en-US" sz="1400" b="1" dirty="0" smtClean="0">
                <a:solidFill>
                  <a:srgbClr val="515354"/>
                </a:solidFill>
                <a:latin typeface="Roboto"/>
              </a:rPr>
              <a:t>2</a:t>
            </a:r>
            <a:r>
              <a:rPr lang="en-US" sz="1400" b="1" dirty="0">
                <a:solidFill>
                  <a:srgbClr val="515354"/>
                </a:solidFill>
                <a:latin typeface="Roboto"/>
              </a:rPr>
              <a:t>. Learn the Leave No Trace Seven Principles and the Outdoor Code, and explain what they mean. Write a personal and group plan for implementing these principles on your next outing</a:t>
            </a:r>
            <a:r>
              <a:rPr lang="en-US" sz="1400" b="1" dirty="0" smtClean="0">
                <a:solidFill>
                  <a:srgbClr val="515354"/>
                </a:solidFill>
                <a:latin typeface="Roboto"/>
              </a:rPr>
              <a:t>.</a:t>
            </a:r>
          </a:p>
          <a:p>
            <a:endParaRPr lang="en-US" sz="1400" b="1" dirty="0">
              <a:solidFill>
                <a:srgbClr val="515354"/>
              </a:solidFill>
              <a:latin typeface="Roboto"/>
            </a:endParaRPr>
          </a:p>
          <a:p>
            <a:r>
              <a:rPr lang="en-US" sz="1400" dirty="0"/>
              <a:t>The Leave No Trace (LNT) Seven Principles and the Outdoor Code provide a framework for ethical, low-impact outdoor recreation, ensuring nature remains pristine. They focus on preparation, respecting wildlife and others, minimizing fires, properly disposing of waste, and leaving areas better than found</a:t>
            </a:r>
            <a:r>
              <a:rPr lang="en-US" sz="1400" dirty="0" smtClean="0"/>
              <a:t>.</a:t>
            </a:r>
          </a:p>
          <a:p>
            <a:endParaRPr lang="en-US" sz="1400" b="1" dirty="0">
              <a:solidFill>
                <a:srgbClr val="515354"/>
              </a:solidFill>
              <a:latin typeface="Roboto"/>
            </a:endParaRPr>
          </a:p>
          <a:p>
            <a:r>
              <a:rPr lang="en-US" sz="1400" dirty="0"/>
              <a:t>The Seven Principles of Leave No </a:t>
            </a:r>
            <a:r>
              <a:rPr lang="en-US" sz="1400" dirty="0" smtClean="0"/>
              <a:t>Trace:  Ethics</a:t>
            </a:r>
            <a:r>
              <a:rPr lang="en-US" sz="1400" dirty="0"/>
              <a:t>, teach us how to take care of the outdoors.</a:t>
            </a:r>
          </a:p>
          <a:p>
            <a:r>
              <a:rPr lang="en-US" sz="1400" b="1" dirty="0"/>
              <a:t>Plan Ahead and Prepare</a:t>
            </a:r>
            <a:r>
              <a:rPr lang="en-US" sz="1400" dirty="0"/>
              <a:t> – Know the rules, pack the right gear, and be ready for weather.</a:t>
            </a:r>
          </a:p>
          <a:p>
            <a:r>
              <a:rPr lang="en-US" sz="1400" b="1" dirty="0"/>
              <a:t>Travel and Camp on Durable Surfaces</a:t>
            </a:r>
            <a:r>
              <a:rPr lang="en-US" sz="1400" dirty="0"/>
              <a:t> – Stay on trails and camp on solid ground so plants don’t get hurt.</a:t>
            </a:r>
          </a:p>
          <a:p>
            <a:r>
              <a:rPr lang="en-US" sz="1400" b="1" dirty="0"/>
              <a:t>Dispose of Waste Properly</a:t>
            </a:r>
            <a:r>
              <a:rPr lang="en-US" sz="1400" dirty="0"/>
              <a:t> – Pack out trash and clean up everything.</a:t>
            </a:r>
          </a:p>
          <a:p>
            <a:r>
              <a:rPr lang="en-US" sz="1400" b="1" dirty="0"/>
              <a:t>Leave What You Find</a:t>
            </a:r>
            <a:r>
              <a:rPr lang="en-US" sz="1400" dirty="0"/>
              <a:t> – Don’t take rocks, plants, or historical items.</a:t>
            </a:r>
          </a:p>
          <a:p>
            <a:r>
              <a:rPr lang="en-US" sz="1400" b="1" dirty="0"/>
              <a:t>Minimize Campfire Impacts</a:t>
            </a:r>
            <a:r>
              <a:rPr lang="en-US" sz="1400" dirty="0"/>
              <a:t> – Use small fires or a stove and follow fire rules.</a:t>
            </a:r>
          </a:p>
          <a:p>
            <a:r>
              <a:rPr lang="en-US" sz="1400" b="1" dirty="0"/>
              <a:t>Respect Wildlife</a:t>
            </a:r>
            <a:r>
              <a:rPr lang="en-US" sz="1400" dirty="0"/>
              <a:t> – Watch animals from far away and don’t feed them.</a:t>
            </a:r>
          </a:p>
          <a:p>
            <a:r>
              <a:rPr lang="en-US" sz="1400" b="1" dirty="0"/>
              <a:t>Be Considerate of Other Visitors</a:t>
            </a:r>
            <a:r>
              <a:rPr lang="en-US" sz="1400" dirty="0"/>
              <a:t> – Keep noise down and share the trail.</a:t>
            </a:r>
          </a:p>
          <a:p>
            <a:r>
              <a:rPr lang="en-US" sz="1400" dirty="0"/>
              <a:t>The </a:t>
            </a:r>
            <a:r>
              <a:rPr lang="en-US" sz="1400" b="1" dirty="0"/>
              <a:t>Outdoor Code</a:t>
            </a:r>
            <a:r>
              <a:rPr lang="en-US" sz="1400" dirty="0"/>
              <a:t> means I will be clean, careful with fire, considerate, and conservation-minded.</a:t>
            </a:r>
          </a:p>
          <a:p>
            <a:endParaRPr lang="en-US" sz="1400" b="1" dirty="0" smtClean="0"/>
          </a:p>
          <a:p>
            <a:endParaRPr lang="en-US" sz="1400" b="1" dirty="0"/>
          </a:p>
          <a:p>
            <a:r>
              <a:rPr lang="en-US" sz="1400" b="1" dirty="0" smtClean="0"/>
              <a:t>My </a:t>
            </a:r>
            <a:r>
              <a:rPr lang="en-US" sz="1400" b="1" dirty="0"/>
              <a:t>Personal Plan:</a:t>
            </a:r>
            <a:r>
              <a:rPr lang="en-US" sz="1400" dirty="0"/>
              <a:t/>
            </a:r>
            <a:br>
              <a:rPr lang="en-US" sz="1400" dirty="0"/>
            </a:br>
            <a:r>
              <a:rPr lang="en-US" sz="1400" dirty="0"/>
              <a:t>I will pack a trash bag, stay on the trail, follow fire safety rules, and remind myself not to pick plants or leave gear behind. I will respect quiet hours and wildlife.</a:t>
            </a:r>
          </a:p>
          <a:p>
            <a:endParaRPr lang="en-US" sz="1400" b="1" dirty="0" smtClean="0"/>
          </a:p>
          <a:p>
            <a:endParaRPr lang="en-US" sz="1400" b="1" dirty="0"/>
          </a:p>
          <a:p>
            <a:r>
              <a:rPr lang="en-US" sz="1400" b="1" dirty="0" smtClean="0"/>
              <a:t>Our </a:t>
            </a:r>
            <a:r>
              <a:rPr lang="en-US" sz="1400" b="1" dirty="0"/>
              <a:t>Group Plan:</a:t>
            </a:r>
            <a:r>
              <a:rPr lang="en-US" sz="1400" dirty="0"/>
              <a:t/>
            </a:r>
            <a:br>
              <a:rPr lang="en-US" sz="1400" dirty="0"/>
            </a:br>
            <a:r>
              <a:rPr lang="en-US" sz="1400" dirty="0"/>
              <a:t>Before the trip, we will review the principles. At camp, we will set up tents on durable ground, assign a fire watch, and do a final campsite check for trash. We will leave the campsite looking like no one was there.</a:t>
            </a:r>
          </a:p>
          <a:p>
            <a:r>
              <a:rPr lang="en-US" sz="1400" b="1" dirty="0">
                <a:solidFill>
                  <a:srgbClr val="515354"/>
                </a:solidFill>
                <a:latin typeface="Roboto"/>
              </a:rPr>
              <a:t/>
            </a:r>
            <a:br>
              <a:rPr lang="en-US" sz="1400" b="1" dirty="0">
                <a:solidFill>
                  <a:srgbClr val="515354"/>
                </a:solidFill>
                <a:latin typeface="Roboto"/>
              </a:rPr>
            </a:br>
            <a:endParaRPr lang="en-US" sz="1400" dirty="0">
              <a:solidFill>
                <a:srgbClr val="515354"/>
              </a:solidFill>
              <a:latin typeface="Roboto"/>
            </a:endParaRPr>
          </a:p>
        </p:txBody>
      </p:sp>
    </p:spTree>
    <p:extLst>
      <p:ext uri="{BB962C8B-B14F-4D97-AF65-F5344CB8AC3E}">
        <p14:creationId xmlns:p14="http://schemas.microsoft.com/office/powerpoint/2010/main" val="1887857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44698" y="426411"/>
            <a:ext cx="10592271" cy="523220"/>
          </a:xfrm>
          <a:prstGeom prst="rect">
            <a:avLst/>
          </a:prstGeom>
        </p:spPr>
        <p:txBody>
          <a:bodyPr wrap="square">
            <a:spAutoFit/>
          </a:bodyPr>
          <a:lstStyle/>
          <a:p>
            <a:r>
              <a:rPr lang="en-US" sz="1400" b="1" dirty="0" smtClean="0">
                <a:solidFill>
                  <a:srgbClr val="515354"/>
                </a:solidFill>
                <a:latin typeface="Roboto"/>
              </a:rPr>
              <a:t>3</a:t>
            </a:r>
            <a:r>
              <a:rPr lang="en-US" sz="1400" b="1" dirty="0">
                <a:solidFill>
                  <a:srgbClr val="515354"/>
                </a:solidFill>
                <a:latin typeface="Roboto"/>
              </a:rPr>
              <a:t>. Make a written plan for an overnight trek and show how to get to your camping spot by using a topographical map and one of the following</a:t>
            </a:r>
            <a:r>
              <a:rPr lang="en-US" sz="1400" b="1" dirty="0" smtClean="0">
                <a:solidFill>
                  <a:srgbClr val="515354"/>
                </a:solidFill>
                <a:latin typeface="Roboto"/>
              </a:rPr>
              <a:t>: </a:t>
            </a:r>
            <a:r>
              <a:rPr lang="en-US" sz="1400" b="1" u="sng" dirty="0" smtClean="0">
                <a:solidFill>
                  <a:srgbClr val="515354"/>
                </a:solidFill>
                <a:latin typeface="Roboto"/>
              </a:rPr>
              <a:t>(</a:t>
            </a:r>
            <a:r>
              <a:rPr lang="en-US" sz="1400" b="1" u="sng" dirty="0">
                <a:solidFill>
                  <a:srgbClr val="515354"/>
                </a:solidFill>
                <a:latin typeface="Roboto"/>
              </a:rPr>
              <a:t>a) </a:t>
            </a:r>
            <a:r>
              <a:rPr lang="en-US" sz="1400" b="1" u="sng" dirty="0" smtClean="0">
                <a:solidFill>
                  <a:srgbClr val="515354"/>
                </a:solidFill>
                <a:latin typeface="Roboto"/>
              </a:rPr>
              <a:t>Compass</a:t>
            </a:r>
            <a:r>
              <a:rPr lang="en-US" sz="1400" dirty="0" smtClean="0">
                <a:solidFill>
                  <a:srgbClr val="515354"/>
                </a:solidFill>
                <a:latin typeface="Roboto"/>
              </a:rPr>
              <a:t>; (</a:t>
            </a:r>
            <a:r>
              <a:rPr lang="en-US" sz="1400" dirty="0">
                <a:solidFill>
                  <a:srgbClr val="515354"/>
                </a:solidFill>
                <a:latin typeface="Roboto"/>
              </a:rPr>
              <a:t>b) GPS </a:t>
            </a:r>
            <a:r>
              <a:rPr lang="en-US" sz="1400" dirty="0" smtClean="0">
                <a:solidFill>
                  <a:srgbClr val="515354"/>
                </a:solidFill>
                <a:latin typeface="Roboto"/>
              </a:rPr>
              <a:t>receiver; (</a:t>
            </a:r>
            <a:r>
              <a:rPr lang="en-US" sz="1400" dirty="0">
                <a:solidFill>
                  <a:srgbClr val="515354"/>
                </a:solidFill>
                <a:latin typeface="Roboto"/>
              </a:rPr>
              <a:t>c) Smartphone with a GPS </a:t>
            </a:r>
            <a:r>
              <a:rPr lang="en-US" sz="1400" dirty="0" smtClean="0">
                <a:solidFill>
                  <a:srgbClr val="515354"/>
                </a:solidFill>
                <a:latin typeface="Roboto"/>
              </a:rPr>
              <a:t>app</a:t>
            </a:r>
            <a:endParaRPr lang="en-US" sz="1400" dirty="0">
              <a:solidFill>
                <a:srgbClr val="515354"/>
              </a:solidFill>
              <a:latin typeface="Roboto"/>
            </a:endParaRPr>
          </a:p>
        </p:txBody>
      </p:sp>
      <p:sp>
        <p:nvSpPr>
          <p:cNvPr id="3" name="Rectangle 1"/>
          <p:cNvSpPr>
            <a:spLocks noChangeArrowheads="1"/>
          </p:cNvSpPr>
          <p:nvPr/>
        </p:nvSpPr>
        <p:spPr bwMode="auto">
          <a:xfrm>
            <a:off x="485108" y="1104735"/>
            <a:ext cx="4503156"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Overnight Trek Plan (Camping Merit Badge)</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Location:</a:t>
            </a:r>
            <a:r>
              <a:rPr kumimoji="0" lang="en-US" altLang="en-US" sz="1400" b="0" i="0" u="none" strike="noStrike" cap="none" normalizeH="0" baseline="0" dirty="0" smtClean="0">
                <a:ln>
                  <a:noFill/>
                </a:ln>
                <a:solidFill>
                  <a:schemeClr val="tx1"/>
                </a:solidFill>
                <a:effectLst/>
                <a:latin typeface="Arial" panose="020B0604020202020204" pitchFamily="34" charset="0"/>
              </a:rPr>
              <a:t> Pine Ridge Trail</a:t>
            </a:r>
            <a:br>
              <a:rPr kumimoji="0" lang="en-US" altLang="en-US" sz="1400" b="0" i="0" u="none" strike="noStrike" cap="none" normalizeH="0" baseline="0" dirty="0" smtClean="0">
                <a:ln>
                  <a:noFill/>
                </a:ln>
                <a:solidFill>
                  <a:schemeClr val="tx1"/>
                </a:solidFill>
                <a:effectLst/>
                <a:latin typeface="Arial" panose="020B0604020202020204" pitchFamily="34" charset="0"/>
              </a:rPr>
            </a:br>
            <a:r>
              <a:rPr kumimoji="0" lang="en-US" altLang="en-US" sz="1400" b="1" i="0" u="none" strike="noStrike" cap="none" normalizeH="0" baseline="0" dirty="0" smtClean="0">
                <a:ln>
                  <a:noFill/>
                </a:ln>
                <a:solidFill>
                  <a:schemeClr val="tx1"/>
                </a:solidFill>
                <a:effectLst/>
                <a:latin typeface="Arial" panose="020B0604020202020204" pitchFamily="34" charset="0"/>
              </a:rPr>
              <a:t>Date:</a:t>
            </a:r>
            <a:r>
              <a:rPr kumimoji="0" lang="en-US" altLang="en-US" sz="1400" b="0" i="0" u="none" strike="noStrike" cap="none" normalizeH="0" baseline="0" dirty="0" smtClean="0">
                <a:ln>
                  <a:noFill/>
                </a:ln>
                <a:solidFill>
                  <a:schemeClr val="tx1"/>
                </a:solidFill>
                <a:effectLst/>
                <a:latin typeface="Arial" panose="020B0604020202020204" pitchFamily="34" charset="0"/>
              </a:rPr>
              <a:t> April 12–13</a:t>
            </a:r>
            <a:br>
              <a:rPr kumimoji="0" lang="en-US" altLang="en-US" sz="1400" b="0" i="0" u="none" strike="noStrike" cap="none" normalizeH="0" baseline="0" dirty="0" smtClean="0">
                <a:ln>
                  <a:noFill/>
                </a:ln>
                <a:solidFill>
                  <a:schemeClr val="tx1"/>
                </a:solidFill>
                <a:effectLst/>
                <a:latin typeface="Arial" panose="020B0604020202020204" pitchFamily="34" charset="0"/>
              </a:rPr>
            </a:br>
            <a:r>
              <a:rPr kumimoji="0" lang="en-US" altLang="en-US" sz="1400" b="1" i="0" u="none" strike="noStrike" cap="none" normalizeH="0" baseline="0" dirty="0" smtClean="0">
                <a:ln>
                  <a:noFill/>
                </a:ln>
                <a:solidFill>
                  <a:schemeClr val="tx1"/>
                </a:solidFill>
                <a:effectLst/>
                <a:latin typeface="Arial" panose="020B0604020202020204" pitchFamily="34" charset="0"/>
              </a:rPr>
              <a:t>Distance:</a:t>
            </a:r>
            <a:r>
              <a:rPr kumimoji="0" lang="en-US" altLang="en-US" sz="1400" b="0" i="0" u="none" strike="noStrike" cap="none" normalizeH="0" baseline="0" dirty="0" smtClean="0">
                <a:ln>
                  <a:noFill/>
                </a:ln>
                <a:solidFill>
                  <a:schemeClr val="tx1"/>
                </a:solidFill>
                <a:effectLst/>
                <a:latin typeface="Arial" panose="020B0604020202020204" pitchFamily="34" charset="0"/>
              </a:rPr>
              <a:t> 4 miles in, 4 miles out</a:t>
            </a:r>
            <a:br>
              <a:rPr kumimoji="0" lang="en-US" altLang="en-US" sz="1400" b="0" i="0" u="none" strike="noStrike" cap="none" normalizeH="0" baseline="0" dirty="0" smtClean="0">
                <a:ln>
                  <a:noFill/>
                </a:ln>
                <a:solidFill>
                  <a:schemeClr val="tx1"/>
                </a:solidFill>
                <a:effectLst/>
                <a:latin typeface="Arial" panose="020B0604020202020204" pitchFamily="34" charset="0"/>
              </a:rPr>
            </a:br>
            <a:r>
              <a:rPr kumimoji="0" lang="en-US" altLang="en-US" sz="1400" b="1" i="0" u="none" strike="noStrike" cap="none" normalizeH="0" baseline="0" dirty="0" smtClean="0">
                <a:ln>
                  <a:noFill/>
                </a:ln>
                <a:solidFill>
                  <a:schemeClr val="tx1"/>
                </a:solidFill>
                <a:effectLst/>
                <a:latin typeface="Arial" panose="020B0604020202020204" pitchFamily="34" charset="0"/>
              </a:rPr>
              <a:t>Patrol Size:</a:t>
            </a:r>
            <a:r>
              <a:rPr kumimoji="0" lang="en-US" altLang="en-US" sz="1400" b="0" i="0" u="none" strike="noStrike" cap="none" normalizeH="0" baseline="0" dirty="0" smtClean="0">
                <a:ln>
                  <a:noFill/>
                </a:ln>
                <a:solidFill>
                  <a:schemeClr val="tx1"/>
                </a:solidFill>
                <a:effectLst/>
                <a:latin typeface="Arial" panose="020B0604020202020204" pitchFamily="34" charset="0"/>
              </a:rPr>
              <a:t> 6 Scouts, 2 adults</a:t>
            </a:r>
            <a:endParaRPr kumimoji="0" lang="en-US" altLang="en-US" sz="1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Schedule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0800 – Meet at trailhead, review map and safety rules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0830 – Begin hike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1200 – Lunch on trail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1500 – Arrive at campsite near creek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1700 – Set up tents and cook dinner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2100 – Campfire program and lights out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0700 – Breakfast and break camp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0900 – Hike back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1300 – Return to trailhead.</a:t>
            </a:r>
          </a:p>
        </p:txBody>
      </p:sp>
      <p:sp>
        <p:nvSpPr>
          <p:cNvPr id="6" name="Rectangle 3"/>
          <p:cNvSpPr>
            <a:spLocks noChangeArrowheads="1"/>
          </p:cNvSpPr>
          <p:nvPr/>
        </p:nvSpPr>
        <p:spPr bwMode="auto">
          <a:xfrm>
            <a:off x="373793" y="4428722"/>
            <a:ext cx="1160753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Navigation Plan (Topographic Map and Compass)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Study the Map:</a:t>
            </a:r>
            <a:r>
              <a:rPr kumimoji="0" lang="en-US" altLang="en-US" sz="1400" b="0" i="0" u="none" strike="noStrike" cap="none" normalizeH="0" baseline="0" dirty="0" smtClean="0">
                <a:ln>
                  <a:noFill/>
                </a:ln>
                <a:solidFill>
                  <a:schemeClr val="tx1"/>
                </a:solidFill>
                <a:effectLst/>
                <a:latin typeface="Arial" panose="020B0604020202020204" pitchFamily="34" charset="0"/>
              </a:rPr>
              <a:t> I find the trailhead and campsite on the topographic map. The campsite is near a creek and marked at 820 feet elevation.</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Set Bearing:</a:t>
            </a:r>
            <a:r>
              <a:rPr kumimoji="0" lang="en-US" altLang="en-US" sz="1400" b="0" i="0" u="none" strike="noStrike" cap="none" normalizeH="0" baseline="0" dirty="0" smtClean="0">
                <a:ln>
                  <a:noFill/>
                </a:ln>
                <a:solidFill>
                  <a:schemeClr val="tx1"/>
                </a:solidFill>
                <a:effectLst/>
                <a:latin typeface="Arial" panose="020B0604020202020204" pitchFamily="34" charset="0"/>
              </a:rPr>
              <a:t> Using my compass, I line it up with the map’s north lines. The trail from the trailhead to the first ridge runs northeast at about 45°.</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400" b="1" i="0" u="none" strike="noStrike" cap="none" normalizeH="0" baseline="0" dirty="0" smtClean="0">
                <a:ln>
                  <a:noFill/>
                </a:ln>
                <a:solidFill>
                  <a:schemeClr val="tx1"/>
                </a:solidFill>
                <a:effectLst/>
                <a:latin typeface="Arial" panose="020B0604020202020204" pitchFamily="34" charset="0"/>
              </a:rPr>
              <a:t>Follow Landmarks:</a:t>
            </a:r>
            <a:r>
              <a:rPr kumimoji="0" lang="en-US" altLang="en-US" sz="1400" b="0" i="0" u="none" strike="noStrike" cap="none" normalizeH="0" baseline="0" dirty="0" smtClean="0">
                <a:ln>
                  <a:noFill/>
                </a:ln>
                <a:solidFill>
                  <a:schemeClr val="tx1"/>
                </a:solidFill>
                <a:effectLst/>
                <a:latin typeface="Arial" panose="020B0604020202020204" pitchFamily="34" charset="0"/>
              </a:rPr>
              <a:t> I identify contour lines showing a hill at 900 feet. We will hike around it, not straight up.</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400" b="1" i="0" u="none" strike="noStrike" cap="none" normalizeH="0" baseline="0" dirty="0" smtClean="0">
                <a:ln>
                  <a:noFill/>
                </a:ln>
                <a:solidFill>
                  <a:schemeClr val="tx1"/>
                </a:solidFill>
                <a:effectLst/>
                <a:latin typeface="Arial" panose="020B0604020202020204" pitchFamily="34" charset="0"/>
              </a:rPr>
              <a:t>Check Direction Often:</a:t>
            </a:r>
            <a:r>
              <a:rPr kumimoji="0" lang="en-US" altLang="en-US" sz="1400" b="0" i="0" u="none" strike="noStrike" cap="none" normalizeH="0" baseline="0" dirty="0" smtClean="0">
                <a:ln>
                  <a:noFill/>
                </a:ln>
                <a:solidFill>
                  <a:schemeClr val="tx1"/>
                </a:solidFill>
                <a:effectLst/>
                <a:latin typeface="Arial" panose="020B0604020202020204" pitchFamily="34" charset="0"/>
              </a:rPr>
              <a:t> I hold the compass flat and “keep the red in the shed” to stay on bearing.</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400" b="1" i="0" u="none" strike="noStrike" cap="none" normalizeH="0" baseline="0" dirty="0" smtClean="0">
                <a:ln>
                  <a:noFill/>
                </a:ln>
                <a:solidFill>
                  <a:schemeClr val="tx1"/>
                </a:solidFill>
                <a:effectLst/>
                <a:latin typeface="Arial" panose="020B0604020202020204" pitchFamily="34" charset="0"/>
              </a:rPr>
              <a:t>Confirm Location:</a:t>
            </a:r>
            <a:r>
              <a:rPr kumimoji="0" lang="en-US" altLang="en-US" sz="1400" b="0" i="0" u="none" strike="noStrike" cap="none" normalizeH="0" baseline="0" dirty="0" smtClean="0">
                <a:ln>
                  <a:noFill/>
                </a:ln>
                <a:solidFill>
                  <a:schemeClr val="tx1"/>
                </a:solidFill>
                <a:effectLst/>
                <a:latin typeface="Arial" panose="020B0604020202020204" pitchFamily="34" charset="0"/>
              </a:rPr>
              <a:t> I match map features like the creek crossing and ridge to what I see around 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By using the topographic map and compass together, I can safely guide my patrol to the campsite and back.</a:t>
            </a:r>
          </a:p>
        </p:txBody>
      </p:sp>
      <p:sp>
        <p:nvSpPr>
          <p:cNvPr id="8" name="Rectangle 7"/>
          <p:cNvSpPr/>
          <p:nvPr/>
        </p:nvSpPr>
        <p:spPr>
          <a:xfrm>
            <a:off x="5173053" y="2973795"/>
            <a:ext cx="6096000" cy="738664"/>
          </a:xfrm>
          <a:prstGeom prst="rect">
            <a:avLst/>
          </a:prstGeom>
          <a:solidFill>
            <a:srgbClr val="FFFF00"/>
          </a:solidFill>
          <a:ln>
            <a:solidFill>
              <a:schemeClr val="tx1"/>
            </a:solidFill>
          </a:ln>
          <a:scene3d>
            <a:camera prst="orthographicFront"/>
            <a:lightRig rig="threePt" dir="t"/>
          </a:scene3d>
          <a:sp3d>
            <a:bevelT/>
          </a:sp3d>
        </p:spPr>
        <p:txBody>
          <a:bodyPr>
            <a:spAutoFit/>
          </a:bodyPr>
          <a:lstStyle/>
          <a:p>
            <a:pPr lvl="0" eaLnBrk="0" fontAlgn="base" hangingPunct="0">
              <a:spcBef>
                <a:spcPct val="0"/>
              </a:spcBef>
              <a:spcAft>
                <a:spcPct val="0"/>
              </a:spcAft>
            </a:pPr>
            <a:r>
              <a:rPr lang="en-US" altLang="en-US" sz="2400" b="1" dirty="0" smtClean="0">
                <a:latin typeface="Arial" panose="020B0604020202020204" pitchFamily="34" charset="0"/>
              </a:rPr>
              <a:t>Gear: </a:t>
            </a:r>
            <a:r>
              <a:rPr lang="en-US" altLang="en-US" dirty="0" smtClean="0">
                <a:latin typeface="Arial" panose="020B0604020202020204" pitchFamily="34" charset="0"/>
              </a:rPr>
              <a:t>Backpack</a:t>
            </a:r>
            <a:r>
              <a:rPr lang="en-US" altLang="en-US" dirty="0">
                <a:latin typeface="Arial" panose="020B0604020202020204" pitchFamily="34" charset="0"/>
              </a:rPr>
              <a:t>, tent, sleeping bag, rain gear, water, first-aid kit, stove, food, map, and compass</a:t>
            </a:r>
            <a:endParaRPr lang="en-US" dirty="0"/>
          </a:p>
        </p:txBody>
      </p:sp>
    </p:spTree>
    <p:extLst>
      <p:ext uri="{BB962C8B-B14F-4D97-AF65-F5344CB8AC3E}">
        <p14:creationId xmlns:p14="http://schemas.microsoft.com/office/powerpoint/2010/main" val="4012057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523220"/>
          </a:xfrm>
          <a:prstGeom prst="rect">
            <a:avLst/>
          </a:prstGeom>
        </p:spPr>
        <p:txBody>
          <a:bodyPr wrap="square">
            <a:spAutoFit/>
          </a:bodyPr>
          <a:lstStyle/>
          <a:p>
            <a:r>
              <a:rPr lang="en-US" sz="1400" b="1" dirty="0" smtClean="0">
                <a:solidFill>
                  <a:srgbClr val="515354"/>
                </a:solidFill>
                <a:latin typeface="Roboto"/>
              </a:rPr>
              <a:t>4</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Make a duty roster showing how your patrol is organized for an actual overnight campout. List assignments for each member</a:t>
            </a:r>
            <a:r>
              <a:rPr lang="en-US" sz="1400" dirty="0" smtClean="0">
                <a:solidFill>
                  <a:srgbClr val="515354"/>
                </a:solidFill>
                <a:latin typeface="Roboto"/>
              </a:rPr>
              <a:t>.</a:t>
            </a:r>
            <a:endParaRPr lang="en-US" sz="1400" dirty="0">
              <a:solidFill>
                <a:srgbClr val="515354"/>
              </a:solidFill>
              <a:latin typeface="Roboto"/>
            </a:endParaRPr>
          </a:p>
        </p:txBody>
      </p:sp>
      <p:sp>
        <p:nvSpPr>
          <p:cNvPr id="3" name="Rectangle 1"/>
          <p:cNvSpPr>
            <a:spLocks noChangeArrowheads="1"/>
          </p:cNvSpPr>
          <p:nvPr/>
        </p:nvSpPr>
        <p:spPr bwMode="auto">
          <a:xfrm>
            <a:off x="647700" y="1613976"/>
            <a:ext cx="327685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Patrol Duty Roster – Overnight Campout</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Patrol Leader: Ryan</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In charge of the patrol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Leads meetings and campsite setup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Makes sure everyone knows their job</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Checks safety and follows the Outdoor Code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Assistant Patrol Leader: Eli</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Helps the Patrol Leader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Takes charge if Ryan is busy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Organizes gear and checks tents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Leads grace before meals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5288057" y="1681397"/>
            <a:ext cx="584557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Cooking &amp; Cleanup Teams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Dinner Team:</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JJ (Head Cook)</a:t>
            </a:r>
            <a:r>
              <a:rPr kumimoji="0" lang="en-US" altLang="en-US" sz="1200" b="0" i="0" u="none" strike="noStrike" cap="none" normalizeH="0" baseline="0" dirty="0" smtClean="0">
                <a:ln>
                  <a:noFill/>
                </a:ln>
                <a:solidFill>
                  <a:schemeClr val="tx1"/>
                </a:solidFill>
                <a:effectLst/>
                <a:latin typeface="Arial" panose="020B0604020202020204" pitchFamily="34" charset="0"/>
              </a:rPr>
              <a:t> – Cooks dinner and directs helpers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Daniel (Fire &amp; Stove Safety)</a:t>
            </a:r>
            <a:r>
              <a:rPr kumimoji="0" lang="en-US" altLang="en-US" sz="1200" b="0" i="0" u="none" strike="noStrike" cap="none" normalizeH="0" baseline="0" dirty="0" smtClean="0">
                <a:ln>
                  <a:noFill/>
                </a:ln>
                <a:solidFill>
                  <a:schemeClr val="tx1"/>
                </a:solidFill>
                <a:effectLst/>
                <a:latin typeface="Arial" panose="020B0604020202020204" pitchFamily="34" charset="0"/>
              </a:rPr>
              <a:t> – Sets up stove/fire safely and monitors it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err="1" smtClean="0">
                <a:ln>
                  <a:noFill/>
                </a:ln>
                <a:solidFill>
                  <a:schemeClr val="tx1"/>
                </a:solidFill>
                <a:effectLst/>
                <a:latin typeface="Arial" panose="020B0604020202020204" pitchFamily="34" charset="0"/>
              </a:rPr>
              <a:t>Avel</a:t>
            </a:r>
            <a:r>
              <a:rPr kumimoji="0" lang="en-US" altLang="en-US" sz="1200" b="1" i="0" u="none" strike="noStrike" cap="none" normalizeH="0" baseline="0" dirty="0" smtClean="0">
                <a:ln>
                  <a:noFill/>
                </a:ln>
                <a:solidFill>
                  <a:schemeClr val="tx1"/>
                </a:solidFill>
                <a:effectLst/>
                <a:latin typeface="Arial" panose="020B0604020202020204" pitchFamily="34" charset="0"/>
              </a:rPr>
              <a:t> (Cleanup Lead)</a:t>
            </a:r>
            <a:r>
              <a:rPr kumimoji="0" lang="en-US" altLang="en-US" sz="1200" b="0" i="0" u="none" strike="noStrike" cap="none" normalizeH="0" baseline="0" dirty="0" smtClean="0">
                <a:ln>
                  <a:noFill/>
                </a:ln>
                <a:solidFill>
                  <a:schemeClr val="tx1"/>
                </a:solidFill>
                <a:effectLst/>
                <a:latin typeface="Arial" panose="020B0604020202020204" pitchFamily="34" charset="0"/>
              </a:rPr>
              <a:t> – Washes dishes and supervises trash removal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Breakfast Team:</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Scout 1 (Head Cook)</a:t>
            </a:r>
            <a:r>
              <a:rPr kumimoji="0" lang="en-US" altLang="en-US" sz="1200" b="0" i="0" u="none" strike="noStrike" cap="none" normalizeH="0" baseline="0" dirty="0" smtClean="0">
                <a:ln>
                  <a:noFill/>
                </a:ln>
                <a:solidFill>
                  <a:schemeClr val="tx1"/>
                </a:solidFill>
                <a:effectLst/>
                <a:latin typeface="Arial" panose="020B0604020202020204" pitchFamily="34" charset="0"/>
              </a:rPr>
              <a:t> – Cooks breakfast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Scout 2 (Cleanup Lead)</a:t>
            </a:r>
            <a:r>
              <a:rPr kumimoji="0" lang="en-US" altLang="en-US" sz="1200" b="0" i="0" u="none" strike="noStrike" cap="none" normalizeH="0" baseline="0" dirty="0" smtClean="0">
                <a:ln>
                  <a:noFill/>
                </a:ln>
                <a:solidFill>
                  <a:schemeClr val="tx1"/>
                </a:solidFill>
                <a:effectLst/>
                <a:latin typeface="Arial" panose="020B0604020202020204" pitchFamily="34" charset="0"/>
              </a:rPr>
              <a:t> – Washes dishes and packs cooking gear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9" name="Rectangle 5"/>
          <p:cNvSpPr>
            <a:spLocks noChangeArrowheads="1"/>
          </p:cNvSpPr>
          <p:nvPr/>
        </p:nvSpPr>
        <p:spPr bwMode="auto">
          <a:xfrm>
            <a:off x="647700" y="4074700"/>
            <a:ext cx="96774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Other Camp Duties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Water &amp; Firewood:</a:t>
            </a:r>
            <a:r>
              <a:rPr kumimoji="0" lang="en-US" altLang="en-US" sz="1200" b="0" i="0" u="none" strike="noStrike" cap="none" normalizeH="0" baseline="0" dirty="0" smtClean="0">
                <a:ln>
                  <a:noFill/>
                </a:ln>
                <a:solidFill>
                  <a:schemeClr val="tx1"/>
                </a:solidFill>
                <a:effectLst/>
                <a:latin typeface="Arial" panose="020B0604020202020204" pitchFamily="34" charset="0"/>
              </a:rPr>
              <a:t> Daniel and Scout 1</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Collect water and firewood (if allowed)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Campsite Setup:</a:t>
            </a:r>
            <a:r>
              <a:rPr kumimoji="0" lang="en-US" altLang="en-US" sz="1200" b="0" i="0" u="none" strike="noStrike" cap="none" normalizeH="0" baseline="0" dirty="0" smtClean="0">
                <a:ln>
                  <a:noFill/>
                </a:ln>
                <a:solidFill>
                  <a:schemeClr val="tx1"/>
                </a:solidFill>
                <a:effectLst/>
                <a:latin typeface="Arial" panose="020B0604020202020204" pitchFamily="34" charset="0"/>
              </a:rPr>
              <a:t> Everyone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Set up tents and patrol area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Trash &amp; Leave No Trace Check:</a:t>
            </a:r>
            <a:r>
              <a:rPr kumimoji="0" lang="en-US" altLang="en-US" sz="1200" b="0" i="0" u="none" strike="noStrike" cap="none" normalizeH="0" baseline="0" dirty="0" smtClean="0">
                <a:ln>
                  <a:noFill/>
                </a:ln>
                <a:solidFill>
                  <a:schemeClr val="tx1"/>
                </a:solidFill>
                <a:effectLst/>
                <a:latin typeface="Arial" panose="020B0604020202020204" pitchFamily="34" charset="0"/>
              </a:rPr>
              <a:t> </a:t>
            </a:r>
            <a:r>
              <a:rPr kumimoji="0" lang="en-US" altLang="en-US" sz="1200" b="0" i="0" u="none" strike="noStrike" cap="none" normalizeH="0" baseline="0" dirty="0" err="1" smtClean="0">
                <a:ln>
                  <a:noFill/>
                </a:ln>
                <a:solidFill>
                  <a:schemeClr val="tx1"/>
                </a:solidFill>
                <a:effectLst/>
                <a:latin typeface="Arial" panose="020B0604020202020204" pitchFamily="34" charset="0"/>
              </a:rPr>
              <a:t>Avel</a:t>
            </a:r>
            <a:r>
              <a:rPr kumimoji="0" lang="en-US" altLang="en-US" sz="1200" b="0" i="0" u="none" strike="noStrike" cap="none" normalizeH="0" baseline="0" dirty="0" smtClean="0">
                <a:ln>
                  <a:noFill/>
                </a:ln>
                <a:solidFill>
                  <a:schemeClr val="tx1"/>
                </a:solidFill>
                <a:effectLst/>
                <a:latin typeface="Arial" panose="020B0604020202020204" pitchFamily="34" charset="0"/>
              </a:rPr>
              <a:t> and Scout 2</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Police the area before leaving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Quartermaster Helper:</a:t>
            </a:r>
            <a:r>
              <a:rPr kumimoji="0" lang="en-US" altLang="en-US" sz="1200" b="0" i="0" u="none" strike="noStrike" cap="none" normalizeH="0" baseline="0" dirty="0" smtClean="0">
                <a:ln>
                  <a:noFill/>
                </a:ln>
                <a:solidFill>
                  <a:schemeClr val="tx1"/>
                </a:solidFill>
                <a:effectLst/>
                <a:latin typeface="Arial" panose="020B0604020202020204" pitchFamily="34" charset="0"/>
              </a:rPr>
              <a:t> Eli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Checks that all patrol gear is packed and returned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This duty roster helps our patrol stay organized, share responsibility, and work together as a team on our overnight campout.</a:t>
            </a:r>
          </a:p>
        </p:txBody>
      </p:sp>
    </p:spTree>
    <p:extLst>
      <p:ext uri="{BB962C8B-B14F-4D97-AF65-F5344CB8AC3E}">
        <p14:creationId xmlns:p14="http://schemas.microsoft.com/office/powerpoint/2010/main" val="38033994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738664"/>
          </a:xfrm>
          <a:prstGeom prst="rect">
            <a:avLst/>
          </a:prstGeom>
        </p:spPr>
        <p:txBody>
          <a:bodyPr wrap="square">
            <a:spAutoFit/>
          </a:bodyPr>
          <a:lstStyle/>
          <a:p>
            <a:r>
              <a:rPr lang="en-US" sz="1400" b="1" dirty="0" smtClean="0">
                <a:solidFill>
                  <a:srgbClr val="515354"/>
                </a:solidFill>
                <a:latin typeface="Roboto"/>
              </a:rPr>
              <a:t>4</a:t>
            </a:r>
            <a:r>
              <a:rPr lang="en-US" sz="1400" b="1" dirty="0">
                <a:solidFill>
                  <a:srgbClr val="515354"/>
                </a:solidFill>
                <a:latin typeface="Roboto"/>
              </a:rPr>
              <a:t>. Do the following:</a:t>
            </a:r>
          </a:p>
          <a:p>
            <a:pPr>
              <a:buFont typeface="Arial" panose="020B0604020202020204" pitchFamily="34" charset="0"/>
              <a:buChar char="•"/>
            </a:pPr>
            <a:r>
              <a:rPr lang="en-US" sz="1400" dirty="0" smtClean="0">
                <a:solidFill>
                  <a:srgbClr val="515354"/>
                </a:solidFill>
                <a:latin typeface="Roboto"/>
              </a:rPr>
              <a:t>(</a:t>
            </a:r>
            <a:r>
              <a:rPr lang="en-US" sz="1400" dirty="0">
                <a:solidFill>
                  <a:srgbClr val="515354"/>
                </a:solidFill>
                <a:latin typeface="Roboto"/>
              </a:rPr>
              <a:t>b) Help a Scout patrol or a </a:t>
            </a:r>
            <a:r>
              <a:rPr lang="en-US" sz="1400" dirty="0" err="1">
                <a:solidFill>
                  <a:srgbClr val="515354"/>
                </a:solidFill>
                <a:latin typeface="Roboto"/>
              </a:rPr>
              <a:t>Webelos</a:t>
            </a:r>
            <a:r>
              <a:rPr lang="en-US" sz="1400" dirty="0">
                <a:solidFill>
                  <a:srgbClr val="515354"/>
                </a:solidFill>
                <a:latin typeface="Roboto"/>
              </a:rPr>
              <a:t> Scout unit in your area prepare for an actual campout, including creating the duty roster, menu planning, equipment needs, general planning, and setting up camp</a:t>
            </a:r>
            <a:r>
              <a:rPr lang="en-US" sz="1400" dirty="0" smtClean="0">
                <a:solidFill>
                  <a:srgbClr val="515354"/>
                </a:solidFill>
                <a:latin typeface="Roboto"/>
              </a:rPr>
              <a:t>.</a:t>
            </a:r>
            <a:endParaRPr lang="en-US" sz="1400" dirty="0">
              <a:solidFill>
                <a:srgbClr val="515354"/>
              </a:solidFill>
              <a:latin typeface="Roboto"/>
            </a:endParaRPr>
          </a:p>
        </p:txBody>
      </p:sp>
      <p:sp>
        <p:nvSpPr>
          <p:cNvPr id="10" name="Rectangle 3"/>
          <p:cNvSpPr>
            <a:spLocks noChangeArrowheads="1"/>
          </p:cNvSpPr>
          <p:nvPr/>
        </p:nvSpPr>
        <p:spPr bwMode="auto">
          <a:xfrm>
            <a:off x="523846" y="1001614"/>
            <a:ext cx="5270802"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1. General Planning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Location:</a:t>
            </a:r>
            <a:r>
              <a:rPr kumimoji="0" lang="en-US" altLang="en-US" sz="1200" b="0" i="0" u="none" strike="noStrike" cap="none" normalizeH="0" baseline="0" dirty="0" smtClean="0">
                <a:ln>
                  <a:noFill/>
                </a:ln>
                <a:solidFill>
                  <a:schemeClr val="tx1"/>
                </a:solidFill>
                <a:effectLst/>
                <a:latin typeface="Arial" panose="020B0604020202020204" pitchFamily="34" charset="0"/>
              </a:rPr>
              <a:t> Local state park campground</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Dates:</a:t>
            </a:r>
            <a:r>
              <a:rPr kumimoji="0" lang="en-US" altLang="en-US" sz="1200" b="0" i="0" u="none" strike="noStrike" cap="none" normalizeH="0" baseline="0" dirty="0" smtClean="0">
                <a:ln>
                  <a:noFill/>
                </a:ln>
                <a:solidFill>
                  <a:schemeClr val="tx1"/>
                </a:solidFill>
                <a:effectLst/>
                <a:latin typeface="Arial" panose="020B0604020202020204" pitchFamily="34" charset="0"/>
              </a:rPr>
              <a:t> Saturday–Sunday</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Theme:</a:t>
            </a:r>
            <a:r>
              <a:rPr kumimoji="0" lang="en-US" altLang="en-US" sz="1200" b="0" i="0" u="none" strike="noStrike" cap="none" normalizeH="0" baseline="0" dirty="0" smtClean="0">
                <a:ln>
                  <a:noFill/>
                </a:ln>
                <a:solidFill>
                  <a:schemeClr val="tx1"/>
                </a:solidFill>
                <a:effectLst/>
                <a:latin typeface="Arial" panose="020B0604020202020204" pitchFamily="34" charset="0"/>
              </a:rPr>
              <a:t> Basic camping skills and teamwork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Schedule:</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0800 Meet at church, gear check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0900 Arrive at campsite, set up camp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1200 Lunch</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1400 Skills time (knots, fire safety, map review)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1700 Dinner prep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2000 Campfire program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0700 Breakfast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0900 Break camp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1030 Head home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Ryan leads planning and safety. Eli checks gear and helps organize duties.</a:t>
            </a:r>
          </a:p>
        </p:txBody>
      </p:sp>
      <p:sp>
        <p:nvSpPr>
          <p:cNvPr id="12" name="Rectangle 5"/>
          <p:cNvSpPr>
            <a:spLocks noChangeArrowheads="1"/>
          </p:cNvSpPr>
          <p:nvPr/>
        </p:nvSpPr>
        <p:spPr bwMode="auto">
          <a:xfrm>
            <a:off x="6535246" y="1216916"/>
            <a:ext cx="407836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2. Duty Roster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Ryan (PL):</a:t>
            </a:r>
            <a:r>
              <a:rPr kumimoji="0" lang="en-US" altLang="en-US" sz="1200" b="0" i="0" u="none" strike="noStrike" cap="none" normalizeH="0" baseline="0" dirty="0" smtClean="0">
                <a:ln>
                  <a:noFill/>
                </a:ln>
                <a:solidFill>
                  <a:schemeClr val="tx1"/>
                </a:solidFill>
                <a:effectLst/>
                <a:latin typeface="Arial" panose="020B0604020202020204" pitchFamily="34" charset="0"/>
              </a:rPr>
              <a:t> Leader, safety check, campsite inspection</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Eli (APL):</a:t>
            </a:r>
            <a:r>
              <a:rPr kumimoji="0" lang="en-US" altLang="en-US" sz="1200" b="0" i="0" u="none" strike="noStrike" cap="none" normalizeH="0" baseline="0" dirty="0" smtClean="0">
                <a:ln>
                  <a:noFill/>
                </a:ln>
                <a:solidFill>
                  <a:schemeClr val="tx1"/>
                </a:solidFill>
                <a:effectLst/>
                <a:latin typeface="Arial" panose="020B0604020202020204" pitchFamily="34" charset="0"/>
              </a:rPr>
              <a:t> Gear check, supervise cleanup, assist cooking</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JJ:</a:t>
            </a:r>
            <a:r>
              <a:rPr kumimoji="0" lang="en-US" altLang="en-US" sz="1200" b="0" i="0" u="none" strike="noStrike" cap="none" normalizeH="0" baseline="0" dirty="0" smtClean="0">
                <a:ln>
                  <a:noFill/>
                </a:ln>
                <a:solidFill>
                  <a:schemeClr val="tx1"/>
                </a:solidFill>
                <a:effectLst/>
                <a:latin typeface="Arial" panose="020B0604020202020204" pitchFamily="34" charset="0"/>
              </a:rPr>
              <a:t> Head Cook (dinner)</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Daniel:</a:t>
            </a:r>
            <a:r>
              <a:rPr kumimoji="0" lang="en-US" altLang="en-US" sz="1200" b="0" i="0" u="none" strike="noStrike" cap="none" normalizeH="0" baseline="0" dirty="0" smtClean="0">
                <a:ln>
                  <a:noFill/>
                </a:ln>
                <a:solidFill>
                  <a:schemeClr val="tx1"/>
                </a:solidFill>
                <a:effectLst/>
                <a:latin typeface="Arial" panose="020B0604020202020204" pitchFamily="34" charset="0"/>
              </a:rPr>
              <a:t> Stove/fire safety and water duty</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Scout 1:</a:t>
            </a:r>
            <a:r>
              <a:rPr kumimoji="0" lang="en-US" altLang="en-US" sz="1200" b="0" i="0" u="none" strike="noStrike" cap="none" normalizeH="0" baseline="0" dirty="0" smtClean="0">
                <a:ln>
                  <a:noFill/>
                </a:ln>
                <a:solidFill>
                  <a:schemeClr val="tx1"/>
                </a:solidFill>
                <a:effectLst/>
                <a:latin typeface="Arial" panose="020B0604020202020204" pitchFamily="34" charset="0"/>
              </a:rPr>
              <a:t> Assistant cook (dinner), firewood (if allowed)</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Scout 2:</a:t>
            </a:r>
            <a:r>
              <a:rPr kumimoji="0" lang="en-US" altLang="en-US" sz="1200" b="0" i="0" u="none" strike="noStrike" cap="none" normalizeH="0" baseline="0" dirty="0" smtClean="0">
                <a:ln>
                  <a:noFill/>
                </a:ln>
                <a:solidFill>
                  <a:schemeClr val="tx1"/>
                </a:solidFill>
                <a:effectLst/>
                <a:latin typeface="Arial" panose="020B0604020202020204" pitchFamily="34" charset="0"/>
              </a:rPr>
              <a:t> Breakfast cook</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Scout 3:</a:t>
            </a:r>
            <a:r>
              <a:rPr kumimoji="0" lang="en-US" altLang="en-US" sz="1200" b="0" i="0" u="none" strike="noStrike" cap="none" normalizeH="0" baseline="0" dirty="0" smtClean="0">
                <a:ln>
                  <a:noFill/>
                </a:ln>
                <a:solidFill>
                  <a:schemeClr val="tx1"/>
                </a:solidFill>
                <a:effectLst/>
                <a:latin typeface="Arial" panose="020B0604020202020204" pitchFamily="34" charset="0"/>
              </a:rPr>
              <a:t> Cleanup lead and trash/Leave No Trace check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Everyone helps with tents and camp setup.</a:t>
            </a:r>
          </a:p>
        </p:txBody>
      </p:sp>
      <p:sp>
        <p:nvSpPr>
          <p:cNvPr id="14" name="Rectangle 7"/>
          <p:cNvSpPr>
            <a:spLocks noChangeArrowheads="1"/>
          </p:cNvSpPr>
          <p:nvPr/>
        </p:nvSpPr>
        <p:spPr bwMode="auto">
          <a:xfrm>
            <a:off x="523846" y="4140935"/>
            <a:ext cx="404149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3. Menu Plan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Saturday Lunch:</a:t>
            </a:r>
            <a:r>
              <a:rPr kumimoji="0" lang="en-US" altLang="en-US" sz="1200" b="0" i="0" u="none" strike="noStrike" cap="none" normalizeH="0" baseline="0" dirty="0" smtClean="0">
                <a:ln>
                  <a:noFill/>
                </a:ln>
                <a:solidFill>
                  <a:schemeClr val="tx1"/>
                </a:solidFill>
                <a:effectLst/>
                <a:latin typeface="Arial" panose="020B0604020202020204" pitchFamily="34" charset="0"/>
              </a:rPr>
              <a:t> Sandwiches, fruit, chips</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Saturday Dinner:</a:t>
            </a:r>
            <a:r>
              <a:rPr kumimoji="0" lang="en-US" altLang="en-US" sz="1200" b="0" i="0" u="none" strike="noStrike" cap="none" normalizeH="0" baseline="0" dirty="0" smtClean="0">
                <a:ln>
                  <a:noFill/>
                </a:ln>
                <a:solidFill>
                  <a:schemeClr val="tx1"/>
                </a:solidFill>
                <a:effectLst/>
                <a:latin typeface="Arial" panose="020B0604020202020204" pitchFamily="34" charset="0"/>
              </a:rPr>
              <a:t> Spaghetti, garlic bread, salad, cobbler</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1" i="0" u="none" strike="noStrike" cap="none" normalizeH="0" baseline="0" dirty="0" smtClean="0">
                <a:ln>
                  <a:noFill/>
                </a:ln>
                <a:solidFill>
                  <a:schemeClr val="tx1"/>
                </a:solidFill>
                <a:effectLst/>
                <a:latin typeface="Arial" panose="020B0604020202020204" pitchFamily="34" charset="0"/>
              </a:rPr>
              <a:t>Sunday Breakfast:</a:t>
            </a:r>
            <a:r>
              <a:rPr kumimoji="0" lang="en-US" altLang="en-US" sz="1200" b="0" i="0" u="none" strike="noStrike" cap="none" normalizeH="0" baseline="0" dirty="0" smtClean="0">
                <a:ln>
                  <a:noFill/>
                </a:ln>
                <a:solidFill>
                  <a:schemeClr val="tx1"/>
                </a:solidFill>
                <a:effectLst/>
                <a:latin typeface="Arial" panose="020B0604020202020204" pitchFamily="34" charset="0"/>
              </a:rPr>
              <a:t> Pancakes, sausage, fruit, juice</a:t>
            </a:r>
          </a:p>
        </p:txBody>
      </p:sp>
      <p:sp>
        <p:nvSpPr>
          <p:cNvPr id="16" name="Rectangle 9"/>
          <p:cNvSpPr>
            <a:spLocks noChangeArrowheads="1"/>
          </p:cNvSpPr>
          <p:nvPr/>
        </p:nvSpPr>
        <p:spPr bwMode="auto">
          <a:xfrm>
            <a:off x="6535246" y="3682633"/>
            <a:ext cx="516145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4. Equipment Needs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Patrol Gear:</a:t>
            </a:r>
            <a:r>
              <a:rPr kumimoji="0" lang="en-US" altLang="en-US" sz="1200" b="0" i="0" u="none" strike="noStrike" cap="none" normalizeH="0" baseline="0" dirty="0" smtClean="0">
                <a:ln>
                  <a:noFill/>
                </a:ln>
                <a:solidFill>
                  <a:schemeClr val="tx1"/>
                </a:solidFill>
                <a:effectLst/>
                <a:latin typeface="Arial" panose="020B0604020202020204" pitchFamily="34" charset="0"/>
              </a:rPr>
              <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0" i="0" u="none" strike="noStrike" cap="none" normalizeH="0" baseline="0" dirty="0" smtClean="0">
                <a:ln>
                  <a:noFill/>
                </a:ln>
                <a:solidFill>
                  <a:schemeClr val="tx1"/>
                </a:solidFill>
                <a:effectLst/>
                <a:latin typeface="Arial" panose="020B0604020202020204" pitchFamily="34" charset="0"/>
              </a:rPr>
              <a:t>Tent, dining fly, stove, fuel, pots, cooking utensils, cooler, water jugs, first-aid kit, lantern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Personal Gear:</a:t>
            </a:r>
            <a:r>
              <a:rPr kumimoji="0" lang="en-US" altLang="en-US" sz="1200" b="0" i="0" u="none" strike="noStrike" cap="none" normalizeH="0" baseline="0" dirty="0" smtClean="0">
                <a:ln>
                  <a:noFill/>
                </a:ln>
                <a:solidFill>
                  <a:schemeClr val="tx1"/>
                </a:solidFill>
                <a:effectLst/>
                <a:latin typeface="Arial" panose="020B0604020202020204" pitchFamily="34" charset="0"/>
              </a:rPr>
              <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0" i="0" u="none" strike="noStrike" cap="none" normalizeH="0" baseline="0" dirty="0" smtClean="0">
                <a:ln>
                  <a:noFill/>
                </a:ln>
                <a:solidFill>
                  <a:schemeClr val="tx1"/>
                </a:solidFill>
                <a:effectLst/>
                <a:latin typeface="Arial" panose="020B0604020202020204" pitchFamily="34" charset="0"/>
              </a:rPr>
              <a:t>Sleeping bag, pad, mess kit, water bottle, rain gear, flashlight, extra clothes</a:t>
            </a:r>
          </a:p>
        </p:txBody>
      </p:sp>
      <p:sp>
        <p:nvSpPr>
          <p:cNvPr id="18" name="Rectangle 11"/>
          <p:cNvSpPr>
            <a:spLocks noChangeArrowheads="1"/>
          </p:cNvSpPr>
          <p:nvPr/>
        </p:nvSpPr>
        <p:spPr bwMode="auto">
          <a:xfrm>
            <a:off x="523846" y="5069128"/>
            <a:ext cx="587693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5. Setting Up Camp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Choose flat, durable ground.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Set tents in a safe area away from fire.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Set up cooking area and handwashing station.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Store food securely.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Keep campsite clean and follow Leave No Trace.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This plan helps our patrol stay organized, safe, and ready for a successful campout.</a:t>
            </a:r>
          </a:p>
        </p:txBody>
      </p:sp>
    </p:spTree>
    <p:extLst>
      <p:ext uri="{BB962C8B-B14F-4D97-AF65-F5344CB8AC3E}">
        <p14:creationId xmlns:p14="http://schemas.microsoft.com/office/powerpoint/2010/main" val="30288512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738664"/>
          </a:xfrm>
          <a:prstGeom prst="rect">
            <a:avLst/>
          </a:prstGeom>
        </p:spPr>
        <p:txBody>
          <a:bodyPr wrap="square">
            <a:spAutoFit/>
          </a:bodyPr>
          <a:lstStyle/>
          <a:p>
            <a:r>
              <a:rPr lang="en-US" sz="1400" b="1" dirty="0" smtClean="0">
                <a:solidFill>
                  <a:srgbClr val="515354"/>
                </a:solidFill>
                <a:latin typeface="Roboto"/>
              </a:rPr>
              <a:t>5</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Prepare a list of clothing you would need for overnight campouts in both warm and cold weather. Explain the term "layering."</a:t>
            </a:r>
            <a:br>
              <a:rPr lang="en-US" sz="1400" dirty="0">
                <a:solidFill>
                  <a:srgbClr val="515354"/>
                </a:solidFill>
                <a:latin typeface="Roboto"/>
              </a:rPr>
            </a:br>
            <a:r>
              <a:rPr lang="en-US" sz="1400" dirty="0" smtClean="0">
                <a:solidFill>
                  <a:srgbClr val="515354"/>
                </a:solidFill>
                <a:latin typeface="Roboto"/>
              </a:rPr>
              <a:t>.</a:t>
            </a:r>
            <a:endParaRPr lang="en-US" sz="1400" dirty="0">
              <a:solidFill>
                <a:srgbClr val="515354"/>
              </a:solidFill>
              <a:latin typeface="Roboto"/>
            </a:endParaRPr>
          </a:p>
        </p:txBody>
      </p:sp>
      <p:sp>
        <p:nvSpPr>
          <p:cNvPr id="3" name="Rectangle 1"/>
          <p:cNvSpPr>
            <a:spLocks noChangeArrowheads="1"/>
          </p:cNvSpPr>
          <p:nvPr/>
        </p:nvSpPr>
        <p:spPr bwMode="auto">
          <a:xfrm>
            <a:off x="762000" y="1931879"/>
            <a:ext cx="357982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Clothing List for Overnight Campouts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 Warm Weather Campout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Class B Scout T-shirt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Lightweight long-sleeve shirt (sun/bug protection)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Shorts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Lightweight pants (for hiking or evening)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Underwear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Extra socks (at least 2 pairs)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Hat with brim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Lightweight rain jacket or poncho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Hiking boots or sturdy shoes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Sleepwear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7242008" y="1931879"/>
            <a:ext cx="277031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 Cold Weather Campout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Long-sleeve shirt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Thermal underwear (top and bottom)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Fleece or wool sweater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Warm jacket (insulated coat)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Long pants (not cotton sweatpants)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Wool or synthetic socks (2–3 pairs)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Warm hat (covers ears)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Gloves or mittens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Scarf or neck gaiter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Waterproof boots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smtClean="0">
                <a:ln>
                  <a:noFill/>
                </a:ln>
                <a:solidFill>
                  <a:schemeClr val="tx1"/>
                </a:solidFill>
                <a:effectLst/>
                <a:latin typeface="Arial" panose="020B0604020202020204" pitchFamily="34" charset="0"/>
              </a:rPr>
              <a:t>Sleepwear (warm layers for sleeping)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9" name="Rectangle 5"/>
          <p:cNvSpPr>
            <a:spLocks noChangeArrowheads="1"/>
          </p:cNvSpPr>
          <p:nvPr/>
        </p:nvSpPr>
        <p:spPr bwMode="auto">
          <a:xfrm>
            <a:off x="721618" y="4699825"/>
            <a:ext cx="1132694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What Is “Layering”?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Layering</a:t>
            </a:r>
            <a:r>
              <a:rPr kumimoji="0" lang="en-US" altLang="en-US" sz="1200" b="0" i="0" u="none" strike="noStrike" cap="none" normalizeH="0" baseline="0" dirty="0" smtClean="0">
                <a:ln>
                  <a:noFill/>
                </a:ln>
                <a:solidFill>
                  <a:schemeClr val="tx1"/>
                </a:solidFill>
                <a:effectLst/>
                <a:latin typeface="Arial" panose="020B0604020202020204" pitchFamily="34" charset="0"/>
              </a:rPr>
              <a:t> means wearing clothes in different layers so you can stay warm and dry. Instead of one big heavy coat, you wear several thinner layers that work together.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There are three main layers: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chemeClr val="tx1"/>
                </a:solidFill>
                <a:effectLst/>
                <a:latin typeface="Arial" panose="020B0604020202020204" pitchFamily="34" charset="0"/>
              </a:rPr>
              <a:t>Base Layer</a:t>
            </a:r>
            <a:r>
              <a:rPr kumimoji="0" lang="en-US" altLang="en-US" sz="1200" b="0" i="0" u="none" strike="noStrike" cap="none" normalizeH="0" baseline="0" dirty="0" smtClean="0">
                <a:ln>
                  <a:noFill/>
                </a:ln>
                <a:solidFill>
                  <a:schemeClr val="tx1"/>
                </a:solidFill>
                <a:effectLst/>
                <a:latin typeface="Arial" panose="020B0604020202020204" pitchFamily="34" charset="0"/>
              </a:rPr>
              <a:t> – Worn next to your skin. It keeps sweat off your body (like thermal underwear).</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chemeClr val="tx1"/>
                </a:solidFill>
                <a:effectLst/>
                <a:latin typeface="Arial" panose="020B0604020202020204" pitchFamily="34" charset="0"/>
              </a:rPr>
              <a:t>Middle Layer</a:t>
            </a:r>
            <a:r>
              <a:rPr kumimoji="0" lang="en-US" altLang="en-US" sz="1200" b="0" i="0" u="none" strike="noStrike" cap="none" normalizeH="0" baseline="0" dirty="0" smtClean="0">
                <a:ln>
                  <a:noFill/>
                </a:ln>
                <a:solidFill>
                  <a:schemeClr val="tx1"/>
                </a:solidFill>
                <a:effectLst/>
                <a:latin typeface="Arial" panose="020B0604020202020204" pitchFamily="34" charset="0"/>
              </a:rPr>
              <a:t> – Keeps you warm by trapping heat (like fleece or wool).</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200" b="1" i="0" u="none" strike="noStrike" cap="none" normalizeH="0" baseline="0" dirty="0" smtClean="0">
                <a:ln>
                  <a:noFill/>
                </a:ln>
                <a:solidFill>
                  <a:schemeClr val="tx1"/>
                </a:solidFill>
                <a:effectLst/>
                <a:latin typeface="Arial" panose="020B0604020202020204" pitchFamily="34" charset="0"/>
              </a:rPr>
              <a:t>Outer Layer</a:t>
            </a:r>
            <a:r>
              <a:rPr kumimoji="0" lang="en-US" altLang="en-US" sz="1200" b="0" i="0" u="none" strike="noStrike" cap="none" normalizeH="0" baseline="0" dirty="0" smtClean="0">
                <a:ln>
                  <a:noFill/>
                </a:ln>
                <a:solidFill>
                  <a:schemeClr val="tx1"/>
                </a:solidFill>
                <a:effectLst/>
                <a:latin typeface="Arial" panose="020B0604020202020204" pitchFamily="34" charset="0"/>
              </a:rPr>
              <a:t> – Protects you from wind and rain (like a waterproof jacket).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Layering is important because you can add or remove layers as the weather changes. It helps prevent getting too cold, too hot, or wet during a campout.</a:t>
            </a:r>
          </a:p>
        </p:txBody>
      </p:sp>
    </p:spTree>
    <p:extLst>
      <p:ext uri="{BB962C8B-B14F-4D97-AF65-F5344CB8AC3E}">
        <p14:creationId xmlns:p14="http://schemas.microsoft.com/office/powerpoint/2010/main" val="19618422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00319" y="323277"/>
            <a:ext cx="10592271" cy="523220"/>
          </a:xfrm>
          <a:prstGeom prst="rect">
            <a:avLst/>
          </a:prstGeom>
        </p:spPr>
        <p:txBody>
          <a:bodyPr wrap="square">
            <a:spAutoFit/>
          </a:bodyPr>
          <a:lstStyle/>
          <a:p>
            <a:r>
              <a:rPr lang="en-US" sz="1400" b="1" dirty="0" smtClean="0">
                <a:solidFill>
                  <a:srgbClr val="515354"/>
                </a:solidFill>
                <a:latin typeface="Roboto"/>
              </a:rPr>
              <a:t>5</a:t>
            </a:r>
            <a:r>
              <a:rPr lang="en-US" sz="1400" b="1" dirty="0">
                <a:solidFill>
                  <a:srgbClr val="515354"/>
                </a:solidFill>
                <a:latin typeface="Roboto"/>
              </a:rPr>
              <a:t>. Do the following</a:t>
            </a:r>
            <a:r>
              <a:rPr lang="en-US" sz="1400" b="1" dirty="0" smtClean="0">
                <a:solidFill>
                  <a:srgbClr val="515354"/>
                </a:solidFill>
                <a:latin typeface="Roboto"/>
              </a:rPr>
              <a:t>:</a:t>
            </a: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footwear for different kinds of weather and how the right footwear is important for protecting your feet</a:t>
            </a:r>
            <a:r>
              <a:rPr lang="en-US" sz="1400" dirty="0" smtClean="0">
                <a:solidFill>
                  <a:srgbClr val="515354"/>
                </a:solidFill>
                <a:latin typeface="Roboto"/>
              </a:rPr>
              <a:t>.</a:t>
            </a:r>
            <a:endParaRPr lang="en-US" sz="1400" dirty="0">
              <a:solidFill>
                <a:srgbClr val="515354"/>
              </a:solidFill>
              <a:latin typeface="Roboto"/>
            </a:endParaRPr>
          </a:p>
        </p:txBody>
      </p:sp>
      <p:sp>
        <p:nvSpPr>
          <p:cNvPr id="4" name="Rectangle 1"/>
          <p:cNvSpPr>
            <a:spLocks noChangeArrowheads="1"/>
          </p:cNvSpPr>
          <p:nvPr/>
        </p:nvSpPr>
        <p:spPr bwMode="auto">
          <a:xfrm>
            <a:off x="536155" y="1492828"/>
            <a:ext cx="10937456" cy="738664"/>
          </a:xfrm>
          <a:prstGeom prst="rect">
            <a:avLst/>
          </a:prstGeom>
          <a:solidFill>
            <a:srgbClr val="FFFF00"/>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Hiking Footwear for Different Weather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Choosing the right hiking footwear is very important because your feet carry you the whole trip. Good boots or shoes protect your feet from injury, blisters, and weather.</a:t>
            </a:r>
            <a:endParaRPr kumimoji="0" lang="en-US" altLang="en-US" sz="1400" b="1" i="0" u="none" strike="noStrike" cap="none" normalizeH="0" baseline="0" dirty="0" smtClean="0">
              <a:ln>
                <a:noFill/>
              </a:ln>
              <a:solidFill>
                <a:schemeClr val="tx1"/>
              </a:solidFill>
              <a:effectLst/>
              <a:latin typeface="Arial" panose="020B0604020202020204" pitchFamily="34" charset="0"/>
            </a:endParaRPr>
          </a:p>
        </p:txBody>
      </p:sp>
      <p:sp>
        <p:nvSpPr>
          <p:cNvPr id="10" name="Rectangle 3"/>
          <p:cNvSpPr>
            <a:spLocks noChangeArrowheads="1"/>
          </p:cNvSpPr>
          <p:nvPr/>
        </p:nvSpPr>
        <p:spPr bwMode="auto">
          <a:xfrm>
            <a:off x="5842187" y="2437359"/>
            <a:ext cx="5811370" cy="1954381"/>
          </a:xfrm>
          <a:prstGeom prst="rect">
            <a:avLst/>
          </a:prstGeom>
          <a:solidFill>
            <a:schemeClr val="accent1">
              <a:lumMod val="20000"/>
              <a:lumOff val="80000"/>
            </a:schemeClr>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smtClean="0">
                <a:ln>
                  <a:noFill/>
                </a:ln>
                <a:solidFill>
                  <a:schemeClr val="tx1"/>
                </a:solidFill>
                <a:effectLst/>
                <a:latin typeface="Arial" panose="020B0604020202020204" pitchFamily="34" charset="0"/>
              </a:rPr>
              <a:t>Wet or Rainy Weather: </a:t>
            </a:r>
            <a:r>
              <a:rPr kumimoji="0" lang="en-US" altLang="en-US" sz="1100" b="0" i="0" u="none" strike="noStrike" cap="none" normalizeH="0" baseline="0" dirty="0" smtClean="0">
                <a:ln>
                  <a:noFill/>
                </a:ln>
                <a:solidFill>
                  <a:schemeClr val="tx1"/>
                </a:solidFill>
                <a:effectLst/>
                <a:latin typeface="Arial" panose="020B0604020202020204" pitchFamily="34" charset="0"/>
              </a:rPr>
              <a:t>Waterproof hiking boots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Wool or synthetic socks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Extra dry pair of socks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Waterproof boots keep your feet dry, which helps prevent blisters and cold feet. Wet feet can lead to soreness and even infections, so changing into dry socks is important.</a:t>
            </a:r>
          </a:p>
        </p:txBody>
      </p:sp>
      <p:sp>
        <p:nvSpPr>
          <p:cNvPr id="12" name="Rectangle 5"/>
          <p:cNvSpPr>
            <a:spLocks noChangeArrowheads="1"/>
          </p:cNvSpPr>
          <p:nvPr/>
        </p:nvSpPr>
        <p:spPr bwMode="auto">
          <a:xfrm>
            <a:off x="536155" y="4538354"/>
            <a:ext cx="3279871" cy="1815882"/>
          </a:xfrm>
          <a:prstGeom prst="rect">
            <a:avLst/>
          </a:prstGeom>
          <a:solidFill>
            <a:schemeClr val="accent6">
              <a:lumMod val="20000"/>
              <a:lumOff val="80000"/>
            </a:schemeClr>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Cold Weather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Insulated, waterproof boots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Thick wool socks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Boots with good traction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In cold weather, insulated boots keep feet warm and prevent frostbite. Good traction helps prevent slipping on snow or ice.</a:t>
            </a:r>
          </a:p>
        </p:txBody>
      </p:sp>
      <p:sp>
        <p:nvSpPr>
          <p:cNvPr id="14" name="Rectangle 7"/>
          <p:cNvSpPr>
            <a:spLocks noChangeArrowheads="1"/>
          </p:cNvSpPr>
          <p:nvPr/>
        </p:nvSpPr>
        <p:spPr bwMode="auto">
          <a:xfrm>
            <a:off x="5842187" y="4646076"/>
            <a:ext cx="5692584" cy="1815882"/>
          </a:xfrm>
          <a:prstGeom prst="rect">
            <a:avLst/>
          </a:prstGeom>
          <a:solidFill>
            <a:schemeClr val="accent2">
              <a:lumMod val="40000"/>
              <a:lumOff val="60000"/>
            </a:schemeClr>
          </a:solidFill>
          <a:ln>
            <a:solidFill>
              <a:schemeClr val="tx1"/>
            </a:solidFill>
          </a:ln>
          <a:effectLst/>
          <a:scene3d>
            <a:camera prst="orthographicFront"/>
            <a:lightRig rig="threePt" dir="t"/>
          </a:scene3d>
          <a:sp3d>
            <a:bevelT/>
          </a:sp3d>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Why the Right Footwear Matters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Prevents blisters</a:t>
            </a:r>
            <a:r>
              <a:rPr kumimoji="0" lang="en-US" altLang="en-US" sz="1400" b="0" i="0" u="none" strike="noStrike" cap="none" normalizeH="0" baseline="0" dirty="0" smtClean="0">
                <a:ln>
                  <a:noFill/>
                </a:ln>
                <a:solidFill>
                  <a:schemeClr val="tx1"/>
                </a:solidFill>
                <a:effectLst/>
                <a:latin typeface="Arial" panose="020B0604020202020204" pitchFamily="34" charset="0"/>
              </a:rPr>
              <a:t> by fitting properly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Supports ankles</a:t>
            </a:r>
            <a:r>
              <a:rPr kumimoji="0" lang="en-US" altLang="en-US" sz="1400" b="0" i="0" u="none" strike="noStrike" cap="none" normalizeH="0" baseline="0" dirty="0" smtClean="0">
                <a:ln>
                  <a:noFill/>
                </a:ln>
                <a:solidFill>
                  <a:schemeClr val="tx1"/>
                </a:solidFill>
                <a:effectLst/>
                <a:latin typeface="Arial" panose="020B0604020202020204" pitchFamily="34" charset="0"/>
              </a:rPr>
              <a:t> on rough trails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Protects toes</a:t>
            </a:r>
            <a:r>
              <a:rPr kumimoji="0" lang="en-US" altLang="en-US" sz="1400" b="0" i="0" u="none" strike="noStrike" cap="none" normalizeH="0" baseline="0" dirty="0" smtClean="0">
                <a:ln>
                  <a:noFill/>
                </a:ln>
                <a:solidFill>
                  <a:schemeClr val="tx1"/>
                </a:solidFill>
                <a:effectLst/>
                <a:latin typeface="Arial" panose="020B0604020202020204" pitchFamily="34" charset="0"/>
              </a:rPr>
              <a:t> from rocks and roots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Keeps feet dry and warm</a:t>
            </a:r>
            <a:r>
              <a:rPr kumimoji="0" lang="en-US" altLang="en-US" sz="1400" b="0" i="0" u="none" strike="noStrike" cap="none" normalizeH="0" baseline="0" dirty="0" smtClean="0">
                <a:ln>
                  <a:noFill/>
                </a:ln>
                <a:solidFill>
                  <a:schemeClr val="tx1"/>
                </a:solidFill>
                <a:effectLst/>
                <a:latin typeface="Arial" panose="020B0604020202020204" pitchFamily="34" charset="0"/>
              </a:rPr>
              <a:t> in bad weather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Reduces slipping and falling</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Wearing the right hiking footwear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keeps your feet safe, comfortable, and ready for the whole adventure.</a:t>
            </a:r>
          </a:p>
        </p:txBody>
      </p:sp>
      <p:sp>
        <p:nvSpPr>
          <p:cNvPr id="15" name="Rectangle 14"/>
          <p:cNvSpPr/>
          <p:nvPr/>
        </p:nvSpPr>
        <p:spPr>
          <a:xfrm>
            <a:off x="536155" y="2352721"/>
            <a:ext cx="4477780" cy="1384995"/>
          </a:xfrm>
          <a:prstGeom prst="rect">
            <a:avLst/>
          </a:prstGeom>
          <a:solidFill>
            <a:schemeClr val="accent4">
              <a:lumMod val="20000"/>
              <a:lumOff val="80000"/>
            </a:schemeClr>
          </a:solidFill>
          <a:ln>
            <a:solidFill>
              <a:schemeClr val="tx1"/>
            </a:solidFill>
          </a:ln>
          <a:scene3d>
            <a:camera prst="orthographicFront"/>
            <a:lightRig rig="threePt" dir="t"/>
          </a:scene3d>
          <a:sp3d>
            <a:bevelT/>
          </a:sp3d>
        </p:spPr>
        <p:txBody>
          <a:bodyPr wrap="square">
            <a:spAutoFit/>
          </a:bodyPr>
          <a:lstStyle/>
          <a:p>
            <a:pPr lvl="0" eaLnBrk="0" fontAlgn="base" hangingPunct="0">
              <a:spcBef>
                <a:spcPct val="0"/>
              </a:spcBef>
              <a:spcAft>
                <a:spcPct val="0"/>
              </a:spcAft>
            </a:pPr>
            <a:r>
              <a:rPr lang="en-US" altLang="en-US" sz="1200" b="1" dirty="0">
                <a:latin typeface="Arial" panose="020B0604020202020204" pitchFamily="34" charset="0"/>
              </a:rPr>
              <a:t>Warm and Dry Weather</a:t>
            </a:r>
          </a:p>
          <a:p>
            <a:pPr lvl="0" eaLnBrk="0" fontAlgn="base" hangingPunct="0">
              <a:spcBef>
                <a:spcPct val="0"/>
              </a:spcBef>
              <a:spcAft>
                <a:spcPct val="0"/>
              </a:spcAft>
              <a:buFontTx/>
              <a:buChar char="•"/>
            </a:pPr>
            <a:r>
              <a:rPr lang="en-US" altLang="en-US" sz="1200" dirty="0">
                <a:latin typeface="Arial" panose="020B0604020202020204" pitchFamily="34" charset="0"/>
              </a:rPr>
              <a:t>Lightweight hiking boots or trail shoes</a:t>
            </a:r>
          </a:p>
          <a:p>
            <a:pPr lvl="0" eaLnBrk="0" fontAlgn="base" hangingPunct="0">
              <a:spcBef>
                <a:spcPct val="0"/>
              </a:spcBef>
              <a:spcAft>
                <a:spcPct val="0"/>
              </a:spcAft>
              <a:buFontTx/>
              <a:buChar char="•"/>
            </a:pPr>
            <a:r>
              <a:rPr lang="en-US" altLang="en-US" sz="1200" dirty="0">
                <a:latin typeface="Arial" panose="020B0604020202020204" pitchFamily="34" charset="0"/>
              </a:rPr>
              <a:t>Breathable materials to keep feet cool</a:t>
            </a:r>
          </a:p>
          <a:p>
            <a:pPr lvl="0" eaLnBrk="0" fontAlgn="base" hangingPunct="0">
              <a:spcBef>
                <a:spcPct val="0"/>
              </a:spcBef>
              <a:spcAft>
                <a:spcPct val="0"/>
              </a:spcAft>
              <a:buFontTx/>
              <a:buChar char="•"/>
            </a:pPr>
            <a:r>
              <a:rPr lang="en-US" altLang="en-US" sz="1200" dirty="0">
                <a:latin typeface="Arial" panose="020B0604020202020204" pitchFamily="34" charset="0"/>
              </a:rPr>
              <a:t>Moisture-wicking socks (not cotton)</a:t>
            </a:r>
          </a:p>
          <a:p>
            <a:pPr lvl="0" eaLnBrk="0" fontAlgn="base" hangingPunct="0">
              <a:spcBef>
                <a:spcPct val="0"/>
              </a:spcBef>
              <a:spcAft>
                <a:spcPct val="0"/>
              </a:spcAft>
            </a:pPr>
            <a:r>
              <a:rPr lang="en-US" altLang="en-US" sz="1200" dirty="0">
                <a:latin typeface="Arial" panose="020B0604020202020204" pitchFamily="34" charset="0"/>
              </a:rPr>
              <a:t>In hot weather, breathable shoes help prevent sweaty feet, which can cause blisters. Proper socks keep feet dry and comfortable.</a:t>
            </a:r>
          </a:p>
        </p:txBody>
      </p:sp>
    </p:spTree>
    <p:extLst>
      <p:ext uri="{BB962C8B-B14F-4D97-AF65-F5344CB8AC3E}">
        <p14:creationId xmlns:p14="http://schemas.microsoft.com/office/powerpoint/2010/main" val="18351391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00319" y="323277"/>
            <a:ext cx="10592271" cy="523220"/>
          </a:xfrm>
          <a:prstGeom prst="rect">
            <a:avLst/>
          </a:prstGeom>
        </p:spPr>
        <p:txBody>
          <a:bodyPr wrap="square">
            <a:spAutoFit/>
          </a:bodyPr>
          <a:lstStyle/>
          <a:p>
            <a:r>
              <a:rPr lang="en-US" sz="1400" b="1" dirty="0" smtClean="0">
                <a:solidFill>
                  <a:srgbClr val="515354"/>
                </a:solidFill>
                <a:latin typeface="Roboto"/>
              </a:rPr>
              <a:t>5</a:t>
            </a:r>
            <a:r>
              <a:rPr lang="en-US" sz="1400" b="1" dirty="0">
                <a:solidFill>
                  <a:srgbClr val="515354"/>
                </a:solidFill>
                <a:latin typeface="Roboto"/>
              </a:rPr>
              <a:t>. Do the following</a:t>
            </a:r>
            <a:r>
              <a:rPr lang="en-US" sz="1400" b="1" dirty="0" smtClean="0">
                <a:solidFill>
                  <a:srgbClr val="515354"/>
                </a:solidFill>
                <a:latin typeface="Roboto"/>
              </a:rPr>
              <a:t>:</a:t>
            </a: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Explain the proper care and storage of camping equipment (clothing, footwear, bedding</a:t>
            </a:r>
            <a:r>
              <a:rPr lang="en-US" sz="1400" dirty="0" smtClean="0">
                <a:solidFill>
                  <a:srgbClr val="515354"/>
                </a:solidFill>
                <a:latin typeface="Roboto"/>
              </a:rPr>
              <a:t>)..</a:t>
            </a:r>
            <a:endParaRPr lang="en-US" sz="1400" dirty="0">
              <a:solidFill>
                <a:srgbClr val="515354"/>
              </a:solidFill>
              <a:latin typeface="Roboto"/>
            </a:endParaRPr>
          </a:p>
        </p:txBody>
      </p:sp>
      <p:sp>
        <p:nvSpPr>
          <p:cNvPr id="3" name="Rectangle 1"/>
          <p:cNvSpPr>
            <a:spLocks noChangeArrowheads="1"/>
          </p:cNvSpPr>
          <p:nvPr/>
        </p:nvSpPr>
        <p:spPr bwMode="auto">
          <a:xfrm>
            <a:off x="477338" y="1522120"/>
            <a:ext cx="6727483" cy="1815882"/>
          </a:xfrm>
          <a:prstGeom prst="rect">
            <a:avLst/>
          </a:prstGeom>
          <a:solidFill>
            <a:schemeClr val="accent2">
              <a:lumMod val="40000"/>
              <a:lumOff val="60000"/>
            </a:schemeClr>
          </a:solidFill>
          <a:ln>
            <a:solidFill>
              <a:schemeClr val="tx1"/>
            </a:solidFill>
          </a:ln>
          <a:effectLst/>
          <a:scene3d>
            <a:camera prst="orthographicFront"/>
            <a:lightRig rig="threePt" dir="t"/>
          </a:scene3d>
          <a:sp3d>
            <a:bevelT/>
          </a:sp3d>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Proper Care and Storage of Camping Equipment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Taking care of camping gear helps it last longer and keeps it ready for the next trip.</a:t>
            </a:r>
            <a:endParaRPr kumimoji="0" lang="en-US" altLang="en-US" sz="1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Clothing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Wash clothes after camp, especially if dirty or sweaty.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Follow washing instructions on labels.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Air-dry waterproof jackets to protect the coating.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Store clothes clean and completely dry.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If clothing is put away wet, it can grow mold and smell bad.</a:t>
            </a:r>
          </a:p>
        </p:txBody>
      </p:sp>
      <p:sp>
        <p:nvSpPr>
          <p:cNvPr id="8" name="Rectangle 3"/>
          <p:cNvSpPr>
            <a:spLocks noChangeArrowheads="1"/>
          </p:cNvSpPr>
          <p:nvPr/>
        </p:nvSpPr>
        <p:spPr bwMode="auto">
          <a:xfrm>
            <a:off x="7263006" y="1522120"/>
            <a:ext cx="4572000" cy="2031325"/>
          </a:xfrm>
          <a:prstGeom prst="rect">
            <a:avLst/>
          </a:prstGeom>
          <a:solidFill>
            <a:schemeClr val="accent6">
              <a:lumMod val="20000"/>
              <a:lumOff val="80000"/>
            </a:schemeClr>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Footwear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Brush off dirt and mud after hiking.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Let boots dry naturally (not next to a heater, which can crack them).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Remove insoles and loosen laces while drying.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Treat leather boots with conditioner if needed.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Store boots in a cool, dry place.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Clean, dry boots prevent bad smells, cracking, and damage.</a:t>
            </a:r>
          </a:p>
        </p:txBody>
      </p:sp>
      <p:sp>
        <p:nvSpPr>
          <p:cNvPr id="11" name="Rectangle 5"/>
          <p:cNvSpPr>
            <a:spLocks noChangeArrowheads="1"/>
          </p:cNvSpPr>
          <p:nvPr/>
        </p:nvSpPr>
        <p:spPr bwMode="auto">
          <a:xfrm>
            <a:off x="480314" y="3735138"/>
            <a:ext cx="6873933" cy="1384995"/>
          </a:xfrm>
          <a:prstGeom prst="rect">
            <a:avLst/>
          </a:prstGeom>
          <a:solidFill>
            <a:schemeClr val="accent5">
              <a:lumMod val="20000"/>
              <a:lumOff val="80000"/>
            </a:schemeClr>
          </a:solidFill>
          <a:ln>
            <a:solidFill>
              <a:schemeClr val="tx1"/>
            </a:solidFill>
          </a:ln>
          <a:effectLst/>
          <a:scene3d>
            <a:camera prst="orthographicFront"/>
            <a:lightRig rig="threePt" dir="t"/>
          </a:scene3d>
          <a:sp3d>
            <a:bevelT/>
          </a:sp3d>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rPr>
              <a:t>Bedding (Sleeping Bag &amp; Pad)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Air out sleeping bags after every trip.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Make sure they are completely dry before storing.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Store sleeping bags loosely in a large storage sack, not tightly compressed.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smtClean="0">
                <a:ln>
                  <a:noFill/>
                </a:ln>
                <a:solidFill>
                  <a:schemeClr val="tx1"/>
                </a:solidFill>
                <a:effectLst/>
                <a:latin typeface="Arial" panose="020B0604020202020204" pitchFamily="34" charset="0"/>
              </a:rPr>
              <a:t>Wipe down sleeping pads and check for leaks.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Storing bedding dry and uncompressed keeps it warm and fluffy for future campouts.</a:t>
            </a:r>
          </a:p>
        </p:txBody>
      </p:sp>
      <p:sp>
        <p:nvSpPr>
          <p:cNvPr id="16" name="Rectangle 7"/>
          <p:cNvSpPr>
            <a:spLocks noChangeArrowheads="1"/>
          </p:cNvSpPr>
          <p:nvPr/>
        </p:nvSpPr>
        <p:spPr bwMode="auto">
          <a:xfrm>
            <a:off x="1012137" y="5966616"/>
            <a:ext cx="10172208" cy="523220"/>
          </a:xfrm>
          <a:prstGeom prst="rect">
            <a:avLst/>
          </a:prstGeom>
          <a:noFill/>
          <a:ln w="9525">
            <a:solidFill>
              <a:schemeClr val="tx1"/>
            </a:solidFill>
            <a:miter lim="800000"/>
            <a:headEnd/>
            <a:tailEnd/>
          </a:ln>
          <a:effectLst/>
          <a:scene3d>
            <a:camera prst="orthographicFront"/>
            <a:lightRig rig="threePt" dir="t"/>
          </a:scene3d>
          <a:sp3d>
            <a:bevelT/>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Arial" panose="020B0604020202020204" pitchFamily="34" charset="0"/>
              </a:rPr>
              <a:t>Proper care and storage protect your gear, save money, and make sure you are always ready for your next outdoor adventure.</a:t>
            </a:r>
          </a:p>
        </p:txBody>
      </p:sp>
    </p:spTree>
    <p:extLst>
      <p:ext uri="{BB962C8B-B14F-4D97-AF65-F5344CB8AC3E}">
        <p14:creationId xmlns:p14="http://schemas.microsoft.com/office/powerpoint/2010/main" val="993953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00319" y="323277"/>
            <a:ext cx="10592271" cy="523220"/>
          </a:xfrm>
          <a:prstGeom prst="rect">
            <a:avLst/>
          </a:prstGeom>
        </p:spPr>
        <p:txBody>
          <a:bodyPr wrap="square">
            <a:spAutoFit/>
          </a:bodyPr>
          <a:lstStyle/>
          <a:p>
            <a:r>
              <a:rPr lang="en-US" sz="1400" b="1" dirty="0" smtClean="0">
                <a:solidFill>
                  <a:srgbClr val="515354"/>
                </a:solidFill>
                <a:latin typeface="Roboto"/>
              </a:rPr>
              <a:t>5</a:t>
            </a:r>
            <a:r>
              <a:rPr lang="en-US" sz="1400" b="1" dirty="0">
                <a:solidFill>
                  <a:srgbClr val="515354"/>
                </a:solidFill>
                <a:latin typeface="Roboto"/>
              </a:rPr>
              <a:t>. Do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d) List the Scout Basic Essentials necessary for any campout, and explain why each item is needed.</a:t>
            </a:r>
            <a:br>
              <a:rPr lang="en-US" sz="1400" dirty="0">
                <a:solidFill>
                  <a:srgbClr val="515354"/>
                </a:solidFill>
                <a:latin typeface="Roboto"/>
              </a:rPr>
            </a:br>
            <a:r>
              <a:rPr lang="en-US" sz="1400" dirty="0" smtClean="0">
                <a:solidFill>
                  <a:srgbClr val="515354"/>
                </a:solidFill>
                <a:latin typeface="Roboto"/>
              </a:rPr>
              <a:t>.</a:t>
            </a:r>
            <a:endParaRPr lang="en-US" sz="1400" dirty="0">
              <a:solidFill>
                <a:srgbClr val="515354"/>
              </a:solidFill>
              <a:latin typeface="Roboto"/>
            </a:endParaRPr>
          </a:p>
        </p:txBody>
      </p:sp>
      <p:sp>
        <p:nvSpPr>
          <p:cNvPr id="4" name="Rectangle 1"/>
          <p:cNvSpPr>
            <a:spLocks noChangeArrowheads="1"/>
          </p:cNvSpPr>
          <p:nvPr/>
        </p:nvSpPr>
        <p:spPr bwMode="auto">
          <a:xfrm>
            <a:off x="400050" y="816683"/>
            <a:ext cx="8238153" cy="5770811"/>
          </a:xfrm>
          <a:prstGeom prst="rect">
            <a:avLst/>
          </a:prstGeom>
          <a:solidFill>
            <a:srgbClr val="002060"/>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Scout Basic Essentials for Any Campout</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These items are often called the Scout Outdoor Essentials and help keep a Scout safe and prepared outdoors.</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1. Pocketknife</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Used for cutting rope, preparing food, and small camp tasks. (Only if you have your </a:t>
            </a:r>
            <a:r>
              <a:rPr kumimoji="0" lang="en-US" altLang="en-US" sz="1200" b="1" i="0" u="none" strike="noStrike" cap="none" normalizeH="0" baseline="0" dirty="0" err="1" smtClean="0">
                <a:ln>
                  <a:noFill/>
                </a:ln>
                <a:solidFill>
                  <a:srgbClr val="FFFF00"/>
                </a:solidFill>
                <a:effectLst/>
                <a:latin typeface="Arial" panose="020B0604020202020204" pitchFamily="34" charset="0"/>
              </a:rPr>
              <a:t>Totin</a:t>
            </a:r>
            <a:r>
              <a:rPr kumimoji="0" lang="en-US" altLang="en-US" sz="1200" b="1" i="0" u="none" strike="noStrike" cap="none" normalizeH="0" baseline="0" dirty="0" smtClean="0">
                <a:ln>
                  <a:noFill/>
                </a:ln>
                <a:solidFill>
                  <a:srgbClr val="FFFF00"/>
                </a:solidFill>
                <a:effectLst/>
                <a:latin typeface="Arial" panose="020B0604020202020204" pitchFamily="34" charset="0"/>
              </a:rPr>
              <a:t>’ Chip.)</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2. First-Aid Kit</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Used to treat small cuts, blisters, and scrapes quickly before they get worse.</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3. Extra Clothing</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Weather can change fast. Extra layers help you stay warm, dry, and safe.</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4. Rain Gear</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Keeps you dry in bad weather and helps prevent hypothermia.</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5. Water Bottle</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Prevents dehydration. Scouts should drink water often while hiking or working.</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6. Flashlight (with extra batteries)</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Helps you see at night and move safely around camp.</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7. Trail Food</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Provides energy between meals during hikes or activities.</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8. Matches and Fire Starters</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Used for lighting stoves or fires safely (with proper permission and supervision).</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9. Sun Protection</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Hat, sunscreen, and sunglasses protect your skin and eyes from sunburn.</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10. Map and Compass</a:t>
            </a: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200" b="1" i="0" u="none" strike="noStrike" cap="none" normalizeH="0" baseline="0" dirty="0" smtClean="0">
                <a:ln>
                  <a:noFill/>
                </a:ln>
                <a:solidFill>
                  <a:srgbClr val="FFFF00"/>
                </a:solidFill>
                <a:effectLst/>
                <a:latin typeface="Arial" panose="020B0604020202020204" pitchFamily="34" charset="0"/>
              </a:rPr>
              <a:t>Help you know where you are and prevent getting lost.</a:t>
            </a:r>
          </a:p>
        </p:txBody>
      </p:sp>
      <p:sp>
        <p:nvSpPr>
          <p:cNvPr id="7" name="Rectangle 3"/>
          <p:cNvSpPr>
            <a:spLocks noChangeArrowheads="1"/>
          </p:cNvSpPr>
          <p:nvPr/>
        </p:nvSpPr>
        <p:spPr bwMode="auto">
          <a:xfrm>
            <a:off x="8155671" y="2070129"/>
            <a:ext cx="3219451" cy="3416320"/>
          </a:xfrm>
          <a:prstGeom prst="rect">
            <a:avLst/>
          </a:prstGeom>
          <a:solidFill>
            <a:schemeClr val="accent6">
              <a:lumMod val="50000"/>
            </a:schemeClr>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FF00"/>
                </a:solidFill>
                <a:effectLst/>
                <a:latin typeface="Arial" panose="020B0604020202020204" pitchFamily="34" charset="0"/>
              </a:rPr>
              <a:t>Each of these essentials helps a Scout be prepared, handle small problems, and stay safe on any campout. Being prepared is part of the Scout motto: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sng" strike="noStrike" cap="none" normalizeH="0" baseline="0" dirty="0" smtClean="0">
                <a:ln>
                  <a:noFill/>
                </a:ln>
                <a:solidFill>
                  <a:srgbClr val="FFFF00"/>
                </a:solidFill>
                <a:effectLst/>
                <a:latin typeface="Arial" panose="020B0604020202020204" pitchFamily="34" charset="0"/>
              </a:rPr>
              <a:t>Be Prepared!</a:t>
            </a:r>
            <a:endParaRPr kumimoji="0" lang="en-US" altLang="en-US" sz="2400" b="0" i="1" u="sng" strike="noStrike" cap="none" normalizeH="0" baseline="0" dirty="0" smtClean="0">
              <a:ln>
                <a:noFill/>
              </a:ln>
              <a:solidFill>
                <a:srgbClr val="FFFF00"/>
              </a:solidFill>
              <a:effectLst/>
              <a:latin typeface="Arial" panose="020B0604020202020204" pitchFamily="34" charset="0"/>
            </a:endParaRPr>
          </a:p>
        </p:txBody>
      </p:sp>
    </p:spTree>
    <p:extLst>
      <p:ext uri="{BB962C8B-B14F-4D97-AF65-F5344CB8AC3E}">
        <p14:creationId xmlns:p14="http://schemas.microsoft.com/office/powerpoint/2010/main" val="20684743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00319" y="323277"/>
            <a:ext cx="10592271" cy="707886"/>
          </a:xfrm>
          <a:prstGeom prst="rect">
            <a:avLst/>
          </a:prstGeom>
        </p:spPr>
        <p:txBody>
          <a:bodyPr wrap="square">
            <a:spAutoFit/>
          </a:bodyPr>
          <a:lstStyle/>
          <a:p>
            <a:r>
              <a:rPr lang="en-US" sz="2000" b="1" dirty="0" smtClean="0">
                <a:solidFill>
                  <a:srgbClr val="515354"/>
                </a:solidFill>
                <a:latin typeface="Roboto"/>
              </a:rPr>
              <a:t>5</a:t>
            </a:r>
            <a:r>
              <a:rPr lang="en-US" sz="2000" b="1" dirty="0">
                <a:solidFill>
                  <a:srgbClr val="515354"/>
                </a:solidFill>
                <a:latin typeface="Roboto"/>
              </a:rPr>
              <a:t>. Do the following</a:t>
            </a:r>
            <a:r>
              <a:rPr lang="en-US" sz="2000" b="1" dirty="0" smtClean="0">
                <a:solidFill>
                  <a:srgbClr val="515354"/>
                </a:solidFill>
                <a:latin typeface="Roboto"/>
              </a:rPr>
              <a:t>:  </a:t>
            </a:r>
            <a:r>
              <a:rPr lang="en-US" sz="2000" dirty="0" smtClean="0">
                <a:solidFill>
                  <a:srgbClr val="515354"/>
                </a:solidFill>
                <a:latin typeface="Roboto"/>
              </a:rPr>
              <a:t>(</a:t>
            </a:r>
            <a:r>
              <a:rPr lang="en-US" sz="2000" dirty="0">
                <a:solidFill>
                  <a:srgbClr val="515354"/>
                </a:solidFill>
                <a:latin typeface="Roboto"/>
              </a:rPr>
              <a:t>e) Present yourself to your Scoutmaster with your pack for inspection. Be correctly clothed and equipped for an overnight campout</a:t>
            </a:r>
            <a:r>
              <a:rPr lang="en-US" sz="2000" dirty="0" smtClean="0">
                <a:solidFill>
                  <a:srgbClr val="515354"/>
                </a:solidFill>
                <a:latin typeface="Roboto"/>
              </a:rPr>
              <a:t>.</a:t>
            </a:r>
            <a:endParaRPr lang="en-US" sz="2000" dirty="0">
              <a:solidFill>
                <a:srgbClr val="515354"/>
              </a:solidFill>
              <a:latin typeface="Roboto"/>
            </a:endParaRPr>
          </a:p>
        </p:txBody>
      </p:sp>
    </p:spTree>
    <p:extLst>
      <p:ext uri="{BB962C8B-B14F-4D97-AF65-F5344CB8AC3E}">
        <p14:creationId xmlns:p14="http://schemas.microsoft.com/office/powerpoint/2010/main" val="1614380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5693866"/>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p>
          <a:p>
            <a:pPr>
              <a:buFont typeface="Arial" panose="020B0604020202020204" pitchFamily="34" charset="0"/>
              <a:buChar char="•"/>
            </a:pPr>
            <a:r>
              <a:rPr lang="en-US" sz="1400" dirty="0">
                <a:solidFill>
                  <a:srgbClr val="515354"/>
                </a:solidFill>
                <a:latin typeface="Roboto"/>
              </a:rPr>
              <a:t>(a) Describe the features of four types of tents, when and where they could be used, and how to care for tents. Working with another Scout, pitch a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the importance of camp sanitation and tell why water treatment is essential. Then demonstrate two ways to treat water.</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Describe the factors to be considered in deciding where to pitch your tent.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Tell the difference between internal- and external-frame packs. Discuss the advantages and disadvantages of each.</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Discuss the types of sleeping bags and what kind would be suitable for different conditions. Explain the proper care of your sleeping bag and how to keep it dry. Make a comfortable ground bed.</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7. Prepare for an overnight campout with your patrol by doing the following:</a:t>
            </a:r>
          </a:p>
          <a:p>
            <a:pPr>
              <a:buFont typeface="Arial" panose="020B0604020202020204" pitchFamily="34" charset="0"/>
              <a:buChar char="•"/>
            </a:pPr>
            <a:r>
              <a:rPr lang="en-US" sz="1400" dirty="0">
                <a:solidFill>
                  <a:srgbClr val="515354"/>
                </a:solidFill>
                <a:latin typeface="Roboto"/>
              </a:rPr>
              <a:t>(a) Make a checklist of personal and patrol gear that will be needed.</a:t>
            </a:r>
          </a:p>
          <a:p>
            <a:pPr>
              <a:buFont typeface="Arial" panose="020B0604020202020204" pitchFamily="34" charset="0"/>
              <a:buChar char="•"/>
            </a:pPr>
            <a:r>
              <a:rPr lang="en-US" sz="1400" dirty="0">
                <a:solidFill>
                  <a:srgbClr val="515354"/>
                </a:solidFill>
                <a:latin typeface="Roboto"/>
              </a:rPr>
              <a:t>(b) Pack your own gear and your share of the patrol equipment and food for proper carrying. Show that your pack is right for quickly getting what is needed first, and that it has been assembled properly for comfort, weight, balance, size, and neatness.</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8. Do the following:</a:t>
            </a:r>
          </a:p>
          <a:p>
            <a:pPr>
              <a:buFont typeface="Arial" panose="020B0604020202020204" pitchFamily="34" charset="0"/>
              <a:buChar char="•"/>
            </a:pPr>
            <a:r>
              <a:rPr lang="en-US" sz="1400" dirty="0">
                <a:solidFill>
                  <a:srgbClr val="515354"/>
                </a:solidFill>
                <a:latin typeface="Roboto"/>
              </a:rPr>
              <a:t>(a) Explain the safety procedures for:</a:t>
            </a:r>
          </a:p>
          <a:p>
            <a:r>
              <a:rPr lang="en-US" sz="1400" dirty="0">
                <a:solidFill>
                  <a:srgbClr val="515354"/>
                </a:solidFill>
                <a:latin typeface="Roboto"/>
              </a:rPr>
              <a:t>(1) Using a propane or butane/propane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Using a liquid fuel stove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Proper storage of extra fuel</a:t>
            </a:r>
          </a:p>
          <a:p>
            <a:r>
              <a:rPr lang="en-US" sz="1400" dirty="0" smtClean="0">
                <a:solidFill>
                  <a:srgbClr val="515354"/>
                </a:solidFill>
                <a:latin typeface="Roboto"/>
              </a:rPr>
              <a:t>(b</a:t>
            </a:r>
            <a:r>
              <a:rPr lang="en-US" sz="1400" dirty="0">
                <a:solidFill>
                  <a:srgbClr val="515354"/>
                </a:solidFill>
                <a:latin typeface="Roboto"/>
              </a:rPr>
              <a:t>) Discuss the advantages and disadvantages of different types of lightweight cooking stoves.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While camping in the outdoors, cook at least one breakfast, one lunch, and one dinner for your patrol from the meals you have planned for requirement 8(c). At least one of those meals must be a trail meal requiring the use of a lightweight stove</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3195989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a) Describe the features of four types of tents, when and where they could be used, and how to care for tents. Working with another Scout, pitch a tent</a:t>
            </a:r>
            <a:r>
              <a:rPr lang="en-US" sz="1400" dirty="0" smtClean="0">
                <a:solidFill>
                  <a:srgbClr val="515354"/>
                </a:solidFill>
                <a:latin typeface="Roboto"/>
              </a:rPr>
              <a:t>.</a:t>
            </a:r>
            <a:endParaRPr lang="en-US" sz="1400" dirty="0">
              <a:solidFill>
                <a:srgbClr val="212121"/>
              </a:solidFill>
              <a:latin typeface="Roboto"/>
            </a:endParaRPr>
          </a:p>
        </p:txBody>
      </p:sp>
      <p:sp>
        <p:nvSpPr>
          <p:cNvPr id="3" name="Rectangle 2"/>
          <p:cNvSpPr/>
          <p:nvPr/>
        </p:nvSpPr>
        <p:spPr>
          <a:xfrm>
            <a:off x="476250" y="944946"/>
            <a:ext cx="11182350" cy="830997"/>
          </a:xfrm>
          <a:prstGeom prst="rect">
            <a:avLst/>
          </a:prstGeom>
          <a:solidFill>
            <a:schemeClr val="accent4">
              <a:lumMod val="20000"/>
              <a:lumOff val="80000"/>
            </a:schemeClr>
          </a:solidFill>
          <a:ln>
            <a:solidFill>
              <a:schemeClr val="tx1"/>
            </a:solidFill>
          </a:ln>
          <a:scene3d>
            <a:camera prst="orthographicFront"/>
            <a:lightRig rig="threePt" dir="t"/>
          </a:scene3d>
          <a:sp3d>
            <a:bevelT/>
          </a:sp3d>
        </p:spPr>
        <p:txBody>
          <a:bodyPr wrap="square">
            <a:spAutoFit/>
          </a:bodyPr>
          <a:lstStyle/>
          <a:p>
            <a:r>
              <a:rPr lang="en-US" sz="1200" dirty="0"/>
              <a:t>Four common types of tents used in Scouting include </a:t>
            </a:r>
            <a:r>
              <a:rPr lang="en-US" sz="1200" b="1" u="sng" dirty="0"/>
              <a:t>dome</a:t>
            </a:r>
            <a:r>
              <a:rPr lang="en-US" sz="1200" dirty="0"/>
              <a:t>, </a:t>
            </a:r>
            <a:r>
              <a:rPr lang="en-US" sz="1200" b="1" u="sng" dirty="0"/>
              <a:t>A-frame</a:t>
            </a:r>
            <a:r>
              <a:rPr lang="en-US" sz="1200" dirty="0" smtClean="0"/>
              <a:t>,</a:t>
            </a:r>
            <a:r>
              <a:rPr lang="en-US" sz="1200" b="1" u="sng" dirty="0" smtClean="0"/>
              <a:t> Hoop </a:t>
            </a:r>
            <a:r>
              <a:rPr lang="en-US" sz="1200" dirty="0" smtClean="0"/>
              <a:t>, </a:t>
            </a:r>
            <a:r>
              <a:rPr lang="en-US" sz="1200" dirty="0"/>
              <a:t>and </a:t>
            </a:r>
            <a:r>
              <a:rPr lang="en-US" sz="1200" b="1" u="sng" dirty="0" smtClean="0"/>
              <a:t>Pyramid tents</a:t>
            </a:r>
            <a:r>
              <a:rPr lang="en-US" sz="1200" dirty="0">
                <a:solidFill>
                  <a:srgbClr val="0A0A0A"/>
                </a:solidFill>
                <a:latin typeface="Roboto"/>
              </a:rPr>
              <a:t>, each suited for different environments. Proper care involves cleaning, drying, and repairing, and they are essential for shelter</a:t>
            </a:r>
            <a:r>
              <a:rPr lang="en-US" sz="1200" dirty="0" smtClean="0">
                <a:solidFill>
                  <a:srgbClr val="0A0A0A"/>
                </a:solidFill>
                <a:latin typeface="Roboto"/>
              </a:rPr>
              <a:t>. </a:t>
            </a:r>
            <a:r>
              <a:rPr lang="en-US" sz="1200" dirty="0"/>
              <a:t>Tents should be pitched away from places where water may pool, in areas clear of roots and sharp sticks. </a:t>
            </a:r>
            <a:r>
              <a:rPr lang="en-US" sz="1200" b="1" dirty="0"/>
              <a:t>Make sure to never pitch your tent under dead or dry trees, as in heavy winds branches could fall and injure you.</a:t>
            </a:r>
            <a:r>
              <a:rPr lang="en-US" sz="1200" dirty="0"/>
              <a:t> After a camp, tents should be cleaned, fully dried, and stored in a cool environment until their next use. </a:t>
            </a:r>
            <a:r>
              <a:rPr lang="en-US" sz="1200" dirty="0">
                <a:solidFill>
                  <a:srgbClr val="0A0A0A"/>
                </a:solidFill>
                <a:latin typeface="Roboto"/>
              </a:rPr>
              <a:t> </a:t>
            </a:r>
            <a:endParaRPr lang="en-US" sz="1200" dirty="0"/>
          </a:p>
        </p:txBody>
      </p:sp>
      <p:pic>
        <p:nvPicPr>
          <p:cNvPr id="8194" name="Picture 2" descr="A-frame tent Scou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8006" b="16693"/>
          <a:stretch/>
        </p:blipFill>
        <p:spPr bwMode="auto">
          <a:xfrm>
            <a:off x="615948" y="1798352"/>
            <a:ext cx="2479675" cy="16192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19425" y="1877513"/>
            <a:ext cx="8639175" cy="954107"/>
          </a:xfrm>
          <a:prstGeom prst="rect">
            <a:avLst/>
          </a:prstGeom>
        </p:spPr>
        <p:txBody>
          <a:bodyPr wrap="square">
            <a:spAutoFit/>
          </a:bodyPr>
          <a:lstStyle/>
          <a:p>
            <a:pPr>
              <a:buFont typeface="Arial" panose="020B0604020202020204" pitchFamily="34" charset="0"/>
              <a:buChar char="•"/>
            </a:pPr>
            <a:r>
              <a:rPr lang="en-US" sz="1400" b="1" dirty="0">
                <a:solidFill>
                  <a:srgbClr val="222222"/>
                </a:solidFill>
                <a:latin typeface="Libre Franklin"/>
              </a:rPr>
              <a:t>A-Frame tents:</a:t>
            </a:r>
            <a:r>
              <a:rPr lang="en-US" sz="1400" dirty="0">
                <a:solidFill>
                  <a:srgbClr val="222222"/>
                </a:solidFill>
                <a:latin typeface="Libre Franklin"/>
              </a:rPr>
              <a:t> A-Frame tents take on a triangular, “Letter-A” shape and are often supported by a pole on each end. These tents tend to have ample floor area, but not a lot of air space, as the sides slope inward in a triangle shape. These are the tents my troop used, and are generally a popular, inexpensive option for camping!</a:t>
            </a:r>
            <a:endParaRPr lang="en-US" sz="1400" b="0" i="0" dirty="0">
              <a:solidFill>
                <a:srgbClr val="222222"/>
              </a:solidFill>
              <a:effectLst/>
              <a:latin typeface="Libre Franklin"/>
            </a:endParaRPr>
          </a:p>
        </p:txBody>
      </p:sp>
      <p:pic>
        <p:nvPicPr>
          <p:cNvPr id="8196" name="Picture 4" descr="Scout Dome tent"/>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971" t="25665" r="6529" b="25835"/>
          <a:stretch/>
        </p:blipFill>
        <p:spPr bwMode="auto">
          <a:xfrm>
            <a:off x="9594325" y="3093478"/>
            <a:ext cx="2140474" cy="12001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68348" y="3430242"/>
            <a:ext cx="9328153" cy="738664"/>
          </a:xfrm>
          <a:prstGeom prst="rect">
            <a:avLst/>
          </a:prstGeom>
        </p:spPr>
        <p:txBody>
          <a:bodyPr wrap="square">
            <a:spAutoFit/>
          </a:bodyPr>
          <a:lstStyle/>
          <a:p>
            <a:pPr>
              <a:buFont typeface="Arial" panose="020B0604020202020204" pitchFamily="34" charset="0"/>
              <a:buChar char="•"/>
            </a:pPr>
            <a:r>
              <a:rPr lang="en-US" sz="1400" b="1" dirty="0">
                <a:solidFill>
                  <a:srgbClr val="222222"/>
                </a:solidFill>
                <a:latin typeface="Libre Franklin"/>
              </a:rPr>
              <a:t>Dome tents: </a:t>
            </a:r>
            <a:r>
              <a:rPr lang="en-US" sz="1400" dirty="0">
                <a:solidFill>
                  <a:srgbClr val="222222"/>
                </a:solidFill>
                <a:latin typeface="Libre Franklin"/>
              </a:rPr>
              <a:t>Another very popular type of tent, dome tents are usually made with poles that </a:t>
            </a:r>
            <a:r>
              <a:rPr lang="en-US" sz="1400" dirty="0" err="1">
                <a:solidFill>
                  <a:srgbClr val="222222"/>
                </a:solidFill>
                <a:latin typeface="Libre Franklin"/>
              </a:rPr>
              <a:t>criss-cross</a:t>
            </a:r>
            <a:r>
              <a:rPr lang="en-US" sz="1400" dirty="0">
                <a:solidFill>
                  <a:srgbClr val="222222"/>
                </a:solidFill>
                <a:latin typeface="Libre Franklin"/>
              </a:rPr>
              <a:t> over their middle in a “dome” shape. These types of tents are strong and spacious, so they’re a great option for most conditions. In fact, my current tent is a dome tent!</a:t>
            </a:r>
            <a:endParaRPr lang="en-US" sz="1400" b="0" i="0" dirty="0">
              <a:solidFill>
                <a:srgbClr val="222222"/>
              </a:solidFill>
              <a:effectLst/>
              <a:latin typeface="Libre Franklin"/>
            </a:endParaRPr>
          </a:p>
        </p:txBody>
      </p:sp>
      <p:pic>
        <p:nvPicPr>
          <p:cNvPr id="8198" name="Picture 6" descr="Scout Hoop ten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5949" y="4399739"/>
            <a:ext cx="1879602" cy="122490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582779" y="4623936"/>
            <a:ext cx="8639176" cy="738664"/>
          </a:xfrm>
          <a:prstGeom prst="rect">
            <a:avLst/>
          </a:prstGeom>
        </p:spPr>
        <p:txBody>
          <a:bodyPr wrap="square">
            <a:spAutoFit/>
          </a:bodyPr>
          <a:lstStyle/>
          <a:p>
            <a:pPr>
              <a:buFont typeface="Arial" panose="020B0604020202020204" pitchFamily="34" charset="0"/>
              <a:buChar char="•"/>
            </a:pPr>
            <a:r>
              <a:rPr lang="en-US" sz="1400" b="1" dirty="0">
                <a:solidFill>
                  <a:srgbClr val="222222"/>
                </a:solidFill>
                <a:latin typeface="Libre Franklin"/>
              </a:rPr>
              <a:t>Hoop tents: </a:t>
            </a:r>
            <a:r>
              <a:rPr lang="en-US" sz="1400" dirty="0">
                <a:solidFill>
                  <a:srgbClr val="222222"/>
                </a:solidFill>
                <a:latin typeface="Libre Franklin"/>
              </a:rPr>
              <a:t>Hoop tents create their frame by bending poles in a half-circle and connecting their sidewalls to those poles (the image is a very large hoop tent; most look like that but are smaller). Therefore, most hoop tents only consist of 2 or 3 long poles.</a:t>
            </a:r>
            <a:endParaRPr lang="en-US" sz="1400" b="0" i="0" dirty="0">
              <a:solidFill>
                <a:srgbClr val="222222"/>
              </a:solidFill>
              <a:effectLst/>
              <a:latin typeface="Libre Franklin"/>
            </a:endParaRPr>
          </a:p>
        </p:txBody>
      </p:sp>
      <p:pic>
        <p:nvPicPr>
          <p:cNvPr id="8200" name="Picture 8" descr="Scout Pyramid Tent "/>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7216" b="14463"/>
          <a:stretch/>
        </p:blipFill>
        <p:spPr bwMode="auto">
          <a:xfrm>
            <a:off x="9940924" y="5318641"/>
            <a:ext cx="1717676" cy="117353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711447" y="5629544"/>
            <a:ext cx="7229477" cy="830997"/>
          </a:xfrm>
          <a:prstGeom prst="rect">
            <a:avLst/>
          </a:prstGeom>
        </p:spPr>
        <p:txBody>
          <a:bodyPr wrap="square">
            <a:spAutoFit/>
          </a:bodyPr>
          <a:lstStyle/>
          <a:p>
            <a:pPr>
              <a:buFont typeface="Arial" panose="020B0604020202020204" pitchFamily="34" charset="0"/>
              <a:buChar char="•"/>
            </a:pPr>
            <a:r>
              <a:rPr lang="en-US" sz="1200" b="1" dirty="0">
                <a:solidFill>
                  <a:srgbClr val="222222"/>
                </a:solidFill>
                <a:latin typeface="Libre Franklin"/>
              </a:rPr>
              <a:t>Pyramid tents:</a:t>
            </a:r>
            <a:r>
              <a:rPr lang="en-US" sz="1200" dirty="0">
                <a:solidFill>
                  <a:srgbClr val="222222"/>
                </a:solidFill>
                <a:latin typeface="Libre Franklin"/>
              </a:rPr>
              <a:t> Pyramid tents are supported in their middle by a single pole, with the tent’s fabric being pulled out and pegged on each of its sides. From what I’ve seen, pyramid tents aren’t too popular as a smaller tent type, since the central pole can get in the way. However, I’ve made this structure with a tarp and a hiking pole while backpacking, and it works pretty well in a pinch!</a:t>
            </a:r>
            <a:endParaRPr lang="en-US" sz="1200" b="0" i="0" dirty="0">
              <a:solidFill>
                <a:srgbClr val="222222"/>
              </a:solidFill>
              <a:effectLst/>
              <a:latin typeface="Libre Franklin"/>
            </a:endParaRPr>
          </a:p>
        </p:txBody>
      </p:sp>
    </p:spTree>
    <p:extLst>
      <p:ext uri="{BB962C8B-B14F-4D97-AF65-F5344CB8AC3E}">
        <p14:creationId xmlns:p14="http://schemas.microsoft.com/office/powerpoint/2010/main" val="1666921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72448"/>
            <a:ext cx="11106150" cy="5416868"/>
          </a:xfrm>
          <a:prstGeom prst="rect">
            <a:avLst/>
          </a:prstGeom>
        </p:spPr>
        <p:txBody>
          <a:bodyPr wrap="square">
            <a:spAutoFit/>
          </a:bodyPr>
          <a:lstStyle/>
          <a:p>
            <a:pPr algn="ctr">
              <a:spcAft>
                <a:spcPts val="600"/>
              </a:spcAft>
            </a:pPr>
            <a:r>
              <a:rPr lang="en-US" b="1" dirty="0">
                <a:solidFill>
                  <a:srgbClr val="2118A0"/>
                </a:solidFill>
                <a:latin typeface="Libre Franklin"/>
              </a:rPr>
              <a:t>How To Care For Your Tent</a:t>
            </a:r>
          </a:p>
          <a:p>
            <a:pPr>
              <a:spcAft>
                <a:spcPts val="600"/>
              </a:spcAft>
            </a:pPr>
            <a:r>
              <a:rPr lang="en-US" b="1" dirty="0">
                <a:solidFill>
                  <a:srgbClr val="222222"/>
                </a:solidFill>
                <a:latin typeface="Libre Franklin"/>
              </a:rPr>
              <a:t>An important part of camping is properly caring for your tent after you’re all finished. </a:t>
            </a:r>
            <a:r>
              <a:rPr lang="en-US" dirty="0">
                <a:solidFill>
                  <a:srgbClr val="222222"/>
                </a:solidFill>
                <a:latin typeface="Libre Franklin"/>
              </a:rPr>
              <a:t>Remember, you’ll need to sleep in your tent again on the next campout, so you want to make sure it’s kept in great condition!</a:t>
            </a:r>
          </a:p>
          <a:p>
            <a:pPr>
              <a:spcAft>
                <a:spcPts val="600"/>
              </a:spcAft>
            </a:pPr>
            <a:r>
              <a:rPr lang="en-US" b="1" dirty="0">
                <a:solidFill>
                  <a:srgbClr val="222222"/>
                </a:solidFill>
                <a:latin typeface="Libre Franklin"/>
              </a:rPr>
              <a:t>To keep your tent in great condition, here are a few keys to keep in mind:</a:t>
            </a:r>
            <a:endParaRPr lang="en-US" dirty="0">
              <a:solidFill>
                <a:srgbClr val="222222"/>
              </a:solidFill>
              <a:latin typeface="Libre Franklin"/>
            </a:endParaRPr>
          </a:p>
          <a:p>
            <a:pPr>
              <a:spcAft>
                <a:spcPts val="600"/>
              </a:spcAft>
              <a:buFont typeface="Arial" panose="020B0604020202020204" pitchFamily="34" charset="0"/>
              <a:buChar char="•"/>
            </a:pPr>
            <a:r>
              <a:rPr lang="en-US" b="1" dirty="0">
                <a:solidFill>
                  <a:srgbClr val="222222"/>
                </a:solidFill>
                <a:latin typeface="Libre Franklin"/>
              </a:rPr>
              <a:t>Always make sure your tent is completely dry before storing it. </a:t>
            </a:r>
            <a:r>
              <a:rPr lang="en-US" dirty="0">
                <a:solidFill>
                  <a:srgbClr val="222222"/>
                </a:solidFill>
                <a:latin typeface="Libre Franklin"/>
              </a:rPr>
              <a:t>A wet tent will grow mildew, stink, and fall apart much sooner. This is my most important tip, BY FAR.</a:t>
            </a:r>
          </a:p>
          <a:p>
            <a:pPr>
              <a:spcAft>
                <a:spcPts val="600"/>
              </a:spcAft>
              <a:buFont typeface="Arial" panose="020B0604020202020204" pitchFamily="34" charset="0"/>
              <a:buChar char="•"/>
            </a:pPr>
            <a:r>
              <a:rPr lang="en-US" b="1" dirty="0">
                <a:solidFill>
                  <a:srgbClr val="222222"/>
                </a:solidFill>
                <a:latin typeface="Libre Franklin"/>
              </a:rPr>
              <a:t>When using your tent, always use 2 hands when operating your zippers. </a:t>
            </a:r>
            <a:r>
              <a:rPr lang="en-US" dirty="0">
                <a:solidFill>
                  <a:srgbClr val="222222"/>
                </a:solidFill>
                <a:latin typeface="Libre Franklin"/>
              </a:rPr>
              <a:t>Tents are designed to be taut and can tear if you carelessly pull on the zippers without bringing the fabric together.</a:t>
            </a:r>
          </a:p>
          <a:p>
            <a:pPr>
              <a:spcAft>
                <a:spcPts val="600"/>
              </a:spcAft>
              <a:buFont typeface="Arial" panose="020B0604020202020204" pitchFamily="34" charset="0"/>
              <a:buChar char="•"/>
            </a:pPr>
            <a:r>
              <a:rPr lang="en-US" b="1" dirty="0">
                <a:solidFill>
                  <a:srgbClr val="222222"/>
                </a:solidFill>
                <a:latin typeface="Libre Franklin"/>
              </a:rPr>
              <a:t>Never throw your tent into a washer or clean it with strong soaps.</a:t>
            </a:r>
            <a:r>
              <a:rPr lang="en-US" dirty="0">
                <a:solidFill>
                  <a:srgbClr val="222222"/>
                </a:solidFill>
                <a:latin typeface="Libre Franklin"/>
              </a:rPr>
              <a:t> This can ruin the waterproofing. Instead, use water or mild dish soap.</a:t>
            </a:r>
          </a:p>
          <a:p>
            <a:pPr>
              <a:spcAft>
                <a:spcPts val="600"/>
              </a:spcAft>
              <a:buFont typeface="Arial" panose="020B0604020202020204" pitchFamily="34" charset="0"/>
              <a:buChar char="•"/>
            </a:pPr>
            <a:r>
              <a:rPr lang="en-US" b="1" dirty="0">
                <a:solidFill>
                  <a:srgbClr val="222222"/>
                </a:solidFill>
                <a:latin typeface="Libre Franklin"/>
              </a:rPr>
              <a:t>Never pitch a tent on sticks, sharp rocks, or jagged surfaces.</a:t>
            </a:r>
            <a:r>
              <a:rPr lang="en-US" dirty="0">
                <a:solidFill>
                  <a:srgbClr val="222222"/>
                </a:solidFill>
                <a:latin typeface="Libre Franklin"/>
              </a:rPr>
              <a:t> Punctures are more likely than you’d expect.</a:t>
            </a:r>
          </a:p>
          <a:p>
            <a:pPr>
              <a:spcAft>
                <a:spcPts val="600"/>
              </a:spcAft>
              <a:buFont typeface="Arial" panose="020B0604020202020204" pitchFamily="34" charset="0"/>
              <a:buChar char="•"/>
            </a:pPr>
            <a:r>
              <a:rPr lang="en-US" b="1" dirty="0">
                <a:solidFill>
                  <a:srgbClr val="222222"/>
                </a:solidFill>
                <a:latin typeface="Libre Franklin"/>
              </a:rPr>
              <a:t>Shake your tent out before putting it away. </a:t>
            </a:r>
            <a:r>
              <a:rPr lang="en-US" dirty="0">
                <a:solidFill>
                  <a:srgbClr val="222222"/>
                </a:solidFill>
                <a:latin typeface="Libre Franklin"/>
              </a:rPr>
              <a:t>Rolling it up with loose items can also lead to punctures.</a:t>
            </a:r>
          </a:p>
          <a:p>
            <a:pPr>
              <a:spcAft>
                <a:spcPts val="600"/>
              </a:spcAft>
            </a:pPr>
            <a:r>
              <a:rPr lang="en-US" dirty="0">
                <a:solidFill>
                  <a:srgbClr val="222222"/>
                </a:solidFill>
                <a:latin typeface="Libre Franklin"/>
              </a:rPr>
              <a:t>After a while, your tent may become so dirty with sap, mud, and gunk that it may require a more complete clean. No worries! </a:t>
            </a:r>
            <a:r>
              <a:rPr lang="en-US" b="1" dirty="0">
                <a:solidFill>
                  <a:srgbClr val="222222"/>
                </a:solidFill>
                <a:latin typeface="Libre Franklin"/>
              </a:rPr>
              <a:t>I’d recommend watching the quick video (1:52) below to learn how to conduct a thorough cleaning of any tent</a:t>
            </a:r>
            <a:r>
              <a:rPr lang="en-US" dirty="0">
                <a:solidFill>
                  <a:srgbClr val="222222"/>
                </a:solidFill>
                <a:latin typeface="Libre Franklin"/>
              </a:rPr>
              <a:t>:</a:t>
            </a:r>
            <a:endParaRPr lang="en-US" b="0" i="0" dirty="0">
              <a:solidFill>
                <a:srgbClr val="222222"/>
              </a:solidFill>
              <a:effectLst/>
              <a:latin typeface="Libre Franklin"/>
            </a:endParaRPr>
          </a:p>
        </p:txBody>
      </p:sp>
    </p:spTree>
    <p:extLst>
      <p:ext uri="{BB962C8B-B14F-4D97-AF65-F5344CB8AC3E}">
        <p14:creationId xmlns:p14="http://schemas.microsoft.com/office/powerpoint/2010/main" val="726679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a:t>
            </a:r>
            <a:r>
              <a:rPr lang="en-US" sz="1400" dirty="0" smtClean="0">
                <a:solidFill>
                  <a:srgbClr val="515354"/>
                </a:solidFill>
                <a:latin typeface="Roboto"/>
              </a:rPr>
              <a:t>(</a:t>
            </a:r>
            <a:r>
              <a:rPr lang="en-US" sz="1400" dirty="0">
                <a:solidFill>
                  <a:srgbClr val="515354"/>
                </a:solidFill>
                <a:latin typeface="Roboto"/>
              </a:rPr>
              <a:t>b) Discuss the importance of camp sanitation and tell why water treatment is essential. Then demonstrate two ways to treat water</a:t>
            </a:r>
            <a:r>
              <a:rPr lang="en-US" sz="1400" dirty="0" smtClean="0">
                <a:solidFill>
                  <a:srgbClr val="515354"/>
                </a:solidFill>
                <a:latin typeface="Roboto"/>
              </a:rPr>
              <a:t>..</a:t>
            </a:r>
            <a:endParaRPr lang="en-US" sz="1400" dirty="0">
              <a:solidFill>
                <a:srgbClr val="212121"/>
              </a:solidFill>
              <a:latin typeface="Roboto"/>
            </a:endParaRPr>
          </a:p>
        </p:txBody>
      </p:sp>
      <p:sp>
        <p:nvSpPr>
          <p:cNvPr id="3" name="Rectangle 2"/>
          <p:cNvSpPr/>
          <p:nvPr/>
        </p:nvSpPr>
        <p:spPr>
          <a:xfrm>
            <a:off x="385010" y="1083892"/>
            <a:ext cx="11311690" cy="1200329"/>
          </a:xfrm>
          <a:prstGeom prst="rect">
            <a:avLst/>
          </a:prstGeom>
        </p:spPr>
        <p:txBody>
          <a:bodyPr wrap="square">
            <a:spAutoFit/>
          </a:bodyPr>
          <a:lstStyle/>
          <a:p>
            <a:r>
              <a:rPr lang="en-US" dirty="0"/>
              <a:t>Camp sanitation is crucial to prevent the spread of disease, protect the local environment for future users, and ensure a healthy, enjoyable experience</a:t>
            </a:r>
            <a:r>
              <a:rPr lang="en-US" dirty="0">
                <a:solidFill>
                  <a:srgbClr val="0A0A0A"/>
                </a:solidFill>
                <a:latin typeface="Roboto"/>
              </a:rPr>
              <a:t>. Proper management of waste and water prevents illnesses like giardiasis. Treating water is essential because even clear, wild water sources can contain harmful bacteria, viruses, and parasites</a:t>
            </a:r>
            <a:endParaRPr lang="en-US" dirty="0"/>
          </a:p>
        </p:txBody>
      </p:sp>
      <p:sp>
        <p:nvSpPr>
          <p:cNvPr id="5" name="Rectangle 1"/>
          <p:cNvSpPr>
            <a:spLocks noChangeArrowheads="1"/>
          </p:cNvSpPr>
          <p:nvPr/>
        </p:nvSpPr>
        <p:spPr bwMode="auto">
          <a:xfrm>
            <a:off x="459205" y="2221179"/>
            <a:ext cx="11163300"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Camp sanitation is crucial to </a:t>
            </a:r>
            <a:r>
              <a:rPr kumimoji="0" lang="en-US" altLang="en-US" sz="1200" b="1" i="0" u="none" strike="noStrike" cap="none" normalizeH="0" baseline="0" dirty="0" smtClean="0">
                <a:ln>
                  <a:noFill/>
                </a:ln>
                <a:solidFill>
                  <a:schemeClr val="tx1"/>
                </a:solidFill>
                <a:effectLst/>
                <a:latin typeface="Arial" panose="020B0604020202020204" pitchFamily="34" charset="0"/>
              </a:rPr>
              <a:t>prevent the spread of disease, protect the local environment for future users, and ensure a healthy, enjoyable experience</a:t>
            </a:r>
            <a:r>
              <a:rPr kumimoji="0" lang="en-US" altLang="en-US" sz="1200" b="0" i="0" u="none" strike="noStrike" cap="none" normalizeH="0" baseline="0" dirty="0" smtClean="0">
                <a:ln>
                  <a:noFill/>
                </a:ln>
                <a:solidFill>
                  <a:schemeClr val="tx1"/>
                </a:solidFill>
                <a:effectLst/>
                <a:latin typeface="Arial" panose="020B0604020202020204" pitchFamily="34" charset="0"/>
              </a:rPr>
              <a:t>. Proper management of waste and water prevents illnesses like giardiasis. Treating water is essential because even clear, wild water sources can contain harmful bacteria, viruses, and parasites.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Importance of Camp Sanitation </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Disease Prevention:</a:t>
            </a:r>
            <a:r>
              <a:rPr kumimoji="0" lang="en-US" altLang="en-US" sz="1200" b="0" i="0" u="none" strike="noStrike" cap="none" normalizeH="0" baseline="0" dirty="0" smtClean="0">
                <a:ln>
                  <a:noFill/>
                </a:ln>
                <a:solidFill>
                  <a:schemeClr val="tx1"/>
                </a:solidFill>
                <a:effectLst/>
                <a:latin typeface="Arial" panose="020B0604020202020204" pitchFamily="34" charset="0"/>
              </a:rPr>
              <a:t> Proper waste disposal and hygiene practices stop the spread of illnesses like cholera, dysentery, and giardiasis, especially in crowded or primitive, </a:t>
            </a:r>
            <a:r>
              <a:rPr kumimoji="0" lang="en-US" altLang="en-US" sz="1200" b="0" i="0" u="none" strike="noStrike" cap="none" normalizeH="0" baseline="0" dirty="0" smtClean="0">
                <a:ln>
                  <a:noFill/>
                </a:ln>
                <a:solidFill>
                  <a:schemeClr val="tx1"/>
                </a:solidFill>
                <a:effectLst/>
                <a:latin typeface="Arial" panose="020B0604020202020204" pitchFamily="34" charset="0"/>
                <a:hlinkClick r:id="rId2"/>
              </a:rPr>
              <a:t>this </a:t>
            </a:r>
            <a:r>
              <a:rPr kumimoji="0" lang="en-US" altLang="en-US" sz="1200" b="1" i="0" u="none" strike="noStrike" cap="none" normalizeH="0" baseline="0" dirty="0" smtClean="0">
                <a:ln>
                  <a:noFill/>
                </a:ln>
                <a:solidFill>
                  <a:schemeClr val="tx1"/>
                </a:solidFill>
                <a:effectLst/>
                <a:latin typeface="Arial" panose="020B0604020202020204" pitchFamily="34" charset="0"/>
              </a:rPr>
              <a:t>Environmental Protection:</a:t>
            </a:r>
            <a:r>
              <a:rPr kumimoji="0" lang="en-US" altLang="en-US" sz="1200" b="0" i="0" u="none" strike="noStrike" cap="none" normalizeH="0" baseline="0" dirty="0" smtClean="0">
                <a:ln>
                  <a:noFill/>
                </a:ln>
                <a:solidFill>
                  <a:schemeClr val="tx1"/>
                </a:solidFill>
                <a:effectLst/>
                <a:latin typeface="Arial" panose="020B0604020202020204" pitchFamily="34" charset="0"/>
              </a:rPr>
              <a:t> Good sanitation preserves natural, ecosystems for future visitors.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Water Quality:</a:t>
            </a:r>
            <a:r>
              <a:rPr kumimoji="0" lang="en-US" altLang="en-US" sz="1200" b="0" i="0" u="none" strike="noStrike" cap="none" normalizeH="0" baseline="0" dirty="0" smtClean="0">
                <a:ln>
                  <a:noFill/>
                </a:ln>
                <a:solidFill>
                  <a:schemeClr val="tx1"/>
                </a:solidFill>
                <a:effectLst/>
                <a:latin typeface="Arial" panose="020B0604020202020204" pitchFamily="34" charset="0"/>
              </a:rPr>
              <a:t> Proper handling prevents contaminating water sources for others downstream, this OTA Survival School website says.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Why Water Treatment is Essential </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Removing Contaminants:</a:t>
            </a:r>
            <a:r>
              <a:rPr kumimoji="0" lang="en-US" altLang="en-US" sz="1200" b="0" i="0" u="none" strike="noStrike" cap="none" normalizeH="0" baseline="0" dirty="0" smtClean="0">
                <a:ln>
                  <a:noFill/>
                </a:ln>
                <a:solidFill>
                  <a:schemeClr val="tx1"/>
                </a:solidFill>
                <a:effectLst/>
                <a:latin typeface="Arial" panose="020B0604020202020204" pitchFamily="34" charset="0"/>
              </a:rPr>
              <a:t> Natural water sources, while appearing clear, often contain microorganisms that can cause severe gastrointestinal distress.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Eliminating Pathogens:</a:t>
            </a:r>
            <a:r>
              <a:rPr kumimoji="0" lang="en-US" altLang="en-US" sz="1200" b="0" i="0" u="none" strike="noStrike" cap="none" normalizeH="0" baseline="0" dirty="0" smtClean="0">
                <a:ln>
                  <a:noFill/>
                </a:ln>
                <a:solidFill>
                  <a:schemeClr val="tx1"/>
                </a:solidFill>
                <a:effectLst/>
                <a:latin typeface="Arial" panose="020B0604020202020204" pitchFamily="34" charset="0"/>
              </a:rPr>
              <a:t> Treatment removes parasites, bacteria, and viruses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Safety Assurance:</a:t>
            </a:r>
            <a:r>
              <a:rPr kumimoji="0" lang="en-US" altLang="en-US" sz="1200" b="0" i="0" u="none" strike="noStrike" cap="none" normalizeH="0" baseline="0" dirty="0" smtClean="0">
                <a:ln>
                  <a:noFill/>
                </a:ln>
                <a:solidFill>
                  <a:schemeClr val="tx1"/>
                </a:solidFill>
                <a:effectLst/>
                <a:latin typeface="Arial" panose="020B0604020202020204" pitchFamily="34" charset="0"/>
              </a:rPr>
              <a:t> Boiling or chemical treatment ensures water is safe to drink in the backcountry, this U.S. National Park Service article says.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sng" strike="noStrike" cap="none" normalizeH="0" baseline="0" dirty="0" smtClean="0">
              <a:ln>
                <a:noFill/>
              </a:ln>
              <a:solidFill>
                <a:srgbClr val="FF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smtClean="0">
                <a:ln>
                  <a:noFill/>
                </a:ln>
                <a:solidFill>
                  <a:srgbClr val="FF0000"/>
                </a:solidFill>
                <a:effectLst/>
                <a:latin typeface="Arial" panose="020B0604020202020204" pitchFamily="34" charset="0"/>
              </a:rPr>
              <a:t>Two Ways to Treat Water</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chemeClr val="tx1"/>
                </a:solidFill>
                <a:effectLst/>
                <a:latin typeface="Arial" panose="020B0604020202020204" pitchFamily="34" charset="0"/>
              </a:rPr>
              <a:t> </a:t>
            </a:r>
            <a:r>
              <a:rPr kumimoji="0" lang="en-US" altLang="en-US" sz="1200" b="1" i="0" u="none" strike="noStrike" cap="none" normalizeH="0" baseline="0" dirty="0" smtClean="0">
                <a:ln>
                  <a:noFill/>
                </a:ln>
                <a:solidFill>
                  <a:srgbClr val="FF0000"/>
                </a:solidFill>
                <a:effectLst/>
                <a:latin typeface="Arial" panose="020B0604020202020204" pitchFamily="34" charset="0"/>
              </a:rPr>
              <a:t>Boiling</a:t>
            </a:r>
            <a:r>
              <a:rPr kumimoji="0" lang="en-US" altLang="en-US" sz="1200" b="1" i="0" u="none" strike="noStrike" cap="none" normalizeH="0" baseline="0" dirty="0" smtClean="0">
                <a:ln>
                  <a:noFill/>
                </a:ln>
                <a:solidFill>
                  <a:schemeClr val="tx1"/>
                </a:solidFill>
                <a:effectLst/>
                <a:latin typeface="Arial" panose="020B0604020202020204" pitchFamily="34" charset="0"/>
              </a:rPr>
              <a:t>:</a:t>
            </a:r>
            <a:r>
              <a:rPr kumimoji="0" lang="en-US" altLang="en-US" sz="1200" b="0" i="0" u="none" strike="noStrike" cap="none" normalizeH="0" baseline="0" dirty="0" smtClean="0">
                <a:ln>
                  <a:noFill/>
                </a:ln>
                <a:solidFill>
                  <a:schemeClr val="tx1"/>
                </a:solidFill>
                <a:effectLst/>
                <a:latin typeface="Arial" panose="020B0604020202020204" pitchFamily="34" charset="0"/>
              </a:rPr>
              <a:t> This is the most reliable method to kill all pathogens, including bacteria, viruses, and protozoa.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Method:</a:t>
            </a:r>
            <a:r>
              <a:rPr kumimoji="0" lang="en-US" altLang="en-US" sz="1200" b="0" i="0" u="none" strike="noStrike" cap="none" normalizeH="0" baseline="0" dirty="0" smtClean="0">
                <a:ln>
                  <a:noFill/>
                </a:ln>
                <a:solidFill>
                  <a:schemeClr val="tx1"/>
                </a:solidFill>
                <a:effectLst/>
                <a:latin typeface="Arial" panose="020B0604020202020204" pitchFamily="34" charset="0"/>
              </a:rPr>
              <a:t> Bring water to a full, rolling boil for at least one full minute. At altitudes above 6,500 feet, boil for three minutes.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chemeClr val="tx1"/>
                </a:solidFill>
                <a:effectLst/>
                <a:latin typeface="Arial" panose="020B0604020202020204" pitchFamily="34" charset="0"/>
              </a:rPr>
              <a:t> </a:t>
            </a:r>
            <a:r>
              <a:rPr kumimoji="0" lang="en-US" altLang="en-US" sz="1200" b="1" i="0" u="none" strike="noStrike" cap="none" normalizeH="0" baseline="0" dirty="0" smtClean="0">
                <a:ln>
                  <a:noFill/>
                </a:ln>
                <a:solidFill>
                  <a:srgbClr val="FF0000"/>
                </a:solidFill>
                <a:effectLst/>
                <a:latin typeface="Arial" panose="020B0604020202020204" pitchFamily="34" charset="0"/>
              </a:rPr>
              <a:t>Chemical Treatment (Tablets</a:t>
            </a:r>
            <a:r>
              <a:rPr kumimoji="0" lang="en-US" altLang="en-US" sz="1200" b="1" i="0" u="none" strike="noStrike" cap="none" normalizeH="0" baseline="0" dirty="0" smtClean="0">
                <a:ln>
                  <a:noFill/>
                </a:ln>
                <a:solidFill>
                  <a:schemeClr val="tx1"/>
                </a:solidFill>
                <a:effectLst/>
                <a:latin typeface="Arial" panose="020B0604020202020204" pitchFamily="34" charset="0"/>
              </a:rPr>
              <a:t>):</a:t>
            </a:r>
            <a:r>
              <a:rPr kumimoji="0" lang="en-US" altLang="en-US" sz="1200" b="0" i="0" u="none" strike="noStrike" cap="none" normalizeH="0" baseline="0" dirty="0" smtClean="0">
                <a:ln>
                  <a:noFill/>
                </a:ln>
                <a:solidFill>
                  <a:schemeClr val="tx1"/>
                </a:solidFill>
                <a:effectLst/>
                <a:latin typeface="Arial" panose="020B0604020202020204" pitchFamily="34" charset="0"/>
              </a:rPr>
              <a:t> Iodine or chlorine dioxide tablets are a lightweight, easy method for killing bacteria and viruses.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Method:</a:t>
            </a:r>
            <a:r>
              <a:rPr kumimoji="0" lang="en-US" altLang="en-US" sz="1200" b="0" i="0" u="none" strike="noStrike" cap="none" normalizeH="0" baseline="0" dirty="0" smtClean="0">
                <a:ln>
                  <a:noFill/>
                </a:ln>
                <a:solidFill>
                  <a:schemeClr val="tx1"/>
                </a:solidFill>
                <a:effectLst/>
                <a:latin typeface="Arial" panose="020B0604020202020204" pitchFamily="34" charset="0"/>
              </a:rPr>
              <a:t> Drop the recommended amount of tablets into a bottle of water, shake, and wait 30–60 minutes (depending on the product instructions) before drinking, this Reserve America article says.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1" u="none" strike="noStrike" cap="none" normalizeH="0" baseline="0" dirty="0" smtClean="0">
                <a:ln>
                  <a:noFill/>
                </a:ln>
                <a:solidFill>
                  <a:schemeClr val="tx1"/>
                </a:solidFill>
                <a:effectLst/>
                <a:latin typeface="Arial" panose="020B0604020202020204" pitchFamily="34" charset="0"/>
              </a:rPr>
              <a:t>Note: It is always safest to filter water first to remove particles before using chemical treatments or boiling,</a:t>
            </a:r>
            <a:r>
              <a:rPr kumimoji="0" lang="en-US" altLang="en-US" sz="12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
            </a:r>
            <a:br>
              <a:rPr kumimoji="0" lang="en-US" altLang="en-US" sz="1200" b="0" i="0" u="none" strike="noStrike" cap="none" normalizeH="0" baseline="0" dirty="0" smtClean="0">
                <a:ln>
                  <a:noFill/>
                </a:ln>
                <a:solidFill>
                  <a:schemeClr val="tx1"/>
                </a:solidFill>
                <a:effectLst/>
                <a:latin typeface="Arial" panose="020B0604020202020204" pitchFamily="34" charset="0"/>
              </a:rPr>
            </a:br>
            <a:r>
              <a:rPr kumimoji="0" lang="en-US" altLang="en-US" sz="1200" b="0" i="0" u="none" strike="noStrike" cap="none" normalizeH="0" baseline="0" dirty="0" smtClean="0">
                <a:ln>
                  <a:noFill/>
                </a:ln>
                <a:solidFill>
                  <a:schemeClr val="tx1"/>
                </a:solidFill>
                <a:effectLst/>
                <a:latin typeface="Arial" panose="020B0604020202020204" pitchFamily="34" charset="0"/>
              </a:rPr>
              <a:t/>
            </a:r>
            <a:br>
              <a:rPr kumimoji="0" lang="en-US" altLang="en-US" sz="1200" b="0" i="0" u="none" strike="noStrike" cap="none" normalizeH="0" baseline="0" dirty="0" smtClean="0">
                <a:ln>
                  <a:noFill/>
                </a:ln>
                <a:solidFill>
                  <a:schemeClr val="tx1"/>
                </a:solidFill>
                <a:effectLst/>
                <a:latin typeface="Arial" panose="020B0604020202020204" pitchFamily="34" charset="0"/>
              </a:rPr>
            </a:b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2961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a:t>
            </a:r>
            <a:r>
              <a:rPr lang="en-US" sz="1400" dirty="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c) Describe the factors to be considered in deciding where to pitch your tent.</a:t>
            </a:r>
            <a:br>
              <a:rPr lang="en-US" sz="1400" dirty="0">
                <a:solidFill>
                  <a:srgbClr val="515354"/>
                </a:solidFill>
                <a:latin typeface="Roboto"/>
              </a:rPr>
            </a:br>
            <a:endParaRPr lang="en-US" sz="1400" dirty="0">
              <a:solidFill>
                <a:srgbClr val="212121"/>
              </a:solidFill>
              <a:latin typeface="Roboto"/>
            </a:endParaRPr>
          </a:p>
        </p:txBody>
      </p:sp>
      <p:sp>
        <p:nvSpPr>
          <p:cNvPr id="3" name="Rectangle 1"/>
          <p:cNvSpPr>
            <a:spLocks noChangeArrowheads="1"/>
          </p:cNvSpPr>
          <p:nvPr/>
        </p:nvSpPr>
        <p:spPr bwMode="auto">
          <a:xfrm>
            <a:off x="385010" y="1523665"/>
            <a:ext cx="11447599" cy="5032147"/>
          </a:xfrm>
          <a:prstGeom prst="rect">
            <a:avLst/>
          </a:prstGeom>
          <a:solidFill>
            <a:schemeClr val="accent4">
              <a:lumMod val="20000"/>
              <a:lumOff val="80000"/>
            </a:schemeClr>
          </a:solidFill>
          <a:ln>
            <a:solidFill>
              <a:schemeClr val="tx1"/>
            </a:solidFill>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1600" b="1" i="1" u="none" strike="noStrike" cap="none" normalizeH="0" baseline="0" dirty="0" smtClean="0">
                <a:ln>
                  <a:noFill/>
                </a:ln>
                <a:solidFill>
                  <a:schemeClr val="tx1"/>
                </a:solidFill>
                <a:effectLst/>
                <a:latin typeface="Arial" panose="020B0604020202020204" pitchFamily="34" charset="0"/>
              </a:rPr>
              <a:t>When pitching a tent, key factors include selecting flat, dry ground (avoiding low spots/flooding), ensuring safety from hazards (avoiding widow-maker trees, steep cliffs, and lightning targets), maintaining a 200-foot distance from water sources, and considering wind, sun, and privacy, such as using natural windbreaks and avoiding spots that get too hot in the morning</a:t>
            </a:r>
            <a:r>
              <a:rPr kumimoji="0" lang="en-US" altLang="en-US" sz="1600" b="0" i="0" u="none" strike="noStrike" cap="none" normalizeH="0" baseline="0" dirty="0" smtClean="0">
                <a:ln>
                  <a:noFill/>
                </a:ln>
                <a:solidFill>
                  <a:schemeClr val="tx1"/>
                </a:solidFill>
                <a:effectLst/>
                <a:latin typeface="Arial" panose="020B0604020202020204" pitchFamily="34" charset="0"/>
              </a:rPr>
              <a:t>. </a:t>
            </a:r>
            <a:br>
              <a:rPr kumimoji="0" lang="en-US" altLang="en-US" sz="1600" b="0" i="0" u="none" strike="noStrike" cap="none" normalizeH="0" baseline="0" dirty="0" smtClean="0">
                <a:ln>
                  <a:noFill/>
                </a:ln>
                <a:solidFill>
                  <a:schemeClr val="tx1"/>
                </a:solidFill>
                <a:effectLst/>
                <a:latin typeface="Arial" panose="020B0604020202020204" pitchFamily="34" charset="0"/>
              </a:rPr>
            </a:b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b="1" i="0" u="none" strike="noStrike" cap="none" normalizeH="0" baseline="0" dirty="0" smtClean="0">
                <a:ln>
                  <a:noFill/>
                </a:ln>
                <a:solidFill>
                  <a:schemeClr val="tx1"/>
                </a:solidFill>
                <a:effectLst/>
                <a:latin typeface="Arial" panose="020B0604020202020204" pitchFamily="34" charset="0"/>
              </a:rPr>
              <a:t>Here are the critical factors to consider, broken down: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Safety Hazards:</a:t>
            </a:r>
            <a:r>
              <a:rPr kumimoji="0" lang="en-US" altLang="en-US" sz="1600" b="0" i="0" u="none" strike="noStrike" cap="none" normalizeH="0" baseline="0" dirty="0" smtClean="0">
                <a:ln>
                  <a:noFill/>
                </a:ln>
                <a:solidFill>
                  <a:schemeClr val="tx1"/>
                </a:solidFill>
                <a:effectLst/>
                <a:latin typeface="Arial" panose="020B0604020202020204" pitchFamily="34" charset="0"/>
              </a:rPr>
              <a:t> Avoid "widow-makers" (dead trees or branches that could fall), avoid setting up under tall trees (lightning risk), stay away from narrow canyon bottoms (flash floods), and avoid areas prone to avalanches or rockslides. </a:t>
            </a: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Terrain and Ground Surface:</a:t>
            </a:r>
            <a:r>
              <a:rPr kumimoji="0" lang="en-US" altLang="en-US" sz="1600" b="0" i="0" u="none" strike="noStrike" cap="none" normalizeH="0" baseline="0" dirty="0" smtClean="0">
                <a:ln>
                  <a:noFill/>
                </a:ln>
                <a:solidFill>
                  <a:schemeClr val="tx1"/>
                </a:solidFill>
                <a:effectLst/>
                <a:latin typeface="Arial" panose="020B0604020202020204" pitchFamily="34" charset="0"/>
              </a:rPr>
              <a:t> Choose flat, level, and dry ground to prevent sleeping on a slope or in a puddle. Remove sharp sticks and stones, and aim for soft surfaces like moss, pine needles, or sand. </a:t>
            </a: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Water and Drainage:</a:t>
            </a:r>
            <a:r>
              <a:rPr kumimoji="0" lang="en-US" altLang="en-US" sz="1600" b="0" i="0" u="none" strike="noStrike" cap="none" normalizeH="0" baseline="0" dirty="0" smtClean="0">
                <a:ln>
                  <a:noFill/>
                </a:ln>
                <a:solidFill>
                  <a:schemeClr val="tx1"/>
                </a:solidFill>
                <a:effectLst/>
                <a:latin typeface="Arial" panose="020B0604020202020204" pitchFamily="34" charset="0"/>
              </a:rPr>
              <a:t> Ensure the site is not in a natural drainage path. While you want to be near water, stay at least 200 feet away to protect the ecosystem and prevent flooding. </a:t>
            </a: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Weather and Wind Protection:</a:t>
            </a:r>
            <a:r>
              <a:rPr kumimoji="0" lang="en-US" altLang="en-US" sz="1600" b="0" i="0" u="none" strike="noStrike" cap="none" normalizeH="0" baseline="0" dirty="0" smtClean="0">
                <a:ln>
                  <a:noFill/>
                </a:ln>
                <a:solidFill>
                  <a:schemeClr val="tx1"/>
                </a:solidFill>
                <a:effectLst/>
                <a:latin typeface="Arial" panose="020B0604020202020204" pitchFamily="34" charset="0"/>
              </a:rPr>
              <a:t> Use natural windbreaks (trees, shrubs) and orient the tent door away from the wind. If it is hot, choose a shady spot; if cold, choose a sunny spot that avoids being in a wind tunnel. </a:t>
            </a: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Environmental Factors:</a:t>
            </a:r>
            <a:r>
              <a:rPr kumimoji="0" lang="en-US" altLang="en-US" sz="1600" b="0" i="0" u="none" strike="noStrike" cap="none" normalizeH="0" baseline="0" dirty="0" smtClean="0">
                <a:ln>
                  <a:noFill/>
                </a:ln>
                <a:solidFill>
                  <a:schemeClr val="tx1"/>
                </a:solidFill>
                <a:effectLst/>
                <a:latin typeface="Arial" panose="020B0604020202020204" pitchFamily="34" charset="0"/>
              </a:rPr>
              <a:t> Do not pitch in the middle of animal trails. Keep away from the smell of latrines and garbage. </a:t>
            </a:r>
          </a:p>
          <a:p>
            <a:pPr marL="0" marR="0" lvl="0" indent="0" algn="l" defTabSz="914400" rtl="0" eaLnBrk="0" fontAlgn="base" latinLnBrk="0" hangingPunct="0">
              <a:lnSpc>
                <a:spcPct val="100000"/>
              </a:lnSpc>
              <a:spcBef>
                <a:spcPct val="0"/>
              </a:spcBef>
              <a:spcAft>
                <a:spcPts val="600"/>
              </a:spcAft>
              <a:buClrTx/>
              <a:buSzTx/>
              <a:buFontTx/>
              <a:buChar char="•"/>
              <a:tabLst/>
            </a:pPr>
            <a:r>
              <a:rPr kumimoji="0" lang="en-US" altLang="en-US" sz="1600" b="1" i="0" u="none" strike="noStrike" cap="none" normalizeH="0" baseline="0" dirty="0" smtClean="0">
                <a:ln>
                  <a:noFill/>
                </a:ln>
                <a:solidFill>
                  <a:schemeClr val="tx1"/>
                </a:solidFill>
                <a:effectLst/>
                <a:latin typeface="Arial" panose="020B0604020202020204" pitchFamily="34" charset="0"/>
              </a:rPr>
              <a:t>Proximity to Resources:</a:t>
            </a:r>
            <a:r>
              <a:rPr kumimoji="0" lang="en-US" altLang="en-US" sz="1600" b="0" i="0" u="none" strike="noStrike" cap="none" normalizeH="0" baseline="0" dirty="0" smtClean="0">
                <a:ln>
                  <a:noFill/>
                </a:ln>
                <a:solidFill>
                  <a:schemeClr val="tx1"/>
                </a:solidFill>
                <a:effectLst/>
                <a:latin typeface="Arial" panose="020B0604020202020204" pitchFamily="34" charset="0"/>
              </a:rPr>
              <a:t> Ensure the spot is close to water sources, firewood (if permitted</a:t>
            </a:r>
            <a:br>
              <a:rPr kumimoji="0" lang="en-US" altLang="en-US" sz="1600" b="0" i="0" u="none" strike="noStrike" cap="none" normalizeH="0" baseline="0" dirty="0" smtClean="0">
                <a:ln>
                  <a:noFill/>
                </a:ln>
                <a:solidFill>
                  <a:schemeClr val="tx1"/>
                </a:solidFill>
                <a:effectLst/>
                <a:latin typeface="Arial" panose="020B0604020202020204" pitchFamily="34" charset="0"/>
              </a:rPr>
            </a:b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71652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d) Tell the difference between internal- and external-frame packs. Discuss the advantages and disadvantages of each</a:t>
            </a:r>
            <a:r>
              <a:rPr lang="en-US" sz="1400" dirty="0" smtClean="0">
                <a:solidFill>
                  <a:srgbClr val="515354"/>
                </a:solidFill>
                <a:latin typeface="Roboto"/>
              </a:rPr>
              <a:t>.</a:t>
            </a:r>
            <a:endParaRPr lang="en-US" sz="1400" dirty="0">
              <a:solidFill>
                <a:srgbClr val="212121"/>
              </a:solidFill>
              <a:latin typeface="Roboto"/>
            </a:endParaRPr>
          </a:p>
        </p:txBody>
      </p:sp>
      <p:graphicFrame>
        <p:nvGraphicFramePr>
          <p:cNvPr id="3" name="Table 2"/>
          <p:cNvGraphicFramePr>
            <a:graphicFrameLocks noGrp="1"/>
          </p:cNvGraphicFramePr>
          <p:nvPr>
            <p:extLst>
              <p:ext uri="{D42A27DB-BD31-4B8C-83A1-F6EECF244321}">
                <p14:modId xmlns:p14="http://schemas.microsoft.com/office/powerpoint/2010/main" val="3709097578"/>
              </p:ext>
            </p:extLst>
          </p:nvPr>
        </p:nvGraphicFramePr>
        <p:xfrm>
          <a:off x="970547" y="843688"/>
          <a:ext cx="10515600" cy="3063240"/>
        </p:xfrm>
        <a:graphic>
          <a:graphicData uri="http://schemas.openxmlformats.org/drawingml/2006/table">
            <a:tbl>
              <a:tblPr/>
              <a:tblGrid>
                <a:gridCol w="3505200"/>
                <a:gridCol w="3505200"/>
                <a:gridCol w="3505200"/>
              </a:tblGrid>
              <a:tr h="0">
                <a:tc>
                  <a:txBody>
                    <a:bodyPr/>
                    <a:lstStyle/>
                    <a:p>
                      <a:pPr fontAlgn="t"/>
                      <a:endParaRPr lang="en-US" dirty="0">
                        <a:effectLst/>
                      </a:endParaRP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b="1" u="sng" dirty="0">
                          <a:solidFill>
                            <a:srgbClr val="FF0000"/>
                          </a:solidFill>
                          <a:effectLst/>
                        </a:rPr>
                        <a:t>Internal Frame Pack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b="1" u="sng" dirty="0">
                          <a:solidFill>
                            <a:schemeClr val="accent1">
                              <a:lumMod val="75000"/>
                            </a:schemeClr>
                          </a:solidFill>
                          <a:effectLst/>
                        </a:rPr>
                        <a:t>External Frame Pack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r h="0">
                <a:tc>
                  <a:txBody>
                    <a:bodyPr/>
                    <a:lstStyle/>
                    <a:p>
                      <a:pPr fontAlgn="t"/>
                      <a:r>
                        <a:rPr lang="en-US" b="1" dirty="0">
                          <a:effectLst/>
                        </a:rPr>
                        <a:t>Best For</a:t>
                      </a:r>
                      <a:r>
                        <a:rPr lang="en-US" dirty="0">
                          <a:effectLst/>
                        </a:rPr>
                        <a:t>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Technical terrain, hiking, mountaineering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Heavy loads, well-maintained trails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r h="0">
                <a:tc>
                  <a:txBody>
                    <a:bodyPr/>
                    <a:lstStyle/>
                    <a:p>
                      <a:pPr fontAlgn="t"/>
                      <a:r>
                        <a:rPr lang="en-US" b="1">
                          <a:effectLst/>
                        </a:rPr>
                        <a:t>Center of Gravity</a:t>
                      </a:r>
                      <a:r>
                        <a:rPr lang="en-US">
                          <a:effectLst/>
                        </a:rPr>
                        <a:t>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Close to body (high stability)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Away from body (lower stability)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r h="0">
                <a:tc>
                  <a:txBody>
                    <a:bodyPr/>
                    <a:lstStyle/>
                    <a:p>
                      <a:pPr fontAlgn="t"/>
                      <a:r>
                        <a:rPr lang="en-US" b="1">
                          <a:effectLst/>
                        </a:rPr>
                        <a:t>Ventilation</a:t>
                      </a:r>
                      <a:r>
                        <a:rPr lang="en-US">
                          <a:effectLst/>
                        </a:rPr>
                        <a:t>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Lower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Higher (better airflow)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r h="0">
                <a:tc>
                  <a:txBody>
                    <a:bodyPr/>
                    <a:lstStyle/>
                    <a:p>
                      <a:pPr fontAlgn="t"/>
                      <a:r>
                        <a:rPr lang="en-US" b="1">
                          <a:effectLst/>
                        </a:rPr>
                        <a:t>Flexibility</a:t>
                      </a:r>
                      <a:r>
                        <a:rPr lang="en-US">
                          <a:effectLst/>
                        </a:rPr>
                        <a:t>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High (easier to maneuver)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Low (rigid)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r h="0">
                <a:tc>
                  <a:txBody>
                    <a:bodyPr/>
                    <a:lstStyle/>
                    <a:p>
                      <a:pPr fontAlgn="t"/>
                      <a:r>
                        <a:rPr lang="en-US" b="1">
                          <a:effectLst/>
                        </a:rPr>
                        <a:t>Carrying Style</a:t>
                      </a:r>
                      <a:r>
                        <a:rPr lang="en-US">
                          <a:effectLst/>
                        </a:rPr>
                        <a:t>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a:effectLst/>
                        </a:rPr>
                        <a:t>Conforms to back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fontAlgn="t"/>
                      <a:r>
                        <a:rPr lang="en-US" dirty="0">
                          <a:effectLst/>
                        </a:rPr>
                        <a:t>Carries on top of hips/back </a:t>
                      </a:r>
                    </a:p>
                  </a:txBody>
                  <a:tcPr marL="95250" marR="95250" marT="95250" marB="9525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r>
            </a:tbl>
          </a:graphicData>
        </a:graphic>
      </p:graphicFrame>
    </p:spTree>
    <p:extLst>
      <p:ext uri="{BB962C8B-B14F-4D97-AF65-F5344CB8AC3E}">
        <p14:creationId xmlns:p14="http://schemas.microsoft.com/office/powerpoint/2010/main" val="34606729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01722" y="1015281"/>
            <a:ext cx="11062648"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Internal frame packs feature an internal support system for a close-to-body, stable fit ideal for technical terrain, while external frame packs have an exposed frame, offering superior ventilation and better weight distribution for heavy, bulky loads on maintained trails.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1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1" i="0" u="none" strike="noStrike" cap="none" normalizeH="0" baseline="0" dirty="0" smtClean="0">
                <a:ln>
                  <a:noFill/>
                </a:ln>
                <a:solidFill>
                  <a:schemeClr val="tx1"/>
                </a:solidFill>
                <a:effectLst/>
                <a:latin typeface="Arial" panose="020B0604020202020204" pitchFamily="34" charset="0"/>
              </a:rPr>
              <a:t>Internals are better for movement, whereas externals are superior for hauling large gear</a:t>
            </a:r>
            <a:r>
              <a:rPr kumimoji="0" lang="en-US" altLang="en-US" sz="1100" b="0" i="0" u="none" strike="noStrike" cap="none" normalizeH="0" baseline="0" dirty="0" smtClean="0">
                <a:ln>
                  <a:noFill/>
                </a:ln>
                <a:solidFill>
                  <a:schemeClr val="tx1"/>
                </a:solidFill>
                <a:effectLst/>
                <a:latin typeface="Arial" panose="020B0604020202020204" pitchFamily="34" charset="0"/>
              </a:rPr>
              <a:t>. </a:t>
            </a:r>
            <a:br>
              <a:rPr kumimoji="0" lang="en-US" altLang="en-US" sz="1100" b="0" i="0" u="none" strike="noStrike" cap="none" normalizeH="0" baseline="0" dirty="0" smtClean="0">
                <a:ln>
                  <a:noFill/>
                </a:ln>
                <a:solidFill>
                  <a:schemeClr val="tx1"/>
                </a:solidFill>
                <a:effectLst/>
                <a:latin typeface="Arial" panose="020B0604020202020204" pitchFamily="34" charset="0"/>
              </a:rPr>
            </a:b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rPr>
              <a:t>Internal Frame Packs: These packs feature aluminum stays or plastic frame sheets inside the pack body, hugging the user's back. </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Advantages:</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Stability &amp; Balance:</a:t>
            </a:r>
            <a:r>
              <a:rPr kumimoji="0" lang="en-US" altLang="en-US" sz="1100" b="0" i="0" u="none" strike="noStrike" cap="none" normalizeH="0" baseline="0" dirty="0" smtClean="0">
                <a:ln>
                  <a:noFill/>
                </a:ln>
                <a:solidFill>
                  <a:schemeClr val="tx1"/>
                </a:solidFill>
                <a:effectLst/>
                <a:latin typeface="Arial" panose="020B0604020202020204" pitchFamily="34" charset="0"/>
              </a:rPr>
              <a:t> The load stays close to your center of gravity, which is essential for scrambling, skiing, and rugged, off-trail hiking.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Freedom of Movement:</a:t>
            </a:r>
            <a:r>
              <a:rPr kumimoji="0" lang="en-US" altLang="en-US" sz="1100" b="0" i="0" u="none" strike="noStrike" cap="none" normalizeH="0" baseline="0" dirty="0" smtClean="0">
                <a:ln>
                  <a:noFill/>
                </a:ln>
                <a:solidFill>
                  <a:schemeClr val="tx1"/>
                </a:solidFill>
                <a:effectLst/>
                <a:latin typeface="Arial" panose="020B0604020202020204" pitchFamily="34" charset="0"/>
              </a:rPr>
              <a:t> They are more form-fitting and less likely to snag on branches or rocks.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Comfort for Moderate Loads:</a:t>
            </a:r>
            <a:r>
              <a:rPr kumimoji="0" lang="en-US" altLang="en-US" sz="1100" b="0" i="0" u="none" strike="noStrike" cap="none" normalizeH="0" baseline="0" dirty="0" smtClean="0">
                <a:ln>
                  <a:noFill/>
                </a:ln>
                <a:solidFill>
                  <a:schemeClr val="tx1"/>
                </a:solidFill>
                <a:effectLst/>
                <a:latin typeface="Arial" panose="020B0604020202020204" pitchFamily="34" charset="0"/>
              </a:rPr>
              <a:t> Better load transfer to the hips via modern suspension systems.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Modern Features:</a:t>
            </a:r>
            <a:r>
              <a:rPr kumimoji="0" lang="en-US" altLang="en-US" sz="1100" b="0" i="0" u="none" strike="noStrike" cap="none" normalizeH="0" baseline="0" dirty="0" smtClean="0">
                <a:ln>
                  <a:noFill/>
                </a:ln>
                <a:solidFill>
                  <a:schemeClr val="tx1"/>
                </a:solidFill>
                <a:effectLst/>
                <a:latin typeface="Arial" panose="020B0604020202020204" pitchFamily="34" charset="0"/>
              </a:rPr>
              <a:t> They dominate the market, offering more choices in features, materials, and designs.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Disadvantages:</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Ventilation:</a:t>
            </a:r>
            <a:r>
              <a:rPr kumimoji="0" lang="en-US" altLang="en-US" sz="1100" b="0" i="0" u="none" strike="noStrike" cap="none" normalizeH="0" baseline="0" dirty="0" smtClean="0">
                <a:ln>
                  <a:noFill/>
                </a:ln>
                <a:solidFill>
                  <a:schemeClr val="tx1"/>
                </a:solidFill>
                <a:effectLst/>
                <a:latin typeface="Arial" panose="020B0604020202020204" pitchFamily="34" charset="0"/>
              </a:rPr>
              <a:t> They can cause a sweaty back due to the close contact with the body.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Packing Complexity:</a:t>
            </a:r>
            <a:r>
              <a:rPr kumimoji="0" lang="en-US" altLang="en-US" sz="1100" b="0" i="0" u="none" strike="noStrike" cap="none" normalizeH="0" baseline="0" dirty="0" smtClean="0">
                <a:ln>
                  <a:noFill/>
                </a:ln>
                <a:solidFill>
                  <a:schemeClr val="tx1"/>
                </a:solidFill>
                <a:effectLst/>
                <a:latin typeface="Arial" panose="020B0604020202020204" pitchFamily="34" charset="0"/>
              </a:rPr>
              <a:t> Requires more careful packing to prevent items from poking you in the back.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Less Versatile for Odd Loads:</a:t>
            </a:r>
            <a:r>
              <a:rPr kumimoji="0" lang="en-US" altLang="en-US" sz="1100" b="0" i="0" u="none" strike="noStrike" cap="none" normalizeH="0" baseline="0" dirty="0" smtClean="0">
                <a:ln>
                  <a:noFill/>
                </a:ln>
                <a:solidFill>
                  <a:schemeClr val="tx1"/>
                </a:solidFill>
                <a:effectLst/>
                <a:latin typeface="Arial" panose="020B0604020202020204" pitchFamily="34" charset="0"/>
              </a:rPr>
              <a:t> Harder to attach bulky, non-traditional gear externally. </a:t>
            </a:r>
            <a:endParaRPr kumimoji="0" lang="en-US" altLang="en-US" sz="11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rPr>
              <a:t>External </a:t>
            </a:r>
            <a:r>
              <a:rPr kumimoji="0" lang="en-US" altLang="en-US" sz="1100" b="1" i="0" u="none" strike="noStrike" cap="none" normalizeH="0" baseline="0" dirty="0" err="1" smtClean="0">
                <a:ln>
                  <a:noFill/>
                </a:ln>
                <a:solidFill>
                  <a:schemeClr val="tx1"/>
                </a:solidFill>
                <a:effectLst/>
                <a:latin typeface="Arial" panose="020B0604020202020204" pitchFamily="34" charset="0"/>
              </a:rPr>
              <a:t>Frame:These</a:t>
            </a:r>
            <a:r>
              <a:rPr kumimoji="0" lang="en-US" altLang="en-US" sz="1100" b="1" i="0" u="none" strike="noStrike" cap="none" normalizeH="0" baseline="0" dirty="0" smtClean="0">
                <a:ln>
                  <a:noFill/>
                </a:ln>
                <a:solidFill>
                  <a:schemeClr val="tx1"/>
                </a:solidFill>
                <a:effectLst/>
                <a:latin typeface="Arial" panose="020B0604020202020204" pitchFamily="34" charset="0"/>
              </a:rPr>
              <a:t> packs have a rigid frame (aluminum or polymer) exposed on the outside, with the bag suspended from it. </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Advantages:</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Superior Ventilation:</a:t>
            </a:r>
            <a:r>
              <a:rPr kumimoji="0" lang="en-US" altLang="en-US" sz="1100" b="0" i="0" u="none" strike="noStrike" cap="none" normalizeH="0" baseline="0" dirty="0" smtClean="0">
                <a:ln>
                  <a:noFill/>
                </a:ln>
                <a:solidFill>
                  <a:schemeClr val="tx1"/>
                </a:solidFill>
                <a:effectLst/>
                <a:latin typeface="Arial" panose="020B0604020202020204" pitchFamily="34" charset="0"/>
              </a:rPr>
              <a:t> The gap between your back and the pack allows for excellent airflow, keeping you cooler.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Heavy Load Management:</a:t>
            </a:r>
            <a:r>
              <a:rPr kumimoji="0" lang="en-US" altLang="en-US" sz="1100" b="0" i="0" u="none" strike="noStrike" cap="none" normalizeH="0" baseline="0" dirty="0" smtClean="0">
                <a:ln>
                  <a:noFill/>
                </a:ln>
                <a:solidFill>
                  <a:schemeClr val="tx1"/>
                </a:solidFill>
                <a:effectLst/>
                <a:latin typeface="Arial" panose="020B0604020202020204" pitchFamily="34" charset="0"/>
              </a:rPr>
              <a:t> Excellent for carrying heavy or awkward, bulky items, often used by hunters or trail crews.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Organization &amp; Lashing:</a:t>
            </a:r>
            <a:r>
              <a:rPr kumimoji="0" lang="en-US" altLang="en-US" sz="1100" b="0" i="0" u="none" strike="noStrike" cap="none" normalizeH="0" baseline="0" dirty="0" smtClean="0">
                <a:ln>
                  <a:noFill/>
                </a:ln>
                <a:solidFill>
                  <a:schemeClr val="tx1"/>
                </a:solidFill>
                <a:effectLst/>
                <a:latin typeface="Arial" panose="020B0604020202020204" pitchFamily="34" charset="0"/>
              </a:rPr>
              <a:t> Easy to strap large items (tents, firewood) to the frame, and often feature many exterior pockets.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Comfortable on Trails:</a:t>
            </a:r>
            <a:r>
              <a:rPr kumimoji="0" lang="en-US" altLang="en-US" sz="1100" b="0" i="0" u="none" strike="noStrike" cap="none" normalizeH="0" baseline="0" dirty="0" smtClean="0">
                <a:ln>
                  <a:noFill/>
                </a:ln>
                <a:solidFill>
                  <a:schemeClr val="tx1"/>
                </a:solidFill>
                <a:effectLst/>
                <a:latin typeface="Arial" panose="020B0604020202020204" pitchFamily="34" charset="0"/>
              </a:rPr>
              <a:t> They encourage a more upright posture and sit high, keeping weight off the lower spine.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Disadvantages:</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Stability:</a:t>
            </a:r>
            <a:r>
              <a:rPr kumimoji="0" lang="en-US" altLang="en-US" sz="1100" b="0" i="0" u="none" strike="noStrike" cap="none" normalizeH="0" baseline="0" dirty="0" smtClean="0">
                <a:ln>
                  <a:noFill/>
                </a:ln>
                <a:solidFill>
                  <a:schemeClr val="tx1"/>
                </a:solidFill>
                <a:effectLst/>
                <a:latin typeface="Arial" panose="020B0604020202020204" pitchFamily="34" charset="0"/>
              </a:rPr>
              <a:t> Higher center of gravity makes them less stable in technical, rocky terrain.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Bulky:</a:t>
            </a:r>
            <a:r>
              <a:rPr kumimoji="0" lang="en-US" altLang="en-US" sz="1100" b="0" i="0" u="none" strike="noStrike" cap="none" normalizeH="0" baseline="0" dirty="0" smtClean="0">
                <a:ln>
                  <a:noFill/>
                </a:ln>
                <a:solidFill>
                  <a:schemeClr val="tx1"/>
                </a:solidFill>
                <a:effectLst/>
                <a:latin typeface="Arial" panose="020B0604020202020204" pitchFamily="34" charset="0"/>
              </a:rPr>
              <a:t> Their wider, rigid, and sometimes "creaky" design can be cumbersome.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Less Modern Choice:</a:t>
            </a:r>
            <a:r>
              <a:rPr kumimoji="0" lang="en-US" altLang="en-US" sz="1100" b="0" i="0" u="none" strike="noStrike" cap="none" normalizeH="0" baseline="0" dirty="0" smtClean="0">
                <a:ln>
                  <a:noFill/>
                </a:ln>
                <a:solidFill>
                  <a:schemeClr val="tx1"/>
                </a:solidFill>
                <a:effectLst/>
                <a:latin typeface="Arial" panose="020B0604020202020204" pitchFamily="34" charset="0"/>
              </a:rPr>
              <a:t> Fewer options available as they are less popular than internal frame packs. </a:t>
            </a:r>
            <a:r>
              <a:rPr kumimoji="0" lang="en-US" altLang="en-US" sz="1100" b="1" i="0" u="none" strike="noStrike" cap="none" normalizeH="0" baseline="0" dirty="0" smtClean="0">
                <a:ln>
                  <a:noFill/>
                </a:ln>
                <a:solidFill>
                  <a:schemeClr val="tx1"/>
                </a:solidFill>
                <a:effectLst/>
                <a:latin typeface="Arial" panose="020B0604020202020204" pitchFamily="34" charset="0"/>
              </a:rPr>
              <a:t>Which One to Choose? </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smtClean="0">
                <a:ln>
                  <a:noFill/>
                </a:ln>
                <a:solidFill>
                  <a:schemeClr val="tx1"/>
                </a:solidFill>
                <a:effectLst/>
                <a:latin typeface="Arial" panose="020B0604020202020204" pitchFamily="34" charset="0"/>
              </a:rPr>
              <a:t>Choose an </a:t>
            </a:r>
            <a:r>
              <a:rPr kumimoji="0" lang="en-US" altLang="en-US" sz="1100" b="1" i="0" u="none" strike="noStrike" cap="none" normalizeH="0" baseline="0" dirty="0" smtClean="0">
                <a:ln>
                  <a:noFill/>
                </a:ln>
                <a:solidFill>
                  <a:schemeClr val="tx1"/>
                </a:solidFill>
                <a:effectLst/>
                <a:latin typeface="Arial" panose="020B0604020202020204" pitchFamily="34" charset="0"/>
              </a:rPr>
              <a:t>Internal Frame</a:t>
            </a:r>
            <a:r>
              <a:rPr kumimoji="0" lang="en-US" altLang="en-US" sz="1100" b="0" i="0" u="none" strike="noStrike" cap="none" normalizeH="0" baseline="0" dirty="0" smtClean="0">
                <a:ln>
                  <a:noFill/>
                </a:ln>
                <a:solidFill>
                  <a:schemeClr val="tx1"/>
                </a:solidFill>
                <a:effectLst/>
                <a:latin typeface="Arial" panose="020B0604020202020204" pitchFamily="34" charset="0"/>
              </a:rPr>
              <a:t> if you are backpacking on technical trails, mountaineering, or want a modern, light, and versatile pack.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smtClean="0">
                <a:ln>
                  <a:noFill/>
                </a:ln>
                <a:solidFill>
                  <a:schemeClr val="tx1"/>
                </a:solidFill>
                <a:effectLst/>
                <a:latin typeface="Arial" panose="020B0604020202020204" pitchFamily="34" charset="0"/>
              </a:rPr>
              <a:t>Choose an </a:t>
            </a:r>
            <a:r>
              <a:rPr kumimoji="0" lang="en-US" altLang="en-US" sz="1100" b="1" i="0" u="none" strike="noStrike" cap="none" normalizeH="0" baseline="0" dirty="0" smtClean="0">
                <a:ln>
                  <a:noFill/>
                </a:ln>
                <a:solidFill>
                  <a:schemeClr val="tx1"/>
                </a:solidFill>
                <a:effectLst/>
                <a:latin typeface="Arial" panose="020B0604020202020204" pitchFamily="34" charset="0"/>
              </a:rPr>
              <a:t>External Frame</a:t>
            </a:r>
            <a:r>
              <a:rPr kumimoji="0" lang="en-US" altLang="en-US" sz="1100" b="0" i="0" u="none" strike="noStrike" cap="none" normalizeH="0" baseline="0" dirty="0" smtClean="0">
                <a:ln>
                  <a:noFill/>
                </a:ln>
                <a:solidFill>
                  <a:schemeClr val="tx1"/>
                </a:solidFill>
                <a:effectLst/>
                <a:latin typeface="Arial" panose="020B0604020202020204" pitchFamily="34" charset="0"/>
              </a:rPr>
              <a:t> if you are carrying very heavy/large loads (e.g., hauling meat, expedition gear), prefer an upright, well-ventilated carry, or stick to maintained trails. </a:t>
            </a:r>
            <a:br>
              <a:rPr kumimoji="0" lang="en-US" altLang="en-US" sz="1100" b="0" i="0" u="none" strike="noStrike" cap="none" normalizeH="0" baseline="0" dirty="0" smtClean="0">
                <a:ln>
                  <a:noFill/>
                </a:ln>
                <a:solidFill>
                  <a:schemeClr val="tx1"/>
                </a:solidFill>
                <a:effectLst/>
                <a:latin typeface="Arial" panose="020B0604020202020204" pitchFamily="34" charset="0"/>
              </a:rPr>
            </a:b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a:r>
            <a:br>
              <a:rPr kumimoji="0" lang="en-US" altLang="en-US" sz="1100" b="0" i="0" u="none" strike="noStrike" cap="none" normalizeH="0" baseline="0" dirty="0" smtClean="0">
                <a:ln>
                  <a:noFill/>
                </a:ln>
                <a:solidFill>
                  <a:schemeClr val="tx1"/>
                </a:solidFill>
                <a:effectLst/>
                <a:latin typeface="Arial" panose="020B0604020202020204" pitchFamily="34" charset="0"/>
              </a:rPr>
            </a:br>
            <a:endParaRPr kumimoji="0" lang="en-US" altLang="en-US" sz="11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d) Tell the difference between internal- and external-frame packs. Discuss the advantages and disadvantages of each</a:t>
            </a:r>
            <a:r>
              <a:rPr lang="en-US" sz="1400" dirty="0" smtClean="0">
                <a:solidFill>
                  <a:srgbClr val="515354"/>
                </a:solidFill>
                <a:latin typeface="Roboto"/>
              </a:rPr>
              <a:t>.  </a:t>
            </a:r>
            <a:r>
              <a:rPr lang="en-US" sz="1400" b="1" dirty="0" smtClean="0">
                <a:solidFill>
                  <a:srgbClr val="FF0000"/>
                </a:solidFill>
                <a:latin typeface="Roboto"/>
              </a:rPr>
              <a:t>CONTINUED</a:t>
            </a:r>
            <a:endParaRPr lang="en-US" sz="1400" b="1" dirty="0">
              <a:solidFill>
                <a:srgbClr val="FF0000"/>
              </a:solidFill>
              <a:latin typeface="Roboto"/>
            </a:endParaRPr>
          </a:p>
        </p:txBody>
      </p:sp>
    </p:spTree>
    <p:extLst>
      <p:ext uri="{BB962C8B-B14F-4D97-AF65-F5344CB8AC3E}">
        <p14:creationId xmlns:p14="http://schemas.microsoft.com/office/powerpoint/2010/main" val="164019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192828"/>
            <a:ext cx="11101137" cy="738664"/>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6. Do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e) Discuss the types of sleeping bags and what kind would be suitable for different conditions. Explain the proper care of your sleeping bag and how to keep it dry. Make a comfortable ground bed</a:t>
            </a:r>
            <a:r>
              <a:rPr lang="en-US" sz="1400" dirty="0" smtClean="0">
                <a:solidFill>
                  <a:srgbClr val="515354"/>
                </a:solidFill>
                <a:latin typeface="Roboto"/>
              </a:rPr>
              <a:t>.</a:t>
            </a:r>
            <a:endParaRPr lang="en-US" sz="1400" dirty="0">
              <a:solidFill>
                <a:srgbClr val="212121"/>
              </a:solidFill>
              <a:latin typeface="Roboto"/>
            </a:endParaRPr>
          </a:p>
        </p:txBody>
      </p:sp>
      <p:sp>
        <p:nvSpPr>
          <p:cNvPr id="3" name="Rectangle 1"/>
          <p:cNvSpPr>
            <a:spLocks noChangeArrowheads="1"/>
          </p:cNvSpPr>
          <p:nvPr/>
        </p:nvSpPr>
        <p:spPr bwMode="auto">
          <a:xfrm>
            <a:off x="390517" y="767716"/>
            <a:ext cx="11095630" cy="6432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Sleeping bags are chosen by insulation (down for light/cold, synthetic for wet/budget), shape (mummy for efficiency, rectangular for comfort), and season rating (1–5). Proper care involves </a:t>
            </a:r>
            <a:r>
              <a:rPr kumimoji="0" lang="en-US" altLang="en-US" sz="1100" b="1" i="0" u="none" strike="noStrike" cap="none" normalizeH="0" baseline="0" dirty="0" smtClean="0">
                <a:ln>
                  <a:noFill/>
                </a:ln>
                <a:solidFill>
                  <a:schemeClr val="tx1"/>
                </a:solidFill>
                <a:effectLst/>
                <a:latin typeface="Arial" panose="020B0604020202020204" pitchFamily="34" charset="0"/>
              </a:rPr>
              <a:t>storing them loosely, using liners, and keeping them dry with waterproof sacks or specialized synthetic fills</a:t>
            </a:r>
            <a:r>
              <a:rPr kumimoji="0" lang="en-US" altLang="en-US" sz="1100" b="0" i="0" u="none" strike="noStrike" cap="none" normalizeH="0" baseline="0" dirty="0" smtClean="0">
                <a:ln>
                  <a:noFill/>
                </a:ln>
                <a:solidFill>
                  <a:schemeClr val="tx1"/>
                </a:solidFill>
                <a:effectLst/>
                <a:latin typeface="Arial" panose="020B0604020202020204" pitchFamily="34" charset="0"/>
              </a:rPr>
              <a:t>. A comfortable ground bed requires a sleeping pad for insulation</a:t>
            </a:r>
            <a:r>
              <a:rPr kumimoji="0" lang="en-US" altLang="en-US" sz="1200" b="0" i="0" u="none" strike="noStrike" cap="none" normalizeH="0" baseline="0" dirty="0" smtClean="0">
                <a:ln>
                  <a:noFill/>
                </a:ln>
                <a:solidFill>
                  <a:schemeClr val="tx1"/>
                </a:solidFill>
                <a:effectLst/>
                <a:latin typeface="Arial" panose="020B0604020202020204" pitchFamily="34" charset="0"/>
              </a:rPr>
              <a:t>.</a:t>
            </a:r>
            <a:br>
              <a:rPr kumimoji="0" lang="en-US" altLang="en-US" sz="1200" b="0" i="0" u="none" strike="noStrike" cap="none" normalizeH="0" baseline="0" dirty="0" smtClean="0">
                <a:ln>
                  <a:noFill/>
                </a:ln>
                <a:solidFill>
                  <a:schemeClr val="tx1"/>
                </a:solidFill>
                <a:effectLst/>
                <a:latin typeface="Arial" panose="020B0604020202020204" pitchFamily="34" charset="0"/>
              </a:rPr>
            </a:br>
            <a:endParaRPr kumimoji="0" lang="en-US" altLang="en-US" sz="1600" b="1" i="0" u="sng"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smtClean="0">
                <a:ln>
                  <a:noFill/>
                </a:ln>
                <a:solidFill>
                  <a:schemeClr val="tx1"/>
                </a:solidFill>
                <a:effectLst/>
                <a:latin typeface="Arial" panose="020B0604020202020204" pitchFamily="34" charset="0"/>
              </a:rPr>
              <a:t>Types of Sleeping Bags and Suitable Conditions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Mummy Bags:</a:t>
            </a:r>
            <a:r>
              <a:rPr kumimoji="0" lang="en-US" altLang="en-US" sz="1200" b="0" i="0" u="none" strike="noStrike" cap="none" normalizeH="0" baseline="0" dirty="0" smtClean="0">
                <a:ln>
                  <a:noFill/>
                </a:ln>
                <a:solidFill>
                  <a:schemeClr val="tx1"/>
                </a:solidFill>
                <a:effectLst/>
                <a:latin typeface="Arial" panose="020B0604020202020204" pitchFamily="34" charset="0"/>
              </a:rPr>
              <a:t> Tapered, lightweight, and efficient for trapping heat, making them best for cold weather and backpacking.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Rectangular Bags:</a:t>
            </a:r>
            <a:r>
              <a:rPr kumimoji="0" lang="en-US" altLang="en-US" sz="1200" b="0" i="0" u="none" strike="noStrike" cap="none" normalizeH="0" baseline="0" dirty="0" smtClean="0">
                <a:ln>
                  <a:noFill/>
                </a:ln>
                <a:solidFill>
                  <a:schemeClr val="tx1"/>
                </a:solidFill>
                <a:effectLst/>
                <a:latin typeface="Arial" panose="020B0604020202020204" pitchFamily="34" charset="0"/>
              </a:rPr>
              <a:t> Spacious and comfortable, ideal for car camping, summer, or warm weather, but less thermally efficient.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Semi-Rectangular/Barrel Bags:</a:t>
            </a:r>
            <a:r>
              <a:rPr kumimoji="0" lang="en-US" altLang="en-US" sz="1200" b="0" i="0" u="none" strike="noStrike" cap="none" normalizeH="0" baseline="0" dirty="0" smtClean="0">
                <a:ln>
                  <a:noFill/>
                </a:ln>
                <a:solidFill>
                  <a:schemeClr val="tx1"/>
                </a:solidFill>
                <a:effectLst/>
                <a:latin typeface="Arial" panose="020B0604020202020204" pitchFamily="34" charset="0"/>
              </a:rPr>
              <a:t> A hybrid offering more room than a mummy but better warmth retention than a rectangle.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Down Insulation:</a:t>
            </a:r>
            <a:r>
              <a:rPr kumimoji="0" lang="en-US" altLang="en-US" sz="1200" b="0" i="0" u="none" strike="noStrike" cap="none" normalizeH="0" baseline="0" dirty="0" smtClean="0">
                <a:ln>
                  <a:noFill/>
                </a:ln>
                <a:solidFill>
                  <a:schemeClr val="tx1"/>
                </a:solidFill>
                <a:effectLst/>
                <a:latin typeface="Arial" panose="020B0604020202020204" pitchFamily="34" charset="0"/>
              </a:rPr>
              <a:t> Lightweight and highly compressible, best for cold, dry, or high-altitude backpacking.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Synthetic Insulation:</a:t>
            </a:r>
            <a:r>
              <a:rPr kumimoji="0" lang="en-US" altLang="en-US" sz="1200" b="0" i="0" u="none" strike="noStrike" cap="none" normalizeH="0" baseline="0" dirty="0" smtClean="0">
                <a:ln>
                  <a:noFill/>
                </a:ln>
                <a:solidFill>
                  <a:schemeClr val="tx1"/>
                </a:solidFill>
                <a:effectLst/>
                <a:latin typeface="Arial" panose="020B0604020202020204" pitchFamily="34" charset="0"/>
              </a:rPr>
              <a:t> Heavier but retains heat when wet, making it best for damp conditions or budget-conscious campers.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Season Ratings:</a:t>
            </a:r>
            <a:r>
              <a:rPr kumimoji="0" lang="en-US" altLang="en-US" sz="1200" b="0" i="0" u="none" strike="noStrike" cap="none" normalizeH="0" baseline="0" dirty="0" smtClean="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1-2 Season:</a:t>
            </a:r>
            <a:r>
              <a:rPr kumimoji="0" lang="en-US" altLang="en-US" sz="1200" b="0" i="0" u="none" strike="noStrike" cap="none" normalizeH="0" baseline="0" dirty="0" smtClean="0">
                <a:ln>
                  <a:noFill/>
                </a:ln>
                <a:solidFill>
                  <a:schemeClr val="tx1"/>
                </a:solidFill>
                <a:effectLst/>
                <a:latin typeface="Arial" panose="020B0604020202020204" pitchFamily="34" charset="0"/>
              </a:rPr>
              <a:t> Summer/warm weather.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3 Season:</a:t>
            </a:r>
            <a:r>
              <a:rPr kumimoji="0" lang="en-US" altLang="en-US" sz="1200" b="0" i="0" u="none" strike="noStrike" cap="none" normalizeH="0" baseline="0" dirty="0" smtClean="0">
                <a:ln>
                  <a:noFill/>
                </a:ln>
                <a:solidFill>
                  <a:schemeClr val="tx1"/>
                </a:solidFill>
                <a:effectLst/>
                <a:latin typeface="Arial" panose="020B0604020202020204" pitchFamily="34" charset="0"/>
              </a:rPr>
              <a:t> Spring/Summer/Fall (versatile, 0°C to 10°C).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4-5 Season:</a:t>
            </a:r>
            <a:r>
              <a:rPr kumimoji="0" lang="en-US" altLang="en-US" sz="1200" b="0" i="0" u="none" strike="noStrike" cap="none" normalizeH="0" baseline="0" dirty="0" smtClean="0">
                <a:ln>
                  <a:noFill/>
                </a:ln>
                <a:solidFill>
                  <a:schemeClr val="tx1"/>
                </a:solidFill>
                <a:effectLst/>
                <a:latin typeface="Arial" panose="020B0604020202020204" pitchFamily="34" charset="0"/>
              </a:rPr>
              <a:t> Winter/expedition (below freezing). </a:t>
            </a:r>
          </a:p>
          <a:p>
            <a:pPr marL="457200" marR="0" lvl="1" indent="0" algn="l" defTabSz="914400" rtl="0" eaLnBrk="0" fontAlgn="base" latinLnBrk="0" hangingPunct="0">
              <a:lnSpc>
                <a:spcPct val="100000"/>
              </a:lnSpc>
              <a:spcBef>
                <a:spcPct val="0"/>
              </a:spcBef>
              <a:spcAft>
                <a:spcPct val="0"/>
              </a:spcAft>
              <a:buClrTx/>
              <a:buSzTx/>
              <a:buFontTx/>
              <a:buChar char="•"/>
              <a:tabLst/>
            </a:pPr>
            <a:endParaRPr lang="en-US" altLang="en-US" sz="1200" dirty="0">
              <a:latin typeface="Arial" panose="020B0604020202020204" pitchFamily="34" charset="0"/>
            </a:endParaRPr>
          </a:p>
          <a:p>
            <a:pPr algn="ctr" eaLnBrk="0" fontAlgn="base" hangingPunct="0">
              <a:spcBef>
                <a:spcPct val="0"/>
              </a:spcBef>
              <a:spcAft>
                <a:spcPct val="0"/>
              </a:spcAft>
              <a:buFontTx/>
              <a:buChar char="•"/>
            </a:pPr>
            <a:r>
              <a:rPr kumimoji="0" lang="en-US" altLang="en-US" sz="2000" i="0" u="sng" strike="noStrike" cap="none" normalizeH="0" baseline="0" dirty="0" smtClean="0">
                <a:ln>
                  <a:noFill/>
                </a:ln>
                <a:solidFill>
                  <a:srgbClr val="FF0000"/>
                </a:solidFill>
                <a:effectLst/>
                <a:latin typeface="Arial" panose="020B0604020202020204" pitchFamily="34" charset="0"/>
              </a:rPr>
              <a:t>Proper Care of a Sleeping Bag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Storage:</a:t>
            </a:r>
            <a:r>
              <a:rPr kumimoji="0" lang="en-US" altLang="en-US" sz="1200" b="0" i="0" u="none" strike="noStrike" cap="none" normalizeH="0" baseline="0" dirty="0" smtClean="0">
                <a:ln>
                  <a:noFill/>
                </a:ln>
                <a:solidFill>
                  <a:schemeClr val="tx1"/>
                </a:solidFill>
                <a:effectLst/>
                <a:latin typeface="Arial" panose="020B0604020202020204" pitchFamily="34" charset="0"/>
              </a:rPr>
              <a:t> Never store compressed. Keep in a large, breathable cotton or mesh sack in a cool, dry place to maintain loft.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Cleaning:</a:t>
            </a:r>
            <a:r>
              <a:rPr kumimoji="0" lang="en-US" altLang="en-US" sz="1200" b="0" i="0" u="none" strike="noStrike" cap="none" normalizeH="0" baseline="0" dirty="0" smtClean="0">
                <a:ln>
                  <a:noFill/>
                </a:ln>
                <a:solidFill>
                  <a:schemeClr val="tx1"/>
                </a:solidFill>
                <a:effectLst/>
                <a:latin typeface="Arial" panose="020B0604020202020204" pitchFamily="34" charset="0"/>
              </a:rPr>
              <a:t> Use a front-loading washer (no agitator) with specialized cleaner (like Nikwax Down Wash) for down, or gentle cycle for synthetic. Tumble dry on low with dryer balls.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Hygiene:</a:t>
            </a:r>
            <a:r>
              <a:rPr kumimoji="0" lang="en-US" altLang="en-US" sz="1200" b="0" i="0" u="none" strike="noStrike" cap="none" normalizeH="0" baseline="0" dirty="0" smtClean="0">
                <a:ln>
                  <a:noFill/>
                </a:ln>
                <a:solidFill>
                  <a:schemeClr val="tx1"/>
                </a:solidFill>
                <a:effectLst/>
                <a:latin typeface="Arial" panose="020B0604020202020204" pitchFamily="34" charset="0"/>
              </a:rPr>
              <a:t> Use a sleeping bag liner to protect the lining from body oils and add warmth. </a:t>
            </a:r>
            <a:r>
              <a:rPr kumimoji="0" lang="en-US" altLang="en-US" sz="1200" b="1" i="0" u="none" strike="noStrike" cap="none" normalizeH="0" baseline="0" dirty="0" smtClean="0">
                <a:ln>
                  <a:noFill/>
                </a:ln>
                <a:solidFill>
                  <a:schemeClr val="tx1"/>
                </a:solidFill>
                <a:effectLst/>
                <a:latin typeface="Arial" panose="020B0604020202020204" pitchFamily="34" charset="0"/>
              </a:rPr>
              <a:t>Keeping Your Sleeping Bag Dry </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Waterproof Protection:</a:t>
            </a:r>
            <a:r>
              <a:rPr kumimoji="0" lang="en-US" altLang="en-US" sz="1200" b="0" i="0" u="none" strike="noStrike" cap="none" normalizeH="0" baseline="0" dirty="0" smtClean="0">
                <a:ln>
                  <a:noFill/>
                </a:ln>
                <a:solidFill>
                  <a:schemeClr val="tx1"/>
                </a:solidFill>
                <a:effectLst/>
                <a:latin typeface="Arial" panose="020B0604020202020204" pitchFamily="34" charset="0"/>
              </a:rPr>
              <a:t> Store the sleeping bag in a waterproof compression sack inside your backpack.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Tent Management:</a:t>
            </a:r>
            <a:r>
              <a:rPr kumimoji="0" lang="en-US" altLang="en-US" sz="1200" b="0" i="0" u="none" strike="noStrike" cap="none" normalizeH="0" baseline="0" dirty="0" smtClean="0">
                <a:ln>
                  <a:noFill/>
                </a:ln>
                <a:solidFill>
                  <a:schemeClr val="tx1"/>
                </a:solidFill>
                <a:effectLst/>
                <a:latin typeface="Arial" panose="020B0604020202020204" pitchFamily="34" charset="0"/>
              </a:rPr>
              <a:t> Ensure proper tent ventilation to reduce condensation.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chemeClr val="tx1"/>
                </a:solidFill>
                <a:effectLst/>
                <a:latin typeface="Arial" panose="020B0604020202020204" pitchFamily="34" charset="0"/>
              </a:rPr>
              <a:t>Ground Separation:</a:t>
            </a:r>
            <a:r>
              <a:rPr kumimoji="0" lang="en-US" altLang="en-US" sz="1200" b="0" i="0" u="none" strike="noStrike" cap="none" normalizeH="0" baseline="0" dirty="0" smtClean="0">
                <a:ln>
                  <a:noFill/>
                </a:ln>
                <a:solidFill>
                  <a:schemeClr val="tx1"/>
                </a:solidFill>
                <a:effectLst/>
                <a:latin typeface="Arial" panose="020B0604020202020204" pitchFamily="34" charset="0"/>
              </a:rPr>
              <a:t> Always use a ground sheet under the tent and a waterproof sleeping pad underneath the bag to prevent moisture seepage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solidFill>
                  <a:srgbClr val="FF0000"/>
                </a:solidFill>
                <a:effectLst/>
                <a:latin typeface="Arial" panose="020B0604020202020204" pitchFamily="34" charset="0"/>
              </a:rPr>
              <a:t>Making a Comfortable Ground Bed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Site Selection:</a:t>
            </a:r>
            <a:r>
              <a:rPr kumimoji="0" lang="en-US" altLang="en-US" sz="1200" b="0" i="0" u="none" strike="noStrike" cap="none" normalizeH="0" baseline="0" dirty="0" smtClean="0">
                <a:ln>
                  <a:noFill/>
                </a:ln>
                <a:solidFill>
                  <a:schemeClr val="tx1"/>
                </a:solidFill>
                <a:effectLst/>
                <a:latin typeface="Arial" panose="020B0604020202020204" pitchFamily="34" charset="0"/>
              </a:rPr>
              <a:t> Clear the area of rocks, twigs, and roots.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chemeClr val="tx1"/>
                </a:solidFill>
                <a:effectLst/>
                <a:latin typeface="Arial" panose="020B0604020202020204" pitchFamily="34" charset="0"/>
              </a:rPr>
              <a:t>Base Layer:</a:t>
            </a:r>
            <a:r>
              <a:rPr kumimoji="0" lang="en-US" altLang="en-US" sz="1200" b="0" i="0" u="none" strike="noStrike" cap="none" normalizeH="0" baseline="0" dirty="0" smtClean="0">
                <a:ln>
                  <a:noFill/>
                </a:ln>
                <a:solidFill>
                  <a:schemeClr val="tx1"/>
                </a:solidFill>
                <a:effectLst/>
                <a:latin typeface="Arial" panose="020B0604020202020204" pitchFamily="34" charset="0"/>
              </a:rPr>
              <a:t> Place a closed-cell foam pad or self-inflating mattress down to provide insulation from the cold ground.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200" b="1" i="0" u="none" strike="noStrike" cap="none" normalizeH="0" baseline="0" dirty="0" smtClean="0">
                <a:ln>
                  <a:noFill/>
                </a:ln>
                <a:solidFill>
                  <a:schemeClr val="tx1"/>
                </a:solidFill>
                <a:effectLst/>
                <a:latin typeface="Arial" panose="020B0604020202020204" pitchFamily="34" charset="0"/>
              </a:rPr>
              <a:t>Sleeping Bag Placement:</a:t>
            </a:r>
            <a:r>
              <a:rPr kumimoji="0" lang="en-US" altLang="en-US" sz="1200" b="0" i="0" u="none" strike="noStrike" cap="none" normalizeH="0" baseline="0" dirty="0" smtClean="0">
                <a:ln>
                  <a:noFill/>
                </a:ln>
                <a:solidFill>
                  <a:schemeClr val="tx1"/>
                </a:solidFill>
                <a:effectLst/>
                <a:latin typeface="Arial" panose="020B0604020202020204" pitchFamily="34" charset="0"/>
              </a:rPr>
              <a:t> Place your sleeping bag on top of the pad, ensuring the zipper is easily accessible.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200" b="1" i="0" u="none" strike="noStrike" cap="none" normalizeH="0" baseline="0" dirty="0" smtClean="0">
                <a:ln>
                  <a:noFill/>
                </a:ln>
                <a:solidFill>
                  <a:schemeClr val="tx1"/>
                </a:solidFill>
                <a:effectLst/>
                <a:latin typeface="Arial" panose="020B0604020202020204" pitchFamily="34" charset="0"/>
              </a:rPr>
              <a:t>Pillow:</a:t>
            </a:r>
            <a:r>
              <a:rPr kumimoji="0" lang="en-US" altLang="en-US" sz="1200" b="0" i="0" u="none" strike="noStrike" cap="none" normalizeH="0" baseline="0" dirty="0" smtClean="0">
                <a:ln>
                  <a:noFill/>
                </a:ln>
                <a:solidFill>
                  <a:schemeClr val="tx1"/>
                </a:solidFill>
                <a:effectLst/>
                <a:latin typeface="Arial" panose="020B0604020202020204" pitchFamily="34" charset="0"/>
              </a:rPr>
              <a:t> Use a stuff sack filled with clothes or a camp pillow for neck support. </a:t>
            </a:r>
            <a:br>
              <a:rPr kumimoji="0" lang="en-US" altLang="en-US" sz="1200" b="0" i="0" u="none" strike="noStrike" cap="none" normalizeH="0" baseline="0" dirty="0" smtClean="0">
                <a:ln>
                  <a:noFill/>
                </a:ln>
                <a:solidFill>
                  <a:schemeClr val="tx1"/>
                </a:solidFill>
                <a:effectLst/>
                <a:latin typeface="Arial" panose="020B0604020202020204" pitchFamily="34" charset="0"/>
              </a:rPr>
            </a:b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rPr>
              <a:t/>
            </a:r>
            <a:br>
              <a:rPr kumimoji="0" lang="en-US" altLang="en-US" sz="1200" b="0" i="0" u="none" strike="noStrike" cap="none" normalizeH="0" baseline="0" dirty="0" smtClean="0">
                <a:ln>
                  <a:noFill/>
                </a:ln>
                <a:solidFill>
                  <a:schemeClr val="tx1"/>
                </a:solidFill>
                <a:effectLst/>
                <a:latin typeface="Arial" panose="020B0604020202020204" pitchFamily="34" charset="0"/>
              </a:rPr>
            </a:b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55430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57199" y="1320730"/>
            <a:ext cx="11277601" cy="4216539"/>
          </a:xfrm>
          <a:prstGeom prst="rect">
            <a:avLst/>
          </a:prstGeom>
          <a:solidFill>
            <a:schemeClr val="accent3">
              <a:lumMod val="20000"/>
              <a:lumOff val="80000"/>
            </a:schemeClr>
          </a:solidFill>
          <a:ln>
            <a:solidFill>
              <a:schemeClr val="tx1"/>
            </a:solid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This checklist covers essential personal gear for individual Scouts and shared equipment for a patrol (typically 6-8 Scouts) based on standard BSA camping, backpacking, and "Leave No Trace" principles.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2"/>
              </a:rPr>
              <a:t>1</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3"/>
              </a:rPr>
              <a:t>2</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4"/>
              </a:rPr>
              <a:t>3</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I. Personal Scout Gear Checklist : </a:t>
            </a:r>
            <a:r>
              <a:rPr kumimoji="0" lang="en-US" altLang="en-US" sz="1100" b="0" i="1" u="none" strike="noStrike" cap="none" normalizeH="0" baseline="0" dirty="0" smtClean="0">
                <a:ln>
                  <a:noFill/>
                </a:ln>
                <a:solidFill>
                  <a:schemeClr val="tx1"/>
                </a:solidFill>
                <a:effectLst/>
                <a:latin typeface="Arial" panose="020B0604020202020204" pitchFamily="34" charset="0"/>
              </a:rPr>
              <a:t>These are items every Scout is responsible for bringing and maintaining.</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5"/>
              </a:rPr>
              <a:t>4</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6"/>
              </a:rPr>
              <a:t>5</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7"/>
              </a:rPr>
              <a:t>6</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smtClean="0">
                <a:ln>
                  <a:noFill/>
                </a:ln>
                <a:solidFill>
                  <a:schemeClr val="tx1"/>
                </a:solidFill>
                <a:effectLst/>
                <a:latin typeface="Arial" panose="020B0604020202020204" pitchFamily="34" charset="0"/>
              </a:rPr>
              <a:t>The 10 Essentials (Must have on person/daypack) </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Pocketknife or Multi-tool</a:t>
            </a:r>
            <a:r>
              <a:rPr kumimoji="0" lang="en-US" altLang="en-US" sz="1100" b="0" i="0" u="none" strike="noStrike" cap="none" normalizeH="0" baseline="0" dirty="0" smtClean="0">
                <a:ln>
                  <a:noFill/>
                </a:ln>
                <a:solidFill>
                  <a:schemeClr val="tx1"/>
                </a:solidFill>
                <a:effectLst/>
                <a:latin typeface="Arial" panose="020B0604020202020204" pitchFamily="34" charset="0"/>
              </a:rPr>
              <a:t> (with </a:t>
            </a:r>
            <a:r>
              <a:rPr kumimoji="0" lang="en-US" altLang="en-US" sz="1100" b="0" i="0" u="none" strike="noStrike" cap="none" normalizeH="0" baseline="0" dirty="0" err="1" smtClean="0">
                <a:ln>
                  <a:noFill/>
                </a:ln>
                <a:solidFill>
                  <a:schemeClr val="tx1"/>
                </a:solidFill>
                <a:effectLst/>
                <a:latin typeface="Arial" panose="020B0604020202020204" pitchFamily="34" charset="0"/>
              </a:rPr>
              <a:t>Totin</a:t>
            </a:r>
            <a:r>
              <a:rPr kumimoji="0" lang="en-US" altLang="en-US" sz="1100" b="0" i="0" u="none" strike="noStrike" cap="none" normalizeH="0" baseline="0" dirty="0" smtClean="0">
                <a:ln>
                  <a:noFill/>
                </a:ln>
                <a:solidFill>
                  <a:schemeClr val="tx1"/>
                </a:solidFill>
                <a:effectLst/>
                <a:latin typeface="Arial" panose="020B0604020202020204" pitchFamily="34" charset="0"/>
              </a:rPr>
              <a:t>’ Chip certification)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First-aid Kit</a:t>
            </a:r>
            <a:r>
              <a:rPr kumimoji="0" lang="en-US" altLang="en-US" sz="1100" b="0" i="0" u="none" strike="noStrike" cap="none" normalizeH="0" baseline="0" dirty="0" smtClean="0">
                <a:ln>
                  <a:noFill/>
                </a:ln>
                <a:solidFill>
                  <a:schemeClr val="tx1"/>
                </a:solidFill>
                <a:effectLst/>
                <a:latin typeface="Arial" panose="020B0604020202020204" pitchFamily="34" charset="0"/>
              </a:rPr>
              <a:t> (small, personal kit with blister care)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Extra Clothing</a:t>
            </a:r>
            <a:r>
              <a:rPr kumimoji="0" lang="en-US" altLang="en-US" sz="1100" b="0" i="0" u="none" strike="noStrike" cap="none" normalizeH="0" baseline="0" dirty="0" smtClean="0">
                <a:ln>
                  <a:noFill/>
                </a:ln>
                <a:solidFill>
                  <a:schemeClr val="tx1"/>
                </a:solidFill>
                <a:effectLst/>
                <a:latin typeface="Arial" panose="020B0604020202020204" pitchFamily="34" charset="0"/>
              </a:rPr>
              <a:t> (layers, no cotton)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Rain Gear</a:t>
            </a:r>
            <a:r>
              <a:rPr kumimoji="0" lang="en-US" altLang="en-US" sz="1100" b="0" i="0" u="none" strike="noStrike" cap="none" normalizeH="0" baseline="0" dirty="0" smtClean="0">
                <a:ln>
                  <a:noFill/>
                </a:ln>
                <a:solidFill>
                  <a:schemeClr val="tx1"/>
                </a:solidFill>
                <a:effectLst/>
                <a:latin typeface="Arial" panose="020B0604020202020204" pitchFamily="34" charset="0"/>
              </a:rPr>
              <a:t> (poncho or jacket/pants)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Water Bottle</a:t>
            </a:r>
            <a:r>
              <a:rPr kumimoji="0" lang="en-US" altLang="en-US" sz="1100" b="0" i="0" u="none" strike="noStrike" cap="none" normalizeH="0" baseline="0" dirty="0" smtClean="0">
                <a:ln>
                  <a:noFill/>
                </a:ln>
                <a:solidFill>
                  <a:schemeClr val="tx1"/>
                </a:solidFill>
                <a:effectLst/>
                <a:latin typeface="Arial" panose="020B0604020202020204" pitchFamily="34" charset="0"/>
              </a:rPr>
              <a:t> (1-quart minimum, filled)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Flashlight or Headlamp</a:t>
            </a:r>
            <a:r>
              <a:rPr kumimoji="0" lang="en-US" altLang="en-US" sz="1100" b="0" i="0" u="none" strike="noStrike" cap="none" normalizeH="0" baseline="0" dirty="0" smtClean="0">
                <a:ln>
                  <a:noFill/>
                </a:ln>
                <a:solidFill>
                  <a:schemeClr val="tx1"/>
                </a:solidFill>
                <a:effectLst/>
                <a:latin typeface="Arial" panose="020B0604020202020204" pitchFamily="34" charset="0"/>
              </a:rPr>
              <a:t> (with extra batteries)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Trail Food</a:t>
            </a:r>
            <a:r>
              <a:rPr kumimoji="0" lang="en-US" altLang="en-US" sz="1100" b="0" i="0" u="none" strike="noStrike" cap="none" normalizeH="0" baseline="0" dirty="0" smtClean="0">
                <a:ln>
                  <a:noFill/>
                </a:ln>
                <a:solidFill>
                  <a:schemeClr val="tx1"/>
                </a:solidFill>
                <a:effectLst/>
                <a:latin typeface="Arial" panose="020B0604020202020204" pitchFamily="34" charset="0"/>
              </a:rPr>
              <a:t> (high-energy snacks)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Matches/Fire Starter</a:t>
            </a:r>
            <a:r>
              <a:rPr kumimoji="0" lang="en-US" altLang="en-US" sz="1100" b="0" i="0" u="none" strike="noStrike" cap="none" normalizeH="0" baseline="0" dirty="0" smtClean="0">
                <a:ln>
                  <a:noFill/>
                </a:ln>
                <a:solidFill>
                  <a:schemeClr val="tx1"/>
                </a:solidFill>
                <a:effectLst/>
                <a:latin typeface="Arial" panose="020B0604020202020204" pitchFamily="34" charset="0"/>
              </a:rPr>
              <a:t> (waterproof container)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Sun Protection</a:t>
            </a:r>
            <a:r>
              <a:rPr kumimoji="0" lang="en-US" altLang="en-US" sz="1100" b="0" i="0" u="none" strike="noStrike" cap="none" normalizeH="0" baseline="0" dirty="0" smtClean="0">
                <a:ln>
                  <a:noFill/>
                </a:ln>
                <a:solidFill>
                  <a:schemeClr val="tx1"/>
                </a:solidFill>
                <a:effectLst/>
                <a:latin typeface="Arial" panose="020B0604020202020204" pitchFamily="34" charset="0"/>
              </a:rPr>
              <a:t> (sunscreen, lip balm, sunglasses)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Map and Compass</a:t>
            </a:r>
            <a:r>
              <a:rPr kumimoji="0" lang="en-US" altLang="en-US" sz="1100" b="0" i="0" u="none" strike="noStrike" cap="none" normalizeH="0" baseline="0" dirty="0" smtClean="0">
                <a:ln>
                  <a:noFill/>
                </a:ln>
                <a:solidFill>
                  <a:schemeClr val="tx1"/>
                </a:solidFill>
                <a:effectLst/>
                <a:latin typeface="Arial" panose="020B0604020202020204" pitchFamily="34" charset="0"/>
              </a:rPr>
              <a:t> (or GPS)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8"/>
              </a:rPr>
              <a:t>7</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9"/>
              </a:rPr>
              <a:t>9</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10"/>
              </a:rPr>
              <a:t>10</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11"/>
              </a:rPr>
              <a:t>11</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smtClean="0">
                <a:ln>
                  <a:noFill/>
                </a:ln>
                <a:solidFill>
                  <a:schemeClr val="tx1"/>
                </a:solidFill>
                <a:effectLst/>
                <a:latin typeface="Arial" panose="020B0604020202020204" pitchFamily="34" charset="0"/>
              </a:rPr>
              <a:t>Shelter &amp; Sleeping </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Backpack</a:t>
            </a:r>
            <a:r>
              <a:rPr kumimoji="0" lang="en-US" altLang="en-US" sz="1100" b="0" i="0" u="none" strike="noStrike" cap="none" normalizeH="0" baseline="0" dirty="0" smtClean="0">
                <a:ln>
                  <a:noFill/>
                </a:ln>
                <a:solidFill>
                  <a:schemeClr val="tx1"/>
                </a:solidFill>
                <a:effectLst/>
                <a:latin typeface="Arial" panose="020B0604020202020204" pitchFamily="34" charset="0"/>
              </a:rPr>
              <a:t> (for backpacking) or Duffel bag (for car camping)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Sleeping Bag</a:t>
            </a:r>
            <a:r>
              <a:rPr kumimoji="0" lang="en-US" altLang="en-US" sz="1100" b="0" i="0" u="none" strike="noStrike" cap="none" normalizeH="0" baseline="0" dirty="0" smtClean="0">
                <a:ln>
                  <a:noFill/>
                </a:ln>
                <a:solidFill>
                  <a:schemeClr val="tx1"/>
                </a:solidFill>
                <a:effectLst/>
                <a:latin typeface="Arial" panose="020B0604020202020204" pitchFamily="34" charset="0"/>
              </a:rPr>
              <a:t> (3-season)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Sleeping Pad</a:t>
            </a:r>
            <a:r>
              <a:rPr kumimoji="0" lang="en-US" altLang="en-US" sz="1100" b="0" i="0" u="none" strike="noStrike" cap="none" normalizeH="0" baseline="0" dirty="0" smtClean="0">
                <a:ln>
                  <a:noFill/>
                </a:ln>
                <a:solidFill>
                  <a:schemeClr val="tx1"/>
                </a:solidFill>
                <a:effectLst/>
                <a:latin typeface="Arial" panose="020B0604020202020204" pitchFamily="34" charset="0"/>
              </a:rPr>
              <a:t> (foam or air mattress)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Ground Cloth</a:t>
            </a:r>
            <a:r>
              <a:rPr kumimoji="0" lang="en-US" altLang="en-US" sz="1100" b="0" i="0" u="none" strike="noStrike" cap="none" normalizeH="0" baseline="0" dirty="0" smtClean="0">
                <a:ln>
                  <a:noFill/>
                </a:ln>
                <a:solidFill>
                  <a:schemeClr val="tx1"/>
                </a:solidFill>
                <a:effectLst/>
                <a:latin typeface="Arial" panose="020B0604020202020204" pitchFamily="34" charset="0"/>
              </a:rPr>
              <a:t> or Tarp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Tent</a:t>
            </a:r>
            <a:r>
              <a:rPr kumimoji="0" lang="en-US" altLang="en-US" sz="1100" b="0" i="0" u="none" strike="noStrike" cap="none" normalizeH="0" baseline="0" dirty="0" smtClean="0">
                <a:ln>
                  <a:noFill/>
                </a:ln>
                <a:solidFill>
                  <a:schemeClr val="tx1"/>
                </a:solidFill>
                <a:effectLst/>
                <a:latin typeface="Arial" panose="020B0604020202020204" pitchFamily="34" charset="0"/>
              </a:rPr>
              <a:t> (if not provided by troop)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1" i="0" u="none" strike="noStrike" cap="none" normalizeH="0" baseline="0" dirty="0" smtClean="0">
                <a:ln>
                  <a:noFill/>
                </a:ln>
                <a:solidFill>
                  <a:schemeClr val="tx1"/>
                </a:solidFill>
                <a:effectLst/>
                <a:latin typeface="Arial" panose="020B0604020202020204" pitchFamily="34" charset="0"/>
              </a:rPr>
              <a:t>Camp Pillow</a:t>
            </a:r>
            <a:r>
              <a:rPr kumimoji="0" lang="en-US" altLang="en-US" sz="1100" b="0" i="0" u="none" strike="noStrike" cap="none" normalizeH="0" baseline="0" dirty="0" smtClean="0">
                <a:ln>
                  <a:noFill/>
                </a:ln>
                <a:solidFill>
                  <a:schemeClr val="tx1"/>
                </a:solidFill>
                <a:effectLst/>
                <a:latin typeface="Arial" panose="020B0604020202020204" pitchFamily="34" charset="0"/>
              </a:rPr>
              <a:t> (optional)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12"/>
              </a:rPr>
              <a:t>14</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13"/>
              </a:rPr>
              <a:t>15</a:t>
            </a:r>
            <a:r>
              <a:rPr kumimoji="0" lang="en-US" altLang="en-US" sz="1100" b="0" i="0" u="none" strike="noStrike" cap="none" normalizeH="0" baseline="0" dirty="0" smtClean="0">
                <a:ln>
                  <a:noFill/>
                </a:ln>
                <a:solidFill>
                  <a:schemeClr val="tx1"/>
                </a:solidFill>
                <a:effectLst/>
                <a:latin typeface="Arial" panose="020B0604020202020204" pitchFamily="34" charset="0"/>
              </a:rPr>
              <a:t>, </a:t>
            </a:r>
            <a:r>
              <a:rPr kumimoji="0" lang="en-US" altLang="en-US" sz="1100" b="0" i="0" u="none" strike="noStrike" cap="none" normalizeH="0" baseline="0" dirty="0" smtClean="0">
                <a:ln>
                  <a:noFill/>
                </a:ln>
                <a:solidFill>
                  <a:schemeClr val="tx1"/>
                </a:solidFill>
                <a:effectLst/>
                <a:latin typeface="Arial" panose="020B0604020202020204" pitchFamily="34" charset="0"/>
                <a:hlinkClick r:id="rId14"/>
              </a:rPr>
              <a:t>16</a:t>
            </a:r>
            <a:r>
              <a:rPr kumimoji="0" lang="en-US" altLang="en-US" sz="11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385010" y="353248"/>
            <a:ext cx="11101137" cy="954107"/>
          </a:xfrm>
          <a:prstGeom prst="rect">
            <a:avLst/>
          </a:prstGeom>
        </p:spPr>
        <p:txBody>
          <a:bodyPr wrap="square">
            <a:spAutoFit/>
          </a:bodyPr>
          <a:lstStyle/>
          <a:p>
            <a:r>
              <a:rPr lang="en-US" sz="1400" b="1" dirty="0" smtClean="0">
                <a:solidFill>
                  <a:srgbClr val="515354"/>
                </a:solidFill>
                <a:latin typeface="Roboto"/>
              </a:rPr>
              <a:t>7</a:t>
            </a:r>
            <a:r>
              <a:rPr lang="en-US" sz="1400" b="1" dirty="0">
                <a:solidFill>
                  <a:srgbClr val="515354"/>
                </a:solidFill>
                <a:latin typeface="Roboto"/>
              </a:rPr>
              <a:t>. Prepare for an overnight campout with your patrol by doing the following:</a:t>
            </a:r>
          </a:p>
          <a:p>
            <a:pPr>
              <a:buFont typeface="Arial" panose="020B0604020202020204" pitchFamily="34" charset="0"/>
              <a:buChar char="•"/>
            </a:pPr>
            <a:r>
              <a:rPr lang="en-US" sz="1400" dirty="0">
                <a:solidFill>
                  <a:srgbClr val="515354"/>
                </a:solidFill>
                <a:latin typeface="Roboto"/>
              </a:rPr>
              <a:t>(a) Make a checklist of personal and patrol gear that will be needed.</a:t>
            </a:r>
          </a:p>
          <a:p>
            <a:pPr>
              <a:buFont typeface="Arial" panose="020B0604020202020204" pitchFamily="34" charset="0"/>
              <a:buChar char="•"/>
            </a:pPr>
            <a:r>
              <a:rPr lang="en-US" sz="1400" dirty="0">
                <a:solidFill>
                  <a:srgbClr val="515354"/>
                </a:solidFill>
                <a:latin typeface="Roboto"/>
              </a:rPr>
              <a:t>(b) Pack your own gear and your share of the patrol equipment and food for proper carrying. Show that your pack is right for quickly getting what is needed first, and that it has been assembled properly for comfort, weight, balance, size, and neatness</a:t>
            </a:r>
            <a:r>
              <a:rPr lang="en-US" sz="1400" dirty="0" smtClean="0">
                <a:solidFill>
                  <a:srgbClr val="515354"/>
                </a:solidFill>
                <a:latin typeface="Roboto"/>
              </a:rPr>
              <a:t>.</a:t>
            </a:r>
            <a:endParaRPr lang="en-US" sz="1400" dirty="0">
              <a:solidFill>
                <a:srgbClr val="515354"/>
              </a:solidFill>
              <a:latin typeface="Roboto"/>
            </a:endParaRPr>
          </a:p>
        </p:txBody>
      </p:sp>
      <p:sp>
        <p:nvSpPr>
          <p:cNvPr id="4" name="Rectangle 3"/>
          <p:cNvSpPr/>
          <p:nvPr/>
        </p:nvSpPr>
        <p:spPr>
          <a:xfrm>
            <a:off x="4492351" y="2217522"/>
            <a:ext cx="3945796" cy="4185761"/>
          </a:xfrm>
          <a:prstGeom prst="rect">
            <a:avLst/>
          </a:prstGeom>
          <a:solidFill>
            <a:schemeClr val="accent4">
              <a:lumMod val="20000"/>
              <a:lumOff val="80000"/>
            </a:schemeClr>
          </a:solidFill>
          <a:ln>
            <a:solidFill>
              <a:schemeClr val="tx1"/>
            </a:solidFill>
          </a:ln>
        </p:spPr>
        <p:txBody>
          <a:bodyPr wrap="square">
            <a:spAutoFit/>
          </a:bodyPr>
          <a:lstStyle/>
          <a:p>
            <a:pPr lvl="0" eaLnBrk="0" fontAlgn="base" hangingPunct="0">
              <a:spcBef>
                <a:spcPct val="0"/>
              </a:spcBef>
              <a:spcAft>
                <a:spcPct val="0"/>
              </a:spcAft>
            </a:pPr>
            <a:r>
              <a:rPr lang="en-US" altLang="en-US" sz="1400" b="1" dirty="0">
                <a:latin typeface="Arial" panose="020B0604020202020204" pitchFamily="34" charset="0"/>
              </a:rPr>
              <a:t>Clothing </a:t>
            </a:r>
            <a:endParaRPr lang="en-US" altLang="en-US" sz="1400" dirty="0">
              <a:latin typeface="Arial" panose="020B0604020202020204" pitchFamily="34" charset="0"/>
            </a:endParaRPr>
          </a:p>
          <a:p>
            <a:pPr lvl="0" eaLnBrk="0" fontAlgn="base" hangingPunct="0">
              <a:spcBef>
                <a:spcPct val="0"/>
              </a:spcBef>
              <a:spcAft>
                <a:spcPct val="0"/>
              </a:spcAft>
              <a:buFontTx/>
              <a:buChar char="•"/>
            </a:pPr>
            <a:r>
              <a:rPr lang="en-US" altLang="en-US" sz="1400" b="1" dirty="0">
                <a:latin typeface="Arial" panose="020B0604020202020204" pitchFamily="34" charset="0"/>
              </a:rPr>
              <a:t>Official Field Uniform</a:t>
            </a:r>
            <a:r>
              <a:rPr lang="en-US" altLang="en-US" sz="1400" dirty="0">
                <a:latin typeface="Arial" panose="020B0604020202020204" pitchFamily="34" charset="0"/>
              </a:rPr>
              <a:t> ("Class A" shirt/shorts) </a:t>
            </a:r>
          </a:p>
          <a:p>
            <a:pPr lvl="0" eaLnBrk="0" fontAlgn="base" hangingPunct="0">
              <a:spcBef>
                <a:spcPct val="0"/>
              </a:spcBef>
              <a:spcAft>
                <a:spcPct val="0"/>
              </a:spcAft>
              <a:buFontTx/>
              <a:buChar char="•"/>
            </a:pPr>
            <a:r>
              <a:rPr lang="en-US" altLang="en-US" sz="1400" b="1" dirty="0">
                <a:latin typeface="Arial" panose="020B0604020202020204" pitchFamily="34" charset="0"/>
              </a:rPr>
              <a:t>Activity Shirt</a:t>
            </a:r>
            <a:r>
              <a:rPr lang="en-US" altLang="en-US" sz="1400" dirty="0">
                <a:latin typeface="Arial" panose="020B0604020202020204" pitchFamily="34" charset="0"/>
              </a:rPr>
              <a:t> ("Class B" t-shirt) </a:t>
            </a:r>
          </a:p>
          <a:p>
            <a:pPr lvl="0" eaLnBrk="0" fontAlgn="base" hangingPunct="0">
              <a:spcBef>
                <a:spcPct val="0"/>
              </a:spcBef>
              <a:spcAft>
                <a:spcPct val="0"/>
              </a:spcAft>
              <a:buFontTx/>
              <a:buChar char="•"/>
            </a:pPr>
            <a:r>
              <a:rPr lang="en-US" altLang="en-US" sz="1400" b="1" dirty="0">
                <a:latin typeface="Arial" panose="020B0604020202020204" pitchFamily="34" charset="0"/>
              </a:rPr>
              <a:t>Hiking Boots/Shoes</a:t>
            </a:r>
            <a:r>
              <a:rPr lang="en-US" altLang="en-US" sz="1400" dirty="0">
                <a:latin typeface="Arial" panose="020B0604020202020204" pitchFamily="34" charset="0"/>
              </a:rPr>
              <a:t> (broken in) </a:t>
            </a:r>
          </a:p>
          <a:p>
            <a:pPr lvl="0" eaLnBrk="0" fontAlgn="base" hangingPunct="0">
              <a:spcBef>
                <a:spcPct val="0"/>
              </a:spcBef>
              <a:spcAft>
                <a:spcPct val="0"/>
              </a:spcAft>
              <a:buFontTx/>
              <a:buChar char="•"/>
            </a:pPr>
            <a:r>
              <a:rPr lang="en-US" altLang="en-US" sz="1400" b="1" dirty="0">
                <a:latin typeface="Arial" panose="020B0604020202020204" pitchFamily="34" charset="0"/>
              </a:rPr>
              <a:t>Socks</a:t>
            </a:r>
            <a:r>
              <a:rPr lang="en-US" altLang="en-US" sz="1400" dirty="0">
                <a:latin typeface="Arial" panose="020B0604020202020204" pitchFamily="34" charset="0"/>
              </a:rPr>
              <a:t> (wool or synthetic, no cotton) </a:t>
            </a:r>
          </a:p>
          <a:p>
            <a:pPr lvl="0" eaLnBrk="0" fontAlgn="base" hangingPunct="0">
              <a:spcBef>
                <a:spcPct val="0"/>
              </a:spcBef>
              <a:spcAft>
                <a:spcPct val="0"/>
              </a:spcAft>
              <a:buFontTx/>
              <a:buChar char="•"/>
            </a:pPr>
            <a:r>
              <a:rPr lang="en-US" altLang="en-US" sz="1400" b="1" dirty="0">
                <a:latin typeface="Arial" panose="020B0604020202020204" pitchFamily="34" charset="0"/>
              </a:rPr>
              <a:t>Underwear</a:t>
            </a:r>
            <a:r>
              <a:rPr lang="en-US" altLang="en-US" sz="1400" dirty="0">
                <a:latin typeface="Arial" panose="020B0604020202020204" pitchFamily="34" charset="0"/>
              </a:rPr>
              <a:t> (extra pairs) </a:t>
            </a:r>
          </a:p>
          <a:p>
            <a:pPr lvl="0" eaLnBrk="0" fontAlgn="base" hangingPunct="0">
              <a:spcBef>
                <a:spcPct val="0"/>
              </a:spcBef>
              <a:spcAft>
                <a:spcPct val="0"/>
              </a:spcAft>
              <a:buFontTx/>
              <a:buChar char="•"/>
            </a:pPr>
            <a:r>
              <a:rPr lang="en-US" altLang="en-US" sz="1400" b="1" dirty="0">
                <a:latin typeface="Arial" panose="020B0604020202020204" pitchFamily="34" charset="0"/>
              </a:rPr>
              <a:t>Long Pants/Shorts</a:t>
            </a:r>
            <a:r>
              <a:rPr lang="en-US" altLang="en-US" sz="1400" dirty="0">
                <a:latin typeface="Arial" panose="020B0604020202020204" pitchFamily="34" charset="0"/>
              </a:rPr>
              <a:t> </a:t>
            </a:r>
          </a:p>
          <a:p>
            <a:pPr lvl="0" eaLnBrk="0" fontAlgn="base" hangingPunct="0">
              <a:spcBef>
                <a:spcPct val="0"/>
              </a:spcBef>
              <a:spcAft>
                <a:spcPct val="0"/>
              </a:spcAft>
              <a:buFontTx/>
              <a:buChar char="•"/>
            </a:pPr>
            <a:r>
              <a:rPr lang="en-US" altLang="en-US" sz="1400" b="1" dirty="0">
                <a:latin typeface="Arial" panose="020B0604020202020204" pitchFamily="34" charset="0"/>
              </a:rPr>
              <a:t>Sleepwear</a:t>
            </a:r>
            <a:r>
              <a:rPr lang="en-US" altLang="en-US" sz="1400" dirty="0">
                <a:latin typeface="Arial" panose="020B0604020202020204" pitchFamily="34" charset="0"/>
              </a:rPr>
              <a:t> (sweat suit) </a:t>
            </a:r>
          </a:p>
          <a:p>
            <a:pPr lvl="0" eaLnBrk="0" fontAlgn="base" hangingPunct="0">
              <a:spcBef>
                <a:spcPct val="0"/>
              </a:spcBef>
              <a:spcAft>
                <a:spcPct val="0"/>
              </a:spcAft>
              <a:buFontTx/>
              <a:buChar char="•"/>
            </a:pPr>
            <a:r>
              <a:rPr lang="en-US" altLang="en-US" sz="1400" b="1" dirty="0">
                <a:latin typeface="Arial" panose="020B0604020202020204" pitchFamily="34" charset="0"/>
              </a:rPr>
              <a:t>Warm Jacket/Fleece</a:t>
            </a:r>
            <a:r>
              <a:rPr lang="en-US" altLang="en-US" sz="1400" dirty="0">
                <a:latin typeface="Arial" panose="020B0604020202020204" pitchFamily="34" charset="0"/>
              </a:rPr>
              <a:t> </a:t>
            </a:r>
          </a:p>
          <a:p>
            <a:pPr lvl="0" eaLnBrk="0" fontAlgn="base" hangingPunct="0">
              <a:spcBef>
                <a:spcPct val="0"/>
              </a:spcBef>
              <a:spcAft>
                <a:spcPct val="0"/>
              </a:spcAft>
              <a:buFontTx/>
              <a:buChar char="•"/>
            </a:pPr>
            <a:r>
              <a:rPr lang="en-US" altLang="en-US" sz="1400" b="1" dirty="0">
                <a:latin typeface="Arial" panose="020B0604020202020204" pitchFamily="34" charset="0"/>
              </a:rPr>
              <a:t>Hat</a:t>
            </a:r>
            <a:r>
              <a:rPr lang="en-US" altLang="en-US" sz="1400" dirty="0">
                <a:latin typeface="Arial" panose="020B0604020202020204" pitchFamily="34" charset="0"/>
              </a:rPr>
              <a:t> (for sun or warmth) </a:t>
            </a:r>
          </a:p>
          <a:p>
            <a:pPr lvl="0" eaLnBrk="0" fontAlgn="base" hangingPunct="0">
              <a:spcBef>
                <a:spcPct val="0"/>
              </a:spcBef>
              <a:spcAft>
                <a:spcPct val="0"/>
              </a:spcAft>
              <a:buFontTx/>
              <a:buChar char="•"/>
            </a:pPr>
            <a:r>
              <a:rPr lang="en-US" altLang="en-US" sz="1400" b="1" dirty="0">
                <a:latin typeface="Arial" panose="020B0604020202020204" pitchFamily="34" charset="0"/>
              </a:rPr>
              <a:t>Swimsuit</a:t>
            </a:r>
            <a:r>
              <a:rPr lang="en-US" altLang="en-US" sz="1400" dirty="0">
                <a:latin typeface="Arial" panose="020B0604020202020204" pitchFamily="34" charset="0"/>
              </a:rPr>
              <a:t> (if applicable</a:t>
            </a:r>
            <a:r>
              <a:rPr lang="en-US" altLang="en-US" sz="1400" dirty="0" smtClean="0">
                <a:latin typeface="Arial" panose="020B0604020202020204" pitchFamily="34" charset="0"/>
              </a:rPr>
              <a:t>)] </a:t>
            </a:r>
            <a:endParaRPr lang="en-US" altLang="en-US" sz="1400" dirty="0">
              <a:latin typeface="Arial" panose="020B0604020202020204" pitchFamily="34" charset="0"/>
            </a:endParaRPr>
          </a:p>
          <a:p>
            <a:pPr lvl="0" eaLnBrk="0" fontAlgn="base" hangingPunct="0">
              <a:spcBef>
                <a:spcPct val="0"/>
              </a:spcBef>
              <a:spcAft>
                <a:spcPct val="0"/>
              </a:spcAft>
            </a:pPr>
            <a:r>
              <a:rPr lang="en-US" altLang="en-US" sz="1400" b="1" dirty="0">
                <a:latin typeface="Arial" panose="020B0604020202020204" pitchFamily="34" charset="0"/>
              </a:rPr>
              <a:t>Personal Hygiene &amp; Mess Kit </a:t>
            </a:r>
            <a:endParaRPr lang="en-US" altLang="en-US" sz="1400" dirty="0">
              <a:latin typeface="Arial" panose="020B0604020202020204" pitchFamily="34" charset="0"/>
            </a:endParaRPr>
          </a:p>
          <a:p>
            <a:pPr lvl="0" eaLnBrk="0" fontAlgn="base" hangingPunct="0">
              <a:spcBef>
                <a:spcPct val="0"/>
              </a:spcBef>
              <a:spcAft>
                <a:spcPct val="0"/>
              </a:spcAft>
              <a:buFontTx/>
              <a:buChar char="•"/>
            </a:pPr>
            <a:r>
              <a:rPr lang="en-US" altLang="en-US" sz="1400" b="1" dirty="0">
                <a:latin typeface="Arial" panose="020B0604020202020204" pitchFamily="34" charset="0"/>
              </a:rPr>
              <a:t>Mess Kit</a:t>
            </a:r>
            <a:r>
              <a:rPr lang="en-US" altLang="en-US" sz="1400" dirty="0">
                <a:latin typeface="Arial" panose="020B0604020202020204" pitchFamily="34" charset="0"/>
              </a:rPr>
              <a:t> (plate, bowl, cup, spoon/fork) </a:t>
            </a:r>
          </a:p>
          <a:p>
            <a:pPr lvl="0" eaLnBrk="0" fontAlgn="base" hangingPunct="0">
              <a:spcBef>
                <a:spcPct val="0"/>
              </a:spcBef>
              <a:spcAft>
                <a:spcPct val="0"/>
              </a:spcAft>
              <a:buFontTx/>
              <a:buChar char="•"/>
            </a:pPr>
            <a:r>
              <a:rPr lang="en-US" altLang="en-US" sz="1400" b="1" dirty="0">
                <a:latin typeface="Arial" panose="020B0604020202020204" pitchFamily="34" charset="0"/>
              </a:rPr>
              <a:t>Toothbrush &amp; Toothpaste</a:t>
            </a:r>
            <a:r>
              <a:rPr lang="en-US" altLang="en-US" sz="1400" dirty="0">
                <a:latin typeface="Arial" panose="020B0604020202020204" pitchFamily="34" charset="0"/>
              </a:rPr>
              <a:t> </a:t>
            </a:r>
          </a:p>
          <a:p>
            <a:pPr lvl="0" eaLnBrk="0" fontAlgn="base" hangingPunct="0">
              <a:spcBef>
                <a:spcPct val="0"/>
              </a:spcBef>
              <a:spcAft>
                <a:spcPct val="0"/>
              </a:spcAft>
              <a:buFontTx/>
              <a:buChar char="•"/>
            </a:pPr>
            <a:r>
              <a:rPr lang="en-US" altLang="en-US" sz="1400" b="1" dirty="0">
                <a:latin typeface="Arial" panose="020B0604020202020204" pitchFamily="34" charset="0"/>
              </a:rPr>
              <a:t>Biodegradable Soap/Toiletries</a:t>
            </a:r>
            <a:r>
              <a:rPr lang="en-US" altLang="en-US" sz="1400" dirty="0">
                <a:latin typeface="Arial" panose="020B0604020202020204" pitchFamily="34" charset="0"/>
              </a:rPr>
              <a:t> </a:t>
            </a:r>
          </a:p>
          <a:p>
            <a:pPr lvl="0" eaLnBrk="0" fontAlgn="base" hangingPunct="0">
              <a:spcBef>
                <a:spcPct val="0"/>
              </a:spcBef>
              <a:spcAft>
                <a:spcPct val="0"/>
              </a:spcAft>
              <a:buFontTx/>
              <a:buChar char="•"/>
            </a:pPr>
            <a:r>
              <a:rPr lang="en-US" altLang="en-US" sz="1400" b="1" dirty="0">
                <a:latin typeface="Arial" panose="020B0604020202020204" pitchFamily="34" charset="0"/>
              </a:rPr>
              <a:t>Small Towel</a:t>
            </a:r>
            <a:r>
              <a:rPr lang="en-US" altLang="en-US" sz="1400" dirty="0">
                <a:latin typeface="Arial" panose="020B0604020202020204" pitchFamily="34" charset="0"/>
              </a:rPr>
              <a:t> (microfiber recommended) </a:t>
            </a:r>
          </a:p>
          <a:p>
            <a:pPr lvl="0" eaLnBrk="0" fontAlgn="base" hangingPunct="0">
              <a:spcBef>
                <a:spcPct val="0"/>
              </a:spcBef>
              <a:spcAft>
                <a:spcPct val="0"/>
              </a:spcAft>
              <a:buFontTx/>
              <a:buChar char="•"/>
            </a:pPr>
            <a:r>
              <a:rPr lang="en-US" altLang="en-US" sz="1400" b="1" dirty="0">
                <a:latin typeface="Arial" panose="020B0604020202020204" pitchFamily="34" charset="0"/>
              </a:rPr>
              <a:t>Hand Sanitizer</a:t>
            </a:r>
            <a:r>
              <a:rPr lang="en-US" altLang="en-US" sz="1400" dirty="0">
                <a:latin typeface="Arial" panose="020B0604020202020204" pitchFamily="34" charset="0"/>
              </a:rPr>
              <a:t> </a:t>
            </a:r>
          </a:p>
          <a:p>
            <a:pPr lvl="0" eaLnBrk="0" fontAlgn="base" hangingPunct="0">
              <a:spcBef>
                <a:spcPct val="0"/>
              </a:spcBef>
              <a:spcAft>
                <a:spcPct val="0"/>
              </a:spcAft>
              <a:buFontTx/>
              <a:buChar char="•"/>
            </a:pPr>
            <a:r>
              <a:rPr lang="en-US" altLang="en-US" sz="1400" b="1" dirty="0">
                <a:latin typeface="Arial" panose="020B0604020202020204" pitchFamily="34" charset="0"/>
              </a:rPr>
              <a:t>Insect Repellent</a:t>
            </a:r>
            <a:r>
              <a:rPr lang="en-US" altLang="en-US" sz="1400" dirty="0">
                <a:latin typeface="Arial" panose="020B0604020202020204" pitchFamily="34" charset="0"/>
              </a:rPr>
              <a:t> (non-aerosol) </a:t>
            </a:r>
          </a:p>
          <a:p>
            <a:pPr lvl="0" eaLnBrk="0" fontAlgn="base" hangingPunct="0">
              <a:spcBef>
                <a:spcPct val="0"/>
              </a:spcBef>
              <a:spcAft>
                <a:spcPct val="0"/>
              </a:spcAft>
              <a:buFontTx/>
              <a:buChar char="•"/>
            </a:pPr>
            <a:r>
              <a:rPr lang="en-US" altLang="en-US" sz="1400" b="1" dirty="0">
                <a:latin typeface="Arial" panose="020B0604020202020204" pitchFamily="34" charset="0"/>
              </a:rPr>
              <a:t>Toilet Paper</a:t>
            </a:r>
            <a:r>
              <a:rPr lang="en-US" altLang="en-US" sz="1400" dirty="0">
                <a:latin typeface="Arial" panose="020B0604020202020204" pitchFamily="34" charset="0"/>
              </a:rPr>
              <a:t> (personal supply</a:t>
            </a:r>
            <a:r>
              <a:rPr lang="en-US" altLang="en-US" sz="1400" dirty="0" smtClean="0">
                <a:latin typeface="Arial" panose="020B0604020202020204" pitchFamily="34" charset="0"/>
              </a:rPr>
              <a:t>)</a:t>
            </a:r>
            <a:endParaRPr lang="en-US" sz="1400" dirty="0"/>
          </a:p>
        </p:txBody>
      </p:sp>
      <p:sp>
        <p:nvSpPr>
          <p:cNvPr id="5" name="Rectangle 4"/>
          <p:cNvSpPr/>
          <p:nvPr/>
        </p:nvSpPr>
        <p:spPr>
          <a:xfrm>
            <a:off x="457199" y="5362219"/>
            <a:ext cx="3224464" cy="1200329"/>
          </a:xfrm>
          <a:prstGeom prst="rect">
            <a:avLst/>
          </a:prstGeom>
          <a:solidFill>
            <a:schemeClr val="accent1">
              <a:lumMod val="75000"/>
            </a:schemeClr>
          </a:solidFill>
          <a:ln>
            <a:solidFill>
              <a:schemeClr val="tx1"/>
            </a:solidFill>
          </a:ln>
        </p:spPr>
        <p:txBody>
          <a:bodyPr wrap="square">
            <a:spAutoFit/>
          </a:bodyPr>
          <a:lstStyle/>
          <a:p>
            <a:pPr lvl="0" eaLnBrk="0" fontAlgn="base" hangingPunct="0">
              <a:spcBef>
                <a:spcPct val="0"/>
              </a:spcBef>
              <a:spcAft>
                <a:spcPct val="0"/>
              </a:spcAft>
            </a:pPr>
            <a:r>
              <a:rPr lang="en-US" altLang="en-US" sz="1200" b="1" dirty="0">
                <a:solidFill>
                  <a:srgbClr val="FFFF00"/>
                </a:solidFill>
                <a:latin typeface="Arial" panose="020B0604020202020204" pitchFamily="34" charset="0"/>
              </a:rPr>
              <a:t>Miscellaneous </a:t>
            </a:r>
            <a:endParaRPr lang="en-US" altLang="en-US" sz="1200" dirty="0">
              <a:solidFill>
                <a:srgbClr val="FFFF00"/>
              </a:solidFill>
              <a:latin typeface="Arial" panose="020B0604020202020204" pitchFamily="34" charset="0"/>
            </a:endParaRPr>
          </a:p>
          <a:p>
            <a:pPr lvl="0" eaLnBrk="0" fontAlgn="base" hangingPunct="0">
              <a:spcBef>
                <a:spcPct val="0"/>
              </a:spcBef>
              <a:spcAft>
                <a:spcPct val="0"/>
              </a:spcAft>
              <a:buFontTx/>
              <a:buChar char="•"/>
            </a:pPr>
            <a:r>
              <a:rPr lang="en-US" altLang="en-US" sz="1200" b="1" dirty="0">
                <a:solidFill>
                  <a:srgbClr val="FFFF00"/>
                </a:solidFill>
                <a:latin typeface="Arial" panose="020B0604020202020204" pitchFamily="34" charset="0"/>
              </a:rPr>
              <a:t>Scout Handbook</a:t>
            </a:r>
            <a:r>
              <a:rPr lang="en-US" altLang="en-US" sz="1200" dirty="0">
                <a:solidFill>
                  <a:srgbClr val="FFFF00"/>
                </a:solidFill>
                <a:latin typeface="Arial" panose="020B0604020202020204" pitchFamily="34" charset="0"/>
              </a:rPr>
              <a:t> </a:t>
            </a:r>
          </a:p>
          <a:p>
            <a:pPr lvl="0" eaLnBrk="0" fontAlgn="base" hangingPunct="0">
              <a:spcBef>
                <a:spcPct val="0"/>
              </a:spcBef>
              <a:spcAft>
                <a:spcPct val="0"/>
              </a:spcAft>
              <a:buFontTx/>
              <a:buChar char="•"/>
            </a:pPr>
            <a:r>
              <a:rPr lang="en-US" altLang="en-US" sz="1200" b="1" dirty="0">
                <a:solidFill>
                  <a:srgbClr val="FFFF00"/>
                </a:solidFill>
                <a:latin typeface="Arial" panose="020B0604020202020204" pitchFamily="34" charset="0"/>
              </a:rPr>
              <a:t>Camp Chair</a:t>
            </a:r>
            <a:r>
              <a:rPr lang="en-US" altLang="en-US" sz="1200" dirty="0">
                <a:solidFill>
                  <a:srgbClr val="FFFF00"/>
                </a:solidFill>
                <a:latin typeface="Arial" panose="020B0604020202020204" pitchFamily="34" charset="0"/>
              </a:rPr>
              <a:t> (collapsible) </a:t>
            </a:r>
          </a:p>
          <a:p>
            <a:pPr lvl="0" eaLnBrk="0" fontAlgn="base" hangingPunct="0">
              <a:spcBef>
                <a:spcPct val="0"/>
              </a:spcBef>
              <a:spcAft>
                <a:spcPct val="0"/>
              </a:spcAft>
              <a:buFontTx/>
              <a:buChar char="•"/>
            </a:pPr>
            <a:r>
              <a:rPr lang="en-US" altLang="en-US" sz="1200" b="1" dirty="0">
                <a:solidFill>
                  <a:srgbClr val="FFFF00"/>
                </a:solidFill>
                <a:latin typeface="Arial" panose="020B0604020202020204" pitchFamily="34" charset="0"/>
              </a:rPr>
              <a:t>Notebook &amp; Pencil</a:t>
            </a:r>
            <a:r>
              <a:rPr lang="en-US" altLang="en-US" sz="1200" dirty="0">
                <a:solidFill>
                  <a:srgbClr val="FFFF00"/>
                </a:solidFill>
                <a:latin typeface="Arial" panose="020B0604020202020204" pitchFamily="34" charset="0"/>
              </a:rPr>
              <a:t> </a:t>
            </a:r>
          </a:p>
          <a:p>
            <a:pPr lvl="0" eaLnBrk="0" fontAlgn="base" hangingPunct="0">
              <a:spcBef>
                <a:spcPct val="0"/>
              </a:spcBef>
              <a:spcAft>
                <a:spcPct val="0"/>
              </a:spcAft>
              <a:buFontTx/>
              <a:buChar char="•"/>
            </a:pPr>
            <a:r>
              <a:rPr lang="en-US" altLang="en-US" sz="1200" b="1" dirty="0">
                <a:solidFill>
                  <a:srgbClr val="FFFF00"/>
                </a:solidFill>
                <a:latin typeface="Arial" panose="020B0604020202020204" pitchFamily="34" charset="0"/>
              </a:rPr>
              <a:t>Pocket Money</a:t>
            </a:r>
            <a:r>
              <a:rPr lang="en-US" altLang="en-US" sz="1200" dirty="0">
                <a:solidFill>
                  <a:srgbClr val="FFFF00"/>
                </a:solidFill>
                <a:latin typeface="Arial" panose="020B0604020202020204" pitchFamily="34" charset="0"/>
              </a:rPr>
              <a:t> (for trading post</a:t>
            </a:r>
            <a:r>
              <a:rPr lang="en-US" altLang="en-US" sz="1200" dirty="0" smtClean="0">
                <a:solidFill>
                  <a:srgbClr val="FFFF00"/>
                </a:solidFill>
                <a:latin typeface="Arial" panose="020B0604020202020204" pitchFamily="34" charset="0"/>
              </a:rPr>
              <a:t>) </a:t>
            </a:r>
            <a:endParaRPr lang="en-US" altLang="en-US" sz="1200" dirty="0">
              <a:solidFill>
                <a:srgbClr val="FFFF00"/>
              </a:solidFill>
              <a:latin typeface="Arial" panose="020B0604020202020204" pitchFamily="34" charset="0"/>
            </a:endParaRPr>
          </a:p>
          <a:p>
            <a:pPr lvl="0" eaLnBrk="0" fontAlgn="base" hangingPunct="0">
              <a:spcBef>
                <a:spcPct val="0"/>
              </a:spcBef>
              <a:spcAft>
                <a:spcPct val="0"/>
              </a:spcAft>
            </a:pPr>
            <a:r>
              <a:rPr lang="en-US" altLang="en-US" sz="1200" dirty="0">
                <a:solidFill>
                  <a:srgbClr val="FFFF00"/>
                </a:solidFill>
                <a:latin typeface="Arial" panose="020B0604020202020204" pitchFamily="34" charset="0"/>
              </a:rPr>
              <a:t>II. Patrol Gear Checklist (Shared Items) </a:t>
            </a:r>
          </a:p>
        </p:txBody>
      </p:sp>
      <p:sp>
        <p:nvSpPr>
          <p:cNvPr id="6" name="Rectangle 5"/>
          <p:cNvSpPr/>
          <p:nvPr/>
        </p:nvSpPr>
        <p:spPr>
          <a:xfrm>
            <a:off x="8438147" y="1535095"/>
            <a:ext cx="3424990" cy="5001369"/>
          </a:xfrm>
          <a:prstGeom prst="rect">
            <a:avLst/>
          </a:prstGeom>
          <a:solidFill>
            <a:schemeClr val="accent6">
              <a:lumMod val="20000"/>
              <a:lumOff val="80000"/>
            </a:schemeClr>
          </a:solidFill>
          <a:ln>
            <a:solidFill>
              <a:schemeClr val="tx1"/>
            </a:solidFill>
          </a:ln>
        </p:spPr>
        <p:txBody>
          <a:bodyPr wrap="square">
            <a:spAutoFit/>
          </a:bodyPr>
          <a:lstStyle/>
          <a:p>
            <a:pPr lvl="0" eaLnBrk="0" fontAlgn="base" hangingPunct="0">
              <a:spcBef>
                <a:spcPct val="0"/>
              </a:spcBef>
              <a:spcAft>
                <a:spcPct val="0"/>
              </a:spcAft>
            </a:pPr>
            <a:r>
              <a:rPr lang="en-US" altLang="en-US" sz="1100" dirty="0">
                <a:latin typeface="Arial" panose="020B0604020202020204" pitchFamily="34" charset="0"/>
              </a:rPr>
              <a:t/>
            </a:r>
            <a:br>
              <a:rPr lang="en-US" altLang="en-US" sz="1100" dirty="0">
                <a:latin typeface="Arial" panose="020B0604020202020204" pitchFamily="34" charset="0"/>
              </a:rPr>
            </a:br>
            <a:r>
              <a:rPr lang="en-US" altLang="en-US" sz="1100" dirty="0">
                <a:latin typeface="Arial" panose="020B0604020202020204" pitchFamily="34" charset="0"/>
              </a:rPr>
              <a:t>C</a:t>
            </a:r>
            <a:r>
              <a:rPr lang="en-US" altLang="en-US" sz="1100" b="1" dirty="0">
                <a:latin typeface="Arial" panose="020B0604020202020204" pitchFamily="34" charset="0"/>
              </a:rPr>
              <a:t>ooking &amp; Kitchen </a:t>
            </a:r>
            <a:endParaRPr lang="en-US" altLang="en-US" sz="1100" dirty="0">
              <a:latin typeface="Arial" panose="020B0604020202020204" pitchFamily="34" charset="0"/>
            </a:endParaRPr>
          </a:p>
          <a:p>
            <a:pPr lvl="0" eaLnBrk="0" fontAlgn="base" hangingPunct="0">
              <a:spcBef>
                <a:spcPct val="0"/>
              </a:spcBef>
              <a:spcAft>
                <a:spcPct val="0"/>
              </a:spcAft>
              <a:buFontTx/>
              <a:buChar char="•"/>
            </a:pPr>
            <a:r>
              <a:rPr lang="en-US" altLang="en-US" sz="1100" b="1" dirty="0">
                <a:latin typeface="Arial" panose="020B0604020202020204" pitchFamily="34" charset="0"/>
              </a:rPr>
              <a:t>Patrol Box</a:t>
            </a:r>
            <a:r>
              <a:rPr lang="en-US" altLang="en-US" sz="1100" dirty="0">
                <a:latin typeface="Arial" panose="020B0604020202020204" pitchFamily="34" charset="0"/>
              </a:rPr>
              <a:t> (for storing kitchen items) </a:t>
            </a:r>
          </a:p>
          <a:p>
            <a:pPr lvl="0" eaLnBrk="0" fontAlgn="base" hangingPunct="0">
              <a:spcBef>
                <a:spcPct val="0"/>
              </a:spcBef>
              <a:spcAft>
                <a:spcPct val="0"/>
              </a:spcAft>
              <a:buFontTx/>
              <a:buChar char="•"/>
            </a:pPr>
            <a:r>
              <a:rPr lang="en-US" altLang="en-US" sz="1100" b="1" dirty="0">
                <a:latin typeface="Arial" panose="020B0604020202020204" pitchFamily="34" charset="0"/>
              </a:rPr>
              <a:t>Portable Cooking Stove</a:t>
            </a:r>
            <a:r>
              <a:rPr lang="en-US" altLang="en-US" sz="1100" dirty="0">
                <a:latin typeface="Arial" panose="020B0604020202020204" pitchFamily="34" charset="0"/>
              </a:rPr>
              <a:t> (Propane or White Gas) </a:t>
            </a:r>
          </a:p>
          <a:p>
            <a:pPr lvl="0" eaLnBrk="0" fontAlgn="base" hangingPunct="0">
              <a:spcBef>
                <a:spcPct val="0"/>
              </a:spcBef>
              <a:spcAft>
                <a:spcPct val="0"/>
              </a:spcAft>
              <a:buFontTx/>
              <a:buChar char="•"/>
            </a:pPr>
            <a:r>
              <a:rPr lang="en-US" altLang="en-US" sz="1100" b="1" dirty="0">
                <a:latin typeface="Arial" panose="020B0604020202020204" pitchFamily="34" charset="0"/>
              </a:rPr>
              <a:t>Fuel Canisters</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Cooking Pots and Pans</a:t>
            </a:r>
            <a:r>
              <a:rPr lang="en-US" altLang="en-US" sz="1100" dirty="0">
                <a:latin typeface="Arial" panose="020B0604020202020204" pitchFamily="34" charset="0"/>
              </a:rPr>
              <a:t> (nesting set) </a:t>
            </a:r>
          </a:p>
          <a:p>
            <a:pPr lvl="0" eaLnBrk="0" fontAlgn="base" hangingPunct="0">
              <a:spcBef>
                <a:spcPct val="0"/>
              </a:spcBef>
              <a:spcAft>
                <a:spcPct val="0"/>
              </a:spcAft>
              <a:buFontTx/>
              <a:buChar char="•"/>
            </a:pPr>
            <a:r>
              <a:rPr lang="en-US" altLang="en-US" sz="1100" b="1" dirty="0">
                <a:latin typeface="Arial" panose="020B0604020202020204" pitchFamily="34" charset="0"/>
              </a:rPr>
              <a:t>Cooking Utensils</a:t>
            </a:r>
            <a:r>
              <a:rPr lang="en-US" altLang="en-US" sz="1100" dirty="0">
                <a:latin typeface="Arial" panose="020B0604020202020204" pitchFamily="34" charset="0"/>
              </a:rPr>
              <a:t> (spatula, tongs, large spoon) </a:t>
            </a:r>
          </a:p>
          <a:p>
            <a:pPr lvl="0" eaLnBrk="0" fontAlgn="base" hangingPunct="0">
              <a:spcBef>
                <a:spcPct val="0"/>
              </a:spcBef>
              <a:spcAft>
                <a:spcPct val="0"/>
              </a:spcAft>
              <a:buFontTx/>
              <a:buChar char="•"/>
            </a:pPr>
            <a:r>
              <a:rPr lang="en-US" altLang="en-US" sz="1100" b="1" dirty="0">
                <a:latin typeface="Arial" panose="020B0604020202020204" pitchFamily="34" charset="0"/>
              </a:rPr>
              <a:t>Cutting Board</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Water Jug/Container</a:t>
            </a:r>
            <a:r>
              <a:rPr lang="en-US" altLang="en-US" sz="1100" dirty="0">
                <a:latin typeface="Arial" panose="020B0604020202020204" pitchFamily="34" charset="0"/>
              </a:rPr>
              <a:t> (5-7 gallon) </a:t>
            </a:r>
          </a:p>
          <a:p>
            <a:pPr lvl="0" eaLnBrk="0" fontAlgn="base" hangingPunct="0">
              <a:spcBef>
                <a:spcPct val="0"/>
              </a:spcBef>
              <a:spcAft>
                <a:spcPct val="0"/>
              </a:spcAft>
              <a:buFontTx/>
              <a:buChar char="•"/>
            </a:pPr>
            <a:r>
              <a:rPr lang="en-US" altLang="en-US" sz="1100" b="1" dirty="0">
                <a:latin typeface="Arial" panose="020B0604020202020204" pitchFamily="34" charset="0"/>
              </a:rPr>
              <a:t>Dishwashing Tubs</a:t>
            </a:r>
            <a:r>
              <a:rPr lang="en-US" altLang="en-US" sz="1100" dirty="0">
                <a:latin typeface="Arial" panose="020B0604020202020204" pitchFamily="34" charset="0"/>
              </a:rPr>
              <a:t> (3-tub system: wash, rinse, sanitize) </a:t>
            </a:r>
          </a:p>
          <a:p>
            <a:pPr lvl="0" eaLnBrk="0" fontAlgn="base" hangingPunct="0">
              <a:spcBef>
                <a:spcPct val="0"/>
              </a:spcBef>
              <a:spcAft>
                <a:spcPct val="0"/>
              </a:spcAft>
              <a:buFontTx/>
              <a:buChar char="•"/>
            </a:pPr>
            <a:r>
              <a:rPr lang="en-US" altLang="en-US" sz="1100" b="1" dirty="0">
                <a:latin typeface="Arial" panose="020B0604020202020204" pitchFamily="34" charset="0"/>
              </a:rPr>
              <a:t>Biodegradable Dish Soap</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Scouring Pads/Dish Rags</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Trash Bags</a:t>
            </a:r>
            <a:r>
              <a:rPr lang="en-US" altLang="en-US" sz="1100" dirty="0">
                <a:latin typeface="Arial" panose="020B0604020202020204" pitchFamily="34" charset="0"/>
              </a:rPr>
              <a:t> (pack out all trash) </a:t>
            </a:r>
          </a:p>
          <a:p>
            <a:pPr lvl="0" eaLnBrk="0" fontAlgn="base" hangingPunct="0">
              <a:spcBef>
                <a:spcPct val="0"/>
              </a:spcBef>
              <a:spcAft>
                <a:spcPct val="0"/>
              </a:spcAft>
              <a:buFontTx/>
              <a:buChar char="•"/>
            </a:pPr>
            <a:r>
              <a:rPr lang="en-US" altLang="en-US" sz="1100" b="1" dirty="0">
                <a:latin typeface="Arial" panose="020B0604020202020204" pitchFamily="34" charset="0"/>
              </a:rPr>
              <a:t>Condiments/Cooking </a:t>
            </a:r>
            <a:r>
              <a:rPr lang="en-US" altLang="en-US" sz="1100" b="1" dirty="0" smtClean="0">
                <a:latin typeface="Arial" panose="020B0604020202020204" pitchFamily="34" charset="0"/>
              </a:rPr>
              <a:t>Oil</a:t>
            </a:r>
            <a:endParaRPr lang="en-US" altLang="en-US" sz="1100" dirty="0">
              <a:latin typeface="Arial" panose="020B0604020202020204" pitchFamily="34" charset="0"/>
            </a:endParaRPr>
          </a:p>
          <a:p>
            <a:pPr lvl="0" eaLnBrk="0" fontAlgn="base" hangingPunct="0">
              <a:spcBef>
                <a:spcPct val="0"/>
              </a:spcBef>
              <a:spcAft>
                <a:spcPct val="0"/>
              </a:spcAft>
            </a:pPr>
            <a:r>
              <a:rPr lang="en-US" altLang="en-US" sz="1100" b="1" dirty="0">
                <a:latin typeface="Arial" panose="020B0604020202020204" pitchFamily="34" charset="0"/>
              </a:rPr>
              <a:t>Shelter &amp; Tools </a:t>
            </a:r>
            <a:endParaRPr lang="en-US" altLang="en-US" sz="1100" dirty="0">
              <a:latin typeface="Arial" panose="020B0604020202020204" pitchFamily="34" charset="0"/>
            </a:endParaRPr>
          </a:p>
          <a:p>
            <a:pPr lvl="0" eaLnBrk="0" fontAlgn="base" hangingPunct="0">
              <a:spcBef>
                <a:spcPct val="0"/>
              </a:spcBef>
              <a:spcAft>
                <a:spcPct val="0"/>
              </a:spcAft>
              <a:buFontTx/>
              <a:buChar char="•"/>
            </a:pPr>
            <a:r>
              <a:rPr lang="en-US" altLang="en-US" sz="1100" b="1" dirty="0">
                <a:latin typeface="Arial" panose="020B0604020202020204" pitchFamily="34" charset="0"/>
              </a:rPr>
              <a:t>Dining Fly/Tarp</a:t>
            </a:r>
            <a:r>
              <a:rPr lang="en-US" altLang="en-US" sz="1100" dirty="0">
                <a:latin typeface="Arial" panose="020B0604020202020204" pitchFamily="34" charset="0"/>
              </a:rPr>
              <a:t> (for rain protection) </a:t>
            </a:r>
          </a:p>
          <a:p>
            <a:pPr lvl="0" eaLnBrk="0" fontAlgn="base" hangingPunct="0">
              <a:spcBef>
                <a:spcPct val="0"/>
              </a:spcBef>
              <a:spcAft>
                <a:spcPct val="0"/>
              </a:spcAft>
              <a:buFontTx/>
              <a:buChar char="•"/>
            </a:pPr>
            <a:r>
              <a:rPr lang="en-US" altLang="en-US" sz="1100" b="1" dirty="0">
                <a:latin typeface="Arial" panose="020B0604020202020204" pitchFamily="34" charset="0"/>
              </a:rPr>
              <a:t>Patrol Flag</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Axe/Hatchet</a:t>
            </a:r>
            <a:r>
              <a:rPr lang="en-US" altLang="en-US" sz="1100" dirty="0">
                <a:latin typeface="Arial" panose="020B0604020202020204" pitchFamily="34" charset="0"/>
              </a:rPr>
              <a:t> (with </a:t>
            </a:r>
            <a:r>
              <a:rPr lang="en-US" altLang="en-US" sz="1100" dirty="0" err="1">
                <a:latin typeface="Arial" panose="020B0604020202020204" pitchFamily="34" charset="0"/>
              </a:rPr>
              <a:t>Firem'n</a:t>
            </a:r>
            <a:r>
              <a:rPr lang="en-US" altLang="en-US" sz="1100" dirty="0">
                <a:latin typeface="Arial" panose="020B0604020202020204" pitchFamily="34" charset="0"/>
              </a:rPr>
              <a:t> Chit) </a:t>
            </a:r>
          </a:p>
          <a:p>
            <a:pPr lvl="0" eaLnBrk="0" fontAlgn="base" hangingPunct="0">
              <a:spcBef>
                <a:spcPct val="0"/>
              </a:spcBef>
              <a:spcAft>
                <a:spcPct val="0"/>
              </a:spcAft>
              <a:buFontTx/>
              <a:buChar char="•"/>
            </a:pPr>
            <a:r>
              <a:rPr lang="en-US" altLang="en-US" sz="1100" b="1" dirty="0">
                <a:latin typeface="Arial" panose="020B0604020202020204" pitchFamily="34" charset="0"/>
              </a:rPr>
              <a:t>Bow Saw</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Shovel</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Rope/Clothesline</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Lantern</a:t>
            </a:r>
            <a:r>
              <a:rPr lang="en-US" altLang="en-US" sz="1100" dirty="0">
                <a:latin typeface="Arial" panose="020B0604020202020204" pitchFamily="34" charset="0"/>
              </a:rPr>
              <a:t> (for cooking area) </a:t>
            </a:r>
          </a:p>
          <a:p>
            <a:pPr lvl="0" eaLnBrk="0" fontAlgn="base" hangingPunct="0">
              <a:spcBef>
                <a:spcPct val="0"/>
              </a:spcBef>
              <a:spcAft>
                <a:spcPct val="0"/>
              </a:spcAft>
              <a:buFontTx/>
              <a:buChar char="•"/>
            </a:pPr>
            <a:r>
              <a:rPr lang="en-US" altLang="en-US" sz="1100" b="1" dirty="0">
                <a:latin typeface="Arial" panose="020B0604020202020204" pitchFamily="34" charset="0"/>
              </a:rPr>
              <a:t>Area Cleaning Supplies</a:t>
            </a:r>
            <a:r>
              <a:rPr lang="en-US" altLang="en-US" sz="1100" dirty="0">
                <a:latin typeface="Arial" panose="020B0604020202020204" pitchFamily="34" charset="0"/>
              </a:rPr>
              <a:t> (small broom/dustpan) </a:t>
            </a:r>
            <a:r>
              <a:rPr lang="en-US" altLang="en-US" sz="1100" dirty="0" smtClean="0">
                <a:latin typeface="Arial" panose="020B0604020202020204" pitchFamily="34" charset="0"/>
              </a:rPr>
              <a:t>[</a:t>
            </a:r>
          </a:p>
          <a:p>
            <a:pPr lvl="0" eaLnBrk="0" fontAlgn="base" hangingPunct="0">
              <a:spcBef>
                <a:spcPct val="0"/>
              </a:spcBef>
              <a:spcAft>
                <a:spcPct val="0"/>
              </a:spcAft>
              <a:buFontTx/>
              <a:buChar char="•"/>
            </a:pPr>
            <a:r>
              <a:rPr lang="en-US" altLang="en-US" sz="1100" b="1" dirty="0" smtClean="0">
                <a:latin typeface="Arial" panose="020B0604020202020204" pitchFamily="34" charset="0"/>
              </a:rPr>
              <a:t>Safety </a:t>
            </a:r>
            <a:r>
              <a:rPr lang="en-US" altLang="en-US" sz="1100" b="1" dirty="0">
                <a:latin typeface="Arial" panose="020B0604020202020204" pitchFamily="34" charset="0"/>
              </a:rPr>
              <a:t>&amp; Administrative </a:t>
            </a:r>
            <a:endParaRPr lang="en-US" altLang="en-US" sz="1100" dirty="0">
              <a:latin typeface="Arial" panose="020B0604020202020204" pitchFamily="34" charset="0"/>
            </a:endParaRPr>
          </a:p>
          <a:p>
            <a:pPr lvl="0" eaLnBrk="0" fontAlgn="base" hangingPunct="0">
              <a:spcBef>
                <a:spcPct val="0"/>
              </a:spcBef>
              <a:spcAft>
                <a:spcPct val="0"/>
              </a:spcAft>
              <a:buFontTx/>
              <a:buChar char="•"/>
            </a:pPr>
            <a:r>
              <a:rPr lang="en-US" altLang="en-US" sz="1100" b="1" dirty="0">
                <a:latin typeface="Arial" panose="020B0604020202020204" pitchFamily="34" charset="0"/>
              </a:rPr>
              <a:t>Patrol First Aid Kit</a:t>
            </a:r>
            <a:r>
              <a:rPr lang="en-US" altLang="en-US" sz="1100" dirty="0">
                <a:latin typeface="Arial" panose="020B0604020202020204" pitchFamily="34" charset="0"/>
              </a:rPr>
              <a:t> (comprehensive) </a:t>
            </a:r>
          </a:p>
          <a:p>
            <a:pPr lvl="0" eaLnBrk="0" fontAlgn="base" hangingPunct="0">
              <a:spcBef>
                <a:spcPct val="0"/>
              </a:spcBef>
              <a:spcAft>
                <a:spcPct val="0"/>
              </a:spcAft>
              <a:buFontTx/>
              <a:buChar char="•"/>
            </a:pPr>
            <a:r>
              <a:rPr lang="en-US" altLang="en-US" sz="1100" b="1" dirty="0">
                <a:latin typeface="Arial" panose="020B0604020202020204" pitchFamily="34" charset="0"/>
              </a:rPr>
              <a:t>U.S. Flag</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Troop/Patrol Records &amp; Merit Badge Pamphlets</a:t>
            </a:r>
            <a:r>
              <a:rPr lang="en-US" altLang="en-US" sz="1100" dirty="0">
                <a:latin typeface="Arial" panose="020B0604020202020204" pitchFamily="34" charset="0"/>
              </a:rPr>
              <a:t> </a:t>
            </a:r>
          </a:p>
          <a:p>
            <a:pPr lvl="0" eaLnBrk="0" fontAlgn="base" hangingPunct="0">
              <a:spcBef>
                <a:spcPct val="0"/>
              </a:spcBef>
              <a:spcAft>
                <a:spcPct val="0"/>
              </a:spcAft>
              <a:buFontTx/>
              <a:buChar char="•"/>
            </a:pPr>
            <a:r>
              <a:rPr lang="en-US" altLang="en-US" sz="1100" b="1" dirty="0">
                <a:latin typeface="Arial" panose="020B0604020202020204" pitchFamily="34" charset="0"/>
              </a:rPr>
              <a:t>Duty Roster</a:t>
            </a:r>
            <a:r>
              <a:rPr lang="en-US" altLang="en-US" sz="1100" dirty="0">
                <a:latin typeface="Arial" panose="020B0604020202020204" pitchFamily="34" charset="0"/>
              </a:rPr>
              <a:t> </a:t>
            </a:r>
            <a:r>
              <a:rPr lang="en-US" altLang="en-US" sz="1100" dirty="0" smtClean="0">
                <a:latin typeface="Arial" panose="020B0604020202020204" pitchFamily="34" charset="0"/>
              </a:rPr>
              <a:t>[</a:t>
            </a:r>
            <a:endParaRPr lang="en-US" altLang="en-US" sz="1100" dirty="0">
              <a:latin typeface="Arial" panose="020B0604020202020204" pitchFamily="34" charset="0"/>
            </a:endParaRPr>
          </a:p>
        </p:txBody>
      </p:sp>
    </p:spTree>
    <p:extLst>
      <p:ext uri="{BB962C8B-B14F-4D97-AF65-F5344CB8AC3E}">
        <p14:creationId xmlns:p14="http://schemas.microsoft.com/office/powerpoint/2010/main" val="1871014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353248"/>
            <a:ext cx="11101137" cy="738664"/>
          </a:xfrm>
          <a:prstGeom prst="rect">
            <a:avLst/>
          </a:prstGeom>
        </p:spPr>
        <p:txBody>
          <a:bodyPr wrap="square">
            <a:spAutoFit/>
          </a:bodyPr>
          <a:lstStyle/>
          <a:p>
            <a:r>
              <a:rPr lang="en-US" sz="1400" b="1" dirty="0" smtClean="0">
                <a:solidFill>
                  <a:srgbClr val="515354"/>
                </a:solidFill>
                <a:latin typeface="Roboto"/>
              </a:rPr>
              <a:t>7</a:t>
            </a:r>
            <a:r>
              <a:rPr lang="en-US" sz="1400" b="1" dirty="0">
                <a:solidFill>
                  <a:srgbClr val="515354"/>
                </a:solidFill>
                <a:latin typeface="Roboto"/>
              </a:rPr>
              <a:t>. Prepare for an overnight campout with your patrol by doing the following</a:t>
            </a:r>
            <a:r>
              <a:rPr lang="en-US" sz="1400" b="1" dirty="0" smtClean="0">
                <a:solidFill>
                  <a:srgbClr val="515354"/>
                </a:solidFill>
                <a:latin typeface="Roboto"/>
              </a:rPr>
              <a:t>:</a:t>
            </a:r>
            <a:r>
              <a:rPr lang="en-US" sz="1400" dirty="0" smtClean="0">
                <a:solidFill>
                  <a:srgbClr val="515354"/>
                </a:solidFill>
                <a:latin typeface="Roboto"/>
              </a:rPr>
              <a:t>.(</a:t>
            </a:r>
            <a:r>
              <a:rPr lang="en-US" sz="1400" dirty="0">
                <a:solidFill>
                  <a:srgbClr val="515354"/>
                </a:solidFill>
                <a:latin typeface="Roboto"/>
              </a:rPr>
              <a:t>b) Pack your own gear and your share of the patrol equipment and food for proper carrying. Show that your pack is right for quickly getting what is needed first, and that it has been assembled properly for comfort, weight, balance, size, and neatness</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1805691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010" y="337206"/>
            <a:ext cx="11101137" cy="4401205"/>
          </a:xfrm>
          <a:prstGeom prst="rect">
            <a:avLst/>
          </a:prstGeom>
        </p:spPr>
        <p:txBody>
          <a:bodyPr wrap="square">
            <a:spAutoFit/>
          </a:bodyPr>
          <a:lstStyle/>
          <a:p>
            <a:r>
              <a:rPr lang="en-US" sz="1400" b="1" dirty="0" smtClean="0">
                <a:solidFill>
                  <a:srgbClr val="515354"/>
                </a:solidFill>
                <a:latin typeface="Roboto"/>
              </a:rPr>
              <a:t>8</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Explain the safety procedures for:</a:t>
            </a:r>
          </a:p>
          <a:p>
            <a:r>
              <a:rPr lang="en-US" sz="1400" dirty="0">
                <a:solidFill>
                  <a:srgbClr val="515354"/>
                </a:solidFill>
                <a:latin typeface="Roboto"/>
              </a:rPr>
              <a:t>(1) Using a propane or butane/propane </a:t>
            </a:r>
            <a:r>
              <a:rPr lang="en-US" sz="1400" dirty="0" smtClean="0">
                <a:solidFill>
                  <a:srgbClr val="515354"/>
                </a:solidFill>
                <a:latin typeface="Roboto"/>
              </a:rPr>
              <a:t>stove: </a:t>
            </a:r>
            <a:r>
              <a:rPr lang="en-US" sz="1400" dirty="0"/>
              <a:t>Safe operation of propane or butane/propane stoves requires using them only in well-ventilated, outdoor areas to prevent carbon monoxide poisoning and fire hazards. Always follow manufacturer instructions, check for leaks using soapy water, never leave the stove unattended, and ensure it cools completely before storing.</a:t>
            </a: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Using a liquid fuel </a:t>
            </a:r>
            <a:r>
              <a:rPr lang="en-US" sz="1400" dirty="0" smtClean="0">
                <a:solidFill>
                  <a:srgbClr val="515354"/>
                </a:solidFill>
                <a:latin typeface="Roboto"/>
              </a:rPr>
              <a:t>stove: </a:t>
            </a:r>
            <a:r>
              <a:rPr lang="en-US" sz="1400" dirty="0"/>
              <a:t>Operating a liquid fuel stove safely requires strict adherence to, check for fuel leaks before lighting, prime/preheat the stove to prevent flares, and keep the fuel bottle away from the burner. Always use on a stable, level surface, maintain a 4-foot safety perimeter, and never operate in enclosed areas like tents. </a:t>
            </a: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Proper storage of extra </a:t>
            </a:r>
            <a:r>
              <a:rPr lang="en-US" sz="1400" dirty="0" smtClean="0">
                <a:solidFill>
                  <a:srgbClr val="515354"/>
                </a:solidFill>
                <a:latin typeface="Roboto"/>
              </a:rPr>
              <a:t>fuel: </a:t>
            </a:r>
            <a:r>
              <a:rPr lang="en-US" sz="1400" dirty="0"/>
              <a:t>Store fuel in approved, clearly labeled containers (red for gasoline, blue for kerosene, yellow for diesel) in small, manageable amounts, ideally under 5 gallons, filled to only 95% capacity to allow for expansion. Store in a detached, well-ventilated shed or garage at least 50 feet from ignition sources. Always use fuel stabilizer for long-term storage and rotate fuel annually. </a:t>
            </a:r>
            <a:endParaRPr lang="en-US" sz="1400" dirty="0">
              <a:solidFill>
                <a:srgbClr val="515354"/>
              </a:solidFill>
              <a:latin typeface="Roboto"/>
            </a:endParaRPr>
          </a:p>
          <a:p>
            <a:r>
              <a:rPr lang="en-US" sz="1400" dirty="0" smtClean="0">
                <a:solidFill>
                  <a:srgbClr val="515354"/>
                </a:solidFill>
                <a:latin typeface="Roboto"/>
              </a:rPr>
              <a:t>(b</a:t>
            </a:r>
            <a:r>
              <a:rPr lang="en-US" sz="1400" dirty="0">
                <a:solidFill>
                  <a:srgbClr val="515354"/>
                </a:solidFill>
                <a:latin typeface="Roboto"/>
              </a:rPr>
              <a:t>) Discuss the advantages and disadvantages of different types of lightweight cooking </a:t>
            </a:r>
            <a:r>
              <a:rPr lang="en-US" sz="1400" i="1" dirty="0">
                <a:solidFill>
                  <a:srgbClr val="515354"/>
                </a:solidFill>
                <a:latin typeface="Roboto"/>
              </a:rPr>
              <a:t>stoves</a:t>
            </a:r>
            <a:r>
              <a:rPr lang="en-US" sz="1400" i="1" dirty="0" smtClean="0">
                <a:solidFill>
                  <a:srgbClr val="515354"/>
                </a:solidFill>
                <a:latin typeface="Roboto"/>
              </a:rPr>
              <a:t>: Lightweight </a:t>
            </a:r>
            <a:r>
              <a:rPr lang="en-US" sz="1400" i="1" dirty="0">
                <a:solidFill>
                  <a:srgbClr val="515354"/>
                </a:solidFill>
                <a:latin typeface="Roboto"/>
              </a:rPr>
              <a:t>cooking stoves—canister, liquid fuel, alcohol, solid fuel, and wood burners—each offer different benefits for backcountry cooking based on weight, fuel availability, and performance. Canister stoves excel in convenience and speed, while alcohol stoves are unmatched for ultralight, short trips, and wood stoves provide fuel-free, sustainable options. </a:t>
            </a:r>
            <a:br>
              <a:rPr lang="en-US" sz="1400" i="1"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While camping in the outdoors, cook at least one breakfast, one lunch, and one dinner for your patrol from the meals you have planned for requirement 8(c). At least one of those meals must be a trail meal requiring the use of a lightweight stove</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40960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145949"/>
            <a:ext cx="10908631" cy="4616648"/>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9. Show experience in camping by doing the following:</a:t>
            </a:r>
          </a:p>
          <a:p>
            <a:pPr>
              <a:buFont typeface="Arial" panose="020B0604020202020204" pitchFamily="34" charset="0"/>
              <a:buChar char="•"/>
            </a:pPr>
            <a:r>
              <a:rPr lang="en-US" sz="1400" dirty="0">
                <a:solidFill>
                  <a:srgbClr val="515354"/>
                </a:solidFill>
                <a:latin typeface="Roboto"/>
              </a:rPr>
              <a:t>(a) Camp for at least 20 nights at designated Scouting activities or events. One long-term camping experience of up to six consecutive nights may be applied toward this requirement. Two nights may be counted toward the total for each additional long-term camping trip. Each night must be spent either under the sky, in a tent you have pitched yourself (if a tent is provided and already set up, you do not need to pitch your own), in a hammock that is safely strung outdoors, in a lean-to, or other three-sided shelter with an open front. Nights spent in indoor lock-in events, cabin camping, hotel stays, or other covered accommodations do not count toward the 20 nights.</a:t>
            </a:r>
          </a:p>
          <a:p>
            <a:pPr>
              <a:buFont typeface="Arial" panose="020B0604020202020204" pitchFamily="34" charset="0"/>
              <a:buChar char="•"/>
            </a:pPr>
            <a:r>
              <a:rPr lang="en-US" sz="1400" dirty="0">
                <a:solidFill>
                  <a:srgbClr val="515354"/>
                </a:solidFill>
                <a:latin typeface="Roboto"/>
              </a:rPr>
              <a:t>(b) On any of these camping experiences, you must do TWO of the following, only with proper preparation and under qualified supervision.</a:t>
            </a:r>
          </a:p>
          <a:p>
            <a:pPr>
              <a:buFont typeface="Arial" panose="020B0604020202020204" pitchFamily="34" charset="0"/>
              <a:buChar char="•"/>
            </a:pPr>
            <a:r>
              <a:rPr lang="en-US" sz="1400" dirty="0">
                <a:solidFill>
                  <a:srgbClr val="515354"/>
                </a:solidFill>
                <a:latin typeface="Roboto"/>
              </a:rPr>
              <a:t>(1) Hike up a mountain, gaining at least 1,000 vertical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Backpack, snowshoe, or cross-country ski for at least 4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Take a bike trip of at least 15 miles or at least four hours.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4) Take a </a:t>
            </a:r>
            <a:r>
              <a:rPr lang="en-US" sz="1400" dirty="0" smtClean="0">
                <a:solidFill>
                  <a:srgbClr val="515354"/>
                </a:solidFill>
                <a:latin typeface="Roboto"/>
              </a:rPr>
              <a:t>non-motorized </a:t>
            </a:r>
            <a:r>
              <a:rPr lang="en-US" sz="1400" dirty="0">
                <a:solidFill>
                  <a:srgbClr val="515354"/>
                </a:solidFill>
                <a:latin typeface="Roboto"/>
              </a:rPr>
              <a:t>trip on the water of at least four hours or 5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5) Plan and carry out an overnight snow camping experience.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6) Rappel down a rappel route of 30 feet or more.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On any of these camping experiences, perform a conservation project approved by the landowner or land managing agency. This can be done alone or with others.</a:t>
            </a:r>
            <a:br>
              <a:rPr lang="en-US" sz="1400" dirty="0">
                <a:solidFill>
                  <a:srgbClr val="515354"/>
                </a:solidFill>
                <a:latin typeface="Roboto"/>
              </a:rPr>
            </a:br>
            <a:endParaRPr lang="en-US" sz="1400" dirty="0">
              <a:solidFill>
                <a:srgbClr val="212121"/>
              </a:solidFill>
              <a:latin typeface="Roboto"/>
            </a:endParaRPr>
          </a:p>
          <a:p>
            <a:r>
              <a:rPr lang="en-US" sz="1400" b="1" dirty="0">
                <a:solidFill>
                  <a:srgbClr val="515354"/>
                </a:solidFill>
                <a:latin typeface="Roboto"/>
              </a:rPr>
              <a:t>10. Discuss how the things you did to earn this badge have taught you about personal health and safety, survival, public health, conservation, and good citizenship. In your discussion, tell how Scout spirit and the Scout Oath and Scout Law apply to camping and outdoor ethics</a:t>
            </a:r>
          </a:p>
        </p:txBody>
      </p:sp>
    </p:spTree>
    <p:extLst>
      <p:ext uri="{BB962C8B-B14F-4D97-AF65-F5344CB8AC3E}">
        <p14:creationId xmlns:p14="http://schemas.microsoft.com/office/powerpoint/2010/main" val="28338010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15971" t="25933" r="43342" b="24780"/>
          <a:stretch/>
        </p:blipFill>
        <p:spPr>
          <a:xfrm>
            <a:off x="489285" y="1082838"/>
            <a:ext cx="7949794" cy="5414212"/>
          </a:xfrm>
          <a:prstGeom prst="rect">
            <a:avLst/>
          </a:prstGeom>
        </p:spPr>
      </p:pic>
      <p:sp>
        <p:nvSpPr>
          <p:cNvPr id="4" name="Rectangle 3"/>
          <p:cNvSpPr/>
          <p:nvPr/>
        </p:nvSpPr>
        <p:spPr>
          <a:xfrm>
            <a:off x="272718" y="338296"/>
            <a:ext cx="11109157" cy="461665"/>
          </a:xfrm>
          <a:prstGeom prst="rect">
            <a:avLst/>
          </a:prstGeom>
        </p:spPr>
        <p:txBody>
          <a:bodyPr wrap="square">
            <a:spAutoFit/>
          </a:bodyPr>
          <a:lstStyle/>
          <a:p>
            <a:r>
              <a:rPr lang="en-US" sz="1200" b="1" dirty="0">
                <a:solidFill>
                  <a:srgbClr val="515354"/>
                </a:solidFill>
                <a:latin typeface="Roboto"/>
              </a:rPr>
              <a:t>8. Do the following:  </a:t>
            </a:r>
            <a:r>
              <a:rPr lang="en-US" sz="1200" i="1" dirty="0">
                <a:solidFill>
                  <a:srgbClr val="515354"/>
                </a:solidFill>
                <a:latin typeface="Roboto"/>
              </a:rPr>
              <a:t>3</a:t>
            </a:r>
            <a:r>
              <a:rPr lang="en-US" sz="1200" dirty="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p>
        </p:txBody>
      </p:sp>
    </p:spTree>
    <p:extLst>
      <p:ext uri="{BB962C8B-B14F-4D97-AF65-F5344CB8AC3E}">
        <p14:creationId xmlns:p14="http://schemas.microsoft.com/office/powerpoint/2010/main" val="34259782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4906" y="343003"/>
            <a:ext cx="10756232" cy="738664"/>
          </a:xfrm>
          <a:prstGeom prst="rect">
            <a:avLst/>
          </a:prstGeom>
        </p:spPr>
        <p:txBody>
          <a:bodyPr wrap="square">
            <a:spAutoFit/>
          </a:bodyPr>
          <a:lstStyle/>
          <a:p>
            <a:r>
              <a:rPr lang="en-US" sz="1400" b="1" dirty="0" smtClean="0">
                <a:solidFill>
                  <a:srgbClr val="515354"/>
                </a:solidFill>
                <a:latin typeface="Roboto"/>
              </a:rPr>
              <a:t>8</a:t>
            </a:r>
            <a:r>
              <a:rPr lang="en-US" sz="1400" b="1" dirty="0">
                <a:solidFill>
                  <a:srgbClr val="515354"/>
                </a:solidFill>
                <a:latin typeface="Roboto"/>
              </a:rPr>
              <a:t>. Do the following</a:t>
            </a:r>
            <a:r>
              <a:rPr lang="en-US" sz="1400" b="1" dirty="0" smtClean="0">
                <a:solidFill>
                  <a:srgbClr val="515354"/>
                </a:solidFill>
                <a:latin typeface="Roboto"/>
              </a:rPr>
              <a:t>:  </a:t>
            </a:r>
            <a:r>
              <a:rPr lang="en-US" sz="1400" i="1" dirty="0" smtClean="0">
                <a:solidFill>
                  <a:srgbClr val="515354"/>
                </a:solidFill>
                <a:latin typeface="Roboto"/>
              </a:rPr>
              <a:t>3</a:t>
            </a:r>
            <a:r>
              <a:rPr lang="en-US" sz="1400" dirty="0" smtClean="0">
                <a:solidFill>
                  <a:srgbClr val="515354"/>
                </a:solidFill>
                <a:latin typeface="Roboto"/>
              </a:rPr>
              <a:t>(c) Prepare a camp menu. Explain how the menu would differ from a menu for a backpacking or float trip. Give recipes and make a food list for your patrol. Plan two breakfasts, three lunches, and two suppers. Discuss how to protect your food against bad weather, animals, and contamination.</a:t>
            </a:r>
            <a:endParaRPr lang="en-US" sz="1400" dirty="0">
              <a:solidFill>
                <a:srgbClr val="515354"/>
              </a:solidFill>
              <a:latin typeface="Roboto"/>
            </a:endParaRPr>
          </a:p>
        </p:txBody>
      </p:sp>
      <p:sp>
        <p:nvSpPr>
          <p:cNvPr id="5" name="Rectangle 3"/>
          <p:cNvSpPr>
            <a:spLocks noChangeArrowheads="1"/>
          </p:cNvSpPr>
          <p:nvPr/>
        </p:nvSpPr>
        <p:spPr bwMode="auto">
          <a:xfrm>
            <a:off x="425117" y="1514741"/>
            <a:ext cx="11383886" cy="3323987"/>
          </a:xfrm>
          <a:prstGeom prst="rect">
            <a:avLst/>
          </a:prstGeom>
          <a:solidFill>
            <a:schemeClr val="accent1">
              <a:lumMod val="20000"/>
              <a:lumOff val="80000"/>
            </a:schemeClr>
          </a:solidFill>
          <a:ln>
            <a:solidFill>
              <a:schemeClr val="tx1"/>
            </a:solidFill>
          </a:ln>
          <a:effectLst/>
          <a:scene3d>
            <a:camera prst="orthographicFront"/>
            <a:lightRig rig="threePt" dir="t"/>
          </a:scene3d>
          <a:sp3d>
            <a:bevelT/>
          </a:sp3d>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A0A0A"/>
                </a:solidFill>
                <a:effectLst/>
                <a:latin typeface="Google Sans"/>
              </a:rPr>
              <a:t>Patrol Menu &amp; Recipes:</a:t>
            </a:r>
            <a:r>
              <a:rPr kumimoji="0" lang="en-US" altLang="en-US" sz="1200" b="1" i="0" u="none" strike="noStrike" cap="none" normalizeH="0" dirty="0" smtClean="0">
                <a:ln>
                  <a:noFill/>
                </a:ln>
                <a:solidFill>
                  <a:srgbClr val="0A0A0A"/>
                </a:solidFill>
                <a:effectLst/>
                <a:latin typeface="Google Sans"/>
              </a:rPr>
              <a:t> P</a:t>
            </a:r>
            <a:r>
              <a:rPr kumimoji="0" lang="en-US" altLang="en-US" sz="1200" b="0" i="1" u="none" strike="noStrike" cap="none" normalizeH="0" baseline="0" dirty="0" smtClean="0">
                <a:ln>
                  <a:noFill/>
                </a:ln>
                <a:solidFill>
                  <a:srgbClr val="0A0A0A"/>
                </a:solidFill>
                <a:effectLst/>
                <a:latin typeface="Google Sans"/>
              </a:rPr>
              <a:t>lanned for a patrol of 6 Scouts.</a:t>
            </a:r>
            <a:r>
              <a:rPr kumimoji="0" lang="en-US" altLang="en-US" sz="1200" b="0" i="0" u="none" strike="noStrike" cap="none" normalizeH="0" baseline="0" dirty="0" smtClean="0">
                <a:ln>
                  <a:noFill/>
                </a:ln>
                <a:solidFill>
                  <a:srgbClr val="0A0A0A"/>
                </a:solidFill>
                <a:effectLst/>
                <a:latin typeface="Google Sans"/>
              </a:rPr>
              <a:t> </a:t>
            </a:r>
            <a:endParaRPr kumimoji="0" lang="en-US" altLang="en-U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sng" strike="noStrike" cap="none" normalizeH="0" baseline="0" dirty="0" smtClean="0">
                <a:ln>
                  <a:noFill/>
                </a:ln>
                <a:solidFill>
                  <a:srgbClr val="0A0A0A"/>
                </a:solidFill>
                <a:effectLst/>
                <a:latin typeface="Google Sans"/>
              </a:rPr>
              <a:t>Breakfasts</a:t>
            </a:r>
            <a:endParaRPr kumimoji="0" lang="en-US" altLang="en-US" sz="1200" b="1" i="0" u="sng"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rgbClr val="0A0A0A"/>
                </a:solidFill>
                <a:effectLst/>
                <a:latin typeface="Google Sans"/>
              </a:rPr>
              <a:t>Day 1: Classic Camp Scramble</a:t>
            </a:r>
            <a:r>
              <a:rPr kumimoji="0" lang="en-US" altLang="en-US" sz="1200" b="0" i="0" u="none" strike="noStrike" cap="none" normalizeH="0" baseline="0" dirty="0" smtClean="0">
                <a:ln>
                  <a:noFill/>
                </a:ln>
                <a:solidFill>
                  <a:srgbClr val="0A0A0A"/>
                </a:solidFill>
                <a:effectLst/>
                <a:latin typeface="Google Sans"/>
              </a:rPr>
              <a:t> – Scrambled eggs with pre-cooked sausage and shredded cheese.</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Brown 1lb sausage (if not pre-cooked). Whisk 16 eggs with a splash of milk. Scramble together; top with 1 cup cheddar. Serve with tortillas.</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rgbClr val="0A0A0A"/>
                </a:solidFill>
                <a:effectLst/>
                <a:latin typeface="Google Sans"/>
              </a:rPr>
              <a:t>Day 2: "No-Fuss" Bagels &amp; Fruit</a:t>
            </a:r>
            <a:r>
              <a:rPr kumimoji="0" lang="en-US" altLang="en-US" sz="1200" b="0" i="0" u="none" strike="noStrike" cap="none" normalizeH="0" baseline="0" dirty="0" smtClean="0">
                <a:ln>
                  <a:noFill/>
                </a:ln>
                <a:solidFill>
                  <a:srgbClr val="0A0A0A"/>
                </a:solidFill>
                <a:effectLst/>
                <a:latin typeface="Google Sans"/>
              </a:rPr>
              <a:t> – Quick meal for a fast pack-up.</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Toasted bagels with cream cheese, served with fresh oranges and bananas.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sng" strike="noStrike" cap="none" normalizeH="0" baseline="0" dirty="0" smtClean="0">
                <a:ln>
                  <a:noFill/>
                </a:ln>
                <a:solidFill>
                  <a:srgbClr val="0A0A0A"/>
                </a:solidFill>
                <a:effectLst/>
                <a:latin typeface="Google Sans"/>
              </a:rPr>
              <a:t>Lunches</a:t>
            </a:r>
            <a:endParaRPr kumimoji="0" lang="en-US" altLang="en-US" sz="1200" b="0" i="0" u="sng"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rgbClr val="0A0A0A"/>
                </a:solidFill>
                <a:effectLst/>
                <a:latin typeface="Google Sans"/>
              </a:rPr>
              <a:t>Day 1: Build-Your-Own Sandwiches</a:t>
            </a:r>
            <a:r>
              <a:rPr kumimoji="0" lang="en-US" altLang="en-US" sz="1200" b="0" i="0" u="none" strike="noStrike" cap="none" normalizeH="0" baseline="0" dirty="0" smtClean="0">
                <a:ln>
                  <a:noFill/>
                </a:ln>
                <a:solidFill>
                  <a:srgbClr val="0A0A0A"/>
                </a:solidFill>
                <a:effectLst/>
                <a:latin typeface="Google Sans"/>
              </a:rPr>
              <a:t> – Customizable and requires no cooking.</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Set out deli turkey/ham, sliced cheese, lettuce, tomatoes, and condiments. Serve with a side of apple slices.</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rgbClr val="0A0A0A"/>
                </a:solidFill>
                <a:effectLst/>
                <a:latin typeface="Google Sans"/>
              </a:rPr>
              <a:t>Day 2: Walking Tacos</a:t>
            </a:r>
            <a:r>
              <a:rPr kumimoji="0" lang="en-US" altLang="en-US" sz="1200" b="0" i="0" u="none" strike="noStrike" cap="none" normalizeH="0" baseline="0" dirty="0" smtClean="0">
                <a:ln>
                  <a:noFill/>
                </a:ln>
                <a:solidFill>
                  <a:srgbClr val="0A0A0A"/>
                </a:solidFill>
                <a:effectLst/>
                <a:latin typeface="Google Sans"/>
              </a:rPr>
              <a:t> – Fun and easy cleanup.</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Heat 1.5lb ground beef with taco seasoning. Open individual bags of corn chips; scoop meat, cheese, and salsa directly into the bag.</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200" b="1" i="0" u="none" strike="noStrike" cap="none" normalizeH="0" baseline="0" dirty="0" smtClean="0">
                <a:ln>
                  <a:noFill/>
                </a:ln>
                <a:solidFill>
                  <a:srgbClr val="0A0A0A"/>
                </a:solidFill>
                <a:effectLst/>
                <a:latin typeface="Google Sans"/>
              </a:rPr>
              <a:t>Day 3: Chicken Salad Wraps</a:t>
            </a:r>
            <a:r>
              <a:rPr kumimoji="0" lang="en-US" altLang="en-US" sz="1200" b="0" i="0" u="none" strike="noStrike" cap="none" normalizeH="0" baseline="0" dirty="0" smtClean="0">
                <a:ln>
                  <a:noFill/>
                </a:ln>
                <a:solidFill>
                  <a:srgbClr val="0A0A0A"/>
                </a:solidFill>
                <a:effectLst/>
                <a:latin typeface="Google Sans"/>
              </a:rPr>
              <a:t> – Uses shelf-stable pouches for easy prep.</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Mix 2 large canned/pouched chicken with mayo packets and relish. Wrap in flour tortillas with spinach.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1" u="sng" dirty="0" smtClean="0">
                <a:solidFill>
                  <a:srgbClr val="0A0A0A"/>
                </a:solidFill>
                <a:latin typeface="Google Sans"/>
              </a:rPr>
              <a:t>Dinner</a:t>
            </a:r>
            <a:endParaRPr kumimoji="0" lang="en-US" altLang="en-US" sz="1200" b="0" i="0" u="sng"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200" b="1" i="0" u="none" strike="noStrike" cap="none" normalizeH="0" baseline="0" dirty="0" smtClean="0">
                <a:ln>
                  <a:noFill/>
                </a:ln>
                <a:solidFill>
                  <a:srgbClr val="0A0A0A"/>
                </a:solidFill>
                <a:effectLst/>
                <a:latin typeface="Google Sans"/>
              </a:rPr>
              <a:t>Day 1: Dutch Oven Lasagna</a:t>
            </a:r>
            <a:r>
              <a:rPr kumimoji="0" lang="en-US" altLang="en-US" sz="1200" b="0" i="0" u="none" strike="noStrike" cap="none" normalizeH="0" baseline="0" dirty="0" smtClean="0">
                <a:ln>
                  <a:noFill/>
                </a:ln>
                <a:solidFill>
                  <a:srgbClr val="0A0A0A"/>
                </a:solidFill>
                <a:effectLst/>
                <a:latin typeface="Google Sans"/>
              </a:rPr>
              <a:t> – Hearty meal for the first night.</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Layer no-boil noodles, jarred marinara, ricotta, and mozzarella in a Dutch oven. Bake with coals (approx. 45 mins). Serve with garlic bread.</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200" b="1" i="0" u="none" strike="noStrike" cap="none" normalizeH="0" baseline="0" dirty="0" smtClean="0">
                <a:ln>
                  <a:noFill/>
                </a:ln>
                <a:solidFill>
                  <a:srgbClr val="0A0A0A"/>
                </a:solidFill>
                <a:effectLst/>
                <a:latin typeface="Google Sans"/>
              </a:rPr>
              <a:t>Day 2: Foil Packet "Hobo" Dinners</a:t>
            </a:r>
            <a:r>
              <a:rPr kumimoji="0" lang="en-US" altLang="en-US" sz="1200" b="0" i="0" u="none" strike="noStrike" cap="none" normalizeH="0" baseline="0" dirty="0" smtClean="0">
                <a:ln>
                  <a:noFill/>
                </a:ln>
                <a:solidFill>
                  <a:srgbClr val="0A0A0A"/>
                </a:solidFill>
                <a:effectLst/>
                <a:latin typeface="Google Sans"/>
              </a:rPr>
              <a:t> – Individualized and no pots to wash.</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smtClean="0">
                <a:ln>
                  <a:noFill/>
                </a:ln>
                <a:solidFill>
                  <a:srgbClr val="0A0A0A"/>
                </a:solidFill>
                <a:effectLst/>
                <a:latin typeface="Google Sans"/>
              </a:rPr>
              <a:t>Recipe:</a:t>
            </a:r>
            <a:r>
              <a:rPr kumimoji="0" lang="en-US" altLang="en-US" sz="1200" b="0" i="0" u="none" strike="noStrike" cap="none" normalizeH="0" baseline="0" dirty="0" smtClean="0">
                <a:ln>
                  <a:noFill/>
                </a:ln>
                <a:solidFill>
                  <a:srgbClr val="0A0A0A"/>
                </a:solidFill>
                <a:effectLst/>
                <a:latin typeface="Google Sans"/>
              </a:rPr>
              <a:t> Place a hamburger patty, sliced potatoes, carrots, and onions on heavy-duty foil. Season with salt/pepper. Seal tightly and cook on coals for 20-30 mins.</a:t>
            </a:r>
            <a:endParaRPr kumimoji="0" lang="en-US" altLang="en-US" sz="1200" b="0" i="0" u="none" strike="noStrike" cap="none" normalizeH="0" baseline="0" dirty="0" smtClean="0">
              <a:ln>
                <a:noFill/>
              </a:ln>
              <a:solidFill>
                <a:schemeClr val="tx1"/>
              </a:solidFill>
              <a:effectLst/>
            </a:endParaRPr>
          </a:p>
        </p:txBody>
      </p:sp>
      <p:sp>
        <p:nvSpPr>
          <p:cNvPr id="7" name="Rectangle 5"/>
          <p:cNvSpPr>
            <a:spLocks noChangeArrowheads="1"/>
          </p:cNvSpPr>
          <p:nvPr/>
        </p:nvSpPr>
        <p:spPr bwMode="auto">
          <a:xfrm>
            <a:off x="425117" y="4857644"/>
            <a:ext cx="11039240" cy="9233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A0A0A"/>
                </a:solidFill>
                <a:effectLst/>
                <a:latin typeface="Google Sans"/>
              </a:rPr>
              <a:t>Patrol Food List</a:t>
            </a:r>
            <a:endParaRPr kumimoji="0" lang="en-US" altLang="en-U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rgbClr val="0A0A0A"/>
                </a:solidFill>
                <a:effectLst/>
                <a:latin typeface="Google Sans"/>
              </a:rPr>
              <a:t>Dairy/Refrigerated:</a:t>
            </a:r>
            <a:r>
              <a:rPr kumimoji="0" lang="en-US" altLang="en-US" sz="1200" b="0" i="0" u="none" strike="noStrike" cap="none" normalizeH="0" baseline="0" dirty="0" smtClean="0">
                <a:ln>
                  <a:noFill/>
                </a:ln>
                <a:solidFill>
                  <a:srgbClr val="0A0A0A"/>
                </a:solidFill>
                <a:effectLst/>
                <a:latin typeface="Google Sans"/>
              </a:rPr>
              <a:t> 18 Eggs, 1lb Sausage, 1.5lb Ground Beef, 1lb Deli Turkey, 1lb Deli Ham, 2lb Mozzarella/Cheddar cheese, 1 tub Cream Cheese, 1 small Milk.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rgbClr val="0A0A0A"/>
                </a:solidFill>
                <a:effectLst/>
                <a:latin typeface="Google Sans"/>
              </a:rPr>
              <a:t>Grains:</a:t>
            </a:r>
            <a:r>
              <a:rPr kumimoji="0" lang="en-US" altLang="en-US" sz="1200" b="0" i="0" u="none" strike="noStrike" cap="none" normalizeH="0" baseline="0" dirty="0" smtClean="0">
                <a:ln>
                  <a:noFill/>
                </a:ln>
                <a:solidFill>
                  <a:srgbClr val="0A0A0A"/>
                </a:solidFill>
                <a:effectLst/>
                <a:latin typeface="Google Sans"/>
              </a:rPr>
              <a:t> 1 pack Bagels, 1 loaf Bread, 2 packs Tortillas, 1 box No-boil Lasagna noodles, 8 bags Corn chips.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rgbClr val="0A0A0A"/>
                </a:solidFill>
                <a:effectLst/>
                <a:latin typeface="Google Sans"/>
              </a:rPr>
              <a:t>Produce:</a:t>
            </a:r>
            <a:r>
              <a:rPr kumimoji="0" lang="en-US" altLang="en-US" sz="1200" b="0" i="0" u="none" strike="noStrike" cap="none" normalizeH="0" baseline="0" dirty="0" smtClean="0">
                <a:ln>
                  <a:noFill/>
                </a:ln>
                <a:solidFill>
                  <a:srgbClr val="0A0A0A"/>
                </a:solidFill>
                <a:effectLst/>
                <a:latin typeface="Google Sans"/>
              </a:rPr>
              <a:t> 1 bag Spinach, 1 head Lettuce, 2 Tomatoes, 1 bag Carrots, 4 large Potatoes, 1 Onion, 8 Apples, 8 Oranges, 8 Bananas.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smtClean="0">
                <a:ln>
                  <a:noFill/>
                </a:ln>
                <a:solidFill>
                  <a:srgbClr val="0A0A0A"/>
                </a:solidFill>
                <a:effectLst/>
                <a:latin typeface="Google Sans"/>
              </a:rPr>
              <a:t>Pantry:</a:t>
            </a:r>
            <a:r>
              <a:rPr kumimoji="0" lang="en-US" altLang="en-US" sz="1200" b="0" i="0" u="none" strike="noStrike" cap="none" normalizeH="0" baseline="0" dirty="0" smtClean="0">
                <a:ln>
                  <a:noFill/>
                </a:ln>
                <a:solidFill>
                  <a:srgbClr val="0A0A0A"/>
                </a:solidFill>
                <a:effectLst/>
                <a:latin typeface="Google Sans"/>
              </a:rPr>
              <a:t> 1 jar Marinara, 2 pouches Chicken, 1 jar Ricotta, 1 jar Salsa, Mayo/Mustard/Taco seasoning packets, Salt/Pepper, Cooking spray. </a:t>
            </a:r>
            <a:endParaRPr kumimoji="0" lang="en-US" altLang="en-US" sz="1200" b="0" i="0" u="none" strike="noStrike" cap="none" normalizeH="0" baseline="0" dirty="0" smtClean="0">
              <a:ln>
                <a:noFill/>
              </a:ln>
              <a:solidFill>
                <a:schemeClr val="tx1"/>
              </a:solidFill>
              <a:effectLst/>
            </a:endParaRPr>
          </a:p>
        </p:txBody>
      </p:sp>
      <p:sp>
        <p:nvSpPr>
          <p:cNvPr id="9" name="Rectangle 7"/>
          <p:cNvSpPr>
            <a:spLocks noChangeArrowheads="1"/>
          </p:cNvSpPr>
          <p:nvPr/>
        </p:nvSpPr>
        <p:spPr bwMode="auto">
          <a:xfrm>
            <a:off x="352929" y="5796623"/>
            <a:ext cx="11383886" cy="7386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rgbClr val="0A0A0A"/>
                </a:solidFill>
                <a:effectLst/>
                <a:latin typeface="Google Sans"/>
              </a:rPr>
              <a:t>Food Protection &amp; Safety</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1" i="0" u="none" strike="noStrike" cap="none" normalizeH="0" baseline="0" dirty="0" smtClean="0">
                <a:ln>
                  <a:noFill/>
                </a:ln>
                <a:solidFill>
                  <a:srgbClr val="0A0A0A"/>
                </a:solidFill>
                <a:effectLst/>
                <a:latin typeface="Google Sans"/>
              </a:rPr>
              <a:t>Bad Weather:</a:t>
            </a:r>
            <a:r>
              <a:rPr kumimoji="0" lang="en-US" altLang="en-US" sz="800" b="0" i="0" u="none" strike="noStrike" cap="none" normalizeH="0" baseline="0" dirty="0" smtClean="0">
                <a:ln>
                  <a:noFill/>
                </a:ln>
                <a:solidFill>
                  <a:srgbClr val="0A0A0A"/>
                </a:solidFill>
                <a:effectLst/>
                <a:latin typeface="Google Sans"/>
              </a:rPr>
              <a:t> Store all dry goods in plastic "chuck boxes" with tight lids. Set up a dining fly (tarp) over the cooking area to keep rain out of the food and stove.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1" i="0" u="none" strike="noStrike" cap="none" normalizeH="0" baseline="0" dirty="0" smtClean="0">
                <a:ln>
                  <a:noFill/>
                </a:ln>
                <a:solidFill>
                  <a:srgbClr val="0A0A0A"/>
                </a:solidFill>
                <a:effectLst/>
                <a:latin typeface="Google Sans"/>
              </a:rPr>
              <a:t>Animals:</a:t>
            </a:r>
            <a:r>
              <a:rPr kumimoji="0" lang="en-US" altLang="en-US" sz="800" b="0" i="0" u="none" strike="noStrike" cap="none" normalizeH="0" baseline="0" dirty="0" smtClean="0">
                <a:ln>
                  <a:noFill/>
                </a:ln>
                <a:solidFill>
                  <a:srgbClr val="0A0A0A"/>
                </a:solidFill>
                <a:effectLst/>
                <a:latin typeface="Google Sans"/>
              </a:rPr>
              <a:t> Never keep food, "</a:t>
            </a:r>
            <a:r>
              <a:rPr kumimoji="0" lang="en-US" altLang="en-US" sz="800" b="0" i="0" u="none" strike="noStrike" cap="none" normalizeH="0" baseline="0" dirty="0" err="1" smtClean="0">
                <a:ln>
                  <a:noFill/>
                </a:ln>
                <a:solidFill>
                  <a:srgbClr val="0A0A0A"/>
                </a:solidFill>
                <a:effectLst/>
                <a:latin typeface="Google Sans"/>
              </a:rPr>
              <a:t>smellables</a:t>
            </a:r>
            <a:r>
              <a:rPr kumimoji="0" lang="en-US" altLang="en-US" sz="800" b="0" i="0" u="none" strike="noStrike" cap="none" normalizeH="0" baseline="0" dirty="0" smtClean="0">
                <a:ln>
                  <a:noFill/>
                </a:ln>
                <a:solidFill>
                  <a:srgbClr val="0A0A0A"/>
                </a:solidFill>
                <a:effectLst/>
                <a:latin typeface="Google Sans"/>
              </a:rPr>
              <a:t>" (toothpaste/deodorant), or trash in tents. Use bear-proof lockers if provided, or lock food in a vehicle trunk. In the backcountry, use a bear canister or a "bear bag" hung 12 feet high and 6 feet from the tree trunk.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1" i="0" u="none" strike="noStrike" cap="none" normalizeH="0" baseline="0" dirty="0" smtClean="0">
                <a:ln>
                  <a:noFill/>
                </a:ln>
                <a:solidFill>
                  <a:srgbClr val="0A0A0A"/>
                </a:solidFill>
                <a:effectLst/>
                <a:latin typeface="Google Sans"/>
              </a:rPr>
              <a:t>Contamination:</a:t>
            </a:r>
            <a:r>
              <a:rPr kumimoji="0" lang="en-US" altLang="en-US" sz="800" b="0" i="0" u="none" strike="noStrike" cap="none" normalizeH="0" baseline="0" dirty="0" smtClean="0">
                <a:ln>
                  <a:noFill/>
                </a:ln>
                <a:solidFill>
                  <a:srgbClr val="0A0A0A"/>
                </a:solidFill>
                <a:effectLst/>
                <a:latin typeface="Google Sans"/>
              </a:rPr>
              <a:t> Follow the "Three C’s": Keep it </a:t>
            </a:r>
            <a:r>
              <a:rPr kumimoji="0" lang="en-US" altLang="en-US" sz="800" b="1" i="0" u="none" strike="noStrike" cap="none" normalizeH="0" baseline="0" dirty="0" smtClean="0">
                <a:ln>
                  <a:noFill/>
                </a:ln>
                <a:solidFill>
                  <a:srgbClr val="0A0A0A"/>
                </a:solidFill>
                <a:effectLst/>
                <a:latin typeface="Google Sans"/>
              </a:rPr>
              <a:t>Cold</a:t>
            </a:r>
            <a:r>
              <a:rPr kumimoji="0" lang="en-US" altLang="en-US" sz="800" b="0" i="0" u="none" strike="noStrike" cap="none" normalizeH="0" baseline="0" dirty="0" smtClean="0">
                <a:ln>
                  <a:noFill/>
                </a:ln>
                <a:solidFill>
                  <a:srgbClr val="0A0A0A"/>
                </a:solidFill>
                <a:effectLst/>
                <a:latin typeface="Google Sans"/>
              </a:rPr>
              <a:t> (below 40°F), keep it </a:t>
            </a:r>
            <a:r>
              <a:rPr kumimoji="0" lang="en-US" altLang="en-US" sz="800" b="1" i="0" u="none" strike="noStrike" cap="none" normalizeH="0" baseline="0" dirty="0" smtClean="0">
                <a:ln>
                  <a:noFill/>
                </a:ln>
                <a:solidFill>
                  <a:srgbClr val="0A0A0A"/>
                </a:solidFill>
                <a:effectLst/>
                <a:latin typeface="Google Sans"/>
              </a:rPr>
              <a:t>Clean</a:t>
            </a:r>
            <a:r>
              <a:rPr kumimoji="0" lang="en-US" altLang="en-US" sz="800" b="0" i="0" u="none" strike="noStrike" cap="none" normalizeH="0" baseline="0" dirty="0" smtClean="0">
                <a:ln>
                  <a:noFill/>
                </a:ln>
                <a:solidFill>
                  <a:srgbClr val="0A0A0A"/>
                </a:solidFill>
                <a:effectLst/>
                <a:latin typeface="Google Sans"/>
              </a:rPr>
              <a:t> (wash hands and surfaces), and </a:t>
            </a:r>
            <a:r>
              <a:rPr kumimoji="0" lang="en-US" altLang="en-US" sz="800" b="1" i="0" u="none" strike="noStrike" cap="none" normalizeH="0" baseline="0" dirty="0" smtClean="0">
                <a:ln>
                  <a:noFill/>
                </a:ln>
                <a:solidFill>
                  <a:srgbClr val="0A0A0A"/>
                </a:solidFill>
                <a:effectLst/>
                <a:latin typeface="Google Sans"/>
              </a:rPr>
              <a:t>Cook</a:t>
            </a:r>
            <a:r>
              <a:rPr kumimoji="0" lang="en-US" altLang="en-US" sz="800" b="0" i="0" u="none" strike="noStrike" cap="none" normalizeH="0" baseline="0" dirty="0" smtClean="0">
                <a:ln>
                  <a:noFill/>
                </a:ln>
                <a:solidFill>
                  <a:srgbClr val="0A0A0A"/>
                </a:solidFill>
                <a:effectLst/>
                <a:latin typeface="Google Sans"/>
              </a:rPr>
              <a:t> it thoroughly (use a meat thermometer). Use separate cutting boards for raw meat and vegetables to avoid cross-contamination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344906" y="1013319"/>
            <a:ext cx="11199662"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A0A0A"/>
                </a:solidFill>
                <a:effectLst/>
                <a:latin typeface="Google Sans"/>
              </a:rPr>
              <a:t>This patrol menu is designed for a standard weekend campout (Friday evening to Sunday morning). It balances nutrition with the USDA </a:t>
            </a:r>
            <a:r>
              <a:rPr kumimoji="0" lang="en-US" altLang="en-US" sz="1200" b="0" i="1" u="none" strike="noStrike" cap="none" normalizeH="0" baseline="0" dirty="0" err="1" smtClean="0">
                <a:ln>
                  <a:noFill/>
                </a:ln>
                <a:solidFill>
                  <a:srgbClr val="0A0A0A"/>
                </a:solidFill>
                <a:effectLst/>
                <a:latin typeface="Google Sans"/>
              </a:rPr>
              <a:t>MyPlate</a:t>
            </a:r>
            <a:r>
              <a:rPr kumimoji="0" lang="en-US" altLang="en-US" sz="1200" b="0" i="0" u="none" strike="noStrike" cap="none" normalizeH="0" baseline="0" dirty="0" smtClean="0">
                <a:ln>
                  <a:noFill/>
                </a:ln>
                <a:solidFill>
                  <a:srgbClr val="0A0A0A"/>
                </a:solidFill>
                <a:effectLst/>
                <a:latin typeface="Google Sans"/>
              </a:rPr>
              <a:t> model and includes varying levels of preparation complexity. </a:t>
            </a:r>
            <a:endParaRPr kumimoji="0" lang="en-US"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8535315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5" y="433459"/>
            <a:ext cx="10651958" cy="923330"/>
          </a:xfrm>
          <a:prstGeom prst="rect">
            <a:avLst/>
          </a:prstGeom>
        </p:spPr>
        <p:txBody>
          <a:bodyPr wrap="square">
            <a:spAutoFit/>
          </a:bodyPr>
          <a:lstStyle/>
          <a:p>
            <a:r>
              <a:rPr lang="en-US" b="1" dirty="0" smtClean="0">
                <a:solidFill>
                  <a:srgbClr val="515354"/>
                </a:solidFill>
                <a:latin typeface="Roboto"/>
              </a:rPr>
              <a:t>8</a:t>
            </a:r>
            <a:r>
              <a:rPr lang="en-US" b="1" dirty="0">
                <a:solidFill>
                  <a:srgbClr val="515354"/>
                </a:solidFill>
                <a:latin typeface="Roboto"/>
              </a:rPr>
              <a:t>. Do the following</a:t>
            </a:r>
            <a:r>
              <a:rPr lang="en-US" b="1" dirty="0" smtClean="0">
                <a:solidFill>
                  <a:srgbClr val="515354"/>
                </a:solidFill>
                <a:latin typeface="Roboto"/>
              </a:rPr>
              <a:t>: 3 </a:t>
            </a:r>
            <a:r>
              <a:rPr lang="en-US" dirty="0" smtClean="0">
                <a:solidFill>
                  <a:srgbClr val="515354"/>
                </a:solidFill>
                <a:latin typeface="Roboto"/>
              </a:rPr>
              <a:t>(d</a:t>
            </a:r>
            <a:r>
              <a:rPr lang="en-US" dirty="0">
                <a:solidFill>
                  <a:srgbClr val="515354"/>
                </a:solidFill>
                <a:latin typeface="Roboto"/>
              </a:rPr>
              <a:t>) While camping in the outdoors, cook at least one breakfast, one lunch, and one dinner for your patrol from the meals you have planned for requirement 8(c). At least one of those meals must be a trail meal requiring the use of a lightweight stove</a:t>
            </a:r>
            <a:r>
              <a:rPr lang="en-US" dirty="0" smtClean="0">
                <a:solidFill>
                  <a:srgbClr val="515354"/>
                </a:solidFill>
                <a:latin typeface="Roboto"/>
              </a:rPr>
              <a:t>.</a:t>
            </a:r>
            <a:endParaRPr lang="en-US" dirty="0">
              <a:solidFill>
                <a:srgbClr val="515354"/>
              </a:solidFill>
              <a:latin typeface="Roboto"/>
            </a:endParaRPr>
          </a:p>
        </p:txBody>
      </p:sp>
    </p:spTree>
    <p:extLst>
      <p:ext uri="{BB962C8B-B14F-4D97-AF65-F5344CB8AC3E}">
        <p14:creationId xmlns:p14="http://schemas.microsoft.com/office/powerpoint/2010/main" val="26114911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145949"/>
            <a:ext cx="10908631" cy="3970318"/>
          </a:xfrm>
          <a:prstGeom prst="rect">
            <a:avLst/>
          </a:prstGeom>
        </p:spPr>
        <p:txBody>
          <a:bodyPr wrap="square">
            <a:spAutoFit/>
          </a:bodyPr>
          <a:lstStyle/>
          <a:p>
            <a:endParaRPr lang="en-US" sz="1400" dirty="0">
              <a:solidFill>
                <a:srgbClr val="212121"/>
              </a:solidFill>
              <a:latin typeface="Roboto"/>
            </a:endParaRPr>
          </a:p>
          <a:p>
            <a:r>
              <a:rPr lang="en-US" sz="1400" b="1" dirty="0">
                <a:solidFill>
                  <a:srgbClr val="515354"/>
                </a:solidFill>
                <a:latin typeface="Roboto"/>
              </a:rPr>
              <a:t>9. Show experience in camping by doing the following:</a:t>
            </a:r>
          </a:p>
          <a:p>
            <a:pPr>
              <a:buFont typeface="Arial" panose="020B0604020202020204" pitchFamily="34" charset="0"/>
              <a:buChar char="•"/>
            </a:pPr>
            <a:r>
              <a:rPr lang="en-US" sz="1400" dirty="0">
                <a:solidFill>
                  <a:srgbClr val="515354"/>
                </a:solidFill>
                <a:latin typeface="Roboto"/>
              </a:rPr>
              <a:t>(a) Camp for at least 20 nights at designated Scouting activities or events. One long-term camping experience of up to six consecutive nights may be applied toward this requirement. Two nights may be counted toward the total for each additional long-term camping trip. Each night must be spent either under the sky, in a tent you have pitched yourself (if a tent is provided and already set up, you do not need to pitch your own), in a hammock that is safely strung outdoors, in a lean-to, or other three-sided shelter with an open front. Nights spent in indoor lock-in events, cabin camping, hotel stays, or other covered accommodations do not count toward the 20 nights.</a:t>
            </a:r>
          </a:p>
          <a:p>
            <a:pPr>
              <a:buFont typeface="Arial" panose="020B0604020202020204" pitchFamily="34" charset="0"/>
              <a:buChar char="•"/>
            </a:pPr>
            <a:r>
              <a:rPr lang="en-US" sz="1400" dirty="0">
                <a:solidFill>
                  <a:srgbClr val="515354"/>
                </a:solidFill>
                <a:latin typeface="Roboto"/>
              </a:rPr>
              <a:t>(b) On any of these camping experiences, you must do TWO of the following, only with proper preparation and under qualified supervision.</a:t>
            </a:r>
          </a:p>
          <a:p>
            <a:pPr>
              <a:buFont typeface="Arial" panose="020B0604020202020204" pitchFamily="34" charset="0"/>
              <a:buChar char="•"/>
            </a:pPr>
            <a:r>
              <a:rPr lang="en-US" sz="1400" dirty="0">
                <a:solidFill>
                  <a:srgbClr val="515354"/>
                </a:solidFill>
                <a:latin typeface="Roboto"/>
              </a:rPr>
              <a:t>(1) Hike up a mountain, gaining at least 1,000 vertical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2) Backpack, snowshoe, or cross-country ski for at least 4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3) Take a bike trip of at least 15 miles or at least four hours.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4) Take a </a:t>
            </a:r>
            <a:r>
              <a:rPr lang="en-US" sz="1400" dirty="0" smtClean="0">
                <a:solidFill>
                  <a:srgbClr val="515354"/>
                </a:solidFill>
                <a:latin typeface="Roboto"/>
              </a:rPr>
              <a:t>non-motorized </a:t>
            </a:r>
            <a:r>
              <a:rPr lang="en-US" sz="1400" dirty="0">
                <a:solidFill>
                  <a:srgbClr val="515354"/>
                </a:solidFill>
                <a:latin typeface="Roboto"/>
              </a:rPr>
              <a:t>trip on the water of at least four hours or 5 miles.</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5) Plan and carry out an overnight snow camping experience.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6) Rappel down a rappel route of 30 feet or more.</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On any of these camping experiences, perform a conservation project approved by the landowner or land managing agency. This can </a:t>
            </a:r>
            <a:r>
              <a:rPr lang="en-US" sz="1400" b="1" i="1" dirty="0">
                <a:solidFill>
                  <a:srgbClr val="515354"/>
                </a:solidFill>
                <a:latin typeface="Roboto"/>
              </a:rPr>
              <a:t>be done alone or with others.</a:t>
            </a:r>
            <a:r>
              <a:rPr lang="en-US" sz="1400" dirty="0">
                <a:solidFill>
                  <a:srgbClr val="515354"/>
                </a:solidFill>
                <a:latin typeface="Roboto"/>
              </a:rPr>
              <a:t/>
            </a:r>
            <a:br>
              <a:rPr lang="en-US" sz="1400" dirty="0">
                <a:solidFill>
                  <a:srgbClr val="515354"/>
                </a:solidFill>
                <a:latin typeface="Roboto"/>
              </a:rPr>
            </a:br>
            <a:endParaRPr lang="en-US" sz="1400" b="1" dirty="0">
              <a:solidFill>
                <a:srgbClr val="515354"/>
              </a:solidFill>
              <a:latin typeface="Roboto"/>
            </a:endParaRPr>
          </a:p>
        </p:txBody>
      </p:sp>
    </p:spTree>
    <p:extLst>
      <p:ext uri="{BB962C8B-B14F-4D97-AF65-F5344CB8AC3E}">
        <p14:creationId xmlns:p14="http://schemas.microsoft.com/office/powerpoint/2010/main" val="161021695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5" y="450749"/>
            <a:ext cx="10619874" cy="738664"/>
          </a:xfrm>
          <a:prstGeom prst="rect">
            <a:avLst/>
          </a:prstGeom>
        </p:spPr>
        <p:txBody>
          <a:bodyPr wrap="square">
            <a:spAutoFit/>
          </a:bodyPr>
          <a:lstStyle/>
          <a:p>
            <a:r>
              <a:rPr lang="en-US" sz="1400" b="1" dirty="0" smtClean="0">
                <a:solidFill>
                  <a:srgbClr val="515354"/>
                </a:solidFill>
                <a:latin typeface="Roboto"/>
              </a:rPr>
              <a:t>10</a:t>
            </a:r>
            <a:r>
              <a:rPr lang="en-US" sz="1400" b="1" dirty="0">
                <a:solidFill>
                  <a:srgbClr val="515354"/>
                </a:solidFill>
                <a:latin typeface="Roboto"/>
              </a:rPr>
              <a:t>. Discuss how the things you did to earn this badge have taught you about personal health and safety, survival, public health, conservation, and good citizenship. In your discussion, tell how Scout spirit and the Scout Oath and Scout Law apply to camping and outdoor ethics</a:t>
            </a:r>
          </a:p>
        </p:txBody>
      </p:sp>
      <p:sp>
        <p:nvSpPr>
          <p:cNvPr id="4" name="Rectangle 1"/>
          <p:cNvSpPr>
            <a:spLocks noChangeArrowheads="1"/>
          </p:cNvSpPr>
          <p:nvPr/>
        </p:nvSpPr>
        <p:spPr bwMode="auto">
          <a:xfrm>
            <a:off x="429128" y="1576659"/>
            <a:ext cx="10981966" cy="4370427"/>
          </a:xfrm>
          <a:prstGeom prst="rect">
            <a:avLst/>
          </a:prstGeom>
          <a:solidFill>
            <a:schemeClr val="accent1">
              <a:lumMod val="20000"/>
              <a:lumOff val="80000"/>
            </a:schemeClr>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1200"/>
              </a:spcAft>
              <a:buClrTx/>
              <a:buSzTx/>
              <a:buFontTx/>
              <a:buNone/>
              <a:tabLst/>
            </a:pPr>
            <a:r>
              <a:rPr kumimoji="0" lang="en-US" altLang="en-US" sz="1600" b="1" i="0" u="none" strike="noStrike" cap="none" normalizeH="0" baseline="0" dirty="0" smtClean="0">
                <a:ln>
                  <a:noFill/>
                </a:ln>
                <a:solidFill>
                  <a:schemeClr val="tx1"/>
                </a:solidFill>
                <a:effectLst/>
                <a:latin typeface="Arial" panose="020B0604020202020204" pitchFamily="34" charset="0"/>
              </a:rPr>
              <a:t>Earning the Camping Merit Badge taught me to manage personal health and safety through proper gear selection and first aid, ensuring survival in varied conditions. I learned about public health by practicing food sanitation, and conservation through following Leave no Trace principles. Good citizenship was developed by sharing camp chores and respecting shared natural spaces. </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Personal Health &amp; Safety:</a:t>
            </a:r>
            <a:r>
              <a:rPr kumimoji="0" lang="en-US" altLang="en-US" sz="1400" b="0" i="0" u="none" strike="noStrike" cap="none" normalizeH="0" baseline="0" dirty="0" smtClean="0">
                <a:ln>
                  <a:noFill/>
                </a:ln>
                <a:solidFill>
                  <a:schemeClr val="tx1"/>
                </a:solidFill>
                <a:effectLst/>
                <a:latin typeface="Arial" panose="020B0604020202020204" pitchFamily="34" charset="0"/>
              </a:rPr>
              <a:t> Preparing for extreme weather (layering clothes) and knowing first aid for blisters, hypothermia, and insect bites, along with practicing proper stove safety. </a:t>
            </a: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Survival:</a:t>
            </a:r>
            <a:r>
              <a:rPr kumimoji="0" lang="en-US" altLang="en-US" sz="1400" b="0" i="0" u="none" strike="noStrike" cap="none" normalizeH="0" baseline="0" dirty="0" smtClean="0">
                <a:ln>
                  <a:noFill/>
                </a:ln>
                <a:solidFill>
                  <a:schemeClr val="tx1"/>
                </a:solidFill>
                <a:effectLst/>
                <a:latin typeface="Arial" panose="020B0604020202020204" pitchFamily="34" charset="0"/>
              </a:rPr>
              <a:t> Packing the "outdoor essentials," navigating with map and compass, and selecting safe, flat campsites to handle unexpected situations. </a:t>
            </a: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Public Health:</a:t>
            </a:r>
            <a:r>
              <a:rPr kumimoji="0" lang="en-US" altLang="en-US" sz="1400" b="0" i="0" u="none" strike="noStrike" cap="none" normalizeH="0" baseline="0" dirty="0" smtClean="0">
                <a:ln>
                  <a:noFill/>
                </a:ln>
                <a:solidFill>
                  <a:schemeClr val="tx1"/>
                </a:solidFill>
                <a:effectLst/>
                <a:latin typeface="Arial" panose="020B0604020202020204" pitchFamily="34" charset="0"/>
              </a:rPr>
              <a:t> Proper storage of food to prevent spoilage and keeping camp clean to avoid contamination. </a:t>
            </a: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Conservation:</a:t>
            </a:r>
            <a:r>
              <a:rPr kumimoji="0" lang="en-US" altLang="en-US" sz="1400" b="0" i="0" u="none" strike="noStrike" cap="none" normalizeH="0" baseline="0" dirty="0" smtClean="0">
                <a:ln>
                  <a:noFill/>
                </a:ln>
                <a:solidFill>
                  <a:schemeClr val="tx1"/>
                </a:solidFill>
                <a:effectLst/>
                <a:latin typeface="Arial" panose="020B0604020202020204" pitchFamily="34" charset="0"/>
              </a:rPr>
              <a:t> Practicing "Leave No Trace" principles to minimize impact, such as disposing of waste properly and respecting wildlife. </a:t>
            </a: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Good Citizenship:</a:t>
            </a:r>
            <a:r>
              <a:rPr kumimoji="0" lang="en-US" altLang="en-US" sz="1400" b="0" i="0" u="none" strike="noStrike" cap="none" normalizeH="0" baseline="0" dirty="0" smtClean="0">
                <a:ln>
                  <a:noFill/>
                </a:ln>
                <a:solidFill>
                  <a:schemeClr val="tx1"/>
                </a:solidFill>
                <a:effectLst/>
                <a:latin typeface="Arial" panose="020B0604020202020204" pitchFamily="34" charset="0"/>
              </a:rPr>
              <a:t> Sharing the workload, respecting other campers, and leaving the campsite better than I found it. </a:t>
            </a: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en-US" altLang="en-US" sz="1400" b="1" i="0" u="none" strike="noStrike" cap="none" normalizeH="0" baseline="0" dirty="0" smtClean="0">
                <a:ln>
                  <a:noFill/>
                </a:ln>
                <a:solidFill>
                  <a:schemeClr val="tx1"/>
                </a:solidFill>
                <a:effectLst/>
                <a:latin typeface="Arial" panose="020B0604020202020204" pitchFamily="34" charset="0"/>
              </a:rPr>
              <a:t>Scout Spirit and Ethics in Camping: </a:t>
            </a:r>
            <a:r>
              <a:rPr kumimoji="0" lang="en-US" altLang="en-US" sz="1400" b="0" i="0" u="none" strike="noStrike" cap="none" normalizeH="0" baseline="0" dirty="0" smtClean="0">
                <a:ln>
                  <a:noFill/>
                </a:ln>
                <a:solidFill>
                  <a:schemeClr val="tx1"/>
                </a:solidFill>
                <a:effectLst/>
                <a:latin typeface="Arial" panose="020B0604020202020204" pitchFamily="34" charset="0"/>
              </a:rPr>
              <a:t>The Scout Oath and Law are fundamental to camping. Being "Trustworthy" and "Clean" means following the Outdoor Code. "Helpful" and "Friendly" apply to teamwork, such as setting up tents together and sharing cooking duties. "A Scout is Kind" applies to protecting nature and wildlife, while "Obedient" means following safety rules and site regulations, ensuring a safe, responsible outdoor experience</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3965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4185761"/>
          </a:xfrm>
          <a:prstGeom prst="rect">
            <a:avLst/>
          </a:prstGeom>
        </p:spPr>
        <p:txBody>
          <a:bodyPr wrap="square">
            <a:spAutoFit/>
          </a:bodyPr>
          <a:lstStyle/>
          <a:p>
            <a:r>
              <a:rPr lang="en-US" sz="1400" b="1" dirty="0">
                <a:solidFill>
                  <a:srgbClr val="515354"/>
                </a:solidFill>
                <a:latin typeface="Roboto"/>
              </a:rPr>
              <a:t>1. Do the following:</a:t>
            </a:r>
          </a:p>
          <a:p>
            <a:pPr>
              <a:buFont typeface="Arial" panose="020B0604020202020204" pitchFamily="34" charset="0"/>
              <a:buChar char="•"/>
            </a:pPr>
            <a:r>
              <a:rPr lang="en-US" sz="1400" dirty="0">
                <a:solidFill>
                  <a:srgbClr val="515354"/>
                </a:solidFill>
                <a:latin typeface="Roboto"/>
              </a:rPr>
              <a:t>(a) Explain to your counselor the most likely hazards you may encounter while participating in camping activities and what you should do to anticipate, help prevent, mitigate, and respond to these hazards</a:t>
            </a:r>
            <a:r>
              <a:rPr lang="en-US" sz="1400" dirty="0" smtClean="0">
                <a:solidFill>
                  <a:srgbClr val="515354"/>
                </a:solidFill>
                <a:latin typeface="Roboto"/>
              </a:rPr>
              <a:t>.</a:t>
            </a: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endParaRPr lang="en-US" sz="1400" dirty="0" smtClean="0">
              <a:solidFill>
                <a:srgbClr val="515354"/>
              </a:solidFill>
              <a:latin typeface="Roboto"/>
            </a:endParaRP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endParaRPr lang="en-US" sz="1400" dirty="0" smtClean="0">
              <a:solidFill>
                <a:srgbClr val="515354"/>
              </a:solidFill>
              <a:latin typeface="Roboto"/>
            </a:endParaRP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(b</a:t>
            </a:r>
            <a:r>
              <a:rPr lang="en-US" sz="1400" dirty="0">
                <a:solidFill>
                  <a:srgbClr val="515354"/>
                </a:solidFill>
                <a:latin typeface="Roboto"/>
              </a:rPr>
              <a:t>) Discuss with your counselor why it is important to be aware of weather conditions before and during your camping activities. Tell how you can prepare should the weather turn bad during your campouts</a:t>
            </a:r>
            <a:r>
              <a:rPr lang="en-US" sz="1400" dirty="0" smtClean="0">
                <a:solidFill>
                  <a:srgbClr val="515354"/>
                </a:solidFill>
                <a:latin typeface="Roboto"/>
              </a:rPr>
              <a:t>.</a:t>
            </a: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endParaRPr lang="en-US" sz="1400" dirty="0" smtClean="0">
              <a:solidFill>
                <a:srgbClr val="515354"/>
              </a:solidFill>
              <a:latin typeface="Roboto"/>
            </a:endParaRPr>
          </a:p>
          <a:p>
            <a:pPr>
              <a:buFont typeface="Arial" panose="020B0604020202020204" pitchFamily="34" charset="0"/>
              <a:buChar char="•"/>
            </a:pPr>
            <a:endParaRPr lang="en-US" sz="1400" dirty="0">
              <a:solidFill>
                <a:srgbClr val="515354"/>
              </a:solidFill>
              <a:latin typeface="Roboto"/>
            </a:endParaRPr>
          </a:p>
          <a:p>
            <a:pPr>
              <a:buFont typeface="Arial" panose="020B0604020202020204" pitchFamily="34" charset="0"/>
              <a:buChar char="•"/>
            </a:pPr>
            <a:endParaRPr lang="en-US" sz="1400" dirty="0" smtClean="0">
              <a:solidFill>
                <a:srgbClr val="515354"/>
              </a:solidFill>
              <a:latin typeface="Roboto"/>
            </a:endParaRPr>
          </a:p>
          <a:p>
            <a:pPr>
              <a:buFont typeface="Arial" panose="020B0604020202020204" pitchFamily="34" charset="0"/>
              <a:buChar char="•"/>
            </a:pPr>
            <a:r>
              <a:rPr lang="en-US" sz="1400" dirty="0">
                <a:solidFill>
                  <a:srgbClr val="515354"/>
                </a:solidFill>
                <a:latin typeface="Roboto"/>
              </a:rPr>
              <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Show that you know first aid for and how to prevent injuries or illnesses that could occur while camping, including hypothermia, frostbite, heat reactions, dehydration, altitude sickness, insect stings, tick bites, snakebite, blisters, and hyperventilation.</a:t>
            </a:r>
            <a:br>
              <a:rPr lang="en-US" sz="1400" dirty="0">
                <a:solidFill>
                  <a:srgbClr val="515354"/>
                </a:solidFill>
                <a:latin typeface="Roboto"/>
              </a:rPr>
            </a:br>
            <a:endParaRPr lang="en-US" sz="1400" dirty="0">
              <a:solidFill>
                <a:srgbClr val="212121"/>
              </a:solidFill>
              <a:latin typeface="Roboto"/>
            </a:endParaRPr>
          </a:p>
        </p:txBody>
      </p:sp>
    </p:spTree>
    <p:extLst>
      <p:ext uri="{BB962C8B-B14F-4D97-AF65-F5344CB8AC3E}">
        <p14:creationId xmlns:p14="http://schemas.microsoft.com/office/powerpoint/2010/main" val="2508388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738664"/>
          </a:xfrm>
          <a:prstGeom prst="rect">
            <a:avLst/>
          </a:prstGeom>
        </p:spPr>
        <p:txBody>
          <a:bodyPr wrap="square">
            <a:spAutoFit/>
          </a:bodyPr>
          <a:lstStyle/>
          <a:p>
            <a:r>
              <a:rPr lang="en-US" sz="1400" b="1" dirty="0" smtClean="0">
                <a:solidFill>
                  <a:srgbClr val="515354"/>
                </a:solidFill>
                <a:latin typeface="Roboto"/>
              </a:rPr>
              <a:t>2</a:t>
            </a:r>
            <a:r>
              <a:rPr lang="en-US" sz="1400" b="1" dirty="0">
                <a:solidFill>
                  <a:srgbClr val="515354"/>
                </a:solidFill>
                <a:latin typeface="Roboto"/>
              </a:rPr>
              <a:t>. Learn the Leave No Trace Seven Principles and the Outdoor Code, and explain what they mean. Write a personal and group plan for implementing these principles on your next outing.</a:t>
            </a:r>
            <a:br>
              <a:rPr lang="en-US" sz="1400" b="1" dirty="0">
                <a:solidFill>
                  <a:srgbClr val="515354"/>
                </a:solidFill>
                <a:latin typeface="Roboto"/>
              </a:rPr>
            </a:br>
            <a:endParaRPr lang="en-US" sz="1400" dirty="0">
              <a:solidFill>
                <a:srgbClr val="515354"/>
              </a:solidFill>
              <a:latin typeface="Roboto"/>
            </a:endParaRPr>
          </a:p>
        </p:txBody>
      </p:sp>
    </p:spTree>
    <p:extLst>
      <p:ext uri="{BB962C8B-B14F-4D97-AF65-F5344CB8AC3E}">
        <p14:creationId xmlns:p14="http://schemas.microsoft.com/office/powerpoint/2010/main" val="2967593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738664"/>
          </a:xfrm>
          <a:prstGeom prst="rect">
            <a:avLst/>
          </a:prstGeom>
        </p:spPr>
        <p:txBody>
          <a:bodyPr wrap="square">
            <a:spAutoFit/>
          </a:bodyPr>
          <a:lstStyle/>
          <a:p>
            <a:r>
              <a:rPr lang="en-US" sz="1400" b="1" dirty="0" smtClean="0">
                <a:solidFill>
                  <a:srgbClr val="515354"/>
                </a:solidFill>
                <a:latin typeface="Roboto"/>
              </a:rPr>
              <a:t>3</a:t>
            </a:r>
            <a:r>
              <a:rPr lang="en-US" sz="1400" b="1" dirty="0">
                <a:solidFill>
                  <a:srgbClr val="515354"/>
                </a:solidFill>
                <a:latin typeface="Roboto"/>
              </a:rPr>
              <a:t>. Make a written plan for an overnight trek and show how to get to your camping spot by using a topographical map and one of the following</a:t>
            </a:r>
            <a:r>
              <a:rPr lang="en-US" sz="1400" b="1" dirty="0" smtClean="0">
                <a:solidFill>
                  <a:srgbClr val="515354"/>
                </a:solidFill>
                <a:latin typeface="Roboto"/>
              </a:rPr>
              <a:t>: </a:t>
            </a:r>
            <a:r>
              <a:rPr lang="en-US" sz="1400" dirty="0" smtClean="0">
                <a:solidFill>
                  <a:srgbClr val="515354"/>
                </a:solidFill>
                <a:latin typeface="Roboto"/>
              </a:rPr>
              <a:t>(</a:t>
            </a:r>
            <a:r>
              <a:rPr lang="en-US" sz="1400" dirty="0">
                <a:solidFill>
                  <a:srgbClr val="515354"/>
                </a:solidFill>
                <a:latin typeface="Roboto"/>
              </a:rPr>
              <a:t>a) </a:t>
            </a:r>
            <a:r>
              <a:rPr lang="en-US" sz="1400" dirty="0" smtClean="0">
                <a:solidFill>
                  <a:srgbClr val="515354"/>
                </a:solidFill>
                <a:latin typeface="Roboto"/>
              </a:rPr>
              <a:t>Compass; (</a:t>
            </a:r>
            <a:r>
              <a:rPr lang="en-US" sz="1400" dirty="0">
                <a:solidFill>
                  <a:srgbClr val="515354"/>
                </a:solidFill>
                <a:latin typeface="Roboto"/>
              </a:rPr>
              <a:t>b) GPS </a:t>
            </a:r>
            <a:r>
              <a:rPr lang="en-US" sz="1400" dirty="0" smtClean="0">
                <a:solidFill>
                  <a:srgbClr val="515354"/>
                </a:solidFill>
                <a:latin typeface="Roboto"/>
              </a:rPr>
              <a:t>receiver; (</a:t>
            </a:r>
            <a:r>
              <a:rPr lang="en-US" sz="1400" dirty="0">
                <a:solidFill>
                  <a:srgbClr val="515354"/>
                </a:solidFill>
                <a:latin typeface="Roboto"/>
              </a:rPr>
              <a:t>c) Smartphone with a GPS </a:t>
            </a:r>
            <a:r>
              <a:rPr lang="en-US" sz="1400" dirty="0" smtClean="0">
                <a:solidFill>
                  <a:srgbClr val="515354"/>
                </a:solidFill>
                <a:latin typeface="Roboto"/>
              </a:rPr>
              <a:t>app</a:t>
            </a:r>
            <a:r>
              <a:rPr lang="en-US" sz="1400" dirty="0">
                <a:solidFill>
                  <a:srgbClr val="212121"/>
                </a:solidFill>
                <a:latin typeface="Roboto"/>
              </a:rPr>
              <a:t/>
            </a:r>
            <a:br>
              <a:rPr lang="en-US" sz="1400" dirty="0">
                <a:solidFill>
                  <a:srgbClr val="212121"/>
                </a:solidFill>
                <a:latin typeface="Roboto"/>
              </a:rPr>
            </a:br>
            <a:endParaRPr lang="en-US" sz="1400" dirty="0">
              <a:solidFill>
                <a:srgbClr val="515354"/>
              </a:solidFill>
              <a:latin typeface="Roboto"/>
            </a:endParaRPr>
          </a:p>
        </p:txBody>
      </p:sp>
    </p:spTree>
    <p:extLst>
      <p:ext uri="{BB962C8B-B14F-4D97-AF65-F5344CB8AC3E}">
        <p14:creationId xmlns:p14="http://schemas.microsoft.com/office/powerpoint/2010/main" val="3425343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954107"/>
          </a:xfrm>
          <a:prstGeom prst="rect">
            <a:avLst/>
          </a:prstGeom>
        </p:spPr>
        <p:txBody>
          <a:bodyPr wrap="square">
            <a:spAutoFit/>
          </a:bodyPr>
          <a:lstStyle/>
          <a:p>
            <a:r>
              <a:rPr lang="en-US" sz="1400" b="1" dirty="0" smtClean="0">
                <a:solidFill>
                  <a:srgbClr val="515354"/>
                </a:solidFill>
                <a:latin typeface="Roboto"/>
              </a:rPr>
              <a:t>4</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Make a duty roster showing how your patrol is organized for an actual overnight campout. List assignments for each member.</a:t>
            </a:r>
          </a:p>
          <a:p>
            <a:pPr>
              <a:buFont typeface="Arial" panose="020B0604020202020204" pitchFamily="34" charset="0"/>
              <a:buChar char="•"/>
            </a:pPr>
            <a:r>
              <a:rPr lang="en-US" sz="1400" dirty="0">
                <a:solidFill>
                  <a:srgbClr val="515354"/>
                </a:solidFill>
                <a:latin typeface="Roboto"/>
              </a:rPr>
              <a:t>(b) Help a Scout patrol or a </a:t>
            </a:r>
            <a:r>
              <a:rPr lang="en-US" sz="1400" dirty="0" err="1">
                <a:solidFill>
                  <a:srgbClr val="515354"/>
                </a:solidFill>
                <a:latin typeface="Roboto"/>
              </a:rPr>
              <a:t>Webelos</a:t>
            </a:r>
            <a:r>
              <a:rPr lang="en-US" sz="1400" dirty="0">
                <a:solidFill>
                  <a:srgbClr val="515354"/>
                </a:solidFill>
                <a:latin typeface="Roboto"/>
              </a:rPr>
              <a:t> Scout unit in your area prepare for an actual campout, including creating the duty roster, menu planning, equipment needs, general planning, and setting up camp</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472776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7918" y="161365"/>
            <a:ext cx="11900647" cy="654871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0319" y="313765"/>
            <a:ext cx="11613776" cy="626184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64487" y="394484"/>
            <a:ext cx="10592271" cy="1384995"/>
          </a:xfrm>
          <a:prstGeom prst="rect">
            <a:avLst/>
          </a:prstGeom>
        </p:spPr>
        <p:txBody>
          <a:bodyPr wrap="square">
            <a:spAutoFit/>
          </a:bodyPr>
          <a:lstStyle/>
          <a:p>
            <a:r>
              <a:rPr lang="en-US" sz="1400" b="1" dirty="0" smtClean="0">
                <a:solidFill>
                  <a:srgbClr val="515354"/>
                </a:solidFill>
                <a:latin typeface="Roboto"/>
              </a:rPr>
              <a:t>5</a:t>
            </a:r>
            <a:r>
              <a:rPr lang="en-US" sz="1400" b="1" dirty="0">
                <a:solidFill>
                  <a:srgbClr val="515354"/>
                </a:solidFill>
                <a:latin typeface="Roboto"/>
              </a:rPr>
              <a:t>. Do the following:</a:t>
            </a:r>
          </a:p>
          <a:p>
            <a:pPr>
              <a:buFont typeface="Arial" panose="020B0604020202020204" pitchFamily="34" charset="0"/>
              <a:buChar char="•"/>
            </a:pPr>
            <a:r>
              <a:rPr lang="en-US" sz="1400" dirty="0">
                <a:solidFill>
                  <a:srgbClr val="515354"/>
                </a:solidFill>
                <a:latin typeface="Roboto"/>
              </a:rPr>
              <a:t>(a) Prepare a list of clothing you would need for overnight campouts in both warm and cold weather. Explain the term "layering."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b) Discuss footwear for different kinds of weather and how the right footwear is important for protecting your feet.</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c) Explain the proper care and storage of camping equipment (clothing, footwear, bedding).</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d) List the Scout Basic Essentials necessary for any campout, and explain why each item is needed.</a:t>
            </a:r>
            <a:br>
              <a:rPr lang="en-US" sz="1400" dirty="0">
                <a:solidFill>
                  <a:srgbClr val="515354"/>
                </a:solidFill>
                <a:latin typeface="Roboto"/>
              </a:rPr>
            </a:br>
            <a:r>
              <a:rPr lang="en-US" sz="1400" dirty="0" smtClean="0">
                <a:solidFill>
                  <a:srgbClr val="515354"/>
                </a:solidFill>
                <a:latin typeface="Roboto"/>
              </a:rPr>
              <a:t>(</a:t>
            </a:r>
            <a:r>
              <a:rPr lang="en-US" sz="1400" dirty="0">
                <a:solidFill>
                  <a:srgbClr val="515354"/>
                </a:solidFill>
                <a:latin typeface="Roboto"/>
              </a:rPr>
              <a:t>e) Present yourself to your Scoutmaster with your pack for inspection. Be correctly clothed and equipped for an overnight campout</a:t>
            </a:r>
            <a:r>
              <a:rPr lang="en-US" sz="1400" dirty="0" smtClean="0">
                <a:solidFill>
                  <a:srgbClr val="515354"/>
                </a:solidFill>
                <a:latin typeface="Roboto"/>
              </a:rPr>
              <a:t>.</a:t>
            </a:r>
            <a:endParaRPr lang="en-US" sz="1400" dirty="0">
              <a:solidFill>
                <a:srgbClr val="515354"/>
              </a:solidFill>
              <a:latin typeface="Roboto"/>
            </a:endParaRPr>
          </a:p>
        </p:txBody>
      </p:sp>
    </p:spTree>
    <p:extLst>
      <p:ext uri="{BB962C8B-B14F-4D97-AF65-F5344CB8AC3E}">
        <p14:creationId xmlns:p14="http://schemas.microsoft.com/office/powerpoint/2010/main" val="2936742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30335</TotalTime>
  <Words>2805</Words>
  <Application>Microsoft Office PowerPoint</Application>
  <PresentationFormat>Widescreen</PresentationFormat>
  <Paragraphs>570</Paragraphs>
  <Slides>44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Calibri</vt:lpstr>
      <vt:lpstr>Calibri Light</vt:lpstr>
      <vt:lpstr>Google Sans</vt:lpstr>
      <vt:lpstr>Libre Franklin</vt:lpstr>
      <vt:lpstr>Roboto</vt:lpstr>
      <vt:lpstr>Roboto Slab</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mollie bertrand</dc:creator>
  <cp:lastModifiedBy>mollie bertrand</cp:lastModifiedBy>
  <cp:revision>54</cp:revision>
  <dcterms:created xsi:type="dcterms:W3CDTF">2025-11-29T23:57:03Z</dcterms:created>
  <dcterms:modified xsi:type="dcterms:W3CDTF">2026-05-29T18:53:49Z</dcterms:modified>
</cp:coreProperties>
</file>