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6" r:id="rId5"/>
    <p:sldId id="260" r:id="rId6"/>
    <p:sldId id="272" r:id="rId7"/>
    <p:sldId id="261" r:id="rId8"/>
    <p:sldId id="262" r:id="rId9"/>
    <p:sldId id="269" r:id="rId10"/>
    <p:sldId id="263" r:id="rId11"/>
    <p:sldId id="27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sorterViewPr>
    <p:cViewPr>
      <p:scale>
        <a:sx n="100" d="100"/>
        <a:sy n="100" d="100"/>
      </p:scale>
      <p:origin x="0" y="-23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4176216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1057055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949478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722448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15095E-2DBE-4B21-B55A-7A658DE70DB3}" type="datetimeFigureOut">
              <a:rPr lang="en-US" smtClean="0"/>
              <a:t>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70441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15095E-2DBE-4B21-B55A-7A658DE70DB3}" type="datetimeFigureOut">
              <a:rPr lang="en-US" smtClean="0"/>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816023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15095E-2DBE-4B21-B55A-7A658DE70DB3}" type="datetimeFigureOut">
              <a:rPr lang="en-US" smtClean="0"/>
              <a:t>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1952029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15095E-2DBE-4B21-B55A-7A658DE70DB3}" type="datetimeFigureOut">
              <a:rPr lang="en-US" smtClean="0"/>
              <a:t>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762363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15095E-2DBE-4B21-B55A-7A658DE70DB3}" type="datetimeFigureOut">
              <a:rPr lang="en-US" smtClean="0"/>
              <a:t>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4090100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15095E-2DBE-4B21-B55A-7A658DE70DB3}" type="datetimeFigureOut">
              <a:rPr lang="en-US" smtClean="0"/>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634721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15095E-2DBE-4B21-B55A-7A658DE70DB3}" type="datetimeFigureOut">
              <a:rPr lang="en-US" smtClean="0"/>
              <a:t>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294684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5095E-2DBE-4B21-B55A-7A658DE70DB3}" type="datetimeFigureOut">
              <a:rPr lang="en-US" smtClean="0"/>
              <a:t>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D2F419-EF2D-47E4-9EA1-362E0165685B}"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49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hyperlink" Target="https://en.wikipedia.org/wiki/Colorado" TargetMode="External"/><Relationship Id="rId3" Type="http://schemas.openxmlformats.org/officeDocument/2006/relationships/hyperlink" Target="https://en.wikipedia.org/wiki/United_States_Army" TargetMode="External"/><Relationship Id="rId7" Type="http://schemas.openxmlformats.org/officeDocument/2006/relationships/image" Target="../media/image10.jpeg"/><Relationship Id="rId12" Type="http://schemas.openxmlformats.org/officeDocument/2006/relationships/hyperlink" Target="https://en.wikipedia.org/wiki/Peterson_Air_Force_Base" TargetMode="External"/><Relationship Id="rId17" Type="http://schemas.openxmlformats.org/officeDocument/2006/relationships/hyperlink" Target="https://en.wikipedia.org/wiki/Daniel_James_Jr.#cite_note-Astor-11" TargetMode="External"/><Relationship Id="rId2" Type="http://schemas.openxmlformats.org/officeDocument/2006/relationships/image" Target="../media/image9.png"/><Relationship Id="rId16" Type="http://schemas.openxmlformats.org/officeDocument/2006/relationships/hyperlink" Target="https://en.wikipedia.org/wiki/Chief_of_Staff_of_the_United_States_Air_Force" TargetMode="External"/><Relationship Id="rId1" Type="http://schemas.openxmlformats.org/officeDocument/2006/relationships/slideLayout" Target="../slideLayouts/slideLayout7.xml"/><Relationship Id="rId6" Type="http://schemas.openxmlformats.org/officeDocument/2006/relationships/hyperlink" Target="https://en.wikipedia.org/wiki/Medal_of_Honor" TargetMode="External"/><Relationship Id="rId11" Type="http://schemas.openxmlformats.org/officeDocument/2006/relationships/hyperlink" Target="https://en.wikipedia.org/wiki/ADCOM" TargetMode="External"/><Relationship Id="rId5" Type="http://schemas.openxmlformats.org/officeDocument/2006/relationships/hyperlink" Target="https://en.wikipedia.org/wiki/Bertogne" TargetMode="External"/><Relationship Id="rId15" Type="http://schemas.openxmlformats.org/officeDocument/2006/relationships/hyperlink" Target="https://en.wikipedia.org/wiki/Canada" TargetMode="External"/><Relationship Id="rId10" Type="http://schemas.openxmlformats.org/officeDocument/2006/relationships/hyperlink" Target="https://en.wikipedia.org/wiki/NORAD" TargetMode="External"/><Relationship Id="rId4" Type="http://schemas.openxmlformats.org/officeDocument/2006/relationships/hyperlink" Target="https://en.wikipedia.org/wiki/World_War_II" TargetMode="External"/><Relationship Id="rId9" Type="http://schemas.openxmlformats.org/officeDocument/2006/relationships/hyperlink" Target="https://en.wikipedia.org/wiki/Daniel_James_Jr.#cite_note-BlackPast-5" TargetMode="External"/><Relationship Id="rId14" Type="http://schemas.openxmlformats.org/officeDocument/2006/relationships/hyperlink" Target="https://en.wikipedia.org/wiki/United_Stat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en.wikipedia.org/wiki/Isadore_S._Jachman#cite_note-3"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en.wikipedia.org/wiki/Isadore_S._Jachman#cite_note-2" TargetMode="External"/><Relationship Id="rId5" Type="http://schemas.openxmlformats.org/officeDocument/2006/relationships/hyperlink" Target="https://en.wikipedia.org/wiki/Bazooka" TargetMode="External"/><Relationship Id="rId4" Type="http://schemas.openxmlformats.org/officeDocument/2006/relationships/hyperlink" Target="https://en.wikipedia.org/wiki/513th_Parachute_Infantry_Regi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mericanCultu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2645" y="224296"/>
            <a:ext cx="2286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374339" y="1367297"/>
            <a:ext cx="7490012" cy="584775"/>
          </a:xfrm>
          <a:prstGeom prst="rect">
            <a:avLst/>
          </a:prstGeom>
        </p:spPr>
        <p:txBody>
          <a:bodyPr wrap="square">
            <a:spAutoFit/>
          </a:bodyPr>
          <a:lstStyle/>
          <a:p>
            <a:r>
              <a:rPr lang="en-US" sz="3200" b="1" i="0" dirty="0" smtClean="0">
                <a:solidFill>
                  <a:srgbClr val="515354"/>
                </a:solidFill>
                <a:effectLst/>
                <a:latin typeface="Roboto Slab"/>
              </a:rPr>
              <a:t>American Cultures Merit Badge</a:t>
            </a:r>
            <a:endParaRPr lang="en-US" sz="3200" b="1" i="0" dirty="0">
              <a:solidFill>
                <a:srgbClr val="515354"/>
              </a:solidFill>
              <a:effectLst/>
              <a:latin typeface="Roboto Slab"/>
            </a:endParaRPr>
          </a:p>
        </p:txBody>
      </p:sp>
      <p:pic>
        <p:nvPicPr>
          <p:cNvPr id="1028" name="Picture 4" descr="https://www.scouting.org/wp-content/uploads/2022/12/american-cultures_MB_pamphlet.jpg"/>
          <p:cNvPicPr>
            <a:picLocks noChangeAspect="1" noChangeArrowheads="1"/>
          </p:cNvPicPr>
          <p:nvPr/>
        </p:nvPicPr>
        <p:blipFill rotWithShape="1">
          <a:blip r:embed="rId3">
            <a:extLst>
              <a:ext uri="{28A0092B-C50C-407E-A947-70E740481C1C}">
                <a14:useLocalDpi xmlns:a14="http://schemas.microsoft.com/office/drawing/2010/main" val="0"/>
              </a:ext>
            </a:extLst>
          </a:blip>
          <a:srcRect l="14178" r="13822"/>
          <a:stretch/>
        </p:blipFill>
        <p:spPr bwMode="auto">
          <a:xfrm>
            <a:off x="533399" y="3678954"/>
            <a:ext cx="2057401"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52830" y="5588368"/>
            <a:ext cx="5561138" cy="646331"/>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smtClean="0"/>
              <a:t>Scout Ryan Bertrand; cell: 757.418.2388</a:t>
            </a:r>
          </a:p>
          <a:p>
            <a:r>
              <a:rPr lang="en-US" b="1" dirty="0" smtClean="0"/>
              <a:t>Mr. Robert Bertrand: cell: 910.9160755</a:t>
            </a:r>
            <a:endParaRPr lang="en-US" b="1" dirty="0"/>
          </a:p>
        </p:txBody>
      </p:sp>
      <p:sp>
        <p:nvSpPr>
          <p:cNvPr id="6" name="TextBox 5"/>
          <p:cNvSpPr txBox="1"/>
          <p:nvPr/>
        </p:nvSpPr>
        <p:spPr>
          <a:xfrm>
            <a:off x="4298038" y="3032623"/>
            <a:ext cx="4120095" cy="646331"/>
          </a:xfrm>
          <a:prstGeom prst="rect">
            <a:avLst/>
          </a:prstGeom>
          <a:solidFill>
            <a:schemeClr val="accent1">
              <a:lumMod val="40000"/>
              <a:lumOff val="60000"/>
            </a:schemeClr>
          </a:solidFill>
          <a:ln>
            <a:solidFill>
              <a:schemeClr val="tx1"/>
            </a:solidFill>
          </a:ln>
          <a:scene3d>
            <a:camera prst="orthographicFront"/>
            <a:lightRig rig="threePt" dir="t"/>
          </a:scene3d>
          <a:sp3d>
            <a:bevelT/>
          </a:sp3d>
        </p:spPr>
        <p:txBody>
          <a:bodyPr wrap="square" rtlCol="0">
            <a:spAutoFit/>
          </a:bodyPr>
          <a:lstStyle/>
          <a:p>
            <a:r>
              <a:rPr lang="en-US" b="1" u="sng" dirty="0" smtClean="0"/>
              <a:t>Merit Badge Counselor:</a:t>
            </a:r>
            <a:endParaRPr lang="en-US" b="1" dirty="0" smtClean="0"/>
          </a:p>
          <a:p>
            <a:pPr marL="285750" indent="-285750">
              <a:buFont typeface="Arial" panose="020B0604020202020204" pitchFamily="34" charset="0"/>
              <a:buChar char="•"/>
            </a:pPr>
            <a:r>
              <a:rPr lang="en-US" b="1" dirty="0" smtClean="0"/>
              <a:t>Mrs. Erin </a:t>
            </a:r>
            <a:r>
              <a:rPr lang="en-US" b="1" dirty="0" err="1" smtClean="0"/>
              <a:t>Nimmo</a:t>
            </a:r>
            <a:endParaRPr lang="en-US" b="1" dirty="0"/>
          </a:p>
        </p:txBody>
      </p:sp>
    </p:spTree>
    <p:extLst>
      <p:ext uri="{BB962C8B-B14F-4D97-AF65-F5344CB8AC3E}">
        <p14:creationId xmlns:p14="http://schemas.microsoft.com/office/powerpoint/2010/main" val="2691716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0221" y="621115"/>
            <a:ext cx="11276479" cy="60877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1D35"/>
                </a:solidFill>
                <a:effectLst/>
                <a:latin typeface="Google Sans"/>
              </a:rPr>
              <a:t>Outline</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1. Introduction: The Scout Connection (1 mins)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Hook:</a:t>
            </a:r>
            <a:r>
              <a:rPr kumimoji="0" lang="en-US" altLang="en-US" sz="1400" b="0" i="0" u="none" strike="noStrike" cap="none" normalizeH="0" baseline="0" dirty="0" smtClean="0">
                <a:ln>
                  <a:noFill/>
                </a:ln>
                <a:solidFill>
                  <a:srgbClr val="0A0A0A"/>
                </a:solidFill>
                <a:effectLst/>
                <a:latin typeface="Google Sans"/>
              </a:rPr>
              <a:t> "We all wear the same uniform, but we come from different families, beliefs, and backgrounds. Today, let's talk about how Scouting brings us together, and how we can learn from each other."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Personal Story (Your Own):</a:t>
            </a:r>
            <a:r>
              <a:rPr kumimoji="0" lang="en-US" altLang="en-US" sz="1400" b="0" i="0" u="none" strike="noStrike" cap="none" normalizeH="0" baseline="0" dirty="0" smtClean="0">
                <a:ln>
                  <a:noFill/>
                </a:ln>
                <a:solidFill>
                  <a:srgbClr val="0A0A0A"/>
                </a:solidFill>
                <a:effectLst/>
                <a:latin typeface="Google Sans"/>
              </a:rPr>
              <a:t> Briefly share a time you connected with someone different from you (e.g., a new Scout, someone at a community service project) and what you learned.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2. How People Get Along: A Scout Example (</a:t>
            </a:r>
            <a:r>
              <a:rPr lang="en-US" altLang="en-US" sz="1400" b="1" dirty="0">
                <a:solidFill>
                  <a:srgbClr val="0A0A0A"/>
                </a:solidFill>
                <a:latin typeface="Google Sans"/>
              </a:rPr>
              <a:t>3</a:t>
            </a:r>
            <a:r>
              <a:rPr kumimoji="0" lang="en-US" altLang="en-US" sz="1400" b="1" i="0" u="none" strike="noStrike" cap="none" normalizeH="0" baseline="0" dirty="0" smtClean="0">
                <a:ln>
                  <a:noFill/>
                </a:ln>
                <a:solidFill>
                  <a:srgbClr val="0A0A0A"/>
                </a:solidFill>
                <a:effectLst/>
                <a:latin typeface="Google Sans"/>
              </a:rPr>
              <a:t> mins)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Scenario (Use Nate &amp; Devon):</a:t>
            </a:r>
            <a:r>
              <a:rPr kumimoji="0" lang="en-US" altLang="en-US" sz="1400" b="0" i="0" u="none" strike="noStrike" cap="none" normalizeH="0" baseline="0" dirty="0" smtClean="0">
                <a:ln>
                  <a:noFill/>
                </a:ln>
                <a:solidFill>
                  <a:srgbClr val="0A0A0A"/>
                </a:solidFill>
                <a:effectLst/>
                <a:latin typeface="Google Sans"/>
              </a:rPr>
              <a:t> "Imagine Nate (history buff) and Devon (tech whiz). For the American Cultures badge, Nate researches history, Devon finds stats online, but they </a:t>
            </a:r>
            <a:r>
              <a:rPr kumimoji="0" lang="en-US" altLang="en-US" sz="1400" b="0" i="1" u="none" strike="noStrike" cap="none" normalizeH="0" baseline="0" dirty="0" smtClean="0">
                <a:ln>
                  <a:noFill/>
                </a:ln>
                <a:solidFill>
                  <a:srgbClr val="0A0A0A"/>
                </a:solidFill>
                <a:effectLst/>
                <a:latin typeface="Google Sans"/>
              </a:rPr>
              <a:t>both</a:t>
            </a:r>
            <a:r>
              <a:rPr kumimoji="0" lang="en-US" altLang="en-US" sz="1400" b="0" i="0" u="none" strike="noStrike" cap="none" normalizeH="0" baseline="0" dirty="0" smtClean="0">
                <a:ln>
                  <a:noFill/>
                </a:ln>
                <a:solidFill>
                  <a:srgbClr val="0A0A0A"/>
                </a:solidFill>
                <a:effectLst/>
                <a:latin typeface="Google Sans"/>
              </a:rPr>
              <a:t> learn each other's skills. Nate learns tech; Devon learns history."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Key Idea:</a:t>
            </a:r>
            <a:r>
              <a:rPr kumimoji="0" lang="en-US" altLang="en-US" sz="1400" b="0" i="0" u="none" strike="noStrike" cap="none" normalizeH="0" baseline="0" dirty="0" smtClean="0">
                <a:ln>
                  <a:noFill/>
                </a:ln>
                <a:solidFill>
                  <a:srgbClr val="0A0A0A"/>
                </a:solidFill>
                <a:effectLst/>
                <a:latin typeface="Google Sans"/>
              </a:rPr>
              <a:t> They focused on a </a:t>
            </a:r>
            <a:r>
              <a:rPr kumimoji="0" lang="en-US" altLang="en-US" sz="1400" b="1" i="0" u="none" strike="noStrike" cap="none" normalizeH="0" baseline="0" dirty="0" smtClean="0">
                <a:ln>
                  <a:noFill/>
                </a:ln>
                <a:solidFill>
                  <a:srgbClr val="0A0A0A"/>
                </a:solidFill>
                <a:effectLst/>
                <a:latin typeface="Google Sans"/>
              </a:rPr>
              <a:t>common goal</a:t>
            </a:r>
            <a:r>
              <a:rPr kumimoji="0" lang="en-US" altLang="en-US" sz="1400" b="0" i="0" u="none" strike="noStrike" cap="none" normalizeH="0" baseline="0" dirty="0" smtClean="0">
                <a:ln>
                  <a:noFill/>
                </a:ln>
                <a:solidFill>
                  <a:srgbClr val="0A0A0A"/>
                </a:solidFill>
                <a:effectLst/>
                <a:latin typeface="Google Sans"/>
              </a:rPr>
              <a:t> (earning the badge) and respected their different strengths.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Broader Example:</a:t>
            </a:r>
            <a:r>
              <a:rPr kumimoji="0" lang="en-US" altLang="en-US" sz="1400" b="0" i="0" u="none" strike="noStrike" cap="none" normalizeH="0" baseline="0" dirty="0" smtClean="0">
                <a:ln>
                  <a:noFill/>
                </a:ln>
                <a:solidFill>
                  <a:srgbClr val="0A0A0A"/>
                </a:solidFill>
                <a:effectLst/>
                <a:latin typeface="Google Sans"/>
              </a:rPr>
              <a:t> Mention how Scouts from different faiths can meet to discuss community needs, finding common ground.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3. Discussion: Building Bridges (5 mins)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Facilitate:</a:t>
            </a:r>
            <a:r>
              <a:rPr kumimoji="0" lang="en-US" altLang="en-US" sz="1400" b="0" i="0" u="none" strike="noStrike" cap="none" normalizeH="0" baseline="0" dirty="0" smtClean="0">
                <a:ln>
                  <a:noFill/>
                </a:ln>
                <a:solidFill>
                  <a:srgbClr val="0A0A0A"/>
                </a:solidFill>
                <a:effectLst/>
                <a:latin typeface="Google Sans"/>
              </a:rPr>
              <a:t> "Now, let's talk about our school and community. What can </a:t>
            </a:r>
            <a:r>
              <a:rPr kumimoji="0" lang="en-US" altLang="en-US" sz="1400" b="0" i="1" u="none" strike="noStrike" cap="none" normalizeH="0" baseline="0" dirty="0" smtClean="0">
                <a:ln>
                  <a:noFill/>
                </a:ln>
                <a:solidFill>
                  <a:srgbClr val="0A0A0A"/>
                </a:solidFill>
                <a:effectLst/>
                <a:latin typeface="Google Sans"/>
              </a:rPr>
              <a:t>we</a:t>
            </a:r>
            <a:r>
              <a:rPr kumimoji="0" lang="en-US" altLang="en-US" sz="1400" b="0" i="0" u="none" strike="noStrike" cap="none" normalizeH="0" baseline="0" dirty="0" smtClean="0">
                <a:ln>
                  <a:noFill/>
                </a:ln>
                <a:solidFill>
                  <a:srgbClr val="0A0A0A"/>
                </a:solidFill>
                <a:effectLst/>
                <a:latin typeface="Google Sans"/>
              </a:rPr>
              <a:t> do?"</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rgbClr val="0A0A0A"/>
                </a:solidFill>
                <a:effectLst/>
                <a:latin typeface="Google Sans"/>
              </a:rPr>
              <a:t>"What's one new custom from another culture you'd be willing to learn about?" (e.g., different greetings, food).</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rgbClr val="0A0A0A"/>
                </a:solidFill>
                <a:effectLst/>
                <a:latin typeface="Google Sans"/>
              </a:rPr>
              <a:t>"How can we be like Nate and Devon and share our skills?" (e.g., tech help for history, story sharing for tech).</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rgbClr val="0A0A0A"/>
                </a:solidFill>
                <a:effectLst/>
                <a:latin typeface="Google Sans"/>
              </a:rPr>
              <a:t>"What small act of kindness can we do this week to understand someone better?" (e.g., listening without interrupting, trying their lunch).</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rgbClr val="0A0A0A"/>
                </a:solidFill>
                <a:effectLst/>
                <a:latin typeface="Google Sans"/>
              </a:rPr>
              <a:t>"How can we show more 'good turns' to people different from us?" (Connecting to the Scout Law).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b="1" dirty="0">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A0A0A"/>
                </a:solidFill>
                <a:effectLst/>
                <a:latin typeface="Google Sans"/>
              </a:rPr>
              <a:t>4. Conclusion: (</a:t>
            </a:r>
            <a:r>
              <a:rPr lang="en-US" altLang="en-US" sz="1400" b="1" dirty="0">
                <a:solidFill>
                  <a:srgbClr val="0A0A0A"/>
                </a:solidFill>
                <a:latin typeface="Google Sans"/>
              </a:rPr>
              <a:t>3</a:t>
            </a:r>
            <a:r>
              <a:rPr kumimoji="0" lang="en-US" altLang="en-US" sz="1400" b="1" i="0" u="none" strike="noStrike" cap="none" normalizeH="0" baseline="0" dirty="0" smtClean="0">
                <a:ln>
                  <a:noFill/>
                </a:ln>
                <a:solidFill>
                  <a:srgbClr val="0A0A0A"/>
                </a:solidFill>
                <a:effectLst/>
                <a:latin typeface="Google Sans"/>
              </a:rPr>
              <a:t> mins)</a:t>
            </a:r>
            <a:endParaRPr kumimoji="0" lang="en-US"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Summarize:</a:t>
            </a:r>
            <a:r>
              <a:rPr kumimoji="0" lang="en-US" altLang="en-US" sz="1400" b="0" i="0" u="none" strike="noStrike" cap="none" normalizeH="0" baseline="0" dirty="0" smtClean="0">
                <a:ln>
                  <a:noFill/>
                </a:ln>
                <a:solidFill>
                  <a:srgbClr val="0A0A0A"/>
                </a:solidFill>
                <a:effectLst/>
                <a:latin typeface="Google Sans"/>
              </a:rPr>
              <a:t> "We learned that patience, kindness, and focusing on shared goals help us understand each other."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rgbClr val="0A0A0A"/>
                </a:solidFill>
                <a:effectLst/>
                <a:latin typeface="Google Sans"/>
              </a:rPr>
              <a:t>Call to Action:</a:t>
            </a:r>
            <a:r>
              <a:rPr kumimoji="0" lang="en-US" altLang="en-US" sz="1400" b="0" i="0" u="none" strike="noStrike" cap="none" normalizeH="0" baseline="0" dirty="0" smtClean="0">
                <a:ln>
                  <a:noFill/>
                </a:ln>
                <a:solidFill>
                  <a:srgbClr val="0A0A0A"/>
                </a:solidFill>
                <a:effectLst/>
                <a:latin typeface="Google Sans"/>
              </a:rPr>
              <a:t> "Let's challenge ourselves to live the Scout Oath and Law by building bridges, not walls, every day. Let's make our unit and school a place where everyone feels they belong</a:t>
            </a:r>
            <a:endParaRPr kumimoji="0" lang="en-US" altLang="en-US" sz="1400" b="0" i="0" u="none" strike="noStrike" cap="none" normalizeH="0" baseline="0" dirty="0" smtClean="0">
              <a:ln>
                <a:noFill/>
              </a:ln>
              <a:solidFill>
                <a:schemeClr val="tx1"/>
              </a:solidFill>
              <a:effectLst/>
            </a:endParaRPr>
          </a:p>
        </p:txBody>
      </p:sp>
      <p:sp>
        <p:nvSpPr>
          <p:cNvPr id="2" name="Rectangle 1"/>
          <p:cNvSpPr/>
          <p:nvPr/>
        </p:nvSpPr>
        <p:spPr>
          <a:xfrm>
            <a:off x="1267386" y="202341"/>
            <a:ext cx="9279792" cy="461665"/>
          </a:xfrm>
          <a:prstGeom prst="rect">
            <a:avLst/>
          </a:prstGeom>
          <a:solidFill>
            <a:schemeClr val="accent4">
              <a:lumMod val="40000"/>
              <a:lumOff val="60000"/>
            </a:schemeClr>
          </a:solidFill>
          <a:scene3d>
            <a:camera prst="orthographicFront"/>
            <a:lightRig rig="threePt" dir="t"/>
          </a:scene3d>
          <a:sp3d>
            <a:bevelT/>
          </a:sp3d>
        </p:spPr>
        <p:txBody>
          <a:bodyPr wrap="square">
            <a:spAutoFit/>
          </a:bodyPr>
          <a:lstStyle/>
          <a:p>
            <a:r>
              <a:rPr lang="en-US" sz="1200" b="1" i="0" dirty="0" smtClean="0">
                <a:solidFill>
                  <a:srgbClr val="515354"/>
                </a:solidFill>
                <a:effectLst/>
                <a:latin typeface="Roboto"/>
              </a:rPr>
              <a:t>5. Give a talk to your Scout unit on how people from different groups have gotten along together. Lead a discussion on what can be done to help various groups understand one another better.</a:t>
            </a:r>
            <a:endParaRPr lang="en-US" sz="1200" b="1" i="0" dirty="0">
              <a:solidFill>
                <a:srgbClr val="515354"/>
              </a:solidFill>
              <a:effectLst/>
              <a:latin typeface="Roboto"/>
            </a:endParaRPr>
          </a:p>
        </p:txBody>
      </p:sp>
    </p:spTree>
    <p:extLst>
      <p:ext uri="{BB962C8B-B14F-4D97-AF65-F5344CB8AC3E}">
        <p14:creationId xmlns:p14="http://schemas.microsoft.com/office/powerpoint/2010/main" val="725747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834" y="350600"/>
            <a:ext cx="11564471" cy="6694140"/>
          </a:xfrm>
          <a:prstGeom prst="rect">
            <a:avLst/>
          </a:prstGeom>
        </p:spPr>
        <p:txBody>
          <a:bodyPr wrap="square">
            <a:spAutoFit/>
          </a:bodyPr>
          <a:lstStyle/>
          <a:p>
            <a:r>
              <a:rPr lang="en-US" sz="1300" b="1" dirty="0"/>
              <a:t>Introduction: The Scout Connection</a:t>
            </a:r>
            <a:endParaRPr lang="en-US" sz="1300" dirty="0"/>
          </a:p>
          <a:p>
            <a:pPr lvl="1"/>
            <a:r>
              <a:rPr lang="en-US" sz="1300" dirty="0"/>
              <a:t>Good evening Scouts, leaders, and parents.</a:t>
            </a:r>
            <a:br>
              <a:rPr lang="en-US" sz="1300" dirty="0"/>
            </a:br>
            <a:r>
              <a:rPr lang="en-US" sz="1300" dirty="0"/>
              <a:t>We all wear the same uniform, but we come from different families, beliefs, and backgrounds. Some of us like sports, some like video games, and some like history or camping. Today, I want to talk about how Scouting brings us together and how learning from different cultures makes America stronger.</a:t>
            </a:r>
          </a:p>
          <a:p>
            <a:pPr lvl="1"/>
            <a:r>
              <a:rPr lang="en-US" sz="1300" dirty="0"/>
              <a:t>When I first joined Scouts, I was nervous. I didn’t know everyone, and some Scouts were very different from me. One time at a community service project, I worked with a Scout who had different traditions at home and celebrated different holidays. At first, it felt awkward, but as we worked together, we started talking and laughing. I learned that even if we are different, we still care about the same things—helping others and being good Scouts</a:t>
            </a:r>
            <a:r>
              <a:rPr lang="en-US" sz="1300" dirty="0" smtClean="0"/>
              <a:t>.</a:t>
            </a:r>
          </a:p>
          <a:p>
            <a:r>
              <a:rPr lang="en-US" sz="1300" b="1" dirty="0"/>
              <a:t>How People Get Along: A Scout Example</a:t>
            </a:r>
            <a:endParaRPr lang="en-US" sz="1300" dirty="0"/>
          </a:p>
          <a:p>
            <a:pPr lvl="1"/>
            <a:r>
              <a:rPr lang="en-US" sz="1300" dirty="0"/>
              <a:t>Imagine two Scouts named Nate and Devon. Nate loves history and knows a lot about the past. Devon is really good with technology and computers. They are working on the American Cultures merit badge.</a:t>
            </a:r>
          </a:p>
          <a:p>
            <a:pPr lvl="1"/>
            <a:r>
              <a:rPr lang="en-US" sz="1300" dirty="0"/>
              <a:t>Nate researches the history part, and Devon looks up statistics and information online. At first, they stick to what they know best. But then something cool happens. Nate asks Devon to teach him how to search better online, and Devon asks Nate to explain some history. By the end, they both learn new skills.</a:t>
            </a:r>
          </a:p>
          <a:p>
            <a:pPr lvl="1"/>
            <a:r>
              <a:rPr lang="en-US" sz="1300" dirty="0"/>
              <a:t>They earned the badge not because they were the same, but because they were different. They had a common goal and respected each other’s strengths. That’s how people get along—by working together and learning from each other.</a:t>
            </a:r>
          </a:p>
          <a:p>
            <a:pPr lvl="1"/>
            <a:r>
              <a:rPr lang="en-US" sz="1300" dirty="0"/>
              <a:t>This happens in Scouting all the time. Scouts from different faiths, cultures, and backgrounds come together to help the community. Even if we believe different things, we can still find common ground, like helping others and making our town a better place</a:t>
            </a:r>
            <a:r>
              <a:rPr lang="en-US" sz="1300" dirty="0" smtClean="0"/>
              <a:t>.</a:t>
            </a:r>
          </a:p>
          <a:p>
            <a:r>
              <a:rPr lang="en-US" sz="1300" b="1" dirty="0"/>
              <a:t>Building Bridges</a:t>
            </a:r>
            <a:endParaRPr lang="en-US" sz="1300" dirty="0"/>
          </a:p>
          <a:p>
            <a:pPr lvl="1"/>
            <a:r>
              <a:rPr lang="en-US" sz="1300" dirty="0"/>
              <a:t>Now let’s think about our school and community. What can </a:t>
            </a:r>
            <a:r>
              <a:rPr lang="en-US" sz="1300" i="1" dirty="0"/>
              <a:t>we</a:t>
            </a:r>
            <a:r>
              <a:rPr lang="en-US" sz="1300" dirty="0"/>
              <a:t> do?</a:t>
            </a:r>
          </a:p>
          <a:p>
            <a:pPr lvl="1"/>
            <a:r>
              <a:rPr lang="en-US" sz="1300" dirty="0"/>
              <a:t>What’s one new custom from another culture you’d be willing to learn about? Maybe it’s a different greeting, food, or holiday tradition. Trying something new helps us understand others better.</a:t>
            </a:r>
          </a:p>
          <a:p>
            <a:pPr lvl="1"/>
            <a:r>
              <a:rPr lang="en-US" sz="1300" dirty="0"/>
              <a:t>How can we be like Nate and Devon and share our skills? Maybe you’re good at technology and can help someone with a project. Or maybe you’re good at storytelling or history and can teach someone else.</a:t>
            </a:r>
          </a:p>
          <a:p>
            <a:pPr lvl="1"/>
            <a:r>
              <a:rPr lang="en-US" sz="1300" dirty="0"/>
              <a:t>What’s one small act of kindness we can do this week? Maybe listen without interrupting, invite someone new to sit with you, or even try their lunch. Small actions can make a big difference.</a:t>
            </a:r>
          </a:p>
          <a:p>
            <a:pPr lvl="1"/>
            <a:r>
              <a:rPr lang="en-US" sz="1300" dirty="0"/>
              <a:t>How can we show more “good turns” to people who are different from us? This connects directly to the Scout Law—being kind, helpful, friendly, and respectful</a:t>
            </a:r>
            <a:r>
              <a:rPr lang="en-US" sz="1300" dirty="0" smtClean="0"/>
              <a:t>.</a:t>
            </a:r>
          </a:p>
          <a:p>
            <a:r>
              <a:rPr lang="en-US" sz="1300" b="1" dirty="0"/>
              <a:t>Conclusion</a:t>
            </a:r>
            <a:endParaRPr lang="en-US" sz="1300" dirty="0"/>
          </a:p>
          <a:p>
            <a:pPr lvl="1"/>
            <a:r>
              <a:rPr lang="en-US" sz="1300" dirty="0"/>
              <a:t>Today we learned that patience, kindness, and focusing on shared goals help us understand each other. America is like a melting pot, where different cultures mix together, and that makes us stronger</a:t>
            </a:r>
            <a:r>
              <a:rPr lang="en-US" sz="1300" dirty="0" smtClean="0"/>
              <a:t>.  Let’s </a:t>
            </a:r>
            <a:r>
              <a:rPr lang="en-US" sz="1300" dirty="0"/>
              <a:t>challenge ourselves to live the Scout Oath and Scout Law by building bridges, not walls, every day. Let’s make our troop, our school, and our community a place where everyone feels welcome and belongs.</a:t>
            </a:r>
          </a:p>
          <a:p>
            <a:pPr lvl="1"/>
            <a:r>
              <a:rPr lang="en-US" sz="1300" dirty="0"/>
              <a:t>Thank you</a:t>
            </a:r>
          </a:p>
          <a:p>
            <a:endParaRPr lang="en-US" sz="1300" dirty="0"/>
          </a:p>
          <a:p>
            <a:endParaRPr lang="en-US" sz="1300" dirty="0"/>
          </a:p>
          <a:p>
            <a:endParaRPr lang="en-US" sz="1300" dirty="0"/>
          </a:p>
        </p:txBody>
      </p:sp>
      <p:sp>
        <p:nvSpPr>
          <p:cNvPr id="3" name="TextBox 2"/>
          <p:cNvSpPr txBox="1"/>
          <p:nvPr/>
        </p:nvSpPr>
        <p:spPr>
          <a:xfrm>
            <a:off x="4881283" y="0"/>
            <a:ext cx="1855701" cy="369332"/>
          </a:xfrm>
          <a:prstGeom prst="rect">
            <a:avLst/>
          </a:prstGeom>
          <a:solidFill>
            <a:schemeClr val="accent4">
              <a:lumMod val="20000"/>
              <a:lumOff val="80000"/>
            </a:schemeClr>
          </a:solidFill>
        </p:spPr>
        <p:txBody>
          <a:bodyPr wrap="none" rtlCol="0">
            <a:spAutoFit/>
          </a:bodyPr>
          <a:lstStyle/>
          <a:p>
            <a:r>
              <a:rPr lang="en-US" dirty="0" smtClean="0"/>
              <a:t>5x minute Speech</a:t>
            </a:r>
            <a:endParaRPr lang="en-US" dirty="0"/>
          </a:p>
        </p:txBody>
      </p:sp>
    </p:spTree>
    <p:extLst>
      <p:ext uri="{BB962C8B-B14F-4D97-AF65-F5344CB8AC3E}">
        <p14:creationId xmlns:p14="http://schemas.microsoft.com/office/powerpoint/2010/main" val="2524570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271" y="544116"/>
            <a:ext cx="11257429" cy="5632311"/>
          </a:xfrm>
          <a:prstGeom prst="rect">
            <a:avLst/>
          </a:prstGeom>
        </p:spPr>
        <p:txBody>
          <a:bodyPr wrap="square">
            <a:spAutoFit/>
          </a:bodyPr>
          <a:lstStyle/>
          <a:p>
            <a:r>
              <a:rPr lang="en-US" b="1" i="0" dirty="0" smtClean="0">
                <a:solidFill>
                  <a:srgbClr val="515354"/>
                </a:solidFill>
                <a:effectLst/>
                <a:latin typeface="Roboto"/>
              </a:rPr>
              <a:t>1. Do TWO of the following, choosing a different group for each:</a:t>
            </a:r>
          </a:p>
          <a:p>
            <a:pPr>
              <a:buFont typeface="Arial" panose="020B0604020202020204" pitchFamily="34" charset="0"/>
              <a:buChar char="•"/>
            </a:pPr>
            <a:r>
              <a:rPr lang="en-US" b="1" i="0" dirty="0" smtClean="0">
                <a:solidFill>
                  <a:srgbClr val="FF0000"/>
                </a:solidFill>
                <a:effectLst/>
                <a:latin typeface="Roboto"/>
              </a:rPr>
              <a:t>(b) </a:t>
            </a:r>
            <a:r>
              <a:rPr lang="en-US" b="0" i="0" dirty="0" smtClean="0">
                <a:solidFill>
                  <a:srgbClr val="515354"/>
                </a:solidFill>
                <a:effectLst/>
                <a:latin typeface="Roboto"/>
              </a:rPr>
              <a:t>Go to a place of worship, school, or other institution identified with one of the groups. Report on what you see and learn.</a:t>
            </a:r>
          </a:p>
          <a:p>
            <a:pPr>
              <a:buFont typeface="Arial" panose="020B0604020202020204" pitchFamily="34" charset="0"/>
              <a:buChar char="•"/>
            </a:pPr>
            <a:r>
              <a:rPr lang="en-US" b="1" i="0" dirty="0" smtClean="0">
                <a:solidFill>
                  <a:srgbClr val="FF0000"/>
                </a:solidFill>
                <a:effectLst/>
                <a:latin typeface="Roboto"/>
              </a:rPr>
              <a:t>(c) </a:t>
            </a:r>
            <a:r>
              <a:rPr lang="en-US" b="0" i="0" dirty="0" smtClean="0">
                <a:solidFill>
                  <a:srgbClr val="515354"/>
                </a:solidFill>
                <a:effectLst/>
                <a:latin typeface="Roboto"/>
              </a:rPr>
              <a:t>Talk with a person from one of the groups about the heritage and traditions of the group. Report on what you learn.</a:t>
            </a:r>
          </a:p>
          <a:p>
            <a:pPr>
              <a:buFont typeface="Arial" panose="020B0604020202020204" pitchFamily="34" charset="0"/>
              <a:buChar char="•"/>
            </a:pPr>
            <a:r>
              <a:rPr lang="en-US" b="0" i="0" dirty="0" smtClean="0">
                <a:solidFill>
                  <a:srgbClr val="515354"/>
                </a:solidFill>
                <a:effectLst/>
                <a:latin typeface="Roboto"/>
              </a:rPr>
              <a:t>.</a:t>
            </a:r>
          </a:p>
          <a:p>
            <a:endParaRPr lang="en-US" b="0" i="0" dirty="0" smtClean="0">
              <a:solidFill>
                <a:srgbClr val="212121"/>
              </a:solidFill>
              <a:effectLst/>
              <a:latin typeface="Roboto"/>
            </a:endParaRPr>
          </a:p>
          <a:p>
            <a:r>
              <a:rPr lang="en-US" b="1" i="0" dirty="0" smtClean="0">
                <a:solidFill>
                  <a:srgbClr val="515354"/>
                </a:solidFill>
                <a:effectLst/>
                <a:latin typeface="Roboto"/>
              </a:rPr>
              <a:t>2. Imagine that one of the groups had always lived alone in a city or country to which no other groups ever came. Tell what you think the city or country might be like today. Now tell what you think it might be like if the three groups you chose lived there at the same time.</a:t>
            </a:r>
          </a:p>
          <a:p>
            <a:endParaRPr lang="en-US" b="1" i="0" dirty="0" smtClean="0">
              <a:solidFill>
                <a:srgbClr val="515354"/>
              </a:solidFill>
              <a:effectLst/>
              <a:latin typeface="Roboto"/>
            </a:endParaRPr>
          </a:p>
          <a:p>
            <a:r>
              <a:rPr lang="en-US" b="1" i="0" dirty="0" smtClean="0">
                <a:solidFill>
                  <a:srgbClr val="515354"/>
                </a:solidFill>
                <a:effectLst/>
                <a:latin typeface="Roboto"/>
              </a:rPr>
              <a:t>3. Tell about some differences between the religious and social customs of the three groups. Tell about some ideas or ways of doing things that are similar in the three groups.</a:t>
            </a:r>
          </a:p>
          <a:p>
            <a:endParaRPr lang="en-US" b="1" i="0" dirty="0" smtClean="0">
              <a:solidFill>
                <a:srgbClr val="515354"/>
              </a:solidFill>
              <a:effectLst/>
              <a:latin typeface="Roboto"/>
            </a:endParaRPr>
          </a:p>
          <a:p>
            <a:r>
              <a:rPr lang="en-US" b="1" i="0" dirty="0" smtClean="0">
                <a:solidFill>
                  <a:srgbClr val="515354"/>
                </a:solidFill>
                <a:effectLst/>
                <a:latin typeface="Roboto"/>
              </a:rPr>
              <a:t>4. Tell about a contribution made to our country by three different people, each from a different racial, ethnic, or religious background.</a:t>
            </a:r>
          </a:p>
          <a:p>
            <a:endParaRPr lang="en-US" b="1" i="0" dirty="0" smtClean="0">
              <a:solidFill>
                <a:srgbClr val="515354"/>
              </a:solidFill>
              <a:effectLst/>
              <a:latin typeface="Roboto"/>
            </a:endParaRPr>
          </a:p>
          <a:p>
            <a:r>
              <a:rPr lang="en-US" b="1" i="0" dirty="0" smtClean="0">
                <a:solidFill>
                  <a:srgbClr val="515354"/>
                </a:solidFill>
                <a:effectLst/>
                <a:latin typeface="Roboto"/>
              </a:rPr>
              <a:t>5. Give a talk to your Scout unit or class at school on how people from different groups have gotten along together. Lead a discussion on what can be done to help various groups understand one another better.</a:t>
            </a:r>
            <a:endParaRPr lang="en-US" b="1" i="0" dirty="0">
              <a:solidFill>
                <a:srgbClr val="515354"/>
              </a:solidFill>
              <a:effectLst/>
              <a:latin typeface="Roboto"/>
            </a:endParaRPr>
          </a:p>
        </p:txBody>
      </p:sp>
    </p:spTree>
    <p:extLst>
      <p:ext uri="{BB962C8B-B14F-4D97-AF65-F5344CB8AC3E}">
        <p14:creationId xmlns:p14="http://schemas.microsoft.com/office/powerpoint/2010/main" val="3303236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271" y="864799"/>
            <a:ext cx="11752729" cy="954107"/>
          </a:xfrm>
          <a:prstGeom prst="rect">
            <a:avLst/>
          </a:prstGeom>
        </p:spPr>
        <p:txBody>
          <a:bodyPr wrap="square">
            <a:spAutoFit/>
          </a:bodyPr>
          <a:lstStyle/>
          <a:p>
            <a:r>
              <a:rPr lang="en-US" sz="1400" b="1" i="0" dirty="0" smtClean="0">
                <a:solidFill>
                  <a:srgbClr val="515354"/>
                </a:solidFill>
                <a:effectLst/>
                <a:latin typeface="Roboto"/>
              </a:rPr>
              <a:t>1. Do TWO of the following, choosing a different group for each:</a:t>
            </a:r>
          </a:p>
          <a:p>
            <a:pPr>
              <a:buFont typeface="Arial" panose="020B0604020202020204" pitchFamily="34" charset="0"/>
              <a:buChar char="•"/>
            </a:pPr>
            <a:r>
              <a:rPr lang="en-US" sz="1400" b="0" i="0" dirty="0" smtClean="0">
                <a:solidFill>
                  <a:srgbClr val="515354"/>
                </a:solidFill>
                <a:effectLst/>
                <a:latin typeface="Roboto"/>
              </a:rPr>
              <a:t>(c</a:t>
            </a:r>
            <a:r>
              <a:rPr lang="en-US" sz="1400" b="1" i="0" dirty="0" smtClean="0">
                <a:solidFill>
                  <a:srgbClr val="515354"/>
                </a:solidFill>
                <a:effectLst/>
                <a:latin typeface="Roboto"/>
              </a:rPr>
              <a:t>) Talk with a person from one of the groups </a:t>
            </a:r>
            <a:r>
              <a:rPr lang="en-US" sz="1400" b="0" i="0" dirty="0" smtClean="0">
                <a:solidFill>
                  <a:srgbClr val="515354"/>
                </a:solidFill>
                <a:effectLst/>
                <a:latin typeface="Roboto"/>
              </a:rPr>
              <a:t>about the heritage and traditions of the group. Report on what you learn.</a:t>
            </a:r>
            <a:endParaRPr lang="en-US" sz="1400" dirty="0">
              <a:solidFill>
                <a:srgbClr val="515354"/>
              </a:solidFill>
              <a:latin typeface="Roboto"/>
            </a:endParaRPr>
          </a:p>
          <a:p>
            <a:pPr algn="ctr"/>
            <a:r>
              <a:rPr lang="en-US" sz="2800" b="1" i="1" dirty="0" smtClean="0">
                <a:solidFill>
                  <a:srgbClr val="FF0000"/>
                </a:solidFill>
                <a:effectLst/>
                <a:latin typeface="Roboto"/>
              </a:rPr>
              <a:t>Palestinian-American: 1</a:t>
            </a:r>
            <a:r>
              <a:rPr lang="en-US" sz="2800" b="1" i="1" baseline="30000" dirty="0" smtClean="0">
                <a:solidFill>
                  <a:srgbClr val="FF0000"/>
                </a:solidFill>
                <a:effectLst/>
                <a:latin typeface="Roboto"/>
              </a:rPr>
              <a:t>st</a:t>
            </a:r>
            <a:r>
              <a:rPr lang="en-US" sz="2800" b="1" i="1" dirty="0" smtClean="0">
                <a:solidFill>
                  <a:srgbClr val="FF0000"/>
                </a:solidFill>
                <a:effectLst/>
                <a:latin typeface="Roboto"/>
              </a:rPr>
              <a:t> Generation: Ms. Tina Stimson </a:t>
            </a:r>
          </a:p>
        </p:txBody>
      </p:sp>
      <p:sp>
        <p:nvSpPr>
          <p:cNvPr id="3" name="Rectangle 2"/>
          <p:cNvSpPr/>
          <p:nvPr/>
        </p:nvSpPr>
        <p:spPr>
          <a:xfrm>
            <a:off x="242046" y="2141149"/>
            <a:ext cx="11712387" cy="4401205"/>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sz="1400" dirty="0" smtClean="0"/>
              <a:t>To understand a group's heritage, ask open-ended questions about </a:t>
            </a:r>
          </a:p>
          <a:p>
            <a:endParaRPr lang="en-US" sz="1400" dirty="0"/>
          </a:p>
          <a:p>
            <a:r>
              <a:rPr lang="en-US" sz="1400" b="1" dirty="0" smtClean="0"/>
              <a:t>Family origins- Near Jordan, the west bank; Her mom is </a:t>
            </a:r>
            <a:r>
              <a:rPr lang="en-US" sz="1400" b="1" dirty="0" err="1" smtClean="0"/>
              <a:t>Ramalleah</a:t>
            </a:r>
            <a:r>
              <a:rPr lang="en-US" sz="1400" b="1" dirty="0" smtClean="0"/>
              <a:t>; and dad was </a:t>
            </a:r>
            <a:r>
              <a:rPr lang="en-US" sz="1400" b="1" dirty="0" err="1" smtClean="0"/>
              <a:t>Hammal</a:t>
            </a:r>
            <a:endParaRPr lang="en-US" sz="1400" b="1" dirty="0" smtClean="0"/>
          </a:p>
          <a:p>
            <a:endParaRPr lang="en-US" sz="1400" dirty="0"/>
          </a:p>
          <a:p>
            <a:r>
              <a:rPr lang="en-US" sz="1400" b="1" dirty="0"/>
              <a:t>D</a:t>
            </a:r>
            <a:r>
              <a:rPr lang="en-US" sz="1400" b="1" dirty="0" smtClean="0"/>
              <a:t>aily life</a:t>
            </a:r>
          </a:p>
          <a:p>
            <a:r>
              <a:rPr lang="en-US" sz="1400" dirty="0"/>
              <a:t>	</a:t>
            </a:r>
            <a:r>
              <a:rPr lang="en-US" sz="1400" dirty="0" smtClean="0"/>
              <a:t>food, -- Mediterranean- breads, cheeses, olives, grape leaves  and lamb  </a:t>
            </a:r>
          </a:p>
          <a:p>
            <a:r>
              <a:rPr lang="en-US" sz="1400" dirty="0"/>
              <a:t>	</a:t>
            </a:r>
            <a:r>
              <a:rPr lang="en-US" sz="1400" dirty="0" smtClean="0"/>
              <a:t>dress, Long dresses, did not cover their faces, but conservative, never shorts or </a:t>
            </a:r>
            <a:r>
              <a:rPr lang="en-US" sz="1400" dirty="0" err="1" smtClean="0"/>
              <a:t>slevesless</a:t>
            </a:r>
            <a:r>
              <a:rPr lang="en-US" sz="1400" dirty="0" smtClean="0"/>
              <a:t> shirts</a:t>
            </a:r>
          </a:p>
          <a:p>
            <a:r>
              <a:rPr lang="en-US" sz="1400" dirty="0"/>
              <a:t>	</a:t>
            </a:r>
            <a:r>
              <a:rPr lang="en-US" sz="1400" dirty="0" smtClean="0"/>
              <a:t>recreation- women cooked…no recreation…men rested, played</a:t>
            </a:r>
            <a:endParaRPr lang="en-US" sz="1400" dirty="0"/>
          </a:p>
          <a:p>
            <a:endParaRPr lang="en-US" sz="1400" dirty="0" smtClean="0"/>
          </a:p>
          <a:p>
            <a:r>
              <a:rPr lang="en-US" sz="1400" b="1" dirty="0" smtClean="0"/>
              <a:t>Celebrations</a:t>
            </a:r>
          </a:p>
          <a:p>
            <a:r>
              <a:rPr lang="en-US" sz="1400" dirty="0"/>
              <a:t>	</a:t>
            </a:r>
            <a:r>
              <a:rPr lang="en-US" sz="1400" dirty="0" smtClean="0"/>
              <a:t>holidays, : Baby births, holidays were big celebrations every holiday…</a:t>
            </a:r>
          </a:p>
          <a:p>
            <a:r>
              <a:rPr lang="en-US" sz="1400" dirty="0"/>
              <a:t>	</a:t>
            </a:r>
            <a:r>
              <a:rPr lang="en-US" sz="1400" dirty="0" smtClean="0"/>
              <a:t>rites of passage like weddings/births– school was difficult in Jordan but easier in USA…school for boys and not so much for girls</a:t>
            </a:r>
          </a:p>
          <a:p>
            <a:r>
              <a:rPr lang="en-US" sz="1400" b="1" dirty="0" smtClean="0"/>
              <a:t>Values</a:t>
            </a:r>
            <a:r>
              <a:rPr lang="en-US" sz="1400" dirty="0" smtClean="0"/>
              <a:t> </a:t>
            </a:r>
          </a:p>
          <a:p>
            <a:r>
              <a:rPr lang="en-US" sz="1400" dirty="0"/>
              <a:t>	</a:t>
            </a:r>
            <a:r>
              <a:rPr lang="en-US" sz="1400" dirty="0" smtClean="0"/>
              <a:t>respect, is everything…</a:t>
            </a:r>
            <a:r>
              <a:rPr lang="en-US" sz="1400" dirty="0" err="1" smtClean="0"/>
              <a:t>everthing</a:t>
            </a:r>
            <a:r>
              <a:rPr lang="en-US" sz="1400" dirty="0" smtClean="0"/>
              <a:t>…death followed being disrespectful --</a:t>
            </a:r>
          </a:p>
          <a:p>
            <a:r>
              <a:rPr lang="en-US" sz="1400" dirty="0"/>
              <a:t>	</a:t>
            </a:r>
            <a:r>
              <a:rPr lang="en-US" sz="1400" dirty="0" smtClean="0"/>
              <a:t>community --- was </a:t>
            </a:r>
            <a:r>
              <a:rPr lang="en-US" sz="1400" dirty="0" err="1" smtClean="0"/>
              <a:t>everyting</a:t>
            </a:r>
            <a:r>
              <a:rPr lang="en-US" sz="1400" dirty="0" smtClean="0"/>
              <a:t>, every day we had visitors at home in Jordan and </a:t>
            </a:r>
            <a:r>
              <a:rPr lang="en-US" sz="1400" dirty="0" err="1" smtClean="0"/>
              <a:t>growning</a:t>
            </a:r>
            <a:r>
              <a:rPr lang="en-US" sz="1400" dirty="0" smtClean="0"/>
              <a:t> up in Michigan…community and family is </a:t>
            </a:r>
            <a:r>
              <a:rPr lang="en-US" sz="1400" dirty="0" err="1" smtClean="0"/>
              <a:t>everyting</a:t>
            </a:r>
            <a:endParaRPr lang="en-US" sz="1400" dirty="0"/>
          </a:p>
          <a:p>
            <a:r>
              <a:rPr lang="en-US" sz="1400" b="1" dirty="0" smtClean="0"/>
              <a:t>History</a:t>
            </a:r>
            <a:r>
              <a:rPr lang="en-US" sz="1400" dirty="0" smtClean="0"/>
              <a:t> </a:t>
            </a:r>
          </a:p>
          <a:p>
            <a:r>
              <a:rPr lang="en-US" sz="1400" dirty="0"/>
              <a:t>	</a:t>
            </a:r>
            <a:r>
              <a:rPr lang="en-US" sz="1400" dirty="0" smtClean="0"/>
              <a:t>migration, -- came though </a:t>
            </a:r>
            <a:r>
              <a:rPr lang="en-US" sz="1400" dirty="0" err="1" smtClean="0"/>
              <a:t>ellis</a:t>
            </a:r>
            <a:r>
              <a:rPr lang="en-US" sz="1400" dirty="0" smtClean="0"/>
              <a:t> Island to Detroit Michigan…for work and other family; their family changed their names from Jordan to </a:t>
            </a:r>
            <a:r>
              <a:rPr lang="en-US" sz="1400" dirty="0" err="1" smtClean="0"/>
              <a:t>Amierican</a:t>
            </a:r>
            <a:endParaRPr lang="en-US" sz="1400" dirty="0" smtClean="0"/>
          </a:p>
          <a:p>
            <a:r>
              <a:rPr lang="en-US" sz="1400" dirty="0"/>
              <a:t>	</a:t>
            </a:r>
            <a:r>
              <a:rPr lang="en-US" sz="1400" dirty="0" smtClean="0"/>
              <a:t>historical events), and </a:t>
            </a:r>
          </a:p>
          <a:p>
            <a:r>
              <a:rPr lang="en-US" sz="1400" dirty="0"/>
              <a:t>	</a:t>
            </a:r>
            <a:r>
              <a:rPr lang="en-US" sz="1400" dirty="0" smtClean="0"/>
              <a:t>How traditions are passed down</a:t>
            </a:r>
            <a:r>
              <a:rPr lang="en-US" sz="1400" b="0" i="0" dirty="0" smtClean="0">
                <a:solidFill>
                  <a:srgbClr val="0A0A0A"/>
                </a:solidFill>
                <a:effectLst/>
                <a:latin typeface="Google Sans"/>
              </a:rPr>
              <a:t>, -- big family dinners, always offer food, tea, rest…respect elders and quite children…</a:t>
            </a:r>
          </a:p>
          <a:p>
            <a:endParaRPr lang="en-US" sz="1400" b="0" i="0" dirty="0" smtClean="0">
              <a:solidFill>
                <a:srgbClr val="0A0A0A"/>
              </a:solidFill>
              <a:effectLst/>
              <a:latin typeface="Google Sans"/>
            </a:endParaRPr>
          </a:p>
        </p:txBody>
      </p:sp>
      <p:sp>
        <p:nvSpPr>
          <p:cNvPr id="4" name="TextBox 3"/>
          <p:cNvSpPr txBox="1"/>
          <p:nvPr/>
        </p:nvSpPr>
        <p:spPr>
          <a:xfrm>
            <a:off x="10038229" y="542556"/>
            <a:ext cx="1425903" cy="369332"/>
          </a:xfrm>
          <a:prstGeom prst="rect">
            <a:avLst/>
          </a:prstGeom>
          <a:noFill/>
        </p:spPr>
        <p:txBody>
          <a:bodyPr wrap="none" rtlCol="0">
            <a:spAutoFit/>
          </a:bodyPr>
          <a:lstStyle/>
          <a:p>
            <a:r>
              <a:rPr lang="en-US" b="1" dirty="0" smtClean="0"/>
              <a:t>DEC 13, 2025</a:t>
            </a:r>
            <a:endParaRPr lang="en-US" b="1" dirty="0"/>
          </a:p>
        </p:txBody>
      </p:sp>
    </p:spTree>
    <p:extLst>
      <p:ext uri="{BB962C8B-B14F-4D97-AF65-F5344CB8AC3E}">
        <p14:creationId xmlns:p14="http://schemas.microsoft.com/office/powerpoint/2010/main" val="3147123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191" y="345595"/>
            <a:ext cx="11752729" cy="830997"/>
          </a:xfrm>
          <a:prstGeom prst="rect">
            <a:avLst/>
          </a:prstGeom>
        </p:spPr>
        <p:txBody>
          <a:bodyPr wrap="square">
            <a:spAutoFit/>
          </a:bodyPr>
          <a:lstStyle/>
          <a:p>
            <a:r>
              <a:rPr lang="en-US" sz="1200" b="1" i="0" dirty="0" smtClean="0">
                <a:solidFill>
                  <a:srgbClr val="515354"/>
                </a:solidFill>
                <a:effectLst/>
                <a:latin typeface="Roboto"/>
              </a:rPr>
              <a:t>1. Do TWO of the following, choosing a different group for each:</a:t>
            </a:r>
          </a:p>
          <a:p>
            <a:pPr>
              <a:buFont typeface="Arial" panose="020B0604020202020204" pitchFamily="34" charset="0"/>
              <a:buChar char="•"/>
            </a:pPr>
            <a:r>
              <a:rPr lang="en-US" sz="1200" b="0" i="0" dirty="0" smtClean="0">
                <a:solidFill>
                  <a:srgbClr val="515354"/>
                </a:solidFill>
                <a:effectLst/>
                <a:latin typeface="Roboto"/>
              </a:rPr>
              <a:t>((b) Go to a place of </a:t>
            </a:r>
            <a:r>
              <a:rPr lang="en-US" sz="1200" b="1" i="0" u="sng" dirty="0" smtClean="0">
                <a:solidFill>
                  <a:srgbClr val="FF0000"/>
                </a:solidFill>
                <a:effectLst/>
                <a:latin typeface="Roboto"/>
              </a:rPr>
              <a:t>worship</a:t>
            </a:r>
            <a:r>
              <a:rPr lang="en-US" sz="1200" b="0" i="0" dirty="0" smtClean="0">
                <a:solidFill>
                  <a:srgbClr val="515354"/>
                </a:solidFill>
                <a:effectLst/>
                <a:latin typeface="Roboto"/>
              </a:rPr>
              <a:t>, school, or other institution identified with one of the groups. Report on what you see and learn.</a:t>
            </a:r>
          </a:p>
          <a:p>
            <a:pPr algn="ctr"/>
            <a:r>
              <a:rPr lang="en-US" sz="2400" b="1" i="1" dirty="0" smtClean="0">
                <a:solidFill>
                  <a:srgbClr val="FF0000"/>
                </a:solidFill>
                <a:effectLst/>
                <a:latin typeface="Roboto"/>
              </a:rPr>
              <a:t>Jewish - American</a:t>
            </a:r>
          </a:p>
        </p:txBody>
      </p:sp>
      <p:pic>
        <p:nvPicPr>
          <p:cNvPr id="3" name="Picture 2"/>
          <p:cNvPicPr>
            <a:picLocks noChangeAspect="1"/>
          </p:cNvPicPr>
          <p:nvPr/>
        </p:nvPicPr>
        <p:blipFill rotWithShape="1">
          <a:blip r:embed="rId2"/>
          <a:srcRect l="460" t="15625" b="18267"/>
          <a:stretch/>
        </p:blipFill>
        <p:spPr>
          <a:xfrm>
            <a:off x="220941" y="4152965"/>
            <a:ext cx="6683188" cy="2495486"/>
          </a:xfrm>
          <a:prstGeom prst="rect">
            <a:avLst/>
          </a:prstGeom>
          <a:ln w="38100">
            <a:solidFill>
              <a:schemeClr val="tx1"/>
            </a:solidFill>
          </a:ln>
        </p:spPr>
      </p:pic>
      <p:pic>
        <p:nvPicPr>
          <p:cNvPr id="6" name="Picture 5"/>
          <p:cNvPicPr>
            <a:picLocks noChangeAspect="1"/>
          </p:cNvPicPr>
          <p:nvPr/>
        </p:nvPicPr>
        <p:blipFill rotWithShape="1">
          <a:blip r:embed="rId3"/>
          <a:srcRect l="4335" t="29085" r="-915" b="-7320"/>
          <a:stretch/>
        </p:blipFill>
        <p:spPr>
          <a:xfrm>
            <a:off x="307331" y="1765029"/>
            <a:ext cx="3757519" cy="2282864"/>
          </a:xfrm>
          <a:prstGeom prst="rect">
            <a:avLst/>
          </a:prstGeom>
        </p:spPr>
      </p:pic>
      <p:pic>
        <p:nvPicPr>
          <p:cNvPr id="8" name="Picture 7"/>
          <p:cNvPicPr>
            <a:picLocks noChangeAspect="1"/>
          </p:cNvPicPr>
          <p:nvPr/>
        </p:nvPicPr>
        <p:blipFill>
          <a:blip r:embed="rId4"/>
          <a:stretch>
            <a:fillRect/>
          </a:stretch>
        </p:blipFill>
        <p:spPr>
          <a:xfrm>
            <a:off x="7810573" y="3489577"/>
            <a:ext cx="3975974" cy="2981981"/>
          </a:xfrm>
          <a:prstGeom prst="rect">
            <a:avLst/>
          </a:prstGeom>
          <a:ln>
            <a:solidFill>
              <a:schemeClr val="tx1"/>
            </a:solidFill>
          </a:ln>
        </p:spPr>
      </p:pic>
      <p:pic>
        <p:nvPicPr>
          <p:cNvPr id="10" name="Picture 9"/>
          <p:cNvPicPr>
            <a:picLocks noChangeAspect="1"/>
          </p:cNvPicPr>
          <p:nvPr/>
        </p:nvPicPr>
        <p:blipFill>
          <a:blip r:embed="rId5"/>
          <a:stretch>
            <a:fillRect/>
          </a:stretch>
        </p:blipFill>
        <p:spPr>
          <a:xfrm>
            <a:off x="9332257" y="396650"/>
            <a:ext cx="2465559" cy="3287412"/>
          </a:xfrm>
          <a:prstGeom prst="rect">
            <a:avLst/>
          </a:prstGeom>
          <a:ln w="38100">
            <a:solidFill>
              <a:schemeClr val="tx1"/>
            </a:solidFill>
          </a:ln>
        </p:spPr>
      </p:pic>
      <p:pic>
        <p:nvPicPr>
          <p:cNvPr id="12" name="Picture 11"/>
          <p:cNvPicPr>
            <a:picLocks noChangeAspect="1"/>
          </p:cNvPicPr>
          <p:nvPr/>
        </p:nvPicPr>
        <p:blipFill rotWithShape="1">
          <a:blip r:embed="rId6"/>
          <a:srcRect t="23704" r="34444" b="3148"/>
          <a:stretch/>
        </p:blipFill>
        <p:spPr>
          <a:xfrm>
            <a:off x="7488410" y="1171030"/>
            <a:ext cx="1843847" cy="2743200"/>
          </a:xfrm>
          <a:prstGeom prst="rect">
            <a:avLst/>
          </a:prstGeom>
          <a:ln w="38100">
            <a:solidFill>
              <a:schemeClr val="tx1"/>
            </a:solidFill>
          </a:ln>
        </p:spPr>
      </p:pic>
      <p:pic>
        <p:nvPicPr>
          <p:cNvPr id="14" name="Picture 13"/>
          <p:cNvPicPr>
            <a:picLocks noChangeAspect="1"/>
          </p:cNvPicPr>
          <p:nvPr/>
        </p:nvPicPr>
        <p:blipFill>
          <a:blip r:embed="rId7"/>
          <a:stretch>
            <a:fillRect/>
          </a:stretch>
        </p:blipFill>
        <p:spPr>
          <a:xfrm>
            <a:off x="3883629" y="1381174"/>
            <a:ext cx="3751090" cy="2813318"/>
          </a:xfrm>
          <a:prstGeom prst="rect">
            <a:avLst/>
          </a:prstGeom>
          <a:ln w="38100">
            <a:solidFill>
              <a:schemeClr val="tx1"/>
            </a:solidFill>
          </a:ln>
        </p:spPr>
      </p:pic>
      <p:sp>
        <p:nvSpPr>
          <p:cNvPr id="15" name="Rectangle 14"/>
          <p:cNvSpPr/>
          <p:nvPr/>
        </p:nvSpPr>
        <p:spPr>
          <a:xfrm>
            <a:off x="344346" y="843530"/>
            <a:ext cx="6096000" cy="1200329"/>
          </a:xfrm>
          <a:prstGeom prst="rect">
            <a:avLst/>
          </a:prstGeom>
        </p:spPr>
        <p:txBody>
          <a:bodyPr>
            <a:spAutoFit/>
          </a:bodyPr>
          <a:lstStyle/>
          <a:p>
            <a:r>
              <a:rPr lang="fr-FR" b="1" u="sng" dirty="0" err="1">
                <a:latin typeface="Open Sans"/>
              </a:rPr>
              <a:t>Ohef</a:t>
            </a:r>
            <a:r>
              <a:rPr lang="fr-FR" b="1" u="sng" dirty="0">
                <a:latin typeface="Open Sans"/>
              </a:rPr>
              <a:t> </a:t>
            </a:r>
            <a:r>
              <a:rPr lang="fr-FR" b="1" u="sng" dirty="0" err="1">
                <a:latin typeface="Open Sans"/>
              </a:rPr>
              <a:t>Sholom</a:t>
            </a:r>
            <a:r>
              <a:rPr lang="fr-FR" b="1" u="sng" dirty="0">
                <a:latin typeface="Open Sans"/>
              </a:rPr>
              <a:t> Temple</a:t>
            </a:r>
            <a:r>
              <a:rPr lang="fr-FR" dirty="0"/>
              <a:t/>
            </a:r>
            <a:br>
              <a:rPr lang="fr-FR" dirty="0"/>
            </a:br>
            <a:r>
              <a:rPr lang="fr-FR" dirty="0">
                <a:latin typeface="Open Sans"/>
              </a:rPr>
              <a:t>530 Raleigh Avenue</a:t>
            </a:r>
            <a:r>
              <a:rPr lang="fr-FR" dirty="0"/>
              <a:t/>
            </a:r>
            <a:br>
              <a:rPr lang="fr-FR" dirty="0"/>
            </a:br>
            <a:r>
              <a:rPr lang="fr-FR" dirty="0">
                <a:latin typeface="Open Sans"/>
              </a:rPr>
              <a:t>Norfolk, VA 23507</a:t>
            </a:r>
            <a:r>
              <a:rPr lang="fr-FR" dirty="0"/>
              <a:t/>
            </a:r>
            <a:br>
              <a:rPr lang="fr-FR" dirty="0"/>
            </a:br>
            <a:endParaRPr lang="en-US" dirty="0"/>
          </a:p>
        </p:txBody>
      </p:sp>
      <p:sp>
        <p:nvSpPr>
          <p:cNvPr id="18" name="TextBox 17"/>
          <p:cNvSpPr txBox="1"/>
          <p:nvPr/>
        </p:nvSpPr>
        <p:spPr>
          <a:xfrm>
            <a:off x="3170677" y="859796"/>
            <a:ext cx="1428404" cy="369332"/>
          </a:xfrm>
          <a:prstGeom prst="rect">
            <a:avLst/>
          </a:prstGeom>
          <a:noFill/>
        </p:spPr>
        <p:txBody>
          <a:bodyPr wrap="none" rtlCol="0">
            <a:spAutoFit/>
          </a:bodyPr>
          <a:lstStyle/>
          <a:p>
            <a:r>
              <a:rPr lang="en-US" b="1" dirty="0" smtClean="0"/>
              <a:t>DEC 26, 2025</a:t>
            </a:r>
            <a:endParaRPr lang="en-US" b="1" dirty="0"/>
          </a:p>
        </p:txBody>
      </p:sp>
    </p:spTree>
    <p:extLst>
      <p:ext uri="{BB962C8B-B14F-4D97-AF65-F5344CB8AC3E}">
        <p14:creationId xmlns:p14="http://schemas.microsoft.com/office/powerpoint/2010/main" val="1816488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272" y="361157"/>
            <a:ext cx="11031070" cy="2308324"/>
          </a:xfrm>
          <a:prstGeom prst="rect">
            <a:avLst/>
          </a:prstGeom>
        </p:spPr>
        <p:txBody>
          <a:bodyPr wrap="square">
            <a:spAutoFit/>
          </a:bodyPr>
          <a:lstStyle/>
          <a:p>
            <a:r>
              <a:rPr lang="en-US" b="1" i="0" dirty="0" smtClean="0">
                <a:solidFill>
                  <a:srgbClr val="515354"/>
                </a:solidFill>
                <a:effectLst/>
                <a:latin typeface="Roboto"/>
              </a:rPr>
              <a:t>2. Imagine that one of the groups had always lived alone in a city or country to which no other groups ever came. Tell what you think the city or country might be like today. </a:t>
            </a:r>
          </a:p>
          <a:p>
            <a:endParaRPr lang="en-US" dirty="0" smtClean="0"/>
          </a:p>
          <a:p>
            <a:r>
              <a:rPr lang="en-US" dirty="0" smtClean="0"/>
              <a:t>If </a:t>
            </a:r>
            <a:r>
              <a:rPr lang="en-US" dirty="0"/>
              <a:t>one group had always lived alone in a city or country where no one else ever came, I think the city might be </a:t>
            </a:r>
            <a:r>
              <a:rPr lang="en-US" b="1" dirty="0"/>
              <a:t>quiet and peaceful</a:t>
            </a:r>
            <a:r>
              <a:rPr lang="en-US" dirty="0"/>
              <a:t>, with </a:t>
            </a:r>
            <a:r>
              <a:rPr lang="en-US" b="1" dirty="0"/>
              <a:t>its own traditions, buildings, and schools</a:t>
            </a:r>
            <a:r>
              <a:rPr lang="en-US" dirty="0"/>
              <a:t>. People would </a:t>
            </a:r>
            <a:r>
              <a:rPr lang="en-US" b="1" dirty="0"/>
              <a:t>know each other really well</a:t>
            </a:r>
            <a:r>
              <a:rPr lang="en-US" dirty="0"/>
              <a:t> and follow </a:t>
            </a:r>
            <a:r>
              <a:rPr lang="en-US" b="1" dirty="0"/>
              <a:t>their own rules and ways of living</a:t>
            </a:r>
            <a:r>
              <a:rPr lang="en-US" dirty="0"/>
              <a:t>. As a Christian in Jordan, I imagine they would </a:t>
            </a:r>
            <a:r>
              <a:rPr lang="en-US" b="1" dirty="0"/>
              <a:t>celebrate their own holidays, go to church, and take care of their community</a:t>
            </a:r>
            <a:r>
              <a:rPr lang="en-US" dirty="0"/>
              <a:t> just like we do here.</a:t>
            </a:r>
          </a:p>
          <a:p>
            <a:endParaRPr lang="en-US" b="1" i="0" dirty="0" smtClean="0">
              <a:solidFill>
                <a:srgbClr val="515354"/>
              </a:solidFill>
              <a:effectLst/>
              <a:latin typeface="Roboto"/>
            </a:endParaRPr>
          </a:p>
        </p:txBody>
      </p:sp>
    </p:spTree>
    <p:extLst>
      <p:ext uri="{BB962C8B-B14F-4D97-AF65-F5344CB8AC3E}">
        <p14:creationId xmlns:p14="http://schemas.microsoft.com/office/powerpoint/2010/main" val="3554865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272" y="361157"/>
            <a:ext cx="11031070" cy="646331"/>
          </a:xfrm>
          <a:prstGeom prst="rect">
            <a:avLst/>
          </a:prstGeom>
        </p:spPr>
        <p:txBody>
          <a:bodyPr wrap="square">
            <a:spAutoFit/>
          </a:bodyPr>
          <a:lstStyle/>
          <a:p>
            <a:r>
              <a:rPr lang="en-US" b="1" i="0" dirty="0" smtClean="0">
                <a:solidFill>
                  <a:srgbClr val="515354"/>
                </a:solidFill>
                <a:effectLst/>
                <a:latin typeface="Roboto"/>
              </a:rPr>
              <a:t>2.  Now tell what you think it might be like if the three groups you chose lived there at the same time.</a:t>
            </a:r>
            <a:endParaRPr lang="en-US" sz="2400" b="1" i="0" dirty="0" smtClean="0">
              <a:solidFill>
                <a:srgbClr val="515354"/>
              </a:solidFill>
              <a:effectLst/>
              <a:latin typeface="Roboto"/>
            </a:endParaRPr>
          </a:p>
        </p:txBody>
      </p:sp>
      <p:sp>
        <p:nvSpPr>
          <p:cNvPr id="6" name="Rectangle 5"/>
          <p:cNvSpPr/>
          <p:nvPr/>
        </p:nvSpPr>
        <p:spPr>
          <a:xfrm>
            <a:off x="784412" y="1369857"/>
            <a:ext cx="10340789" cy="3338735"/>
          </a:xfrm>
          <a:prstGeom prst="rect">
            <a:avLst/>
          </a:prstGeom>
          <a:solidFill>
            <a:schemeClr val="accent4">
              <a:lumMod val="20000"/>
              <a:lumOff val="80000"/>
            </a:schemeClr>
          </a:solidFill>
        </p:spPr>
        <p:txBody>
          <a:bodyPr wrap="square">
            <a:spAutoFit/>
          </a:bodyPr>
          <a:lstStyle/>
          <a:p>
            <a:pPr>
              <a:lnSpc>
                <a:spcPct val="200000"/>
              </a:lnSpc>
            </a:pPr>
            <a:r>
              <a:rPr lang="en-US" dirty="0"/>
              <a:t>If Jews, Palestinians, and Americans all lived in the same city at the same time, I think it would be busy and </a:t>
            </a:r>
            <a:r>
              <a:rPr lang="en-US" dirty="0" smtClean="0"/>
              <a:t>interesting:</a:t>
            </a:r>
          </a:p>
          <a:p>
            <a:pPr marL="342900" indent="-342900">
              <a:lnSpc>
                <a:spcPct val="200000"/>
              </a:lnSpc>
              <a:buAutoNum type="arabicParenR"/>
            </a:pPr>
            <a:r>
              <a:rPr lang="en-US" dirty="0" smtClean="0"/>
              <a:t>There </a:t>
            </a:r>
            <a:r>
              <a:rPr lang="en-US" dirty="0"/>
              <a:t>would be different foods, like falafel, bagels, and hamburgers, all in the same neighborhoods. </a:t>
            </a:r>
            <a:endParaRPr lang="en-US" dirty="0" smtClean="0"/>
          </a:p>
          <a:p>
            <a:pPr marL="342900" indent="-342900">
              <a:lnSpc>
                <a:spcPct val="200000"/>
              </a:lnSpc>
              <a:buAutoNum type="arabicParenR"/>
            </a:pPr>
            <a:r>
              <a:rPr lang="en-US" dirty="0" smtClean="0"/>
              <a:t>People </a:t>
            </a:r>
            <a:r>
              <a:rPr lang="en-US" dirty="0"/>
              <a:t>might celebrate different holidays, but they could also learn about each other. </a:t>
            </a:r>
            <a:endParaRPr lang="en-US" dirty="0" smtClean="0"/>
          </a:p>
          <a:p>
            <a:pPr marL="342900" indent="-342900">
              <a:lnSpc>
                <a:spcPct val="200000"/>
              </a:lnSpc>
              <a:buAutoNum type="arabicParenR"/>
            </a:pPr>
            <a:r>
              <a:rPr lang="en-US" dirty="0" smtClean="0"/>
              <a:t>There </a:t>
            </a:r>
            <a:r>
              <a:rPr lang="en-US" dirty="0"/>
              <a:t>could be disagreements because of different beliefs, but if everyone talked and respected each other, </a:t>
            </a:r>
            <a:r>
              <a:rPr lang="en-US" b="1" i="1" dirty="0"/>
              <a:t>the city could be a place where people learn to live together peacefully</a:t>
            </a:r>
            <a:r>
              <a:rPr lang="en-US" dirty="0"/>
              <a:t>.</a:t>
            </a:r>
          </a:p>
        </p:txBody>
      </p:sp>
    </p:spTree>
    <p:extLst>
      <p:ext uri="{BB962C8B-B14F-4D97-AF65-F5344CB8AC3E}">
        <p14:creationId xmlns:p14="http://schemas.microsoft.com/office/powerpoint/2010/main" val="3154119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484" y="590360"/>
            <a:ext cx="11515164" cy="5386090"/>
          </a:xfrm>
          <a:prstGeom prst="rect">
            <a:avLst/>
          </a:prstGeom>
        </p:spPr>
        <p:txBody>
          <a:bodyPr wrap="square">
            <a:spAutoFit/>
          </a:bodyPr>
          <a:lstStyle/>
          <a:p>
            <a:r>
              <a:rPr lang="en-US" sz="1600" b="1" i="0" dirty="0" smtClean="0">
                <a:solidFill>
                  <a:srgbClr val="515354"/>
                </a:solidFill>
                <a:effectLst/>
                <a:latin typeface="Roboto"/>
              </a:rPr>
              <a:t>3. Tell about some differences between the religious and social customs of the three groups. </a:t>
            </a:r>
          </a:p>
          <a:p>
            <a:endParaRPr lang="en-US" sz="1600" b="1" dirty="0" smtClean="0"/>
          </a:p>
          <a:p>
            <a:r>
              <a:rPr lang="en-US" sz="1600" b="1" dirty="0" smtClean="0"/>
              <a:t>American</a:t>
            </a:r>
            <a:r>
              <a:rPr lang="en-US" sz="1600" dirty="0"/>
              <a:t>: Many Americans celebrate </a:t>
            </a:r>
            <a:r>
              <a:rPr lang="en-US" sz="1600" b="1" dirty="0"/>
              <a:t>Christmas, Thanksgiving, and go to church</a:t>
            </a:r>
            <a:r>
              <a:rPr lang="en-US" sz="1600" dirty="0"/>
              <a:t> or other places of worship. They like </a:t>
            </a:r>
            <a:r>
              <a:rPr lang="en-US" sz="1600" b="1" dirty="0"/>
              <a:t>big parties, family dinners, and holidays</a:t>
            </a:r>
            <a:r>
              <a:rPr lang="en-US" sz="1600" dirty="0"/>
              <a:t>.</a:t>
            </a:r>
          </a:p>
          <a:p>
            <a:endParaRPr lang="en-US" sz="1600" b="1" dirty="0" smtClean="0"/>
          </a:p>
          <a:p>
            <a:r>
              <a:rPr lang="en-US" sz="1600" b="1" dirty="0" smtClean="0"/>
              <a:t>Jewish</a:t>
            </a:r>
            <a:r>
              <a:rPr lang="en-US" sz="1600" dirty="0"/>
              <a:t>: Jewish people celebrate </a:t>
            </a:r>
            <a:r>
              <a:rPr lang="en-US" sz="1600" b="1" dirty="0"/>
              <a:t>Hanukkah, Passover, and go to the synagogue</a:t>
            </a:r>
            <a:r>
              <a:rPr lang="en-US" sz="1600" dirty="0"/>
              <a:t>. They have special foods and traditions for each holiday.</a:t>
            </a:r>
          </a:p>
          <a:p>
            <a:endParaRPr lang="en-US" sz="1600" b="1" dirty="0" smtClean="0"/>
          </a:p>
          <a:p>
            <a:r>
              <a:rPr lang="en-US" sz="1600" b="1" dirty="0" smtClean="0"/>
              <a:t>Palestinian/ Jordan </a:t>
            </a:r>
            <a:r>
              <a:rPr lang="en-US" sz="1600" b="1" dirty="0"/>
              <a:t>(Christian)</a:t>
            </a:r>
            <a:r>
              <a:rPr lang="en-US" sz="1600" dirty="0"/>
              <a:t>: Christians in Jordan celebrate </a:t>
            </a:r>
            <a:r>
              <a:rPr lang="en-US" sz="1600" b="1" dirty="0"/>
              <a:t>Christmas and Easter</a:t>
            </a:r>
            <a:r>
              <a:rPr lang="en-US" sz="1600" dirty="0"/>
              <a:t> and go to </a:t>
            </a:r>
            <a:r>
              <a:rPr lang="en-US" sz="1600" b="1" dirty="0"/>
              <a:t>church</a:t>
            </a:r>
            <a:r>
              <a:rPr lang="en-US" sz="1600" dirty="0"/>
              <a:t>. They also have </a:t>
            </a:r>
            <a:r>
              <a:rPr lang="en-US" sz="1600" b="1" dirty="0"/>
              <a:t>family gatherings and special meals</a:t>
            </a:r>
            <a:r>
              <a:rPr lang="en-US" sz="1600" dirty="0"/>
              <a:t> for holidays.</a:t>
            </a:r>
          </a:p>
          <a:p>
            <a:endParaRPr lang="en-US" sz="1600" dirty="0" smtClean="0"/>
          </a:p>
          <a:p>
            <a:r>
              <a:rPr lang="en-US" sz="1600" dirty="0" smtClean="0"/>
              <a:t>Each </a:t>
            </a:r>
            <a:r>
              <a:rPr lang="en-US" sz="1600" dirty="0"/>
              <a:t>group </a:t>
            </a:r>
            <a:r>
              <a:rPr lang="en-US" sz="1600" b="1" dirty="0"/>
              <a:t>follows their own traditions</a:t>
            </a:r>
            <a:r>
              <a:rPr lang="en-US" sz="1600" dirty="0"/>
              <a:t>, but all of them </a:t>
            </a:r>
            <a:r>
              <a:rPr lang="en-US" sz="1600" b="1" dirty="0"/>
              <a:t>value family, community, and helping others</a:t>
            </a:r>
            <a:r>
              <a:rPr lang="en-US" sz="1600" dirty="0"/>
              <a:t>.</a:t>
            </a:r>
          </a:p>
          <a:p>
            <a:endParaRPr lang="en-US" sz="1600" b="1" dirty="0">
              <a:solidFill>
                <a:srgbClr val="515354"/>
              </a:solidFill>
              <a:latin typeface="Roboto"/>
            </a:endParaRPr>
          </a:p>
          <a:p>
            <a:r>
              <a:rPr lang="en-US" sz="1600" b="1" i="0" dirty="0" smtClean="0">
                <a:solidFill>
                  <a:srgbClr val="515354"/>
                </a:solidFill>
                <a:effectLst/>
                <a:latin typeface="Roboto"/>
              </a:rPr>
              <a:t>Tell about some ideas or ways of doing things that are similar in the three groups.</a:t>
            </a:r>
          </a:p>
          <a:p>
            <a:pPr lvl="1">
              <a:lnSpc>
                <a:spcPct val="150000"/>
              </a:lnSpc>
            </a:pPr>
            <a:r>
              <a:rPr lang="en-US" sz="1600" dirty="0"/>
              <a:t>Even though the groups are different, they </a:t>
            </a:r>
            <a:r>
              <a:rPr lang="en-US" sz="1600" b="1" dirty="0"/>
              <a:t>have some things in common</a:t>
            </a:r>
            <a:r>
              <a:rPr lang="en-US" sz="1600" dirty="0"/>
              <a:t>:</a:t>
            </a:r>
          </a:p>
          <a:p>
            <a:pPr lvl="1">
              <a:lnSpc>
                <a:spcPct val="150000"/>
              </a:lnSpc>
            </a:pPr>
            <a:r>
              <a:rPr lang="en-US" sz="1600" dirty="0" smtClean="0"/>
              <a:t>	All </a:t>
            </a:r>
            <a:r>
              <a:rPr lang="en-US" sz="1600" b="1" dirty="0"/>
              <a:t>celebrate holidays</a:t>
            </a:r>
            <a:r>
              <a:rPr lang="en-US" sz="1600" dirty="0"/>
              <a:t> with family and friends.</a:t>
            </a:r>
          </a:p>
          <a:p>
            <a:pPr lvl="1">
              <a:lnSpc>
                <a:spcPct val="150000"/>
              </a:lnSpc>
            </a:pPr>
            <a:r>
              <a:rPr lang="en-US" sz="1600" dirty="0" smtClean="0"/>
              <a:t>	All </a:t>
            </a:r>
            <a:r>
              <a:rPr lang="en-US" sz="1600" b="1" dirty="0"/>
              <a:t>go to their places of worship</a:t>
            </a:r>
            <a:r>
              <a:rPr lang="en-US" sz="1600" dirty="0"/>
              <a:t> to pray and learn.</a:t>
            </a:r>
          </a:p>
          <a:p>
            <a:pPr lvl="1">
              <a:lnSpc>
                <a:spcPct val="150000"/>
              </a:lnSpc>
            </a:pPr>
            <a:r>
              <a:rPr lang="en-US" sz="1600" dirty="0" smtClean="0"/>
              <a:t>	All </a:t>
            </a:r>
            <a:r>
              <a:rPr lang="en-US" sz="1600" b="1" dirty="0"/>
              <a:t>help their communities</a:t>
            </a:r>
            <a:r>
              <a:rPr lang="en-US" sz="1600" dirty="0"/>
              <a:t> and try to be good citizens.</a:t>
            </a:r>
          </a:p>
          <a:p>
            <a:pPr lvl="1">
              <a:lnSpc>
                <a:spcPct val="150000"/>
              </a:lnSpc>
            </a:pPr>
            <a:r>
              <a:rPr lang="en-US" sz="1600" dirty="0" smtClean="0"/>
              <a:t>	All </a:t>
            </a:r>
            <a:r>
              <a:rPr lang="en-US" sz="1600" b="1" dirty="0"/>
              <a:t>value family, respect, and traditions</a:t>
            </a:r>
            <a:r>
              <a:rPr lang="en-US" sz="1600" dirty="0"/>
              <a:t> in daily life.</a:t>
            </a:r>
          </a:p>
          <a:p>
            <a:endParaRPr lang="en-US" sz="1600" b="1" i="0" dirty="0" smtClean="0">
              <a:solidFill>
                <a:srgbClr val="515354"/>
              </a:solidFill>
              <a:effectLst/>
              <a:latin typeface="Roboto"/>
            </a:endParaRPr>
          </a:p>
        </p:txBody>
      </p:sp>
    </p:spTree>
    <p:extLst>
      <p:ext uri="{BB962C8B-B14F-4D97-AF65-F5344CB8AC3E}">
        <p14:creationId xmlns:p14="http://schemas.microsoft.com/office/powerpoint/2010/main" val="24276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904" y="363443"/>
            <a:ext cx="11752729" cy="584775"/>
          </a:xfrm>
          <a:prstGeom prst="rect">
            <a:avLst/>
          </a:prstGeom>
        </p:spPr>
        <p:txBody>
          <a:bodyPr wrap="square">
            <a:spAutoFit/>
          </a:bodyPr>
          <a:lstStyle/>
          <a:p>
            <a:r>
              <a:rPr lang="en-US" sz="1600" b="1" i="0" dirty="0" smtClean="0">
                <a:solidFill>
                  <a:srgbClr val="515354"/>
                </a:solidFill>
                <a:effectLst/>
                <a:latin typeface="Roboto"/>
              </a:rPr>
              <a:t>4. Tell about a contribution made to our country by three different people, each from a different racial, ethnic, or religious background.</a:t>
            </a:r>
          </a:p>
        </p:txBody>
      </p:sp>
      <p:pic>
        <p:nvPicPr>
          <p:cNvPr id="3074" name="Picture 2" descr="https://upload.wikimedia.org/wikipedia/commons/thumb/e/e9/Isadore_S._Jachman.webp/120px-Isadore_S._Jachman.web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58" y="1153805"/>
            <a:ext cx="1143000" cy="13525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628633" y="1266815"/>
            <a:ext cx="10012907" cy="923330"/>
          </a:xfrm>
          <a:prstGeom prst="rect">
            <a:avLst/>
          </a:prstGeom>
        </p:spPr>
        <p:txBody>
          <a:bodyPr wrap="square">
            <a:spAutoFit/>
          </a:bodyPr>
          <a:lstStyle/>
          <a:p>
            <a:r>
              <a:rPr lang="en-US" b="1" i="0" dirty="0" smtClean="0">
                <a:solidFill>
                  <a:srgbClr val="202122"/>
                </a:solidFill>
                <a:effectLst/>
                <a:latin typeface="Arial" panose="020B0604020202020204" pitchFamily="34" charset="0"/>
              </a:rPr>
              <a:t>Isadore Siegfried Jachman</a:t>
            </a:r>
            <a:r>
              <a:rPr lang="en-US" b="0" i="0" dirty="0" smtClean="0">
                <a:solidFill>
                  <a:srgbClr val="202122"/>
                </a:solidFill>
                <a:effectLst/>
                <a:latin typeface="Arial" panose="020B0604020202020204" pitchFamily="34" charset="0"/>
              </a:rPr>
              <a:t> (December 14, 1922 – January 4, 1945) was a </a:t>
            </a:r>
            <a:r>
              <a:rPr lang="en-US" b="0" i="0" u="none" strike="noStrike" dirty="0" smtClean="0">
                <a:solidFill>
                  <a:srgbClr val="3366CC"/>
                </a:solidFill>
                <a:effectLst/>
                <a:latin typeface="Arial" panose="020B0604020202020204" pitchFamily="34" charset="0"/>
                <a:hlinkClick r:id="rId3" tooltip="United States Army"/>
              </a:rPr>
              <a:t>United States Army</a:t>
            </a:r>
            <a:r>
              <a:rPr lang="en-US" b="0" i="0" dirty="0" smtClean="0">
                <a:solidFill>
                  <a:srgbClr val="202122"/>
                </a:solidFill>
                <a:effectLst/>
                <a:latin typeface="Arial" panose="020B0604020202020204" pitchFamily="34" charset="0"/>
              </a:rPr>
              <a:t> staff sergeant who was killed in </a:t>
            </a:r>
            <a:r>
              <a:rPr lang="en-US" b="0" i="0" u="none" strike="noStrike" dirty="0" smtClean="0">
                <a:solidFill>
                  <a:srgbClr val="3366CC"/>
                </a:solidFill>
                <a:effectLst/>
                <a:latin typeface="Arial" panose="020B0604020202020204" pitchFamily="34" charset="0"/>
                <a:hlinkClick r:id="rId4" tooltip="World War II"/>
              </a:rPr>
              <a:t>World War II</a:t>
            </a:r>
            <a:r>
              <a:rPr lang="en-US" b="0" i="0" dirty="0" smtClean="0">
                <a:solidFill>
                  <a:srgbClr val="202122"/>
                </a:solidFill>
                <a:effectLst/>
                <a:latin typeface="Arial" panose="020B0604020202020204" pitchFamily="34" charset="0"/>
              </a:rPr>
              <a:t> after defending the town of </a:t>
            </a:r>
            <a:r>
              <a:rPr lang="en-US" b="0" i="0" u="none" strike="noStrike" dirty="0" smtClean="0">
                <a:solidFill>
                  <a:srgbClr val="3366CC"/>
                </a:solidFill>
                <a:effectLst/>
                <a:latin typeface="Arial" panose="020B0604020202020204" pitchFamily="34" charset="0"/>
                <a:hlinkClick r:id="rId5" tooltip="Bertogne"/>
              </a:rPr>
              <a:t>Flamierge</a:t>
            </a:r>
            <a:r>
              <a:rPr lang="en-US" b="0" i="0" dirty="0" smtClean="0">
                <a:solidFill>
                  <a:srgbClr val="202122"/>
                </a:solidFill>
                <a:effectLst/>
                <a:latin typeface="Arial" panose="020B0604020202020204" pitchFamily="34" charset="0"/>
              </a:rPr>
              <a:t> in Belgium from a German attack on January 4, 1945, for which he received the </a:t>
            </a:r>
            <a:r>
              <a:rPr lang="en-US" b="0" i="0" u="none" strike="noStrike" dirty="0" smtClean="0">
                <a:solidFill>
                  <a:srgbClr val="3366CC"/>
                </a:solidFill>
                <a:effectLst/>
                <a:latin typeface="Arial" panose="020B0604020202020204" pitchFamily="34" charset="0"/>
                <a:hlinkClick r:id="rId6" tooltip="Medal of Honor"/>
              </a:rPr>
              <a:t>Medal of Honor</a:t>
            </a:r>
            <a:r>
              <a:rPr lang="en-US" b="0" i="0" dirty="0" smtClean="0">
                <a:solidFill>
                  <a:srgbClr val="202122"/>
                </a:solidFill>
                <a:effectLst/>
                <a:latin typeface="Arial" panose="020B0604020202020204" pitchFamily="34" charset="0"/>
              </a:rPr>
              <a:t>.</a:t>
            </a:r>
            <a:endParaRPr lang="en-US" dirty="0"/>
          </a:p>
        </p:txBody>
      </p:sp>
      <p:pic>
        <p:nvPicPr>
          <p:cNvPr id="3076" name="Picture 4" descr="US Army General, CENTCOM Commander John Abizaid. Photo courtesy of Wikiped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058" y="2717900"/>
            <a:ext cx="1221243" cy="15265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28633" y="2676956"/>
            <a:ext cx="10312154" cy="1754326"/>
          </a:xfrm>
          <a:prstGeom prst="rect">
            <a:avLst/>
          </a:prstGeom>
        </p:spPr>
        <p:txBody>
          <a:bodyPr wrap="square">
            <a:spAutoFit/>
          </a:bodyPr>
          <a:lstStyle/>
          <a:p>
            <a:pPr fontAlgn="base"/>
            <a:r>
              <a:rPr lang="en-US" sz="1200" b="0" i="0" dirty="0" smtClean="0">
                <a:solidFill>
                  <a:srgbClr val="000000"/>
                </a:solidFill>
                <a:effectLst/>
                <a:latin typeface="inherit"/>
              </a:rPr>
              <a:t>John Philip </a:t>
            </a:r>
            <a:r>
              <a:rPr lang="en-US" sz="1200" b="0" i="0" dirty="0" err="1" smtClean="0">
                <a:solidFill>
                  <a:srgbClr val="000000"/>
                </a:solidFill>
                <a:effectLst/>
                <a:latin typeface="inherit"/>
              </a:rPr>
              <a:t>Abizaid</a:t>
            </a:r>
            <a:r>
              <a:rPr lang="en-US" sz="1200" b="0" i="0" dirty="0" smtClean="0">
                <a:solidFill>
                  <a:srgbClr val="000000"/>
                </a:solidFill>
                <a:effectLst/>
                <a:latin typeface="inherit"/>
              </a:rPr>
              <a:t> (born April 1, 1951) is a retired United States Army General and former U.S. Central Command (CENTCOM) commander, overseeing American military operations in a 27-country region, from the Horn of Africa, the Arabian Peninsula, to South and Central Asia, covering much of the Middle East. CENTCOM oversees 250,000 US troops. </a:t>
            </a:r>
            <a:r>
              <a:rPr lang="en-US" sz="1200" b="0" i="0" dirty="0" err="1" smtClean="0">
                <a:solidFill>
                  <a:srgbClr val="000000"/>
                </a:solidFill>
                <a:effectLst/>
                <a:latin typeface="inherit"/>
              </a:rPr>
              <a:t>Abizaid</a:t>
            </a:r>
            <a:r>
              <a:rPr lang="en-US" sz="1200" b="0" i="0" dirty="0" smtClean="0">
                <a:solidFill>
                  <a:srgbClr val="000000"/>
                </a:solidFill>
                <a:effectLst/>
                <a:latin typeface="inherit"/>
              </a:rPr>
              <a:t> succeeded General Tommy Franks as Commander, USCENTCOM, on July 7, 2003, and was also elevated to the rank of four-star general the same week. He was succeeded by Admiral William J. Fallon on March 16, 2007.</a:t>
            </a:r>
            <a:endParaRPr lang="en-US" sz="1200" b="0" i="0" dirty="0" smtClean="0">
              <a:solidFill>
                <a:srgbClr val="000000"/>
              </a:solidFill>
              <a:effectLst/>
              <a:latin typeface="Open Sans"/>
            </a:endParaRPr>
          </a:p>
          <a:p>
            <a:pPr fontAlgn="base"/>
            <a:r>
              <a:rPr lang="en-US" sz="1200" b="0" i="0" dirty="0" err="1" smtClean="0">
                <a:solidFill>
                  <a:srgbClr val="000000"/>
                </a:solidFill>
                <a:effectLst/>
                <a:latin typeface="inherit"/>
              </a:rPr>
              <a:t>Abizaid</a:t>
            </a:r>
            <a:r>
              <a:rPr lang="en-US" sz="1200" b="0" i="0" dirty="0" smtClean="0">
                <a:solidFill>
                  <a:srgbClr val="000000"/>
                </a:solidFill>
                <a:effectLst/>
                <a:latin typeface="inherit"/>
              </a:rPr>
              <a:t> retired from the military on May 1, 2007 after 34 years of service. As of 2007, </a:t>
            </a:r>
            <a:r>
              <a:rPr lang="en-US" sz="1200" b="0" i="0" dirty="0" err="1" smtClean="0">
                <a:solidFill>
                  <a:srgbClr val="000000"/>
                </a:solidFill>
                <a:effectLst/>
                <a:latin typeface="inherit"/>
              </a:rPr>
              <a:t>Abizaid</a:t>
            </a:r>
            <a:r>
              <a:rPr lang="en-US" sz="1200" b="0" i="0" dirty="0" smtClean="0">
                <a:solidFill>
                  <a:srgbClr val="000000"/>
                </a:solidFill>
                <a:effectLst/>
                <a:latin typeface="inherit"/>
              </a:rPr>
              <a:t> is employed as a fellow of the Hoover Institution at Stanford University. He assumed the Distinguished Chair of the Combating Terrorism Center at West Point in December 2007. </a:t>
            </a:r>
            <a:r>
              <a:rPr lang="en-US" sz="1200" b="0" i="0" dirty="0" err="1" smtClean="0">
                <a:solidFill>
                  <a:srgbClr val="000000"/>
                </a:solidFill>
                <a:effectLst/>
                <a:latin typeface="inherit"/>
              </a:rPr>
              <a:t>Abizaid</a:t>
            </a:r>
            <a:r>
              <a:rPr lang="en-US" sz="1200" b="0" i="0" dirty="0" smtClean="0">
                <a:solidFill>
                  <a:srgbClr val="000000"/>
                </a:solidFill>
                <a:effectLst/>
                <a:latin typeface="inherit"/>
              </a:rPr>
              <a:t> was appointed to the board of directors of RPM International on January 24, 2008, and also sits on the board of directors of the Defense Ventures Group. In 2008 he was selected as a Montgomery Fellow at Dartmouth College.</a:t>
            </a:r>
            <a:endParaRPr lang="en-US" sz="1200" b="0" i="0" dirty="0">
              <a:solidFill>
                <a:srgbClr val="000000"/>
              </a:solidFill>
              <a:effectLst/>
              <a:latin typeface="Open Sans"/>
            </a:endParaRPr>
          </a:p>
        </p:txBody>
      </p:sp>
      <p:pic>
        <p:nvPicPr>
          <p:cNvPr id="3078" name="Picture 6" descr="https://upload.wikimedia.org/wikipedia/commons/thumb/d/d2/James_DanielChappie.jpg/250px-James_DanielChappi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695" y="4636869"/>
            <a:ext cx="1253726" cy="15997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03026" y="4636869"/>
            <a:ext cx="10563367" cy="1754326"/>
          </a:xfrm>
          <a:prstGeom prst="rect">
            <a:avLst/>
          </a:prstGeom>
        </p:spPr>
        <p:txBody>
          <a:bodyPr wrap="square">
            <a:spAutoFit/>
          </a:bodyPr>
          <a:lstStyle/>
          <a:p>
            <a:r>
              <a:rPr lang="en-US" dirty="0" smtClean="0">
                <a:solidFill>
                  <a:srgbClr val="202122"/>
                </a:solidFill>
                <a:latin typeface="Arial" panose="020B0604020202020204" pitchFamily="34" charset="0"/>
              </a:rPr>
              <a:t>Tu</a:t>
            </a:r>
            <a:r>
              <a:rPr lang="en-US" b="0" i="0" dirty="0" smtClean="0">
                <a:solidFill>
                  <a:srgbClr val="202122"/>
                </a:solidFill>
                <a:effectLst/>
                <a:latin typeface="Arial" panose="020B0604020202020204" pitchFamily="34" charset="0"/>
              </a:rPr>
              <a:t>skegee Airman: On September 1, 1975, James was promoted to the four-star rank of general (O-10), becoming the highest ranking African-American in the history of the United States military to that date.</a:t>
            </a:r>
            <a:r>
              <a:rPr lang="en-US" b="0" i="0" u="none" strike="noStrike" baseline="30000" dirty="0" smtClean="0">
                <a:solidFill>
                  <a:srgbClr val="3366CC"/>
                </a:solidFill>
                <a:effectLst/>
                <a:latin typeface="Arial" panose="020B0604020202020204" pitchFamily="34" charset="0"/>
                <a:hlinkClick r:id="rId9"/>
              </a:rPr>
              <a:t>[5]</a:t>
            </a:r>
            <a:r>
              <a:rPr lang="en-US" b="0" i="0" dirty="0" smtClean="0">
                <a:solidFill>
                  <a:srgbClr val="202122"/>
                </a:solidFill>
                <a:effectLst/>
                <a:latin typeface="Arial" panose="020B0604020202020204" pitchFamily="34" charset="0"/>
              </a:rPr>
              <a:t> He was assigned as commander in chief of </a:t>
            </a:r>
            <a:r>
              <a:rPr lang="en-US" b="0" i="0" u="none" strike="noStrike" dirty="0" smtClean="0">
                <a:solidFill>
                  <a:srgbClr val="3366CC"/>
                </a:solidFill>
                <a:effectLst/>
                <a:latin typeface="Arial" panose="020B0604020202020204" pitchFamily="34" charset="0"/>
                <a:hlinkClick r:id="rId10" tooltip="NORAD"/>
              </a:rPr>
              <a:t>NORAD</a:t>
            </a:r>
            <a:r>
              <a:rPr lang="en-US" b="0" i="0" dirty="0" smtClean="0">
                <a:solidFill>
                  <a:srgbClr val="202122"/>
                </a:solidFill>
                <a:effectLst/>
                <a:latin typeface="Arial" panose="020B0604020202020204" pitchFamily="34" charset="0"/>
              </a:rPr>
              <a:t>/</a:t>
            </a:r>
            <a:r>
              <a:rPr lang="en-US" b="0" i="0" u="none" strike="noStrike" dirty="0" smtClean="0">
                <a:solidFill>
                  <a:srgbClr val="3366CC"/>
                </a:solidFill>
                <a:effectLst/>
                <a:latin typeface="Arial" panose="020B0604020202020204" pitchFamily="34" charset="0"/>
                <a:hlinkClick r:id="rId11" tooltip="ADCOM"/>
              </a:rPr>
              <a:t>ADCOM</a:t>
            </a:r>
            <a:r>
              <a:rPr lang="en-US" b="0" i="0" dirty="0" smtClean="0">
                <a:solidFill>
                  <a:srgbClr val="202122"/>
                </a:solidFill>
                <a:effectLst/>
                <a:latin typeface="Arial" panose="020B0604020202020204" pitchFamily="34" charset="0"/>
              </a:rPr>
              <a:t> at </a:t>
            </a:r>
            <a:r>
              <a:rPr lang="en-US" b="0" i="0" u="sng" dirty="0" smtClean="0">
                <a:solidFill>
                  <a:srgbClr val="233566"/>
                </a:solidFill>
                <a:effectLst/>
                <a:latin typeface="Arial" panose="020B0604020202020204" pitchFamily="34" charset="0"/>
                <a:hlinkClick r:id="rId12"/>
              </a:rPr>
              <a:t>Peterson Air Force Base</a:t>
            </a:r>
            <a:r>
              <a:rPr lang="en-US" b="0" i="0" dirty="0" smtClean="0">
                <a:solidFill>
                  <a:srgbClr val="202122"/>
                </a:solidFill>
                <a:effectLst/>
                <a:latin typeface="Arial" panose="020B0604020202020204" pitchFamily="34" charset="0"/>
              </a:rPr>
              <a:t>, </a:t>
            </a:r>
            <a:r>
              <a:rPr lang="en-US" b="0" i="0" u="none" strike="noStrike" dirty="0" smtClean="0">
                <a:solidFill>
                  <a:srgbClr val="3366CC"/>
                </a:solidFill>
                <a:effectLst/>
                <a:latin typeface="Arial" panose="020B0604020202020204" pitchFamily="34" charset="0"/>
                <a:hlinkClick r:id="rId13" tooltip="Colorado"/>
              </a:rPr>
              <a:t>Colorado</a:t>
            </a:r>
            <a:r>
              <a:rPr lang="en-US" b="0" i="0" dirty="0" smtClean="0">
                <a:solidFill>
                  <a:srgbClr val="202122"/>
                </a:solidFill>
                <a:effectLst/>
                <a:latin typeface="Arial" panose="020B0604020202020204" pitchFamily="34" charset="0"/>
              </a:rPr>
              <a:t>. In these dual capacities, he had operational command of all </a:t>
            </a:r>
            <a:r>
              <a:rPr lang="en-US" b="0" i="0" u="none" strike="noStrike" dirty="0" smtClean="0">
                <a:solidFill>
                  <a:srgbClr val="3366CC"/>
                </a:solidFill>
                <a:effectLst/>
                <a:latin typeface="Arial" panose="020B0604020202020204" pitchFamily="34" charset="0"/>
                <a:hlinkClick r:id="rId14" tooltip="United States"/>
              </a:rPr>
              <a:t>United States</a:t>
            </a:r>
            <a:r>
              <a:rPr lang="en-US" b="0" i="0" dirty="0" smtClean="0">
                <a:solidFill>
                  <a:srgbClr val="202122"/>
                </a:solidFill>
                <a:effectLst/>
                <a:latin typeface="Arial" panose="020B0604020202020204" pitchFamily="34" charset="0"/>
              </a:rPr>
              <a:t> and </a:t>
            </a:r>
            <a:r>
              <a:rPr lang="en-US" b="0" i="0" u="none" strike="noStrike" dirty="0" smtClean="0">
                <a:solidFill>
                  <a:srgbClr val="3366CC"/>
                </a:solidFill>
                <a:effectLst/>
                <a:latin typeface="Arial" panose="020B0604020202020204" pitchFamily="34" charset="0"/>
                <a:hlinkClick r:id="rId15" tooltip="Canada"/>
              </a:rPr>
              <a:t>Canadian</a:t>
            </a:r>
            <a:r>
              <a:rPr lang="en-US" b="0" i="0" dirty="0" smtClean="0">
                <a:solidFill>
                  <a:srgbClr val="202122"/>
                </a:solidFill>
                <a:effectLst/>
                <a:latin typeface="Arial" panose="020B0604020202020204" pitchFamily="34" charset="0"/>
              </a:rPr>
              <a:t> strategic aerospace defense forces. On December 6, 1977, he assumed duty as special assistant to the </a:t>
            </a:r>
            <a:r>
              <a:rPr lang="en-US" b="0" i="0" u="none" strike="noStrike" dirty="0" smtClean="0">
                <a:solidFill>
                  <a:srgbClr val="3366CC"/>
                </a:solidFill>
                <a:effectLst/>
                <a:latin typeface="Arial" panose="020B0604020202020204" pitchFamily="34" charset="0"/>
                <a:hlinkClick r:id="rId16" tooltip="Chief of Staff of the United States Air Force"/>
              </a:rPr>
              <a:t>Chief of Staff</a:t>
            </a:r>
            <a:r>
              <a:rPr lang="en-US" b="0" i="0" dirty="0" smtClean="0">
                <a:solidFill>
                  <a:srgbClr val="202122"/>
                </a:solidFill>
                <a:effectLst/>
                <a:latin typeface="Arial" panose="020B0604020202020204" pitchFamily="34" charset="0"/>
              </a:rPr>
              <a:t>, U.S. Air Force.</a:t>
            </a:r>
            <a:r>
              <a:rPr lang="en-US" b="0" i="0" u="none" strike="noStrike" baseline="30000" dirty="0" smtClean="0">
                <a:solidFill>
                  <a:srgbClr val="3366CC"/>
                </a:solidFill>
                <a:effectLst/>
                <a:latin typeface="Arial" panose="020B0604020202020204" pitchFamily="34" charset="0"/>
                <a:hlinkClick r:id="rId17"/>
              </a:rPr>
              <a:t>[11]</a:t>
            </a:r>
            <a:endParaRPr lang="en-US" dirty="0"/>
          </a:p>
        </p:txBody>
      </p:sp>
      <p:sp>
        <p:nvSpPr>
          <p:cNvPr id="6" name="TextBox 5"/>
          <p:cNvSpPr txBox="1"/>
          <p:nvPr/>
        </p:nvSpPr>
        <p:spPr>
          <a:xfrm>
            <a:off x="165364" y="2319899"/>
            <a:ext cx="1266629" cy="276999"/>
          </a:xfrm>
          <a:prstGeom prst="rect">
            <a:avLst/>
          </a:prstGeom>
          <a:solidFill>
            <a:schemeClr val="accent4">
              <a:lumMod val="40000"/>
              <a:lumOff val="60000"/>
            </a:schemeClr>
          </a:solidFill>
          <a:ln>
            <a:solidFill>
              <a:schemeClr val="tx1"/>
            </a:solidFill>
          </a:ln>
          <a:scene3d>
            <a:camera prst="orthographicFront"/>
            <a:lightRig rig="threePt" dir="t"/>
          </a:scene3d>
          <a:sp3d>
            <a:bevelT/>
          </a:sp3d>
        </p:spPr>
        <p:txBody>
          <a:bodyPr wrap="none" rtlCol="0">
            <a:spAutoFit/>
          </a:bodyPr>
          <a:lstStyle/>
          <a:p>
            <a:r>
              <a:rPr lang="en-US" sz="1200" b="1" dirty="0" smtClean="0"/>
              <a:t>Jewish-American</a:t>
            </a:r>
            <a:endParaRPr lang="en-US" sz="1200" b="1" dirty="0"/>
          </a:p>
        </p:txBody>
      </p:sp>
      <p:sp>
        <p:nvSpPr>
          <p:cNvPr id="10" name="TextBox 9"/>
          <p:cNvSpPr txBox="1"/>
          <p:nvPr/>
        </p:nvSpPr>
        <p:spPr>
          <a:xfrm>
            <a:off x="254870" y="4025163"/>
            <a:ext cx="1143775" cy="276999"/>
          </a:xfrm>
          <a:prstGeom prst="rect">
            <a:avLst/>
          </a:prstGeom>
          <a:solidFill>
            <a:schemeClr val="accent4">
              <a:lumMod val="40000"/>
              <a:lumOff val="60000"/>
            </a:schemeClr>
          </a:solidFill>
          <a:ln>
            <a:solidFill>
              <a:schemeClr val="tx1"/>
            </a:solidFill>
          </a:ln>
          <a:scene3d>
            <a:camera prst="orthographicFront"/>
            <a:lightRig rig="threePt" dir="t"/>
          </a:scene3d>
          <a:sp3d>
            <a:bevelT/>
          </a:sp3d>
        </p:spPr>
        <p:txBody>
          <a:bodyPr wrap="none" rtlCol="0">
            <a:spAutoFit/>
          </a:bodyPr>
          <a:lstStyle/>
          <a:p>
            <a:r>
              <a:rPr lang="en-US" sz="1200" b="1" dirty="0" smtClean="0"/>
              <a:t>Arab-American</a:t>
            </a:r>
            <a:endParaRPr lang="en-US" sz="1200" b="1" dirty="0"/>
          </a:p>
        </p:txBody>
      </p:sp>
      <p:sp>
        <p:nvSpPr>
          <p:cNvPr id="11" name="TextBox 10"/>
          <p:cNvSpPr txBox="1"/>
          <p:nvPr/>
        </p:nvSpPr>
        <p:spPr>
          <a:xfrm>
            <a:off x="164342" y="6065134"/>
            <a:ext cx="1296958" cy="276999"/>
          </a:xfrm>
          <a:prstGeom prst="rect">
            <a:avLst/>
          </a:prstGeom>
          <a:solidFill>
            <a:schemeClr val="accent4">
              <a:lumMod val="40000"/>
              <a:lumOff val="60000"/>
            </a:schemeClr>
          </a:solidFill>
          <a:ln>
            <a:solidFill>
              <a:schemeClr val="tx1"/>
            </a:solidFill>
          </a:ln>
          <a:scene3d>
            <a:camera prst="orthographicFront"/>
            <a:lightRig rig="threePt" dir="t"/>
          </a:scene3d>
          <a:sp3d>
            <a:bevelT/>
          </a:sp3d>
        </p:spPr>
        <p:txBody>
          <a:bodyPr wrap="none" rtlCol="0">
            <a:spAutoFit/>
          </a:bodyPr>
          <a:lstStyle/>
          <a:p>
            <a:r>
              <a:rPr lang="en-US" sz="1200" b="1" dirty="0" smtClean="0"/>
              <a:t>African-American</a:t>
            </a:r>
            <a:endParaRPr lang="en-US" sz="1200" b="1" dirty="0"/>
          </a:p>
        </p:txBody>
      </p:sp>
    </p:spTree>
    <p:extLst>
      <p:ext uri="{BB962C8B-B14F-4D97-AF65-F5344CB8AC3E}">
        <p14:creationId xmlns:p14="http://schemas.microsoft.com/office/powerpoint/2010/main" val="1820713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38150" y="2952795"/>
            <a:ext cx="7690798" cy="3577903"/>
          </a:xfrm>
          <a:prstGeom prst="rect">
            <a:avLst/>
          </a:prstGeom>
          <a:solidFill>
            <a:schemeClr val="accent1">
              <a:lumMod val="60000"/>
              <a:lumOff val="40000"/>
            </a:schemeClr>
          </a:solidFill>
          <a:ln w="9525">
            <a:solidFill>
              <a:schemeClr val="tx1"/>
            </a:solidFill>
            <a:miter lim="800000"/>
            <a:headEnd/>
            <a:tailEnd/>
          </a:ln>
          <a:effectLst/>
          <a:scene3d>
            <a:camera prst="orthographicFront"/>
            <a:lightRig rig="threePt" dir="t"/>
          </a:scene3d>
          <a:sp3d>
            <a:bevelT/>
          </a:sp3d>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202122"/>
                </a:solidFill>
                <a:effectLst/>
                <a:latin typeface="Arial" panose="020B0604020202020204" pitchFamily="34" charset="0"/>
                <a:cs typeface="Arial" panose="020B0604020202020204" pitchFamily="34" charset="0"/>
              </a:rPr>
              <a:t>STAFF SERGEANT ISADORE S. JACHMAN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smtClean="0">
                <a:ln>
                  <a:noFill/>
                </a:ln>
                <a:solidFill>
                  <a:srgbClr val="202122"/>
                </a:solidFill>
                <a:effectLst/>
                <a:latin typeface="Arial" panose="020B0604020202020204" pitchFamily="34" charset="0"/>
                <a:cs typeface="Arial" panose="020B0604020202020204" pitchFamily="34" charset="0"/>
              </a:rPr>
              <a:t/>
            </a:r>
            <a:br>
              <a:rPr kumimoji="0" lang="en-US" altLang="en-US" sz="2000" i="0" u="none" strike="noStrike" cap="none" normalizeH="0" baseline="0" dirty="0" smtClean="0">
                <a:ln>
                  <a:noFill/>
                </a:ln>
                <a:solidFill>
                  <a:srgbClr val="202122"/>
                </a:solidFill>
                <a:effectLst/>
                <a:latin typeface="Arial" panose="020B0604020202020204" pitchFamily="34" charset="0"/>
                <a:cs typeface="Arial" panose="020B0604020202020204" pitchFamily="34" charset="0"/>
              </a:rPr>
            </a:br>
            <a:r>
              <a:rPr kumimoji="0" lang="en-US" altLang="en-US" sz="1600" b="1" i="0" u="none" strike="noStrike" cap="none" normalizeH="0" baseline="0" dirty="0" smtClean="0">
                <a:ln>
                  <a:noFill/>
                </a:ln>
                <a:solidFill>
                  <a:srgbClr val="202122"/>
                </a:solidFill>
                <a:effectLst/>
                <a:latin typeface="Arial" panose="020B0604020202020204" pitchFamily="34" charset="0"/>
                <a:cs typeface="Arial" panose="020B0604020202020204" pitchFamily="34" charset="0"/>
              </a:rPr>
              <a:t>UNITED STATES ARMY</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rPr>
              <a:t>For conspicuous gallantry and intrepidity above and beyond the call of duty at Flamierge, Belgium, on 4 January 1945, when his company was pinned down by enemy artillery, mortar, and small arms fire, 2 hostile tanks attacked the unit, inflicting heavy. casualties. S/Sergeant. Jachman, seeing the desperate plight of his comrades, left his place of cover and with total disregard for his own safety dashed across open ground through a hail of fire and seizing a bazooka from a fallen comrade advanced on the tanks, which concentrated their fire on him. Firing the weapon alone, he damaged one and forced both to retire. S/Sergeant. Jachman's heroic action, in which he suffered fatal wounds, disrupted the entire enemy attack, reflecting the highest credit upon himself and the parachute infantry.</a:t>
            </a:r>
          </a:p>
        </p:txBody>
      </p:sp>
      <p:pic>
        <p:nvPicPr>
          <p:cNvPr id="3" name="Picture 2" descr="https://upload.wikimedia.org/wikipedia/commons/thumb/e/e9/Isadore_S._Jachman.webp/120px-Isadore_S._Jachman.web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345168"/>
            <a:ext cx="2133600" cy="252476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
          <a:srcRect l="35245" t="17863" r="36853" b="35868"/>
          <a:stretch/>
        </p:blipFill>
        <p:spPr>
          <a:xfrm>
            <a:off x="5717559" y="648146"/>
            <a:ext cx="2016741" cy="1880271"/>
          </a:xfrm>
          <a:prstGeom prst="rect">
            <a:avLst/>
          </a:prstGeom>
        </p:spPr>
      </p:pic>
      <p:sp>
        <p:nvSpPr>
          <p:cNvPr id="5" name="Rectangle 4"/>
          <p:cNvSpPr/>
          <p:nvPr/>
        </p:nvSpPr>
        <p:spPr>
          <a:xfrm>
            <a:off x="8186098" y="275011"/>
            <a:ext cx="3739202" cy="6247864"/>
          </a:xfrm>
          <a:prstGeom prst="rect">
            <a:avLst/>
          </a:prstGeom>
          <a:solidFill>
            <a:schemeClr val="accent4">
              <a:lumMod val="20000"/>
              <a:lumOff val="80000"/>
            </a:schemeClr>
          </a:solidFill>
          <a:ln w="38100">
            <a:solidFill>
              <a:schemeClr val="tx1"/>
            </a:solidFill>
          </a:ln>
          <a:scene3d>
            <a:camera prst="orthographicFront"/>
            <a:lightRig rig="threePt" dir="t"/>
          </a:scene3d>
          <a:sp3d>
            <a:bevelT/>
          </a:sp3d>
        </p:spPr>
        <p:txBody>
          <a:bodyPr wrap="square">
            <a:spAutoFit/>
          </a:bodyPr>
          <a:lstStyle/>
          <a:p>
            <a:r>
              <a:rPr lang="en-US" sz="1600" b="0" i="0" dirty="0" smtClean="0">
                <a:solidFill>
                  <a:srgbClr val="202122"/>
                </a:solidFill>
                <a:effectLst/>
                <a:latin typeface="Arial" panose="020B0604020202020204" pitchFamily="34" charset="0"/>
              </a:rPr>
              <a:t>Sergeant Jachman, Company B, </a:t>
            </a:r>
            <a:r>
              <a:rPr lang="en-US" sz="1600" b="0" i="0" u="none" strike="noStrike" dirty="0" smtClean="0">
                <a:solidFill>
                  <a:srgbClr val="3366CC"/>
                </a:solidFill>
                <a:effectLst/>
                <a:latin typeface="Arial" panose="020B0604020202020204" pitchFamily="34" charset="0"/>
                <a:hlinkClick r:id="rId4" tooltip="513th Parachute Infantry Regiment"/>
              </a:rPr>
              <a:t>513th Parachute Infantry Regiment</a:t>
            </a:r>
            <a:r>
              <a:rPr lang="en-US" sz="1600" b="0" i="0" dirty="0" smtClean="0">
                <a:solidFill>
                  <a:srgbClr val="202122"/>
                </a:solidFill>
                <a:effectLst/>
                <a:latin typeface="Arial" panose="020B0604020202020204" pitchFamily="34" charset="0"/>
              </a:rPr>
              <a:t> and his company were pinned down by enemy artillery, mortar, small arms fire and two hostile tanks that attacked the unit, inflicting heavy casualties. Sergeant Jachman left his place of cover, dashed across open ground, through a hail of fire and grabbed a </a:t>
            </a:r>
            <a:r>
              <a:rPr lang="en-US" sz="1600" b="0" i="0" u="none" strike="noStrike" dirty="0" smtClean="0">
                <a:solidFill>
                  <a:srgbClr val="3366CC"/>
                </a:solidFill>
                <a:effectLst/>
                <a:latin typeface="Arial" panose="020B0604020202020204" pitchFamily="34" charset="0"/>
                <a:hlinkClick r:id="rId5" tooltip="Bazooka"/>
              </a:rPr>
              <a:t>bazooka</a:t>
            </a:r>
            <a:r>
              <a:rPr lang="en-US" sz="1600" b="0" i="0" dirty="0" smtClean="0">
                <a:solidFill>
                  <a:srgbClr val="202122"/>
                </a:solidFill>
                <a:effectLst/>
                <a:latin typeface="Arial" panose="020B0604020202020204" pitchFamily="34" charset="0"/>
              </a:rPr>
              <a:t> from a fallen comrade. He then advanced on the tanks, which concentrated their fire on him. Firing his weapon, he damaged one and forced both of them to retire.</a:t>
            </a:r>
            <a:r>
              <a:rPr lang="en-US" sz="1600" b="0" i="0" u="none" strike="noStrike" baseline="30000" dirty="0" smtClean="0">
                <a:solidFill>
                  <a:srgbClr val="3366CC"/>
                </a:solidFill>
                <a:effectLst/>
                <a:latin typeface="Arial" panose="020B0604020202020204" pitchFamily="34" charset="0"/>
                <a:hlinkClick r:id="rId6"/>
              </a:rPr>
              <a:t>[2]</a:t>
            </a:r>
            <a:endParaRPr lang="en-US" sz="1600" b="0" i="0" dirty="0" smtClean="0">
              <a:solidFill>
                <a:srgbClr val="202122"/>
              </a:solidFill>
              <a:effectLst/>
              <a:latin typeface="Arial" panose="020B0604020202020204" pitchFamily="34" charset="0"/>
            </a:endParaRPr>
          </a:p>
          <a:p>
            <a:r>
              <a:rPr lang="en-US" sz="1600" b="0" i="0" dirty="0" smtClean="0">
                <a:solidFill>
                  <a:srgbClr val="202122"/>
                </a:solidFill>
                <a:effectLst/>
                <a:latin typeface="Arial" panose="020B0604020202020204" pitchFamily="34" charset="0"/>
              </a:rPr>
              <a:t>Some years later the village of Flamierge erected a statue where an unknown American soldier had stood fighting to save the village. Later, a search of Army records established that this indeed was Staff Sgt. Jachman, and his name was added to the statue. Today, the Staff Sgt. Isadore Jachman Armory is located at 12100 Greenspring Avenue, Owings Mills, Maryland.</a:t>
            </a:r>
            <a:r>
              <a:rPr lang="en-US" sz="1600" b="0" i="0" u="none" strike="noStrike" baseline="30000" dirty="0" smtClean="0">
                <a:solidFill>
                  <a:srgbClr val="3366CC"/>
                </a:solidFill>
                <a:effectLst/>
                <a:latin typeface="Arial" panose="020B0604020202020204" pitchFamily="34" charset="0"/>
                <a:hlinkClick r:id="rId7"/>
              </a:rPr>
              <a:t>[3]</a:t>
            </a:r>
            <a:r>
              <a:rPr lang="en-US" sz="1600" b="0" i="0" dirty="0" smtClean="0">
                <a:solidFill>
                  <a:srgbClr val="202122"/>
                </a:solidFill>
                <a:effectLst/>
                <a:latin typeface="Arial" panose="020B0604020202020204" pitchFamily="34" charset="0"/>
              </a:rPr>
              <a:t> His Medal of Honor was awarded to his family in June 1950.00</a:t>
            </a:r>
            <a:endParaRPr lang="en-US" sz="1600"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406942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2787</TotalTime>
  <Words>475</Words>
  <Application>Microsoft Office PowerPoint</Application>
  <PresentationFormat>Widescreen</PresentationFormat>
  <Paragraphs>126</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Light</vt:lpstr>
      <vt:lpstr>Google Sans</vt:lpstr>
      <vt:lpstr>inherit</vt:lpstr>
      <vt:lpstr>Open Sans</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36</cp:revision>
  <dcterms:created xsi:type="dcterms:W3CDTF">2025-12-13T02:59:32Z</dcterms:created>
  <dcterms:modified xsi:type="dcterms:W3CDTF">2026-01-04T03:25:12Z</dcterms:modified>
</cp:coreProperties>
</file>