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57" r:id="rId2"/>
    <p:sldId id="287" r:id="rId3"/>
    <p:sldId id="285" r:id="rId4"/>
    <p:sldId id="278" r:id="rId5"/>
    <p:sldId id="300" r:id="rId6"/>
    <p:sldId id="288" r:id="rId7"/>
    <p:sldId id="290" r:id="rId8"/>
    <p:sldId id="289" r:id="rId9"/>
    <p:sldId id="291" r:id="rId10"/>
    <p:sldId id="262" r:id="rId11"/>
    <p:sldId id="267" r:id="rId12"/>
    <p:sldId id="292" r:id="rId13"/>
    <p:sldId id="258" r:id="rId14"/>
    <p:sldId id="284" r:id="rId15"/>
    <p:sldId id="269" r:id="rId16"/>
    <p:sldId id="270" r:id="rId17"/>
    <p:sldId id="271" r:id="rId18"/>
    <p:sldId id="275" r:id="rId19"/>
    <p:sldId id="276" r:id="rId20"/>
    <p:sldId id="286" r:id="rId21"/>
    <p:sldId id="293" r:id="rId22"/>
    <p:sldId id="296" r:id="rId23"/>
    <p:sldId id="295" r:id="rId24"/>
    <p:sldId id="297" r:id="rId25"/>
    <p:sldId id="294" r:id="rId26"/>
    <p:sldId id="299" r:id="rId27"/>
    <p:sldId id="298" r:id="rId28"/>
  </p:sldIdLst>
  <p:sldSz cx="12192000" cy="6858000"/>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49BC334-6652-4F5C-8322-852F5245E569}" v="272" dt="2026-07-10T16:01:34.17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1" d="100"/>
          <a:sy n="71" d="100"/>
        </p:scale>
        <p:origin x="264" y="54"/>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6725"/>
          </a:xfrm>
          <a:prstGeom prst="rect">
            <a:avLst/>
          </a:prstGeom>
        </p:spPr>
        <p:txBody>
          <a:bodyPr vert="horz" lIns="91440" tIns="45720" rIns="91440" bIns="45720" rtlCol="0"/>
          <a:lstStyle>
            <a:lvl1pPr algn="r">
              <a:defRPr sz="1200"/>
            </a:lvl1pPr>
          </a:lstStyle>
          <a:p>
            <a:fld id="{8AABEB46-A2F2-43EF-BEE1-4AAAE9A51352}" type="datetimeFigureOut">
              <a:rPr lang="en-US" smtClean="0"/>
              <a:t>7/10/2026</a:t>
            </a:fld>
            <a:endParaRPr lang="en-US"/>
          </a:p>
        </p:txBody>
      </p:sp>
      <p:sp>
        <p:nvSpPr>
          <p:cNvPr id="4" name="Slide Image Placeholder 3"/>
          <p:cNvSpPr>
            <a:spLocks noGrp="1" noRot="1" noChangeAspect="1"/>
          </p:cNvSpPr>
          <p:nvPr>
            <p:ph type="sldImg" idx="2"/>
          </p:nvPr>
        </p:nvSpPr>
        <p:spPr>
          <a:xfrm>
            <a:off x="6413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73575"/>
            <a:ext cx="548640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2971800"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29675"/>
            <a:ext cx="2971800" cy="466725"/>
          </a:xfrm>
          <a:prstGeom prst="rect">
            <a:avLst/>
          </a:prstGeom>
        </p:spPr>
        <p:txBody>
          <a:bodyPr vert="horz" lIns="91440" tIns="45720" rIns="91440" bIns="45720" rtlCol="0" anchor="b"/>
          <a:lstStyle>
            <a:lvl1pPr algn="r">
              <a:defRPr sz="1200"/>
            </a:lvl1pPr>
          </a:lstStyle>
          <a:p>
            <a:fld id="{6252ABBD-8D72-4F06-AA2E-017FF52224CB}" type="slidenum">
              <a:rPr lang="en-US" smtClean="0"/>
              <a:t>‹#›</a:t>
            </a:fld>
            <a:endParaRPr lang="en-US"/>
          </a:p>
        </p:txBody>
      </p:sp>
    </p:spTree>
    <p:extLst>
      <p:ext uri="{BB962C8B-B14F-4D97-AF65-F5344CB8AC3E}">
        <p14:creationId xmlns:p14="http://schemas.microsoft.com/office/powerpoint/2010/main" val="35132960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6791529-57D3-4B47-9147-23CAC2C4D28B}" type="datetime1">
              <a:rPr lang="en-US" smtClean="0"/>
              <a:t>7/10/2026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79A7FA-5B3E-4052-9C88-7819710419D0}" type="slidenum">
              <a:rPr lang="en-US" smtClean="0"/>
              <a:t>‹#›</a:t>
            </a:fld>
            <a:endParaRPr lang="en-US"/>
          </a:p>
        </p:txBody>
      </p:sp>
      <p:sp>
        <p:nvSpPr>
          <p:cNvPr id="7" name="Rectangle 6">
            <a:extLst>
              <a:ext uri="{FF2B5EF4-FFF2-40B4-BE49-F238E27FC236}">
                <a16:creationId xmlns:a16="http://schemas.microsoft.com/office/drawing/2014/main" xmlns="" id="{63DB65F8-63E9-A07A-2703-C297EEA7A1C2}"/>
              </a:ext>
            </a:extLst>
          </p:cNvPr>
          <p:cNvSpPr/>
          <p:nvPr userDrawn="1"/>
        </p:nvSpPr>
        <p:spPr>
          <a:xfrm>
            <a:off x="147918" y="161365"/>
            <a:ext cx="11900647" cy="654871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xmlns="" id="{FCDB1370-9EF4-7697-21E8-FC1B17408C32}"/>
              </a:ext>
            </a:extLst>
          </p:cNvPr>
          <p:cNvSpPr/>
          <p:nvPr userDrawn="1"/>
        </p:nvSpPr>
        <p:spPr>
          <a:xfrm>
            <a:off x="300319" y="313765"/>
            <a:ext cx="11613776" cy="6261847"/>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American Indian Culture">
            <a:extLst>
              <a:ext uri="{FF2B5EF4-FFF2-40B4-BE49-F238E27FC236}">
                <a16:creationId xmlns:a16="http://schemas.microsoft.com/office/drawing/2014/main" xmlns="" id="{8B0EBE25-657A-94A7-F6EF-9F8608989727}"/>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940621" y="302372"/>
            <a:ext cx="973497" cy="9734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70873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88670"/>
            <a:ext cx="105156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838200" y="1849170"/>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1EA4C16-A3EA-44AB-BE74-35438C6E6887}" type="datetime1">
              <a:rPr lang="en-US" smtClean="0"/>
              <a:t>7/10/2026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79A7FA-5B3E-4052-9C88-7819710419D0}" type="slidenum">
              <a:rPr lang="en-US" smtClean="0"/>
              <a:t>‹#›</a:t>
            </a:fld>
            <a:endParaRPr lang="en-US"/>
          </a:p>
        </p:txBody>
      </p:sp>
    </p:spTree>
    <p:extLst>
      <p:ext uri="{BB962C8B-B14F-4D97-AF65-F5344CB8AC3E}">
        <p14:creationId xmlns:p14="http://schemas.microsoft.com/office/powerpoint/2010/main" val="25412331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03ED4E0-E4DD-435F-9F59-1100AB54C0C7}" type="datetime1">
              <a:rPr lang="en-US" smtClean="0"/>
              <a:t>7/10/2026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79A7FA-5B3E-4052-9C88-7819710419D0}" type="slidenum">
              <a:rPr lang="en-US" smtClean="0"/>
              <a:t>‹#›</a:t>
            </a:fld>
            <a:endParaRPr lang="en-US"/>
          </a:p>
        </p:txBody>
      </p:sp>
    </p:spTree>
    <p:extLst>
      <p:ext uri="{BB962C8B-B14F-4D97-AF65-F5344CB8AC3E}">
        <p14:creationId xmlns:p14="http://schemas.microsoft.com/office/powerpoint/2010/main" val="35482359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88670"/>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49170"/>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4FB9967-0584-4204-980D-0B63D3CF91CD}" type="datetime1">
              <a:rPr lang="en-US" smtClean="0"/>
              <a:t>7/10/2026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79A7FA-5B3E-4052-9C88-7819710419D0}" type="slidenum">
              <a:rPr lang="en-US" smtClean="0"/>
              <a:t>‹#›</a:t>
            </a:fld>
            <a:endParaRPr lang="en-US"/>
          </a:p>
        </p:txBody>
      </p:sp>
    </p:spTree>
    <p:extLst>
      <p:ext uri="{BB962C8B-B14F-4D97-AF65-F5344CB8AC3E}">
        <p14:creationId xmlns:p14="http://schemas.microsoft.com/office/powerpoint/2010/main" val="41961878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26BBF61-0C61-4CD3-AAA6-7B29247234C5}" type="datetime1">
              <a:rPr lang="en-US" smtClean="0"/>
              <a:t>7/10/2026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79A7FA-5B3E-4052-9C88-7819710419D0}" type="slidenum">
              <a:rPr lang="en-US" smtClean="0"/>
              <a:t>‹#›</a:t>
            </a:fld>
            <a:endParaRPr lang="en-US"/>
          </a:p>
        </p:txBody>
      </p:sp>
    </p:spTree>
    <p:extLst>
      <p:ext uri="{BB962C8B-B14F-4D97-AF65-F5344CB8AC3E}">
        <p14:creationId xmlns:p14="http://schemas.microsoft.com/office/powerpoint/2010/main" val="13517467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88670"/>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3F14641-6B6D-4D83-A12B-9E3C68BF1DC7}" type="datetime1">
              <a:rPr lang="en-US" smtClean="0"/>
              <a:t>7/10/2026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79A7FA-5B3E-4052-9C88-7819710419D0}" type="slidenum">
              <a:rPr lang="en-US" smtClean="0"/>
              <a:t>‹#›</a:t>
            </a:fld>
            <a:endParaRPr lang="en-US"/>
          </a:p>
        </p:txBody>
      </p:sp>
    </p:spTree>
    <p:extLst>
      <p:ext uri="{BB962C8B-B14F-4D97-AF65-F5344CB8AC3E}">
        <p14:creationId xmlns:p14="http://schemas.microsoft.com/office/powerpoint/2010/main" val="12797191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B4090FD-B3A6-45B8-91F2-BD6F5EB9F60C}" type="datetime1">
              <a:rPr lang="en-US" smtClean="0"/>
              <a:t>7/10/2026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E79A7FA-5B3E-4052-9C88-7819710419D0}" type="slidenum">
              <a:rPr lang="en-US" smtClean="0"/>
              <a:t>‹#›</a:t>
            </a:fld>
            <a:endParaRPr lang="en-US"/>
          </a:p>
        </p:txBody>
      </p:sp>
    </p:spTree>
    <p:extLst>
      <p:ext uri="{BB962C8B-B14F-4D97-AF65-F5344CB8AC3E}">
        <p14:creationId xmlns:p14="http://schemas.microsoft.com/office/powerpoint/2010/main" val="28313663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88670"/>
            <a:ext cx="105156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p:txBody>
          <a:bodyPr/>
          <a:lstStyle/>
          <a:p>
            <a:fld id="{03E5A758-1B31-4B3B-ABCB-1A90EBE9F44D}" type="datetime1">
              <a:rPr lang="en-US" smtClean="0"/>
              <a:t>7/10/2026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E79A7FA-5B3E-4052-9C88-7819710419D0}" type="slidenum">
              <a:rPr lang="en-US" smtClean="0"/>
              <a:t>‹#›</a:t>
            </a:fld>
            <a:endParaRPr lang="en-US"/>
          </a:p>
        </p:txBody>
      </p:sp>
    </p:spTree>
    <p:extLst>
      <p:ext uri="{BB962C8B-B14F-4D97-AF65-F5344CB8AC3E}">
        <p14:creationId xmlns:p14="http://schemas.microsoft.com/office/powerpoint/2010/main" val="187189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12072" y="6209236"/>
            <a:ext cx="2743200" cy="365125"/>
          </a:xfrm>
        </p:spPr>
        <p:txBody>
          <a:bodyPr/>
          <a:lstStyle/>
          <a:p>
            <a:fld id="{5C4BACBF-217F-49DA-8275-0D2A693F9099}" type="datetime1">
              <a:rPr lang="en-US" smtClean="0"/>
              <a:t>7/10/2026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8153400" y="6200358"/>
            <a:ext cx="2743200" cy="365125"/>
          </a:xfrm>
        </p:spPr>
        <p:txBody>
          <a:bodyPr/>
          <a:lstStyle/>
          <a:p>
            <a:fld id="{5E79A7FA-5B3E-4052-9C88-7819710419D0}" type="slidenum">
              <a:rPr lang="en-US" smtClean="0"/>
              <a:t>‹#›</a:t>
            </a:fld>
            <a:endParaRPr lang="en-US"/>
          </a:p>
        </p:txBody>
      </p:sp>
    </p:spTree>
    <p:extLst>
      <p:ext uri="{BB962C8B-B14F-4D97-AF65-F5344CB8AC3E}">
        <p14:creationId xmlns:p14="http://schemas.microsoft.com/office/powerpoint/2010/main" val="16522332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543653A-E133-4D5C-80F4-C7A9AADA519B}" type="datetime1">
              <a:rPr lang="en-US" smtClean="0"/>
              <a:t>7/10/2026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79A7FA-5B3E-4052-9C88-7819710419D0}" type="slidenum">
              <a:rPr lang="en-US" smtClean="0"/>
              <a:t>‹#›</a:t>
            </a:fld>
            <a:endParaRPr lang="en-US"/>
          </a:p>
        </p:txBody>
      </p:sp>
    </p:spTree>
    <p:extLst>
      <p:ext uri="{BB962C8B-B14F-4D97-AF65-F5344CB8AC3E}">
        <p14:creationId xmlns:p14="http://schemas.microsoft.com/office/powerpoint/2010/main" val="15635949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A35EFE6-72D8-416E-B799-69D08D73C2DF}" type="datetime1">
              <a:rPr lang="en-US" smtClean="0"/>
              <a:t>7/10/2026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79A7FA-5B3E-4052-9C88-7819710419D0}" type="slidenum">
              <a:rPr lang="en-US" smtClean="0"/>
              <a:t>‹#›</a:t>
            </a:fld>
            <a:endParaRPr lang="en-US"/>
          </a:p>
        </p:txBody>
      </p:sp>
    </p:spTree>
    <p:extLst>
      <p:ext uri="{BB962C8B-B14F-4D97-AF65-F5344CB8AC3E}">
        <p14:creationId xmlns:p14="http://schemas.microsoft.com/office/powerpoint/2010/main" val="27256355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300296" y="6304565"/>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1D6366-1B4B-43BD-9480-AB8496CB7866}" type="datetime1">
              <a:rPr lang="en-US" smtClean="0"/>
              <a:t>7/10/2026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115598"/>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79A7FA-5B3E-4052-9C88-7819710419D0}" type="slidenum">
              <a:rPr lang="en-US" smtClean="0"/>
              <a:t>‹#›</a:t>
            </a:fld>
            <a:endParaRPr lang="en-US"/>
          </a:p>
        </p:txBody>
      </p:sp>
      <p:sp>
        <p:nvSpPr>
          <p:cNvPr id="10" name="Slide Number Placeholder 5">
            <a:extLst>
              <a:ext uri="{FF2B5EF4-FFF2-40B4-BE49-F238E27FC236}">
                <a16:creationId xmlns:a16="http://schemas.microsoft.com/office/drawing/2014/main" xmlns="" id="{D9852E9B-B41C-5524-ECDA-A28278DD58DE}"/>
              </a:ext>
            </a:extLst>
          </p:cNvPr>
          <p:cNvSpPr txBox="1">
            <a:spLocks/>
          </p:cNvSpPr>
          <p:nvPr userDrawn="1"/>
        </p:nvSpPr>
        <p:spPr>
          <a:xfrm>
            <a:off x="11514752" y="6263628"/>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E79A7FA-5B3E-4052-9C88-7819710419D0}" type="slidenum">
              <a:rPr lang="en-US" smtClean="0"/>
              <a:pPr/>
              <a:t>‹#›</a:t>
            </a:fld>
            <a:endParaRPr lang="en-US" dirty="0"/>
          </a:p>
        </p:txBody>
      </p:sp>
      <p:sp>
        <p:nvSpPr>
          <p:cNvPr id="11" name="Rectangle 10">
            <a:extLst>
              <a:ext uri="{FF2B5EF4-FFF2-40B4-BE49-F238E27FC236}">
                <a16:creationId xmlns:a16="http://schemas.microsoft.com/office/drawing/2014/main" xmlns="" id="{95A8D7F3-E48D-4128-8DBC-09CEEECF4E2A}"/>
              </a:ext>
            </a:extLst>
          </p:cNvPr>
          <p:cNvSpPr/>
          <p:nvPr userDrawn="1"/>
        </p:nvSpPr>
        <p:spPr>
          <a:xfrm>
            <a:off x="147918" y="161365"/>
            <a:ext cx="11900647" cy="654871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xmlns="" id="{AC7CBDA9-30F1-874B-78FE-67E207E82494}"/>
              </a:ext>
            </a:extLst>
          </p:cNvPr>
          <p:cNvSpPr/>
          <p:nvPr userDrawn="1"/>
        </p:nvSpPr>
        <p:spPr>
          <a:xfrm>
            <a:off x="300319" y="313765"/>
            <a:ext cx="11613776" cy="6261847"/>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2" descr="American Indian Culture">
            <a:extLst>
              <a:ext uri="{FF2B5EF4-FFF2-40B4-BE49-F238E27FC236}">
                <a16:creationId xmlns:a16="http://schemas.microsoft.com/office/drawing/2014/main" xmlns="" id="{6321430B-A937-0AC2-18AB-968416458738}"/>
              </a:ext>
            </a:extLst>
          </p:cNvPr>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10940621" y="302372"/>
            <a:ext cx="973497" cy="9734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07301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hyperlink" Target="https://www.scouting.org/merit-badges/indian-lore/" TargetMode="Externa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hyperlink" Target="https://www.scouting.org/merit-badges/indian-lore/" TargetMode="Externa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hyperlink" Target="https://www.scouting.org/merit-badges/indian-lore/" TargetMode="External"/><Relationship Id="rId1" Type="http://schemas.openxmlformats.org/officeDocument/2006/relationships/slideLayout" Target="../slideLayouts/slideLayout1.xml"/><Relationship Id="rId4" Type="http://schemas.openxmlformats.org/officeDocument/2006/relationships/image" Target="../media/image22.jpeg"/></Relationships>
</file>

<file path=ppt/slides/_rels/slide17.xml.rels><?xml version="1.0" encoding="UTF-8" standalone="yes"?>
<Relationships xmlns="http://schemas.openxmlformats.org/package/2006/relationships"><Relationship Id="rId2" Type="http://schemas.openxmlformats.org/officeDocument/2006/relationships/hyperlink" Target="https://www.scouting.org/merit-badges/indian-lore/" TargetMode="Externa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hyperlink" Target="https://www.scouting.org/merit-badges/indian-lore/" TargetMode="Externa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hyperlink" Target="https://www.scouting.org/merit-badges/indian-lore/"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 Id="rId4" Type="http://schemas.openxmlformats.org/officeDocument/2006/relationships/image" Target="../media/image25.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7.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jpeg"/><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926139" y="1278281"/>
            <a:ext cx="5390461" cy="1938992"/>
          </a:xfrm>
          <a:prstGeom prst="rect">
            <a:avLst/>
          </a:prstGeom>
        </p:spPr>
        <p:txBody>
          <a:bodyPr wrap="square">
            <a:spAutoFit/>
          </a:bodyPr>
          <a:lstStyle/>
          <a:p>
            <a:pPr algn="ctr"/>
            <a:r>
              <a:rPr lang="en-US" sz="4000" b="1" dirty="0"/>
              <a:t>American Indian Culture (AIC)</a:t>
            </a:r>
            <a:br>
              <a:rPr lang="en-US" sz="4000" b="1" dirty="0"/>
            </a:br>
            <a:r>
              <a:rPr lang="en-US" sz="4000" b="1" dirty="0"/>
              <a:t>Merit Badge</a:t>
            </a:r>
          </a:p>
        </p:txBody>
      </p:sp>
      <p:sp>
        <p:nvSpPr>
          <p:cNvPr id="6" name="Rectangle 5"/>
          <p:cNvSpPr/>
          <p:nvPr/>
        </p:nvSpPr>
        <p:spPr>
          <a:xfrm>
            <a:off x="147918" y="161365"/>
            <a:ext cx="11900647" cy="654871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300319" y="313765"/>
            <a:ext cx="11613776" cy="6261847"/>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4762930" y="6010073"/>
            <a:ext cx="7571303" cy="954107"/>
          </a:xfrm>
          <a:prstGeom prst="rect">
            <a:avLst/>
          </a:prstGeom>
          <a:noFill/>
        </p:spPr>
        <p:txBody>
          <a:bodyPr wrap="none" rtlCol="0">
            <a:spAutoFit/>
          </a:bodyPr>
          <a:lstStyle/>
          <a:p>
            <a:r>
              <a:rPr lang="en-US" sz="2800" b="1" dirty="0"/>
              <a:t>Merit Badge Counselor: Mr. Robert Bertrand</a:t>
            </a:r>
            <a:r>
              <a:rPr lang="en-US" sz="2800" dirty="0"/>
              <a:t>	</a:t>
            </a:r>
          </a:p>
          <a:p>
            <a:endParaRPr lang="en-US" sz="2800" dirty="0"/>
          </a:p>
        </p:txBody>
      </p:sp>
      <p:pic>
        <p:nvPicPr>
          <p:cNvPr id="2050" name="Picture 2">
            <a:extLst>
              <a:ext uri="{FF2B5EF4-FFF2-40B4-BE49-F238E27FC236}">
                <a16:creationId xmlns:a16="http://schemas.microsoft.com/office/drawing/2014/main" xmlns="" id="{C36870AC-DF3E-D4C3-17CD-E01E81BA5D4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3560" t="18289" r="26737" b="9882"/>
          <a:stretch/>
        </p:blipFill>
        <p:spPr bwMode="auto">
          <a:xfrm>
            <a:off x="368893" y="455360"/>
            <a:ext cx="4008141" cy="5792587"/>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a:extLst>
              <a:ext uri="{FF2B5EF4-FFF2-40B4-BE49-F238E27FC236}">
                <a16:creationId xmlns:a16="http://schemas.microsoft.com/office/drawing/2014/main" xmlns="" id="{E6C38C90-5529-42C2-C002-39D28F747C2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11504" y="1955418"/>
            <a:ext cx="2145685" cy="214568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xmlns="" id="{9C22DCBA-E036-54CF-E160-985E8388973B}"/>
              </a:ext>
            </a:extLst>
          </p:cNvPr>
          <p:cNvSpPr txBox="1"/>
          <p:nvPr/>
        </p:nvSpPr>
        <p:spPr>
          <a:xfrm>
            <a:off x="6657189" y="4038099"/>
            <a:ext cx="3345981" cy="584775"/>
          </a:xfrm>
          <a:prstGeom prst="rect">
            <a:avLst/>
          </a:prstGeom>
          <a:noFill/>
        </p:spPr>
        <p:txBody>
          <a:bodyPr wrap="none" rtlCol="0">
            <a:spAutoFit/>
          </a:bodyPr>
          <a:lstStyle/>
          <a:p>
            <a:r>
              <a:rPr lang="en-US" sz="3200" b="1" dirty="0">
                <a:solidFill>
                  <a:srgbClr val="FF0000"/>
                </a:solidFill>
              </a:rPr>
              <a:t>14-16 August 2026</a:t>
            </a:r>
          </a:p>
        </p:txBody>
      </p:sp>
      <p:sp>
        <p:nvSpPr>
          <p:cNvPr id="3" name="Date Placeholder 2">
            <a:extLst>
              <a:ext uri="{FF2B5EF4-FFF2-40B4-BE49-F238E27FC236}">
                <a16:creationId xmlns:a16="http://schemas.microsoft.com/office/drawing/2014/main" xmlns="" id="{AED221A2-50EC-D98E-3717-D733A933EA42}"/>
              </a:ext>
            </a:extLst>
          </p:cNvPr>
          <p:cNvSpPr>
            <a:spLocks noGrp="1"/>
          </p:cNvSpPr>
          <p:nvPr>
            <p:ph type="dt" sz="half" idx="10"/>
          </p:nvPr>
        </p:nvSpPr>
        <p:spPr/>
        <p:txBody>
          <a:bodyPr/>
          <a:lstStyle/>
          <a:p>
            <a:fld id="{93006A73-F965-4162-94FE-84F1B8ACB135}" type="datetime1">
              <a:rPr lang="en-US" smtClean="0"/>
              <a:t>7/10/2026</a:t>
            </a:fld>
            <a:endParaRPr lang="en-US"/>
          </a:p>
        </p:txBody>
      </p:sp>
      <p:sp>
        <p:nvSpPr>
          <p:cNvPr id="4" name="Rectangle 3">
            <a:extLst>
              <a:ext uri="{FF2B5EF4-FFF2-40B4-BE49-F238E27FC236}">
                <a16:creationId xmlns:a16="http://schemas.microsoft.com/office/drawing/2014/main" xmlns="" id="{E20D89F0-F200-53C4-4B8C-3E1FCB490B09}"/>
              </a:ext>
            </a:extLst>
          </p:cNvPr>
          <p:cNvSpPr/>
          <p:nvPr/>
        </p:nvSpPr>
        <p:spPr>
          <a:xfrm>
            <a:off x="875400" y="2319501"/>
            <a:ext cx="3228937" cy="1323439"/>
          </a:xfrm>
          <a:prstGeom prst="rect">
            <a:avLst/>
          </a:prstGeom>
          <a:solidFill>
            <a:schemeClr val="bg1"/>
          </a:solidFill>
        </p:spPr>
        <p:txBody>
          <a:bodyPr wrap="square">
            <a:spAutoFit/>
          </a:bodyPr>
          <a:lstStyle/>
          <a:p>
            <a:pPr algn="ctr"/>
            <a:endParaRPr lang="en-US" sz="2000" b="1" dirty="0"/>
          </a:p>
          <a:p>
            <a:pPr algn="ctr"/>
            <a:r>
              <a:rPr lang="en-US" sz="2000" b="1" dirty="0"/>
              <a:t>American Indian Culture </a:t>
            </a:r>
            <a:br>
              <a:rPr lang="en-US" sz="2000" b="1" dirty="0"/>
            </a:br>
            <a:r>
              <a:rPr lang="en-US" sz="2000" b="1" dirty="0"/>
              <a:t>Merit Badge</a:t>
            </a:r>
          </a:p>
          <a:p>
            <a:pPr algn="ctr"/>
            <a:endParaRPr lang="en-US" sz="2000" b="1" dirty="0"/>
          </a:p>
        </p:txBody>
      </p:sp>
    </p:spTree>
    <p:extLst>
      <p:ext uri="{BB962C8B-B14F-4D97-AF65-F5344CB8AC3E}">
        <p14:creationId xmlns:p14="http://schemas.microsoft.com/office/powerpoint/2010/main" val="17437443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22354" y="416689"/>
            <a:ext cx="11392142" cy="4097725"/>
          </a:xfrm>
          <a:prstGeom prst="rect">
            <a:avLst/>
          </a:prstGeom>
        </p:spPr>
        <p:txBody>
          <a:bodyPr wrap="square">
            <a:spAutoFit/>
          </a:bodyPr>
          <a:lstStyle/>
          <a:p>
            <a:pPr algn="ctr"/>
            <a:r>
              <a:rPr lang="en-US" sz="2400" b="1" dirty="0"/>
              <a:t>Leadership &amp; Safety (Super Important)</a:t>
            </a:r>
          </a:p>
          <a:p>
            <a:pPr algn="ctr"/>
            <a:endParaRPr lang="en-US" sz="2400" b="1" dirty="0"/>
          </a:p>
          <a:p>
            <a:pPr>
              <a:lnSpc>
                <a:spcPct val="150000"/>
              </a:lnSpc>
              <a:buFont typeface="Arial" panose="020B0604020202020204" pitchFamily="34" charset="0"/>
              <a:buChar char="•"/>
            </a:pPr>
            <a:r>
              <a:rPr lang="en-US" sz="2400" dirty="0"/>
              <a:t>At least one </a:t>
            </a:r>
            <a:r>
              <a:rPr lang="en-US" sz="2400" b="1" dirty="0"/>
              <a:t>trained adult leader</a:t>
            </a:r>
            <a:r>
              <a:rPr lang="en-US" sz="2400" dirty="0"/>
              <a:t> in Safety Afloat &amp; Safe Swim Defense</a:t>
            </a:r>
          </a:p>
          <a:p>
            <a:pPr>
              <a:lnSpc>
                <a:spcPct val="150000"/>
              </a:lnSpc>
              <a:buFont typeface="Arial" panose="020B0604020202020204" pitchFamily="34" charset="0"/>
              <a:buChar char="•"/>
            </a:pPr>
            <a:r>
              <a:rPr lang="en-US" sz="2400" dirty="0"/>
              <a:t>Buddy system on the water</a:t>
            </a:r>
          </a:p>
          <a:p>
            <a:pPr>
              <a:lnSpc>
                <a:spcPct val="150000"/>
              </a:lnSpc>
              <a:buFont typeface="Arial" panose="020B0604020202020204" pitchFamily="34" charset="0"/>
              <a:buChar char="•"/>
            </a:pPr>
            <a:r>
              <a:rPr lang="en-US" sz="2400" b="1" dirty="0"/>
              <a:t>Life jackets (PFDs) always worn</a:t>
            </a:r>
            <a:endParaRPr lang="en-US" sz="2400" dirty="0"/>
          </a:p>
          <a:p>
            <a:pPr>
              <a:lnSpc>
                <a:spcPct val="150000"/>
              </a:lnSpc>
              <a:buFont typeface="Arial" panose="020B0604020202020204" pitchFamily="34" charset="0"/>
              <a:buChar char="•"/>
            </a:pPr>
            <a:r>
              <a:rPr lang="en-US" sz="2400" dirty="0"/>
              <a:t>Swim test done ahead of time</a:t>
            </a:r>
          </a:p>
          <a:p>
            <a:pPr>
              <a:lnSpc>
                <a:spcPct val="150000"/>
              </a:lnSpc>
              <a:buFont typeface="Arial" panose="020B0604020202020204" pitchFamily="34" charset="0"/>
              <a:buChar char="•"/>
            </a:pPr>
            <a:r>
              <a:rPr lang="en-US" sz="2400" dirty="0"/>
              <a:t>First aid–trained adult</a:t>
            </a:r>
          </a:p>
          <a:p>
            <a:pPr>
              <a:lnSpc>
                <a:spcPct val="150000"/>
              </a:lnSpc>
            </a:pPr>
            <a:r>
              <a:rPr lang="en-US" sz="2400" b="1" dirty="0">
                <a:solidFill>
                  <a:srgbClr val="FF0000"/>
                </a:solidFill>
              </a:rPr>
              <a:t>1 adult for 2x boats</a:t>
            </a:r>
          </a:p>
        </p:txBody>
      </p:sp>
      <p:sp>
        <p:nvSpPr>
          <p:cNvPr id="3" name="Date Placeholder 2">
            <a:extLst>
              <a:ext uri="{FF2B5EF4-FFF2-40B4-BE49-F238E27FC236}">
                <a16:creationId xmlns:a16="http://schemas.microsoft.com/office/drawing/2014/main" xmlns="" id="{6B6DF1D0-EFEF-4096-59ED-FA1F9B8E363D}"/>
              </a:ext>
            </a:extLst>
          </p:cNvPr>
          <p:cNvSpPr>
            <a:spLocks noGrp="1"/>
          </p:cNvSpPr>
          <p:nvPr>
            <p:ph type="dt" sz="half" idx="10"/>
          </p:nvPr>
        </p:nvSpPr>
        <p:spPr/>
        <p:txBody>
          <a:bodyPr/>
          <a:lstStyle/>
          <a:p>
            <a:fld id="{025BFA25-8D83-4A65-9095-4B2A1C707415}" type="datetime1">
              <a:rPr lang="en-US" smtClean="0"/>
              <a:t>7/10/2026</a:t>
            </a:fld>
            <a:endParaRPr lang="en-US"/>
          </a:p>
        </p:txBody>
      </p:sp>
      <p:sp>
        <p:nvSpPr>
          <p:cNvPr id="4" name="TextBox 3">
            <a:extLst>
              <a:ext uri="{FF2B5EF4-FFF2-40B4-BE49-F238E27FC236}">
                <a16:creationId xmlns:a16="http://schemas.microsoft.com/office/drawing/2014/main" xmlns="" id="{BF4872D8-AD4E-835D-5315-3A89B43D1FDB}"/>
              </a:ext>
            </a:extLst>
          </p:cNvPr>
          <p:cNvSpPr txBox="1"/>
          <p:nvPr/>
        </p:nvSpPr>
        <p:spPr>
          <a:xfrm>
            <a:off x="5240482" y="3100693"/>
            <a:ext cx="6452407" cy="3108543"/>
          </a:xfrm>
          <a:prstGeom prst="rect">
            <a:avLst/>
          </a:prstGeom>
          <a:solidFill>
            <a:schemeClr val="accent4">
              <a:lumMod val="20000"/>
              <a:lumOff val="80000"/>
            </a:schemeClr>
          </a:solidFill>
          <a:ln>
            <a:solidFill>
              <a:schemeClr val="tx1"/>
            </a:solidFill>
          </a:ln>
          <a:scene3d>
            <a:camera prst="orthographicFront"/>
            <a:lightRig rig="threePt" dir="t"/>
          </a:scene3d>
          <a:sp3d>
            <a:bevelT/>
          </a:sp3d>
        </p:spPr>
        <p:txBody>
          <a:bodyPr wrap="none" rtlCol="0">
            <a:spAutoFit/>
          </a:bodyPr>
          <a:lstStyle/>
          <a:p>
            <a:pPr algn="ctr"/>
            <a:r>
              <a:rPr lang="en-US" sz="2800" b="1" u="sng" dirty="0"/>
              <a:t>Canoe Seating Priority ISO Risk Mitigation</a:t>
            </a:r>
          </a:p>
          <a:p>
            <a:pPr marL="171450" indent="-171450">
              <a:buFont typeface="Arial" panose="020B0604020202020204" pitchFamily="34" charset="0"/>
              <a:buChar char="•"/>
            </a:pPr>
            <a:r>
              <a:rPr lang="en-US" sz="2400" b="1" dirty="0"/>
              <a:t>Earned Canoeing or Kayaking MB</a:t>
            </a:r>
          </a:p>
          <a:p>
            <a:pPr marL="171450" indent="-171450">
              <a:buFont typeface="Arial" panose="020B0604020202020204" pitchFamily="34" charset="0"/>
              <a:buChar char="•"/>
            </a:pPr>
            <a:r>
              <a:rPr lang="en-US" sz="2400" b="1" dirty="0"/>
              <a:t>Earning Indian Culture MB</a:t>
            </a:r>
          </a:p>
          <a:p>
            <a:pPr marL="171450" indent="-171450">
              <a:buFont typeface="Arial" panose="020B0604020202020204" pitchFamily="34" charset="0"/>
              <a:buChar char="•"/>
            </a:pPr>
            <a:r>
              <a:rPr lang="en-US" sz="2400" b="1" dirty="0"/>
              <a:t>Earned Swimming MB</a:t>
            </a:r>
          </a:p>
          <a:p>
            <a:pPr marL="171450" indent="-171450">
              <a:buFont typeface="Arial" panose="020B0604020202020204" pitchFamily="34" charset="0"/>
              <a:buChar char="•"/>
            </a:pPr>
            <a:r>
              <a:rPr lang="en-US" sz="2400" b="1" dirty="0"/>
              <a:t>First Class and Above</a:t>
            </a:r>
          </a:p>
          <a:p>
            <a:pPr marL="171450" indent="-171450">
              <a:buFont typeface="Arial" panose="020B0604020202020204" pitchFamily="34" charset="0"/>
              <a:buChar char="•"/>
            </a:pPr>
            <a:r>
              <a:rPr lang="en-US" sz="2400" b="1" dirty="0"/>
              <a:t>Then Rank and SM approvals</a:t>
            </a:r>
          </a:p>
          <a:p>
            <a:pPr marL="171450" indent="-171450">
              <a:buFont typeface="Arial" panose="020B0604020202020204" pitchFamily="34" charset="0"/>
              <a:buChar char="•"/>
            </a:pPr>
            <a:endParaRPr lang="en-US" sz="2400" b="1" dirty="0"/>
          </a:p>
          <a:p>
            <a:pPr marL="171450" indent="-171450">
              <a:buFont typeface="Arial" panose="020B0604020202020204" pitchFamily="34" charset="0"/>
              <a:buChar char="•"/>
            </a:pPr>
            <a:r>
              <a:rPr lang="en-US" sz="2400" b="1" dirty="0"/>
              <a:t>All others will be driven to Pow wow</a:t>
            </a:r>
          </a:p>
        </p:txBody>
      </p:sp>
    </p:spTree>
    <p:extLst>
      <p:ext uri="{BB962C8B-B14F-4D97-AF65-F5344CB8AC3E}">
        <p14:creationId xmlns:p14="http://schemas.microsoft.com/office/powerpoint/2010/main" val="26277197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12072" y="643261"/>
            <a:ext cx="11062751" cy="5139869"/>
          </a:xfrm>
          <a:prstGeom prst="rect">
            <a:avLst/>
          </a:prstGeom>
        </p:spPr>
        <p:txBody>
          <a:bodyPr wrap="square">
            <a:spAutoFit/>
          </a:bodyPr>
          <a:lstStyle/>
          <a:p>
            <a:pPr algn="ctr"/>
            <a:r>
              <a:rPr lang="en-US" sz="4000" b="1" dirty="0">
                <a:latin typeface="Times New Roman" panose="02020603050405020304" pitchFamily="18" charset="0"/>
                <a:cs typeface="Times New Roman" panose="02020603050405020304" pitchFamily="18" charset="0"/>
              </a:rPr>
              <a:t>Risk Management</a:t>
            </a:r>
          </a:p>
          <a:p>
            <a:pPr algn="ctr"/>
            <a:endParaRPr lang="en-US" sz="2400" b="1" dirty="0">
              <a:latin typeface="Times New Roman" panose="02020603050405020304" pitchFamily="18" charset="0"/>
              <a:cs typeface="Times New Roman" panose="02020603050405020304" pitchFamily="18" charset="0"/>
            </a:endParaRPr>
          </a:p>
          <a:p>
            <a:pPr>
              <a:lnSpc>
                <a:spcPct val="150000"/>
              </a:lnSpc>
            </a:pPr>
            <a:r>
              <a:rPr lang="en-US" sz="2400" dirty="0">
                <a:latin typeface="Times New Roman" panose="02020603050405020304" pitchFamily="18" charset="0"/>
                <a:cs typeface="Times New Roman" panose="02020603050405020304" pitchFamily="18" charset="0"/>
              </a:rPr>
              <a:t>Prevent and plan for:</a:t>
            </a:r>
          </a:p>
          <a:p>
            <a:pPr>
              <a:lnSpc>
                <a:spcPct val="150000"/>
              </a:lnSpc>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Cold water (hypothermia risk even in mild air temps)</a:t>
            </a:r>
          </a:p>
          <a:p>
            <a:pPr>
              <a:lnSpc>
                <a:spcPct val="150000"/>
              </a:lnSpc>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Afternoon storms</a:t>
            </a:r>
          </a:p>
          <a:p>
            <a:pPr>
              <a:lnSpc>
                <a:spcPct val="150000"/>
              </a:lnSpc>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Dehydration</a:t>
            </a:r>
          </a:p>
          <a:p>
            <a:pPr>
              <a:lnSpc>
                <a:spcPct val="150000"/>
              </a:lnSpc>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Sunburn</a:t>
            </a:r>
          </a:p>
          <a:p>
            <a:pPr>
              <a:lnSpc>
                <a:spcPct val="150000"/>
              </a:lnSpc>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Tired Scouts making ill-informed (aka) bad decisions</a:t>
            </a:r>
          </a:p>
          <a:p>
            <a:pPr>
              <a:buFont typeface="Arial" panose="020B0604020202020204" pitchFamily="34" charset="0"/>
              <a:buChar char="•"/>
            </a:pPr>
            <a:endParaRPr lang="en-US" sz="2400" dirty="0">
              <a:latin typeface="Times New Roman" panose="02020603050405020304" pitchFamily="18" charset="0"/>
              <a:cs typeface="Times New Roman" panose="02020603050405020304" pitchFamily="18" charset="0"/>
            </a:endParaRPr>
          </a:p>
          <a:p>
            <a:r>
              <a:rPr lang="en-US" sz="2400" dirty="0">
                <a:solidFill>
                  <a:srgbClr val="FF0000"/>
                </a:solidFill>
                <a:latin typeface="Times New Roman" panose="02020603050405020304" pitchFamily="18" charset="0"/>
                <a:cs typeface="Times New Roman" panose="02020603050405020304" pitchFamily="18" charset="0"/>
              </a:rPr>
              <a:t>Rule: </a:t>
            </a:r>
            <a:r>
              <a:rPr lang="en-US" sz="2400" b="1" dirty="0">
                <a:solidFill>
                  <a:srgbClr val="FF0000"/>
                </a:solidFill>
                <a:latin typeface="Times New Roman" panose="02020603050405020304" pitchFamily="18" charset="0"/>
                <a:cs typeface="Times New Roman" panose="02020603050405020304" pitchFamily="18" charset="0"/>
              </a:rPr>
              <a:t>If weather looks bad, get off the water early.</a:t>
            </a:r>
            <a:endParaRPr lang="en-US" sz="2400" dirty="0">
              <a:solidFill>
                <a:srgbClr val="FF0000"/>
              </a:solidFill>
              <a:latin typeface="Times New Roman" panose="02020603050405020304" pitchFamily="18" charset="0"/>
              <a:cs typeface="Times New Roman" panose="02020603050405020304" pitchFamily="18" charset="0"/>
            </a:endParaRPr>
          </a:p>
        </p:txBody>
      </p:sp>
      <p:sp>
        <p:nvSpPr>
          <p:cNvPr id="3" name="Date Placeholder 2">
            <a:extLst>
              <a:ext uri="{FF2B5EF4-FFF2-40B4-BE49-F238E27FC236}">
                <a16:creationId xmlns:a16="http://schemas.microsoft.com/office/drawing/2014/main" xmlns="" id="{5D9215C2-B659-3AC0-92AC-2BD907F7E75C}"/>
              </a:ext>
            </a:extLst>
          </p:cNvPr>
          <p:cNvSpPr>
            <a:spLocks noGrp="1"/>
          </p:cNvSpPr>
          <p:nvPr>
            <p:ph type="dt" sz="half" idx="10"/>
          </p:nvPr>
        </p:nvSpPr>
        <p:spPr/>
        <p:txBody>
          <a:bodyPr/>
          <a:lstStyle/>
          <a:p>
            <a:fld id="{778F1B15-0CAF-4DD0-B277-8398AB38C1EC}" type="datetime1">
              <a:rPr lang="en-US" smtClean="0"/>
              <a:t>7/10/2026</a:t>
            </a:fld>
            <a:endParaRPr lang="en-US"/>
          </a:p>
        </p:txBody>
      </p:sp>
      <p:sp>
        <p:nvSpPr>
          <p:cNvPr id="4" name="TextBox 3">
            <a:extLst>
              <a:ext uri="{FF2B5EF4-FFF2-40B4-BE49-F238E27FC236}">
                <a16:creationId xmlns:a16="http://schemas.microsoft.com/office/drawing/2014/main" xmlns="" id="{C4BE0FE1-6B76-5B0E-6143-56348C2E6A36}"/>
              </a:ext>
            </a:extLst>
          </p:cNvPr>
          <p:cNvSpPr txBox="1"/>
          <p:nvPr/>
        </p:nvSpPr>
        <p:spPr>
          <a:xfrm>
            <a:off x="7210847" y="2043644"/>
            <a:ext cx="4664615" cy="2339102"/>
          </a:xfrm>
          <a:prstGeom prst="rect">
            <a:avLst/>
          </a:prstGeom>
          <a:solidFill>
            <a:schemeClr val="accent4">
              <a:lumMod val="20000"/>
              <a:lumOff val="80000"/>
            </a:schemeClr>
          </a:solidFill>
          <a:ln>
            <a:solidFill>
              <a:schemeClr val="tx1"/>
            </a:solidFill>
          </a:ln>
          <a:scene3d>
            <a:camera prst="orthographicFront"/>
            <a:lightRig rig="threePt" dir="t"/>
          </a:scene3d>
          <a:sp3d>
            <a:bevelT/>
          </a:sp3d>
        </p:spPr>
        <p:txBody>
          <a:bodyPr wrap="square" rtlCol="0">
            <a:spAutoFit/>
          </a:bodyPr>
          <a:lstStyle/>
          <a:p>
            <a:pPr algn="ctr"/>
            <a:r>
              <a:rPr lang="en-US" sz="2000" b="1" u="sng" dirty="0"/>
              <a:t>Canoe Seating Priority ISO </a:t>
            </a:r>
            <a:r>
              <a:rPr lang="en-US" sz="2000" b="1" i="1" u="sng" dirty="0"/>
              <a:t>Risk Mitigation</a:t>
            </a:r>
          </a:p>
          <a:p>
            <a:pPr marL="171450" indent="-171450">
              <a:buFont typeface="Arial" panose="020B0604020202020204" pitchFamily="34" charset="0"/>
              <a:buChar char="•"/>
            </a:pPr>
            <a:r>
              <a:rPr lang="en-US" b="1" dirty="0"/>
              <a:t>Earned Canoeing or Kayaking MB</a:t>
            </a:r>
          </a:p>
          <a:p>
            <a:pPr marL="171450" indent="-171450">
              <a:buFont typeface="Arial" panose="020B0604020202020204" pitchFamily="34" charset="0"/>
              <a:buChar char="•"/>
            </a:pPr>
            <a:r>
              <a:rPr lang="en-US" b="1" dirty="0"/>
              <a:t>Earning Indian Culture MB</a:t>
            </a:r>
          </a:p>
          <a:p>
            <a:pPr marL="171450" indent="-171450">
              <a:buFont typeface="Arial" panose="020B0604020202020204" pitchFamily="34" charset="0"/>
              <a:buChar char="•"/>
            </a:pPr>
            <a:r>
              <a:rPr lang="en-US" b="1" dirty="0"/>
              <a:t>Earned Swimming MB</a:t>
            </a:r>
          </a:p>
          <a:p>
            <a:pPr marL="171450" indent="-171450">
              <a:buFont typeface="Arial" panose="020B0604020202020204" pitchFamily="34" charset="0"/>
              <a:buChar char="•"/>
            </a:pPr>
            <a:r>
              <a:rPr lang="en-US" b="1" dirty="0"/>
              <a:t>First Class and Above</a:t>
            </a:r>
          </a:p>
          <a:p>
            <a:pPr marL="171450" indent="-171450">
              <a:buFont typeface="Arial" panose="020B0604020202020204" pitchFamily="34" charset="0"/>
              <a:buChar char="•"/>
            </a:pPr>
            <a:r>
              <a:rPr lang="en-US" b="1" dirty="0"/>
              <a:t>Then Rank and SM approvals</a:t>
            </a:r>
          </a:p>
          <a:p>
            <a:pPr marL="171450" indent="-171450">
              <a:buFont typeface="Arial" panose="020B0604020202020204" pitchFamily="34" charset="0"/>
              <a:buChar char="•"/>
            </a:pPr>
            <a:endParaRPr lang="en-US" b="1" dirty="0"/>
          </a:p>
          <a:p>
            <a:pPr marL="171450" indent="-171450">
              <a:buFont typeface="Arial" panose="020B0604020202020204" pitchFamily="34" charset="0"/>
              <a:buChar char="•"/>
            </a:pPr>
            <a:r>
              <a:rPr lang="en-US" b="1" dirty="0"/>
              <a:t>All others will be driven to Pow wow</a:t>
            </a:r>
          </a:p>
        </p:txBody>
      </p:sp>
    </p:spTree>
    <p:extLst>
      <p:ext uri="{BB962C8B-B14F-4D97-AF65-F5344CB8AC3E}">
        <p14:creationId xmlns:p14="http://schemas.microsoft.com/office/powerpoint/2010/main" val="5926957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6C574FD5-9896-A71A-CC1E-E5CA07AC841E}"/>
              </a:ext>
            </a:extLst>
          </p:cNvPr>
          <p:cNvSpPr txBox="1"/>
          <p:nvPr/>
        </p:nvSpPr>
        <p:spPr>
          <a:xfrm>
            <a:off x="2265881" y="583492"/>
            <a:ext cx="7660239" cy="1200329"/>
          </a:xfrm>
          <a:prstGeom prst="rect">
            <a:avLst/>
          </a:prstGeom>
          <a:solidFill>
            <a:schemeClr val="accent2">
              <a:lumMod val="40000"/>
              <a:lumOff val="60000"/>
            </a:schemeClr>
          </a:solidFill>
          <a:ln>
            <a:solidFill>
              <a:schemeClr val="tx1"/>
            </a:solidFill>
          </a:ln>
          <a:scene3d>
            <a:camera prst="orthographicFront"/>
            <a:lightRig rig="threePt" dir="t"/>
          </a:scene3d>
          <a:sp3d>
            <a:bevelT/>
          </a:sp3d>
        </p:spPr>
        <p:txBody>
          <a:bodyPr wrap="none" rtlCol="0">
            <a:spAutoFit/>
          </a:bodyPr>
          <a:lstStyle/>
          <a:p>
            <a:pPr algn="ctr"/>
            <a:r>
              <a:rPr lang="en-US" b="1" u="sng" dirty="0"/>
              <a:t>Driven to POW WOW</a:t>
            </a:r>
          </a:p>
          <a:p>
            <a:pPr marL="171450" indent="-171450">
              <a:buFont typeface="Arial" panose="020B0604020202020204" pitchFamily="34" charset="0"/>
              <a:buChar char="•"/>
            </a:pPr>
            <a:r>
              <a:rPr lang="en-US" b="1" dirty="0"/>
              <a:t>Requires additional Parental Support</a:t>
            </a:r>
          </a:p>
          <a:p>
            <a:pPr marL="171450" indent="-171450">
              <a:buFont typeface="Arial" panose="020B0604020202020204" pitchFamily="34" charset="0"/>
              <a:buChar char="•"/>
            </a:pPr>
            <a:r>
              <a:rPr lang="en-US" b="1" dirty="0"/>
              <a:t>All scouts not canoeing will need to be driven to Pow wow </a:t>
            </a:r>
          </a:p>
          <a:p>
            <a:pPr marL="171450" indent="-171450">
              <a:buFont typeface="Arial" panose="020B0604020202020204" pitchFamily="34" charset="0"/>
              <a:buChar char="•"/>
            </a:pPr>
            <a:r>
              <a:rPr lang="en-US" b="1" dirty="0"/>
              <a:t>Any Scouts not attending must be supervised at Camp by a qualified Adult</a:t>
            </a:r>
          </a:p>
        </p:txBody>
      </p:sp>
      <p:sp>
        <p:nvSpPr>
          <p:cNvPr id="3" name="TextBox 2">
            <a:extLst>
              <a:ext uri="{FF2B5EF4-FFF2-40B4-BE49-F238E27FC236}">
                <a16:creationId xmlns:a16="http://schemas.microsoft.com/office/drawing/2014/main" xmlns="" id="{26F0ECFA-BBCA-AD3E-2AFF-1BEED6FBD177}"/>
              </a:ext>
            </a:extLst>
          </p:cNvPr>
          <p:cNvSpPr txBox="1"/>
          <p:nvPr/>
        </p:nvSpPr>
        <p:spPr>
          <a:xfrm>
            <a:off x="722122" y="2249424"/>
            <a:ext cx="3068148" cy="1754326"/>
          </a:xfrm>
          <a:prstGeom prst="rect">
            <a:avLst/>
          </a:prstGeom>
          <a:solidFill>
            <a:schemeClr val="accent6">
              <a:lumMod val="20000"/>
              <a:lumOff val="80000"/>
            </a:schemeClr>
          </a:solidFill>
          <a:ln>
            <a:solidFill>
              <a:schemeClr val="tx1"/>
            </a:solidFill>
          </a:ln>
          <a:scene3d>
            <a:camera prst="orthographicFront"/>
            <a:lightRig rig="threePt" dir="t"/>
          </a:scene3d>
          <a:sp3d>
            <a:bevelT/>
          </a:sp3d>
        </p:spPr>
        <p:txBody>
          <a:bodyPr wrap="none" rtlCol="0">
            <a:spAutoFit/>
          </a:bodyPr>
          <a:lstStyle/>
          <a:p>
            <a:r>
              <a:rPr lang="en-US" dirty="0"/>
              <a:t>Adult Driver:______________</a:t>
            </a:r>
          </a:p>
          <a:p>
            <a:r>
              <a:rPr lang="en-US" dirty="0"/>
              <a:t>Scout: ___________________ </a:t>
            </a:r>
          </a:p>
          <a:p>
            <a:r>
              <a:rPr lang="en-US" dirty="0"/>
              <a:t>Scout: ___________________ </a:t>
            </a:r>
          </a:p>
          <a:p>
            <a:r>
              <a:rPr lang="en-US" dirty="0"/>
              <a:t>Scout: ___________________ </a:t>
            </a:r>
          </a:p>
          <a:p>
            <a:r>
              <a:rPr lang="en-US" dirty="0"/>
              <a:t>Scout: ___________________ </a:t>
            </a:r>
          </a:p>
          <a:p>
            <a:endParaRPr lang="en-US" dirty="0"/>
          </a:p>
        </p:txBody>
      </p:sp>
      <p:sp>
        <p:nvSpPr>
          <p:cNvPr id="4" name="TextBox 3">
            <a:extLst>
              <a:ext uri="{FF2B5EF4-FFF2-40B4-BE49-F238E27FC236}">
                <a16:creationId xmlns:a16="http://schemas.microsoft.com/office/drawing/2014/main" xmlns="" id="{2BF30B80-2BD4-614D-B4EB-F903FFB237D7}"/>
              </a:ext>
            </a:extLst>
          </p:cNvPr>
          <p:cNvSpPr txBox="1"/>
          <p:nvPr/>
        </p:nvSpPr>
        <p:spPr>
          <a:xfrm>
            <a:off x="722122" y="4166616"/>
            <a:ext cx="3068148" cy="1754326"/>
          </a:xfrm>
          <a:prstGeom prst="rect">
            <a:avLst/>
          </a:prstGeom>
          <a:solidFill>
            <a:schemeClr val="accent6">
              <a:lumMod val="20000"/>
              <a:lumOff val="80000"/>
            </a:schemeClr>
          </a:solidFill>
          <a:ln>
            <a:solidFill>
              <a:schemeClr val="tx1"/>
            </a:solidFill>
          </a:ln>
          <a:scene3d>
            <a:camera prst="orthographicFront"/>
            <a:lightRig rig="threePt" dir="t"/>
          </a:scene3d>
          <a:sp3d>
            <a:bevelT/>
          </a:sp3d>
        </p:spPr>
        <p:txBody>
          <a:bodyPr wrap="none" rtlCol="0">
            <a:spAutoFit/>
          </a:bodyPr>
          <a:lstStyle/>
          <a:p>
            <a:r>
              <a:rPr lang="en-US" dirty="0"/>
              <a:t>Adult Driver:______________</a:t>
            </a:r>
          </a:p>
          <a:p>
            <a:r>
              <a:rPr lang="en-US" dirty="0"/>
              <a:t>Scout: ___________________ </a:t>
            </a:r>
          </a:p>
          <a:p>
            <a:r>
              <a:rPr lang="en-US" dirty="0"/>
              <a:t>Scout: ___________________ </a:t>
            </a:r>
          </a:p>
          <a:p>
            <a:r>
              <a:rPr lang="en-US" dirty="0"/>
              <a:t>Scout: ___________________ </a:t>
            </a:r>
          </a:p>
          <a:p>
            <a:r>
              <a:rPr lang="en-US" dirty="0"/>
              <a:t>Scout: ___________________ </a:t>
            </a:r>
          </a:p>
          <a:p>
            <a:endParaRPr lang="en-US" dirty="0"/>
          </a:p>
        </p:txBody>
      </p:sp>
      <p:sp>
        <p:nvSpPr>
          <p:cNvPr id="5" name="TextBox 4">
            <a:extLst>
              <a:ext uri="{FF2B5EF4-FFF2-40B4-BE49-F238E27FC236}">
                <a16:creationId xmlns:a16="http://schemas.microsoft.com/office/drawing/2014/main" xmlns="" id="{0C38EA80-B020-508F-00AF-F645047B2B99}"/>
              </a:ext>
            </a:extLst>
          </p:cNvPr>
          <p:cNvSpPr txBox="1"/>
          <p:nvPr/>
        </p:nvSpPr>
        <p:spPr>
          <a:xfrm>
            <a:off x="4376674" y="2249424"/>
            <a:ext cx="3068148" cy="1754326"/>
          </a:xfrm>
          <a:prstGeom prst="rect">
            <a:avLst/>
          </a:prstGeom>
          <a:solidFill>
            <a:schemeClr val="accent6">
              <a:lumMod val="20000"/>
              <a:lumOff val="80000"/>
            </a:schemeClr>
          </a:solidFill>
          <a:ln>
            <a:solidFill>
              <a:schemeClr val="tx1"/>
            </a:solidFill>
          </a:ln>
          <a:scene3d>
            <a:camera prst="orthographicFront"/>
            <a:lightRig rig="threePt" dir="t"/>
          </a:scene3d>
          <a:sp3d>
            <a:bevelT/>
          </a:sp3d>
        </p:spPr>
        <p:txBody>
          <a:bodyPr wrap="none" rtlCol="0">
            <a:spAutoFit/>
          </a:bodyPr>
          <a:lstStyle/>
          <a:p>
            <a:r>
              <a:rPr lang="en-US" dirty="0"/>
              <a:t>Adult Driver:______________</a:t>
            </a:r>
          </a:p>
          <a:p>
            <a:r>
              <a:rPr lang="en-US" dirty="0"/>
              <a:t>Scout: ___________________ </a:t>
            </a:r>
          </a:p>
          <a:p>
            <a:r>
              <a:rPr lang="en-US" dirty="0"/>
              <a:t>Scout: ___________________ </a:t>
            </a:r>
          </a:p>
          <a:p>
            <a:r>
              <a:rPr lang="en-US" dirty="0"/>
              <a:t>Scout: ___________________ </a:t>
            </a:r>
          </a:p>
          <a:p>
            <a:r>
              <a:rPr lang="en-US" dirty="0"/>
              <a:t>Scout: ___________________ </a:t>
            </a:r>
          </a:p>
          <a:p>
            <a:endParaRPr lang="en-US" dirty="0"/>
          </a:p>
        </p:txBody>
      </p:sp>
      <p:sp>
        <p:nvSpPr>
          <p:cNvPr id="6" name="TextBox 5">
            <a:extLst>
              <a:ext uri="{FF2B5EF4-FFF2-40B4-BE49-F238E27FC236}">
                <a16:creationId xmlns:a16="http://schemas.microsoft.com/office/drawing/2014/main" xmlns="" id="{41702ADF-1B94-57D5-D5AD-CD198247D6F7}"/>
              </a:ext>
            </a:extLst>
          </p:cNvPr>
          <p:cNvSpPr txBox="1"/>
          <p:nvPr/>
        </p:nvSpPr>
        <p:spPr>
          <a:xfrm>
            <a:off x="7610602" y="4407408"/>
            <a:ext cx="3950697" cy="1754326"/>
          </a:xfrm>
          <a:prstGeom prst="rect">
            <a:avLst/>
          </a:prstGeom>
          <a:solidFill>
            <a:schemeClr val="accent4">
              <a:lumMod val="20000"/>
              <a:lumOff val="80000"/>
            </a:schemeClr>
          </a:solidFill>
          <a:ln>
            <a:solidFill>
              <a:schemeClr val="tx1"/>
            </a:solidFill>
          </a:ln>
        </p:spPr>
        <p:txBody>
          <a:bodyPr wrap="none" rtlCol="0">
            <a:spAutoFit/>
          </a:bodyPr>
          <a:lstStyle/>
          <a:p>
            <a:r>
              <a:rPr lang="en-US" dirty="0"/>
              <a:t>Adult Staying At Site: ______________</a:t>
            </a:r>
          </a:p>
          <a:p>
            <a:r>
              <a:rPr lang="en-US" dirty="0"/>
              <a:t>Scout: ___________________ </a:t>
            </a:r>
          </a:p>
          <a:p>
            <a:r>
              <a:rPr lang="en-US" dirty="0"/>
              <a:t>Scout: ___________________ </a:t>
            </a:r>
          </a:p>
          <a:p>
            <a:r>
              <a:rPr lang="en-US" dirty="0"/>
              <a:t>Scout: ___________________ </a:t>
            </a:r>
          </a:p>
          <a:p>
            <a:r>
              <a:rPr lang="en-US" dirty="0"/>
              <a:t>Scout: ___________________ </a:t>
            </a:r>
          </a:p>
          <a:p>
            <a:endParaRPr lang="en-US" dirty="0"/>
          </a:p>
        </p:txBody>
      </p:sp>
      <p:sp>
        <p:nvSpPr>
          <p:cNvPr id="7" name="TextBox 6">
            <a:extLst>
              <a:ext uri="{FF2B5EF4-FFF2-40B4-BE49-F238E27FC236}">
                <a16:creationId xmlns:a16="http://schemas.microsoft.com/office/drawing/2014/main" xmlns="" id="{60A21993-3C67-C073-7E71-174DFB6B4513}"/>
              </a:ext>
            </a:extLst>
          </p:cNvPr>
          <p:cNvSpPr txBox="1"/>
          <p:nvPr/>
        </p:nvSpPr>
        <p:spPr>
          <a:xfrm>
            <a:off x="108431" y="86502"/>
            <a:ext cx="1500924" cy="369332"/>
          </a:xfrm>
          <a:prstGeom prst="rect">
            <a:avLst/>
          </a:prstGeom>
          <a:solidFill>
            <a:schemeClr val="bg1"/>
          </a:solidFill>
          <a:ln>
            <a:solidFill>
              <a:schemeClr val="tx1"/>
            </a:solidFill>
          </a:ln>
        </p:spPr>
        <p:txBody>
          <a:bodyPr wrap="none" rtlCol="0">
            <a:spAutoFit/>
          </a:bodyPr>
          <a:lstStyle/>
          <a:p>
            <a:r>
              <a:rPr lang="en-US" b="1" dirty="0">
                <a:solidFill>
                  <a:srgbClr val="FF0000"/>
                </a:solidFill>
              </a:rPr>
              <a:t>SPL 5259 Task</a:t>
            </a:r>
          </a:p>
        </p:txBody>
      </p:sp>
      <p:sp>
        <p:nvSpPr>
          <p:cNvPr id="8" name="Date Placeholder 7">
            <a:extLst>
              <a:ext uri="{FF2B5EF4-FFF2-40B4-BE49-F238E27FC236}">
                <a16:creationId xmlns:a16="http://schemas.microsoft.com/office/drawing/2014/main" xmlns="" id="{BFF4F26C-CA75-66BD-E261-6409B439977E}"/>
              </a:ext>
            </a:extLst>
          </p:cNvPr>
          <p:cNvSpPr>
            <a:spLocks noGrp="1"/>
          </p:cNvSpPr>
          <p:nvPr>
            <p:ph type="dt" sz="half" idx="10"/>
          </p:nvPr>
        </p:nvSpPr>
        <p:spPr/>
        <p:txBody>
          <a:bodyPr/>
          <a:lstStyle/>
          <a:p>
            <a:fld id="{53B8E8A1-9C72-441F-9B4C-BA38F63D0E32}" type="datetime1">
              <a:rPr lang="en-US" smtClean="0"/>
              <a:t>7/10/2026</a:t>
            </a:fld>
            <a:endParaRPr lang="en-US"/>
          </a:p>
        </p:txBody>
      </p:sp>
    </p:spTree>
    <p:extLst>
      <p:ext uri="{BB962C8B-B14F-4D97-AF65-F5344CB8AC3E}">
        <p14:creationId xmlns:p14="http://schemas.microsoft.com/office/powerpoint/2010/main" val="40960647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092542" y="502670"/>
            <a:ext cx="9257179" cy="646331"/>
          </a:xfrm>
          <a:prstGeom prst="rect">
            <a:avLst/>
          </a:prstGeom>
        </p:spPr>
        <p:txBody>
          <a:bodyPr wrap="square">
            <a:spAutoFit/>
          </a:bodyPr>
          <a:lstStyle/>
          <a:p>
            <a:r>
              <a:rPr lang="en-US" sz="3600" b="1" dirty="0"/>
              <a:t>American Indian Culture Merit Badge</a:t>
            </a:r>
          </a:p>
        </p:txBody>
      </p:sp>
      <p:sp>
        <p:nvSpPr>
          <p:cNvPr id="6" name="Rectangle 5"/>
          <p:cNvSpPr/>
          <p:nvPr/>
        </p:nvSpPr>
        <p:spPr>
          <a:xfrm>
            <a:off x="147918" y="161365"/>
            <a:ext cx="11900647" cy="654871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300319" y="313765"/>
            <a:ext cx="11613776" cy="6261847"/>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300297" y="1228178"/>
            <a:ext cx="11591384" cy="5355312"/>
          </a:xfrm>
          <a:prstGeom prst="rect">
            <a:avLst/>
          </a:prstGeom>
        </p:spPr>
        <p:txBody>
          <a:bodyPr wrap="square">
            <a:spAutoFit/>
          </a:bodyPr>
          <a:lstStyle/>
          <a:p>
            <a:r>
              <a:rPr lang="en-US" sz="1400" b="1" i="0" dirty="0">
                <a:solidFill>
                  <a:srgbClr val="515354"/>
                </a:solidFill>
                <a:effectLst/>
                <a:latin typeface="Times New Roman" panose="02020603050405020304" pitchFamily="18" charset="0"/>
                <a:cs typeface="Times New Roman" panose="02020603050405020304" pitchFamily="18" charset="0"/>
              </a:rPr>
              <a:t>1. </a:t>
            </a:r>
            <a:r>
              <a:rPr lang="en-US" sz="1400" i="0" dirty="0">
                <a:solidFill>
                  <a:srgbClr val="515354"/>
                </a:solidFill>
                <a:effectLst/>
                <a:latin typeface="Times New Roman" panose="02020603050405020304" pitchFamily="18" charset="0"/>
                <a:cs typeface="Times New Roman" panose="02020603050405020304" pitchFamily="18" charset="0"/>
              </a:rPr>
              <a:t>Identify the different American Indian cultural areas. Explain what makes them each unique.</a:t>
            </a:r>
            <a:r>
              <a:rPr lang="en-US" sz="1400" i="1" dirty="0">
                <a:solidFill>
                  <a:schemeClr val="accent1">
                    <a:lumMod val="75000"/>
                  </a:schemeClr>
                </a:solidFill>
                <a:effectLst/>
                <a:latin typeface="Times New Roman" panose="02020603050405020304" pitchFamily="18" charset="0"/>
                <a:cs typeface="Times New Roman" panose="02020603050405020304" pitchFamily="18" charset="0"/>
              </a:rPr>
              <a:t> </a:t>
            </a:r>
            <a:r>
              <a:rPr lang="en-US" sz="1400" b="1" i="1" dirty="0">
                <a:solidFill>
                  <a:schemeClr val="accent1">
                    <a:lumMod val="75000"/>
                  </a:schemeClr>
                </a:solidFill>
                <a:effectLst/>
                <a:latin typeface="Times New Roman" panose="02020603050405020304" pitchFamily="18" charset="0"/>
                <a:cs typeface="Times New Roman" panose="02020603050405020304" pitchFamily="18" charset="0"/>
              </a:rPr>
              <a:t>Thursday </a:t>
            </a:r>
            <a:r>
              <a:rPr lang="en-US" sz="1400" b="1" i="0" dirty="0">
                <a:solidFill>
                  <a:srgbClr val="FF0000"/>
                </a:solidFill>
                <a:effectLst/>
                <a:latin typeface="Times New Roman" panose="02020603050405020304" pitchFamily="18" charset="0"/>
                <a:cs typeface="Times New Roman" panose="02020603050405020304" pitchFamily="18" charset="0"/>
              </a:rPr>
              <a:t>–open discussion with </a:t>
            </a:r>
            <a:r>
              <a:rPr lang="en-US" sz="1400" b="1" dirty="0">
                <a:solidFill>
                  <a:srgbClr val="FF0000"/>
                </a:solidFill>
                <a:latin typeface="Times New Roman" panose="02020603050405020304" pitchFamily="18" charset="0"/>
                <a:cs typeface="Times New Roman" panose="02020603050405020304" pitchFamily="18" charset="0"/>
              </a:rPr>
              <a:t>patrol</a:t>
            </a:r>
            <a:endParaRPr lang="en-US" sz="1400" b="1" i="0" dirty="0">
              <a:solidFill>
                <a:srgbClr val="FF0000"/>
              </a:solidFill>
              <a:effectLst/>
              <a:latin typeface="Times New Roman" panose="02020603050405020304" pitchFamily="18" charset="0"/>
              <a:cs typeface="Times New Roman" panose="02020603050405020304" pitchFamily="18" charset="0"/>
            </a:endParaRPr>
          </a:p>
          <a:p>
            <a:endParaRPr lang="en-US" sz="1400" b="1" i="0" dirty="0">
              <a:solidFill>
                <a:srgbClr val="515354"/>
              </a:solidFill>
              <a:effectLst/>
              <a:latin typeface="Times New Roman" panose="02020603050405020304" pitchFamily="18" charset="0"/>
              <a:cs typeface="Times New Roman" panose="02020603050405020304" pitchFamily="18" charset="0"/>
            </a:endParaRPr>
          </a:p>
          <a:p>
            <a:r>
              <a:rPr lang="en-US" sz="1400" b="1" i="0" dirty="0">
                <a:solidFill>
                  <a:srgbClr val="515354"/>
                </a:solidFill>
                <a:effectLst/>
                <a:latin typeface="Times New Roman" panose="02020603050405020304" pitchFamily="18" charset="0"/>
                <a:cs typeface="Times New Roman" panose="02020603050405020304" pitchFamily="18" charset="0"/>
              </a:rPr>
              <a:t>2. </a:t>
            </a:r>
            <a:r>
              <a:rPr lang="en-US" sz="1400" b="1" i="0" u="sng" dirty="0">
                <a:solidFill>
                  <a:srgbClr val="FF0000"/>
                </a:solidFill>
                <a:effectLst/>
                <a:latin typeface="Times New Roman" panose="02020603050405020304" pitchFamily="18" charset="0"/>
                <a:cs typeface="Times New Roman" panose="02020603050405020304" pitchFamily="18" charset="0"/>
              </a:rPr>
              <a:t>Each Scout</a:t>
            </a:r>
            <a:r>
              <a:rPr lang="en-US" sz="1400" b="1" i="0" dirty="0">
                <a:solidFill>
                  <a:srgbClr val="515354"/>
                </a:solidFill>
                <a:effectLst/>
                <a:latin typeface="Times New Roman" panose="02020603050405020304" pitchFamily="18" charset="0"/>
                <a:cs typeface="Times New Roman" panose="02020603050405020304" pitchFamily="18" charset="0"/>
              </a:rPr>
              <a:t>: </a:t>
            </a:r>
            <a:r>
              <a:rPr lang="en-US" sz="1400" i="0" dirty="0">
                <a:solidFill>
                  <a:srgbClr val="515354"/>
                </a:solidFill>
                <a:effectLst/>
                <a:latin typeface="Times New Roman" panose="02020603050405020304" pitchFamily="18" charset="0"/>
                <a:cs typeface="Times New Roman" panose="02020603050405020304" pitchFamily="18" charset="0"/>
              </a:rPr>
              <a:t>Research an American Indian tribe, group, or nation.  </a:t>
            </a:r>
            <a:r>
              <a:rPr lang="en-US" sz="1400" b="1" i="0" u="sng" dirty="0">
                <a:solidFill>
                  <a:srgbClr val="FF0000"/>
                </a:solidFill>
                <a:effectLst/>
                <a:latin typeface="Times New Roman" panose="02020603050405020304" pitchFamily="18" charset="0"/>
                <a:cs typeface="Times New Roman" panose="02020603050405020304" pitchFamily="18" charset="0"/>
              </a:rPr>
              <a:t>Each Scout</a:t>
            </a:r>
            <a:r>
              <a:rPr lang="en-US" sz="1400" b="1" i="0" dirty="0">
                <a:solidFill>
                  <a:srgbClr val="FF0000"/>
                </a:solidFill>
                <a:effectLst/>
                <a:latin typeface="Times New Roman" panose="02020603050405020304" pitchFamily="18" charset="0"/>
                <a:cs typeface="Times New Roman" panose="02020603050405020304" pitchFamily="18" charset="0"/>
              </a:rPr>
              <a:t>: </a:t>
            </a:r>
            <a:r>
              <a:rPr lang="en-US" sz="1400" i="0" dirty="0">
                <a:solidFill>
                  <a:srgbClr val="515354"/>
                </a:solidFill>
                <a:effectLst/>
                <a:latin typeface="Times New Roman" panose="02020603050405020304" pitchFamily="18" charset="0"/>
                <a:cs typeface="Times New Roman" panose="02020603050405020304" pitchFamily="18" charset="0"/>
              </a:rPr>
              <a:t>Tell your counselor about </a:t>
            </a:r>
            <a:r>
              <a:rPr lang="en-US" sz="1400" i="0" u="sng" dirty="0">
                <a:solidFill>
                  <a:srgbClr val="515354"/>
                </a:solidFill>
                <a:effectLst/>
                <a:latin typeface="Times New Roman" panose="02020603050405020304" pitchFamily="18" charset="0"/>
                <a:cs typeface="Times New Roman" panose="02020603050405020304" pitchFamily="18" charset="0"/>
              </a:rPr>
              <a:t>traditional dwellings</a:t>
            </a:r>
            <a:r>
              <a:rPr lang="en-US" sz="1400" i="0" dirty="0">
                <a:solidFill>
                  <a:srgbClr val="515354"/>
                </a:solidFill>
                <a:effectLst/>
                <a:latin typeface="Times New Roman" panose="02020603050405020304" pitchFamily="18" charset="0"/>
                <a:cs typeface="Times New Roman" panose="02020603050405020304" pitchFamily="18" charset="0"/>
              </a:rPr>
              <a:t>, </a:t>
            </a:r>
            <a:r>
              <a:rPr lang="en-US" sz="1400" i="0" u="sng" dirty="0">
                <a:solidFill>
                  <a:srgbClr val="515354"/>
                </a:solidFill>
                <a:effectLst/>
                <a:latin typeface="Times New Roman" panose="02020603050405020304" pitchFamily="18" charset="0"/>
                <a:cs typeface="Times New Roman" panose="02020603050405020304" pitchFamily="18" charset="0"/>
              </a:rPr>
              <a:t>way of life</a:t>
            </a:r>
            <a:r>
              <a:rPr lang="en-US" sz="1400" i="0" dirty="0">
                <a:solidFill>
                  <a:srgbClr val="515354"/>
                </a:solidFill>
                <a:effectLst/>
                <a:latin typeface="Times New Roman" panose="02020603050405020304" pitchFamily="18" charset="0"/>
                <a:cs typeface="Times New Roman" panose="02020603050405020304" pitchFamily="18" charset="0"/>
              </a:rPr>
              <a:t>, </a:t>
            </a:r>
            <a:r>
              <a:rPr lang="en-US" sz="1400" i="0" u="sng" dirty="0">
                <a:solidFill>
                  <a:srgbClr val="515354"/>
                </a:solidFill>
                <a:effectLst/>
                <a:latin typeface="Times New Roman" panose="02020603050405020304" pitchFamily="18" charset="0"/>
                <a:cs typeface="Times New Roman" panose="02020603050405020304" pitchFamily="18" charset="0"/>
              </a:rPr>
              <a:t>tribal government</a:t>
            </a:r>
            <a:r>
              <a:rPr lang="en-US" sz="1400" i="0" dirty="0">
                <a:solidFill>
                  <a:srgbClr val="515354"/>
                </a:solidFill>
                <a:effectLst/>
                <a:latin typeface="Times New Roman" panose="02020603050405020304" pitchFamily="18" charset="0"/>
                <a:cs typeface="Times New Roman" panose="02020603050405020304" pitchFamily="18" charset="0"/>
              </a:rPr>
              <a:t>, </a:t>
            </a:r>
            <a:r>
              <a:rPr lang="en-US" sz="1400" i="0" u="sng" dirty="0">
                <a:solidFill>
                  <a:srgbClr val="515354"/>
                </a:solidFill>
                <a:effectLst/>
                <a:latin typeface="Times New Roman" panose="02020603050405020304" pitchFamily="18" charset="0"/>
                <a:cs typeface="Times New Roman" panose="02020603050405020304" pitchFamily="18" charset="0"/>
              </a:rPr>
              <a:t>religious beliefs</a:t>
            </a:r>
            <a:r>
              <a:rPr lang="en-US" sz="1400" i="0" dirty="0">
                <a:solidFill>
                  <a:srgbClr val="515354"/>
                </a:solidFill>
                <a:effectLst/>
                <a:latin typeface="Times New Roman" panose="02020603050405020304" pitchFamily="18" charset="0"/>
                <a:cs typeface="Times New Roman" panose="02020603050405020304" pitchFamily="18" charset="0"/>
              </a:rPr>
              <a:t>, </a:t>
            </a:r>
            <a:r>
              <a:rPr lang="en-US" sz="1400" i="0" u="sng" dirty="0">
                <a:solidFill>
                  <a:srgbClr val="515354"/>
                </a:solidFill>
                <a:effectLst/>
                <a:latin typeface="Times New Roman" panose="02020603050405020304" pitchFamily="18" charset="0"/>
                <a:cs typeface="Times New Roman" panose="02020603050405020304" pitchFamily="18" charset="0"/>
              </a:rPr>
              <a:t>family and clan relationships</a:t>
            </a:r>
            <a:r>
              <a:rPr lang="en-US" sz="1400" i="0" dirty="0">
                <a:solidFill>
                  <a:srgbClr val="515354"/>
                </a:solidFill>
                <a:effectLst/>
                <a:latin typeface="Times New Roman" panose="02020603050405020304" pitchFamily="18" charset="0"/>
                <a:cs typeface="Times New Roman" panose="02020603050405020304" pitchFamily="18" charset="0"/>
              </a:rPr>
              <a:t>, l</a:t>
            </a:r>
            <a:r>
              <a:rPr lang="en-US" sz="1400" i="0" u="sng" dirty="0">
                <a:solidFill>
                  <a:srgbClr val="515354"/>
                </a:solidFill>
                <a:effectLst/>
                <a:latin typeface="Times New Roman" panose="02020603050405020304" pitchFamily="18" charset="0"/>
                <a:cs typeface="Times New Roman" panose="02020603050405020304" pitchFamily="18" charset="0"/>
              </a:rPr>
              <a:t>anguage</a:t>
            </a:r>
            <a:r>
              <a:rPr lang="en-US" sz="1400" i="0" dirty="0">
                <a:solidFill>
                  <a:srgbClr val="515354"/>
                </a:solidFill>
                <a:effectLst/>
                <a:latin typeface="Times New Roman" panose="02020603050405020304" pitchFamily="18" charset="0"/>
                <a:cs typeface="Times New Roman" panose="02020603050405020304" pitchFamily="18" charset="0"/>
              </a:rPr>
              <a:t>, </a:t>
            </a:r>
            <a:r>
              <a:rPr lang="en-US" sz="1400" i="0" u="sng" dirty="0">
                <a:solidFill>
                  <a:srgbClr val="515354"/>
                </a:solidFill>
                <a:effectLst/>
                <a:latin typeface="Times New Roman" panose="02020603050405020304" pitchFamily="18" charset="0"/>
                <a:cs typeface="Times New Roman" panose="02020603050405020304" pitchFamily="18" charset="0"/>
              </a:rPr>
              <a:t>clothing styles</a:t>
            </a:r>
            <a:r>
              <a:rPr lang="en-US" sz="1400" i="0" dirty="0">
                <a:solidFill>
                  <a:srgbClr val="515354"/>
                </a:solidFill>
                <a:effectLst/>
                <a:latin typeface="Times New Roman" panose="02020603050405020304" pitchFamily="18" charset="0"/>
                <a:cs typeface="Times New Roman" panose="02020603050405020304" pitchFamily="18" charset="0"/>
              </a:rPr>
              <a:t>, </a:t>
            </a:r>
            <a:r>
              <a:rPr lang="en-US" sz="1400" i="0" u="sng" dirty="0">
                <a:solidFill>
                  <a:srgbClr val="515354"/>
                </a:solidFill>
                <a:effectLst/>
                <a:latin typeface="Times New Roman" panose="02020603050405020304" pitchFamily="18" charset="0"/>
                <a:cs typeface="Times New Roman" panose="02020603050405020304" pitchFamily="18" charset="0"/>
              </a:rPr>
              <a:t>arts and crafts</a:t>
            </a:r>
            <a:r>
              <a:rPr lang="en-US" sz="1400" i="0" dirty="0">
                <a:solidFill>
                  <a:srgbClr val="515354"/>
                </a:solidFill>
                <a:effectLst/>
                <a:latin typeface="Times New Roman" panose="02020603050405020304" pitchFamily="18" charset="0"/>
                <a:cs typeface="Times New Roman" panose="02020603050405020304" pitchFamily="18" charset="0"/>
              </a:rPr>
              <a:t>, </a:t>
            </a:r>
            <a:r>
              <a:rPr lang="en-US" sz="1400" i="0" u="sng" dirty="0">
                <a:solidFill>
                  <a:srgbClr val="515354"/>
                </a:solidFill>
                <a:effectLst/>
                <a:latin typeface="Times New Roman" panose="02020603050405020304" pitchFamily="18" charset="0"/>
                <a:cs typeface="Times New Roman" panose="02020603050405020304" pitchFamily="18" charset="0"/>
              </a:rPr>
              <a:t>food cultivation</a:t>
            </a:r>
            <a:r>
              <a:rPr lang="en-US" sz="1400" i="0" dirty="0">
                <a:solidFill>
                  <a:srgbClr val="515354"/>
                </a:solidFill>
                <a:effectLst/>
                <a:latin typeface="Times New Roman" panose="02020603050405020304" pitchFamily="18" charset="0"/>
                <a:cs typeface="Times New Roman" panose="02020603050405020304" pitchFamily="18" charset="0"/>
              </a:rPr>
              <a:t>, </a:t>
            </a:r>
            <a:r>
              <a:rPr lang="en-US" sz="1400" i="0" u="sng" dirty="0">
                <a:solidFill>
                  <a:srgbClr val="515354"/>
                </a:solidFill>
                <a:effectLst/>
                <a:latin typeface="Times New Roman" panose="02020603050405020304" pitchFamily="18" charset="0"/>
                <a:cs typeface="Times New Roman" panose="02020603050405020304" pitchFamily="18" charset="0"/>
              </a:rPr>
              <a:t>foraging and preparation</a:t>
            </a:r>
            <a:r>
              <a:rPr lang="en-US" sz="1400" i="0" dirty="0">
                <a:solidFill>
                  <a:srgbClr val="515354"/>
                </a:solidFill>
                <a:effectLst/>
                <a:latin typeface="Times New Roman" panose="02020603050405020304" pitchFamily="18" charset="0"/>
                <a:cs typeface="Times New Roman" panose="02020603050405020304" pitchFamily="18" charset="0"/>
              </a:rPr>
              <a:t>, </a:t>
            </a:r>
            <a:r>
              <a:rPr lang="en-US" sz="1400" i="0" u="sng" dirty="0">
                <a:solidFill>
                  <a:srgbClr val="515354"/>
                </a:solidFill>
                <a:effectLst/>
                <a:latin typeface="Times New Roman" panose="02020603050405020304" pitchFamily="18" charset="0"/>
                <a:cs typeface="Times New Roman" panose="02020603050405020304" pitchFamily="18" charset="0"/>
              </a:rPr>
              <a:t>means of getting around</a:t>
            </a:r>
            <a:r>
              <a:rPr lang="en-US" sz="1400" i="0" dirty="0">
                <a:solidFill>
                  <a:srgbClr val="515354"/>
                </a:solidFill>
                <a:effectLst/>
                <a:latin typeface="Times New Roman" panose="02020603050405020304" pitchFamily="18" charset="0"/>
                <a:cs typeface="Times New Roman" panose="02020603050405020304" pitchFamily="18" charset="0"/>
              </a:rPr>
              <a:t>, </a:t>
            </a:r>
            <a:r>
              <a:rPr lang="en-US" sz="1400" i="0" u="sng" dirty="0">
                <a:solidFill>
                  <a:srgbClr val="515354"/>
                </a:solidFill>
                <a:effectLst/>
                <a:latin typeface="Times New Roman" panose="02020603050405020304" pitchFamily="18" charset="0"/>
                <a:cs typeface="Times New Roman" panose="02020603050405020304" pitchFamily="18" charset="0"/>
              </a:rPr>
              <a:t>games, customs in warfare, and where and how they live today</a:t>
            </a:r>
            <a:r>
              <a:rPr lang="en-US" sz="1400" i="0" dirty="0">
                <a:solidFill>
                  <a:srgbClr val="515354"/>
                </a:solidFill>
                <a:effectLst/>
                <a:latin typeface="Times New Roman" panose="02020603050405020304" pitchFamily="18" charset="0"/>
                <a:cs typeface="Times New Roman" panose="02020603050405020304" pitchFamily="18" charset="0"/>
              </a:rPr>
              <a:t>. </a:t>
            </a:r>
            <a:r>
              <a:rPr lang="en-US" sz="1400" b="1" i="0" dirty="0">
                <a:solidFill>
                  <a:schemeClr val="accent1">
                    <a:lumMod val="75000"/>
                  </a:schemeClr>
                </a:solidFill>
                <a:effectLst/>
                <a:latin typeface="Times New Roman" panose="02020603050405020304" pitchFamily="18" charset="0"/>
                <a:cs typeface="Times New Roman" panose="02020603050405020304" pitchFamily="18" charset="0"/>
              </a:rPr>
              <a:t>Thursday evening-- </a:t>
            </a:r>
          </a:p>
          <a:p>
            <a:endParaRPr lang="en-US" sz="1400" b="1" i="0" dirty="0">
              <a:solidFill>
                <a:srgbClr val="515354"/>
              </a:solidFill>
              <a:effectLst/>
              <a:latin typeface="Times New Roman" panose="02020603050405020304" pitchFamily="18" charset="0"/>
              <a:cs typeface="Times New Roman" panose="02020603050405020304" pitchFamily="18" charset="0"/>
            </a:endParaRPr>
          </a:p>
          <a:p>
            <a:r>
              <a:rPr lang="en-US" sz="1400" b="1" i="0" dirty="0">
                <a:solidFill>
                  <a:srgbClr val="515354"/>
                </a:solidFill>
                <a:effectLst/>
                <a:latin typeface="Times New Roman" panose="02020603050405020304" pitchFamily="18" charset="0"/>
                <a:cs typeface="Times New Roman" panose="02020603050405020304" pitchFamily="18" charset="0"/>
              </a:rPr>
              <a:t>3. </a:t>
            </a:r>
            <a:r>
              <a:rPr lang="en-US" sz="1400" b="1" i="0" u="sng" dirty="0">
                <a:solidFill>
                  <a:srgbClr val="FF0000"/>
                </a:solidFill>
                <a:effectLst/>
                <a:latin typeface="Times New Roman" panose="02020603050405020304" pitchFamily="18" charset="0"/>
                <a:cs typeface="Times New Roman" panose="02020603050405020304" pitchFamily="18" charset="0"/>
              </a:rPr>
              <a:t>Each Scout</a:t>
            </a:r>
            <a:r>
              <a:rPr lang="en-US" sz="1400" b="1" i="0" dirty="0">
                <a:solidFill>
                  <a:srgbClr val="515354"/>
                </a:solidFill>
                <a:effectLst/>
                <a:latin typeface="Times New Roman" panose="02020603050405020304" pitchFamily="18" charset="0"/>
                <a:cs typeface="Times New Roman" panose="02020603050405020304" pitchFamily="18" charset="0"/>
              </a:rPr>
              <a:t>: Do the following: </a:t>
            </a:r>
            <a:r>
              <a:rPr lang="en-US" sz="1400" b="1" i="1" dirty="0">
                <a:solidFill>
                  <a:schemeClr val="accent1">
                    <a:lumMod val="75000"/>
                  </a:schemeClr>
                </a:solidFill>
                <a:effectLst/>
                <a:latin typeface="Times New Roman" panose="02020603050405020304" pitchFamily="18" charset="0"/>
                <a:cs typeface="Times New Roman" panose="02020603050405020304" pitchFamily="18" charset="0"/>
              </a:rPr>
              <a:t>Thursday evening</a:t>
            </a:r>
          </a:p>
          <a:p>
            <a:pPr>
              <a:buFont typeface="Arial" panose="020B0604020202020204" pitchFamily="34" charset="0"/>
              <a:buChar char="•"/>
            </a:pPr>
            <a:r>
              <a:rPr lang="en-US" sz="1400" b="0" i="0" dirty="0">
                <a:solidFill>
                  <a:srgbClr val="515354"/>
                </a:solidFill>
                <a:effectLst/>
                <a:latin typeface="Times New Roman" panose="02020603050405020304" pitchFamily="18" charset="0"/>
                <a:cs typeface="Times New Roman" panose="02020603050405020304" pitchFamily="18" charset="0"/>
              </a:rPr>
              <a:t>(a) Learn </a:t>
            </a:r>
            <a:r>
              <a:rPr lang="en-US" sz="1400" b="0" i="0" u="sng" dirty="0">
                <a:solidFill>
                  <a:srgbClr val="515354"/>
                </a:solidFill>
                <a:effectLst/>
                <a:latin typeface="Times New Roman" panose="02020603050405020304" pitchFamily="18" charset="0"/>
                <a:cs typeface="Times New Roman" panose="02020603050405020304" pitchFamily="18" charset="0"/>
              </a:rPr>
              <a:t>10 common terms in an American Indian language and their meanings</a:t>
            </a:r>
            <a:r>
              <a:rPr lang="en-US" sz="1400" b="0" i="0" dirty="0">
                <a:solidFill>
                  <a:srgbClr val="515354"/>
                </a:solidFill>
                <a:effectLst/>
                <a:latin typeface="Times New Roman" panose="02020603050405020304" pitchFamily="18" charset="0"/>
                <a:cs typeface="Times New Roman" panose="02020603050405020304" pitchFamily="18" charset="0"/>
              </a:rPr>
              <a:t>.</a:t>
            </a:r>
          </a:p>
          <a:p>
            <a:pPr>
              <a:buFont typeface="Arial" panose="020B0604020202020204" pitchFamily="34" charset="0"/>
              <a:buChar char="•"/>
            </a:pPr>
            <a:r>
              <a:rPr lang="en-US" sz="1400" b="0" i="0" dirty="0">
                <a:solidFill>
                  <a:srgbClr val="515354"/>
                </a:solidFill>
                <a:effectLst/>
                <a:latin typeface="Times New Roman" panose="02020603050405020304" pitchFamily="18" charset="0"/>
                <a:cs typeface="Times New Roman" panose="02020603050405020304" pitchFamily="18" charset="0"/>
              </a:rPr>
              <a:t>(b) </a:t>
            </a:r>
            <a:r>
              <a:rPr lang="en-US" sz="1400" b="0" i="0" u="sng" dirty="0">
                <a:solidFill>
                  <a:srgbClr val="515354"/>
                </a:solidFill>
                <a:effectLst/>
                <a:latin typeface="Times New Roman" panose="02020603050405020304" pitchFamily="18" charset="0"/>
                <a:cs typeface="Times New Roman" panose="02020603050405020304" pitchFamily="18" charset="0"/>
              </a:rPr>
              <a:t>Identify the meaning of 10 place names of American Indian origin in the United States</a:t>
            </a:r>
            <a:r>
              <a:rPr lang="en-US" sz="1400" b="0" i="0" dirty="0">
                <a:solidFill>
                  <a:srgbClr val="515354"/>
                </a:solidFill>
                <a:effectLst/>
                <a:latin typeface="Times New Roman" panose="02020603050405020304" pitchFamily="18" charset="0"/>
                <a:cs typeface="Times New Roman" panose="02020603050405020304" pitchFamily="18" charset="0"/>
              </a:rPr>
              <a:t>.</a:t>
            </a:r>
          </a:p>
          <a:p>
            <a:pPr>
              <a:buFont typeface="Arial" panose="020B0604020202020204" pitchFamily="34" charset="0"/>
              <a:buChar char="•"/>
            </a:pPr>
            <a:r>
              <a:rPr lang="en-US" sz="1400" b="0" i="0" dirty="0">
                <a:solidFill>
                  <a:srgbClr val="515354"/>
                </a:solidFill>
                <a:effectLst/>
                <a:latin typeface="Times New Roman" panose="02020603050405020304" pitchFamily="18" charset="0"/>
                <a:cs typeface="Times New Roman" panose="02020603050405020304" pitchFamily="18" charset="0"/>
              </a:rPr>
              <a:t>(c) </a:t>
            </a:r>
            <a:r>
              <a:rPr lang="en-US" sz="1400" b="0" i="0" u="sng" dirty="0">
                <a:solidFill>
                  <a:srgbClr val="515354"/>
                </a:solidFill>
                <a:effectLst/>
                <a:latin typeface="Times New Roman" panose="02020603050405020304" pitchFamily="18" charset="0"/>
                <a:cs typeface="Times New Roman" panose="02020603050405020304" pitchFamily="18" charset="0"/>
              </a:rPr>
              <a:t>Name five well-known American Indian leaders</a:t>
            </a:r>
            <a:r>
              <a:rPr lang="en-US" sz="1400" b="0" i="0" dirty="0">
                <a:solidFill>
                  <a:srgbClr val="515354"/>
                </a:solidFill>
                <a:effectLst/>
                <a:latin typeface="Times New Roman" panose="02020603050405020304" pitchFamily="18" charset="0"/>
                <a:cs typeface="Times New Roman" panose="02020603050405020304" pitchFamily="18" charset="0"/>
              </a:rPr>
              <a:t>, either from the past or people of today. Give their tribes or nations. </a:t>
            </a:r>
            <a:r>
              <a:rPr lang="en-US" sz="1400" b="0" i="0" u="sng" dirty="0">
                <a:solidFill>
                  <a:srgbClr val="515354"/>
                </a:solidFill>
                <a:effectLst/>
                <a:latin typeface="Times New Roman" panose="02020603050405020304" pitchFamily="18" charset="0"/>
                <a:cs typeface="Times New Roman" panose="02020603050405020304" pitchFamily="18" charset="0"/>
              </a:rPr>
              <a:t>Describe what they did </a:t>
            </a:r>
            <a:r>
              <a:rPr lang="en-US" sz="1400" b="0" i="0" dirty="0">
                <a:solidFill>
                  <a:srgbClr val="515354"/>
                </a:solidFill>
                <a:effectLst/>
                <a:latin typeface="Times New Roman" panose="02020603050405020304" pitchFamily="18" charset="0"/>
                <a:cs typeface="Times New Roman" panose="02020603050405020304" pitchFamily="18" charset="0"/>
              </a:rPr>
              <a:t>or do now that makes them notable.</a:t>
            </a:r>
          </a:p>
          <a:p>
            <a:endParaRPr lang="en-US" sz="1400" b="0" i="0" dirty="0">
              <a:solidFill>
                <a:srgbClr val="212121"/>
              </a:solidFill>
              <a:effectLst/>
              <a:latin typeface="Times New Roman" panose="02020603050405020304" pitchFamily="18" charset="0"/>
              <a:cs typeface="Times New Roman" panose="02020603050405020304" pitchFamily="18" charset="0"/>
            </a:endParaRPr>
          </a:p>
          <a:p>
            <a:r>
              <a:rPr lang="en-US" sz="1400" b="1" i="0" dirty="0">
                <a:solidFill>
                  <a:srgbClr val="515354"/>
                </a:solidFill>
                <a:effectLst/>
                <a:latin typeface="Times New Roman" panose="02020603050405020304" pitchFamily="18" charset="0"/>
                <a:cs typeface="Times New Roman" panose="02020603050405020304" pitchFamily="18" charset="0"/>
              </a:rPr>
              <a:t>4. Do the following: (</a:t>
            </a:r>
            <a:r>
              <a:rPr lang="en-US" sz="1400" b="1" i="0" dirty="0">
                <a:solidFill>
                  <a:srgbClr val="FF0000"/>
                </a:solidFill>
                <a:effectLst/>
                <a:latin typeface="Times New Roman" panose="02020603050405020304" pitchFamily="18" charset="0"/>
                <a:cs typeface="Times New Roman" panose="02020603050405020304" pitchFamily="18" charset="0"/>
              </a:rPr>
              <a:t>will be on Friday night</a:t>
            </a:r>
            <a:r>
              <a:rPr lang="en-US" sz="1400" b="1" i="0" dirty="0">
                <a:solidFill>
                  <a:srgbClr val="515354"/>
                </a:solidFill>
                <a:effectLst/>
                <a:latin typeface="Times New Roman" panose="02020603050405020304" pitchFamily="18" charset="0"/>
                <a:cs typeface="Times New Roman" panose="02020603050405020304" pitchFamily="18" charset="0"/>
              </a:rPr>
              <a:t>)</a:t>
            </a:r>
          </a:p>
          <a:p>
            <a:pPr>
              <a:buFont typeface="Arial" panose="020B0604020202020204" pitchFamily="34" charset="0"/>
              <a:buChar char="•"/>
            </a:pPr>
            <a:r>
              <a:rPr lang="en-US" sz="1400" b="0" i="0" dirty="0">
                <a:solidFill>
                  <a:srgbClr val="515354"/>
                </a:solidFill>
                <a:effectLst/>
                <a:latin typeface="Times New Roman" panose="02020603050405020304" pitchFamily="18" charset="0"/>
                <a:cs typeface="Times New Roman" panose="02020603050405020304" pitchFamily="18" charset="0"/>
              </a:rPr>
              <a:t>(a) Describe how life might have been different for the European settlers if there had been no Native Americans to meet them when they came to this continent.</a:t>
            </a:r>
          </a:p>
          <a:p>
            <a:pPr>
              <a:buFont typeface="Arial" panose="020B0604020202020204" pitchFamily="34" charset="0"/>
              <a:buChar char="•"/>
            </a:pPr>
            <a:r>
              <a:rPr lang="en-US" sz="1400" b="0" i="0" dirty="0">
                <a:solidFill>
                  <a:srgbClr val="515354"/>
                </a:solidFill>
                <a:effectLst/>
                <a:latin typeface="Times New Roman" panose="02020603050405020304" pitchFamily="18" charset="0"/>
                <a:cs typeface="Times New Roman" panose="02020603050405020304" pitchFamily="18" charset="0"/>
              </a:rPr>
              <a:t>(b) Describe eight things adopted by others from American Indians.</a:t>
            </a:r>
          </a:p>
          <a:p>
            <a:pPr>
              <a:buFont typeface="Arial" panose="020B0604020202020204" pitchFamily="34" charset="0"/>
              <a:buChar char="•"/>
            </a:pPr>
            <a:r>
              <a:rPr lang="en-US" sz="1400" b="0" i="0" dirty="0">
                <a:solidFill>
                  <a:srgbClr val="515354"/>
                </a:solidFill>
                <a:effectLst/>
                <a:latin typeface="Times New Roman" panose="02020603050405020304" pitchFamily="18" charset="0"/>
                <a:cs typeface="Times New Roman" panose="02020603050405020304" pitchFamily="18" charset="0"/>
              </a:rPr>
              <a:t>(c) Learn a game played by a group or tribe. Teach and lead it with a Scout group </a:t>
            </a:r>
            <a:r>
              <a:rPr lang="en-US" sz="1400" b="1" i="1" dirty="0">
                <a:solidFill>
                  <a:srgbClr val="7030A0"/>
                </a:solidFill>
                <a:effectLst/>
                <a:latin typeface="Times New Roman" panose="02020603050405020304" pitchFamily="18" charset="0"/>
                <a:cs typeface="Times New Roman" panose="02020603050405020304" pitchFamily="18" charset="0"/>
              </a:rPr>
              <a:t>(their individual patrols will play their game</a:t>
            </a:r>
            <a:r>
              <a:rPr lang="en-US" sz="1400" b="0" i="0" dirty="0">
                <a:solidFill>
                  <a:srgbClr val="515354"/>
                </a:solidFill>
                <a:effectLst/>
                <a:latin typeface="Times New Roman" panose="02020603050405020304" pitchFamily="18" charset="0"/>
                <a:cs typeface="Times New Roman" panose="02020603050405020304" pitchFamily="18" charset="0"/>
              </a:rPr>
              <a:t>).</a:t>
            </a:r>
          </a:p>
          <a:p>
            <a:endParaRPr lang="en-US" sz="1400" b="0" i="0" dirty="0">
              <a:solidFill>
                <a:srgbClr val="212121"/>
              </a:solidFill>
              <a:effectLst/>
              <a:latin typeface="Times New Roman" panose="02020603050405020304" pitchFamily="18" charset="0"/>
              <a:cs typeface="Times New Roman" panose="02020603050405020304" pitchFamily="18" charset="0"/>
            </a:endParaRPr>
          </a:p>
          <a:p>
            <a:r>
              <a:rPr lang="en-US" sz="1400" b="1" i="0" dirty="0">
                <a:solidFill>
                  <a:srgbClr val="515354"/>
                </a:solidFill>
                <a:effectLst/>
                <a:latin typeface="Times New Roman" panose="02020603050405020304" pitchFamily="18" charset="0"/>
                <a:cs typeface="Times New Roman" panose="02020603050405020304" pitchFamily="18" charset="0"/>
              </a:rPr>
              <a:t>5. Do ONE of the following: </a:t>
            </a:r>
            <a:r>
              <a:rPr lang="en-US" sz="1400" b="1" i="0" dirty="0">
                <a:solidFill>
                  <a:srgbClr val="FF0000"/>
                </a:solidFill>
                <a:effectLst/>
                <a:latin typeface="Times New Roman" panose="02020603050405020304" pitchFamily="18" charset="0"/>
                <a:cs typeface="Times New Roman" panose="02020603050405020304" pitchFamily="18" charset="0"/>
              </a:rPr>
              <a:t>(will be done on Saturday) </a:t>
            </a:r>
          </a:p>
          <a:p>
            <a:pPr>
              <a:buFont typeface="Arial" panose="020B0604020202020204" pitchFamily="34" charset="0"/>
              <a:buChar char="•"/>
            </a:pPr>
            <a:r>
              <a:rPr lang="en-US" sz="1400" b="0" i="0" dirty="0">
                <a:solidFill>
                  <a:srgbClr val="515354"/>
                </a:solidFill>
                <a:effectLst/>
                <a:latin typeface="Times New Roman" panose="02020603050405020304" pitchFamily="18" charset="0"/>
                <a:cs typeface="Times New Roman" panose="02020603050405020304" pitchFamily="18" charset="0"/>
              </a:rPr>
              <a:t>(b) </a:t>
            </a:r>
            <a:r>
              <a:rPr lang="en-US" sz="1400" b="1" i="1" dirty="0">
                <a:solidFill>
                  <a:srgbClr val="515354"/>
                </a:solidFill>
                <a:effectLst/>
                <a:latin typeface="Times New Roman" panose="02020603050405020304" pitchFamily="18" charset="0"/>
                <a:cs typeface="Times New Roman" panose="02020603050405020304" pitchFamily="18" charset="0"/>
              </a:rPr>
              <a:t>Attend a contemporary American Indian gathering. Discuss with your counselor proper etiquette for attending as well as what you learned and observed during your visit.</a:t>
            </a:r>
          </a:p>
          <a:p>
            <a:r>
              <a:rPr lang="en-US" sz="1200" b="0" i="0" dirty="0">
                <a:solidFill>
                  <a:srgbClr val="212121"/>
                </a:solidFill>
                <a:effectLst/>
                <a:latin typeface="Roboto"/>
              </a:rPr>
              <a:t/>
            </a:r>
            <a:br>
              <a:rPr lang="en-US" sz="1200" b="0" i="0" dirty="0">
                <a:solidFill>
                  <a:srgbClr val="212121"/>
                </a:solidFill>
                <a:effectLst/>
                <a:latin typeface="Roboto"/>
              </a:rPr>
            </a:br>
            <a:endParaRPr lang="en-US" sz="1200" b="0" i="0" dirty="0">
              <a:solidFill>
                <a:srgbClr val="212121"/>
              </a:solidFill>
              <a:effectLst/>
              <a:latin typeface="Roboto"/>
            </a:endParaRPr>
          </a:p>
          <a:p>
            <a:r>
              <a:rPr lang="en-US" sz="1200" b="1" i="0" u="none" strike="noStrike" dirty="0">
                <a:solidFill>
                  <a:srgbClr val="FFFFFF"/>
                </a:solidFill>
                <a:effectLst/>
                <a:latin typeface="Roboto Slab"/>
                <a:hlinkClick r:id="rId2"/>
              </a:rPr>
              <a:t/>
            </a:r>
            <a:br>
              <a:rPr lang="en-US" sz="1200" b="1" i="0" u="none" strike="noStrike" dirty="0">
                <a:solidFill>
                  <a:srgbClr val="FFFFFF"/>
                </a:solidFill>
                <a:effectLst/>
                <a:latin typeface="Roboto Slab"/>
                <a:hlinkClick r:id="rId2"/>
              </a:rPr>
            </a:br>
            <a:endParaRPr lang="en-US" sz="1200" dirty="0"/>
          </a:p>
        </p:txBody>
      </p:sp>
      <p:cxnSp>
        <p:nvCxnSpPr>
          <p:cNvPr id="4" name="Straight Connector 3">
            <a:extLst>
              <a:ext uri="{FF2B5EF4-FFF2-40B4-BE49-F238E27FC236}">
                <a16:creationId xmlns:a16="http://schemas.microsoft.com/office/drawing/2014/main" xmlns="" id="{3030CC73-A623-35E4-7753-DB52C227F528}"/>
              </a:ext>
            </a:extLst>
          </p:cNvPr>
          <p:cNvCxnSpPr/>
          <p:nvPr/>
        </p:nvCxnSpPr>
        <p:spPr>
          <a:xfrm>
            <a:off x="466478" y="3736978"/>
            <a:ext cx="10990103"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xmlns="" id="{BD1A5772-BF7D-A0BA-C1ED-D2F01110725D}"/>
              </a:ext>
            </a:extLst>
          </p:cNvPr>
          <p:cNvCxnSpPr/>
          <p:nvPr/>
        </p:nvCxnSpPr>
        <p:spPr>
          <a:xfrm>
            <a:off x="466478" y="5041522"/>
            <a:ext cx="10990103"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Date Placeholder 2">
            <a:extLst>
              <a:ext uri="{FF2B5EF4-FFF2-40B4-BE49-F238E27FC236}">
                <a16:creationId xmlns:a16="http://schemas.microsoft.com/office/drawing/2014/main" xmlns="" id="{CE429F3B-2C4C-B7AF-690A-1288978179DF}"/>
              </a:ext>
            </a:extLst>
          </p:cNvPr>
          <p:cNvSpPr>
            <a:spLocks noGrp="1"/>
          </p:cNvSpPr>
          <p:nvPr>
            <p:ph type="dt" sz="half" idx="10"/>
          </p:nvPr>
        </p:nvSpPr>
        <p:spPr/>
        <p:txBody>
          <a:bodyPr/>
          <a:lstStyle/>
          <a:p>
            <a:fld id="{C1574102-0648-4320-A3A3-3D7F069FD644}" type="datetime1">
              <a:rPr lang="en-US" smtClean="0"/>
              <a:t>7/10/2026</a:t>
            </a:fld>
            <a:endParaRPr lang="en-US"/>
          </a:p>
        </p:txBody>
      </p:sp>
    </p:spTree>
    <p:extLst>
      <p:ext uri="{BB962C8B-B14F-4D97-AF65-F5344CB8AC3E}">
        <p14:creationId xmlns:p14="http://schemas.microsoft.com/office/powerpoint/2010/main" val="10171560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xmlns="" id="{A7AE3B40-1514-AF79-0F90-9135A5D0C275}"/>
              </a:ext>
            </a:extLst>
          </p:cNvPr>
          <p:cNvSpPr txBox="1"/>
          <p:nvPr/>
        </p:nvSpPr>
        <p:spPr>
          <a:xfrm>
            <a:off x="488761" y="1004513"/>
            <a:ext cx="3787902" cy="5047536"/>
          </a:xfrm>
          <a:prstGeom prst="rect">
            <a:avLst/>
          </a:prstGeom>
          <a:noFill/>
        </p:spPr>
        <p:txBody>
          <a:bodyPr wrap="square">
            <a:spAutoFit/>
          </a:bodyPr>
          <a:lstStyle/>
          <a:p>
            <a:r>
              <a:rPr lang="en-US" sz="1400" b="1" i="0" dirty="0">
                <a:solidFill>
                  <a:srgbClr val="515354"/>
                </a:solidFill>
                <a:effectLst/>
                <a:latin typeface="Times New Roman" panose="02020603050405020304" pitchFamily="18" charset="0"/>
                <a:cs typeface="Times New Roman" panose="02020603050405020304" pitchFamily="18" charset="0"/>
              </a:rPr>
              <a:t>1. </a:t>
            </a:r>
            <a:r>
              <a:rPr lang="en-US" sz="1400" i="0" dirty="0">
                <a:solidFill>
                  <a:srgbClr val="515354"/>
                </a:solidFill>
                <a:effectLst/>
                <a:latin typeface="Times New Roman" panose="02020603050405020304" pitchFamily="18" charset="0"/>
                <a:cs typeface="Times New Roman" panose="02020603050405020304" pitchFamily="18" charset="0"/>
              </a:rPr>
              <a:t>Identify the different American Indian cultural areas. Explain what makes them each unique. </a:t>
            </a:r>
            <a:r>
              <a:rPr lang="en-US" sz="1400" b="1" i="0" dirty="0">
                <a:solidFill>
                  <a:srgbClr val="FF0000"/>
                </a:solidFill>
                <a:effectLst/>
                <a:latin typeface="Times New Roman" panose="02020603050405020304" pitchFamily="18" charset="0"/>
                <a:cs typeface="Times New Roman" panose="02020603050405020304" pitchFamily="18" charset="0"/>
              </a:rPr>
              <a:t>Thursday –open discussion with all Scouts</a:t>
            </a:r>
          </a:p>
          <a:p>
            <a:endParaRPr lang="en-US" sz="1400" b="1" i="0" dirty="0">
              <a:solidFill>
                <a:srgbClr val="515354"/>
              </a:solidFill>
              <a:effectLst/>
              <a:latin typeface="Times New Roman" panose="02020603050405020304" pitchFamily="18" charset="0"/>
              <a:cs typeface="Times New Roman" panose="02020603050405020304" pitchFamily="18" charset="0"/>
            </a:endParaRPr>
          </a:p>
          <a:p>
            <a:r>
              <a:rPr lang="en-US" sz="1400" b="1" i="0" dirty="0">
                <a:solidFill>
                  <a:srgbClr val="515354"/>
                </a:solidFill>
                <a:effectLst/>
                <a:latin typeface="Times New Roman" panose="02020603050405020304" pitchFamily="18" charset="0"/>
                <a:cs typeface="Times New Roman" panose="02020603050405020304" pitchFamily="18" charset="0"/>
              </a:rPr>
              <a:t>2. </a:t>
            </a:r>
            <a:r>
              <a:rPr lang="en-US" sz="1400" b="1" i="0" u="sng" dirty="0">
                <a:solidFill>
                  <a:srgbClr val="FF0000"/>
                </a:solidFill>
                <a:effectLst/>
                <a:latin typeface="Times New Roman" panose="02020603050405020304" pitchFamily="18" charset="0"/>
                <a:cs typeface="Times New Roman" panose="02020603050405020304" pitchFamily="18" charset="0"/>
              </a:rPr>
              <a:t>Each Scout</a:t>
            </a:r>
            <a:r>
              <a:rPr lang="en-US" sz="1400" b="1" i="0" dirty="0">
                <a:solidFill>
                  <a:srgbClr val="515354"/>
                </a:solidFill>
                <a:effectLst/>
                <a:latin typeface="Times New Roman" panose="02020603050405020304" pitchFamily="18" charset="0"/>
                <a:cs typeface="Times New Roman" panose="02020603050405020304" pitchFamily="18" charset="0"/>
              </a:rPr>
              <a:t>: </a:t>
            </a:r>
            <a:r>
              <a:rPr lang="en-US" sz="1400" i="0" dirty="0">
                <a:solidFill>
                  <a:srgbClr val="515354"/>
                </a:solidFill>
                <a:effectLst/>
                <a:latin typeface="Times New Roman" panose="02020603050405020304" pitchFamily="18" charset="0"/>
                <a:cs typeface="Times New Roman" panose="02020603050405020304" pitchFamily="18" charset="0"/>
              </a:rPr>
              <a:t>Research an American Indian tribe, group, or nation.  </a:t>
            </a:r>
            <a:r>
              <a:rPr lang="en-US" sz="1400" b="1" i="0" u="sng" dirty="0">
                <a:solidFill>
                  <a:srgbClr val="FF0000"/>
                </a:solidFill>
                <a:effectLst/>
                <a:latin typeface="Times New Roman" panose="02020603050405020304" pitchFamily="18" charset="0"/>
                <a:cs typeface="Times New Roman" panose="02020603050405020304" pitchFamily="18" charset="0"/>
              </a:rPr>
              <a:t>Each Scout</a:t>
            </a:r>
            <a:r>
              <a:rPr lang="en-US" sz="1400" b="1" i="0" dirty="0">
                <a:solidFill>
                  <a:srgbClr val="FF0000"/>
                </a:solidFill>
                <a:effectLst/>
                <a:latin typeface="Times New Roman" panose="02020603050405020304" pitchFamily="18" charset="0"/>
                <a:cs typeface="Times New Roman" panose="02020603050405020304" pitchFamily="18" charset="0"/>
              </a:rPr>
              <a:t>: </a:t>
            </a:r>
            <a:r>
              <a:rPr lang="en-US" sz="1400" i="0" dirty="0">
                <a:solidFill>
                  <a:srgbClr val="515354"/>
                </a:solidFill>
                <a:effectLst/>
                <a:latin typeface="Times New Roman" panose="02020603050405020304" pitchFamily="18" charset="0"/>
                <a:cs typeface="Times New Roman" panose="02020603050405020304" pitchFamily="18" charset="0"/>
              </a:rPr>
              <a:t>Tell your counselor about </a:t>
            </a:r>
            <a:r>
              <a:rPr lang="en-US" sz="1400" i="0" u="sng" dirty="0">
                <a:solidFill>
                  <a:srgbClr val="515354"/>
                </a:solidFill>
                <a:effectLst/>
                <a:latin typeface="Times New Roman" panose="02020603050405020304" pitchFamily="18" charset="0"/>
                <a:cs typeface="Times New Roman" panose="02020603050405020304" pitchFamily="18" charset="0"/>
              </a:rPr>
              <a:t>traditional dwellings</a:t>
            </a:r>
            <a:r>
              <a:rPr lang="en-US" sz="1400" i="0" dirty="0">
                <a:solidFill>
                  <a:srgbClr val="515354"/>
                </a:solidFill>
                <a:effectLst/>
                <a:latin typeface="Times New Roman" panose="02020603050405020304" pitchFamily="18" charset="0"/>
                <a:cs typeface="Times New Roman" panose="02020603050405020304" pitchFamily="18" charset="0"/>
              </a:rPr>
              <a:t>, </a:t>
            </a:r>
            <a:r>
              <a:rPr lang="en-US" sz="1400" i="0" u="sng" dirty="0">
                <a:solidFill>
                  <a:srgbClr val="515354"/>
                </a:solidFill>
                <a:effectLst/>
                <a:latin typeface="Times New Roman" panose="02020603050405020304" pitchFamily="18" charset="0"/>
                <a:cs typeface="Times New Roman" panose="02020603050405020304" pitchFamily="18" charset="0"/>
              </a:rPr>
              <a:t>way of life</a:t>
            </a:r>
            <a:r>
              <a:rPr lang="en-US" sz="1400" i="0" dirty="0">
                <a:solidFill>
                  <a:srgbClr val="515354"/>
                </a:solidFill>
                <a:effectLst/>
                <a:latin typeface="Times New Roman" panose="02020603050405020304" pitchFamily="18" charset="0"/>
                <a:cs typeface="Times New Roman" panose="02020603050405020304" pitchFamily="18" charset="0"/>
              </a:rPr>
              <a:t>, </a:t>
            </a:r>
            <a:r>
              <a:rPr lang="en-US" sz="1400" i="0" u="sng" dirty="0">
                <a:solidFill>
                  <a:srgbClr val="515354"/>
                </a:solidFill>
                <a:effectLst/>
                <a:latin typeface="Times New Roman" panose="02020603050405020304" pitchFamily="18" charset="0"/>
                <a:cs typeface="Times New Roman" panose="02020603050405020304" pitchFamily="18" charset="0"/>
              </a:rPr>
              <a:t>tribal government</a:t>
            </a:r>
            <a:r>
              <a:rPr lang="en-US" sz="1400" i="0" dirty="0">
                <a:solidFill>
                  <a:srgbClr val="515354"/>
                </a:solidFill>
                <a:effectLst/>
                <a:latin typeface="Times New Roman" panose="02020603050405020304" pitchFamily="18" charset="0"/>
                <a:cs typeface="Times New Roman" panose="02020603050405020304" pitchFamily="18" charset="0"/>
              </a:rPr>
              <a:t>, </a:t>
            </a:r>
            <a:r>
              <a:rPr lang="en-US" sz="1400" i="0" u="sng" dirty="0">
                <a:solidFill>
                  <a:srgbClr val="515354"/>
                </a:solidFill>
                <a:effectLst/>
                <a:latin typeface="Times New Roman" panose="02020603050405020304" pitchFamily="18" charset="0"/>
                <a:cs typeface="Times New Roman" panose="02020603050405020304" pitchFamily="18" charset="0"/>
              </a:rPr>
              <a:t>religious beliefs</a:t>
            </a:r>
            <a:r>
              <a:rPr lang="en-US" sz="1400" i="0" dirty="0">
                <a:solidFill>
                  <a:srgbClr val="515354"/>
                </a:solidFill>
                <a:effectLst/>
                <a:latin typeface="Times New Roman" panose="02020603050405020304" pitchFamily="18" charset="0"/>
                <a:cs typeface="Times New Roman" panose="02020603050405020304" pitchFamily="18" charset="0"/>
              </a:rPr>
              <a:t>, </a:t>
            </a:r>
            <a:r>
              <a:rPr lang="en-US" sz="1400" i="0" u="sng" dirty="0">
                <a:solidFill>
                  <a:srgbClr val="515354"/>
                </a:solidFill>
                <a:effectLst/>
                <a:latin typeface="Times New Roman" panose="02020603050405020304" pitchFamily="18" charset="0"/>
                <a:cs typeface="Times New Roman" panose="02020603050405020304" pitchFamily="18" charset="0"/>
              </a:rPr>
              <a:t>family and clan relationships</a:t>
            </a:r>
            <a:r>
              <a:rPr lang="en-US" sz="1400" i="0" dirty="0">
                <a:solidFill>
                  <a:srgbClr val="515354"/>
                </a:solidFill>
                <a:effectLst/>
                <a:latin typeface="Times New Roman" panose="02020603050405020304" pitchFamily="18" charset="0"/>
                <a:cs typeface="Times New Roman" panose="02020603050405020304" pitchFamily="18" charset="0"/>
              </a:rPr>
              <a:t>, l</a:t>
            </a:r>
            <a:r>
              <a:rPr lang="en-US" sz="1400" i="0" u="sng" dirty="0">
                <a:solidFill>
                  <a:srgbClr val="515354"/>
                </a:solidFill>
                <a:effectLst/>
                <a:latin typeface="Times New Roman" panose="02020603050405020304" pitchFamily="18" charset="0"/>
                <a:cs typeface="Times New Roman" panose="02020603050405020304" pitchFamily="18" charset="0"/>
              </a:rPr>
              <a:t>anguage</a:t>
            </a:r>
            <a:r>
              <a:rPr lang="en-US" sz="1400" i="0" dirty="0">
                <a:solidFill>
                  <a:srgbClr val="515354"/>
                </a:solidFill>
                <a:effectLst/>
                <a:latin typeface="Times New Roman" panose="02020603050405020304" pitchFamily="18" charset="0"/>
                <a:cs typeface="Times New Roman" panose="02020603050405020304" pitchFamily="18" charset="0"/>
              </a:rPr>
              <a:t>, </a:t>
            </a:r>
            <a:r>
              <a:rPr lang="en-US" sz="1400" i="0" u="sng" dirty="0">
                <a:solidFill>
                  <a:srgbClr val="515354"/>
                </a:solidFill>
                <a:effectLst/>
                <a:latin typeface="Times New Roman" panose="02020603050405020304" pitchFamily="18" charset="0"/>
                <a:cs typeface="Times New Roman" panose="02020603050405020304" pitchFamily="18" charset="0"/>
              </a:rPr>
              <a:t>clothing styles</a:t>
            </a:r>
            <a:r>
              <a:rPr lang="en-US" sz="1400" i="0" dirty="0">
                <a:solidFill>
                  <a:srgbClr val="515354"/>
                </a:solidFill>
                <a:effectLst/>
                <a:latin typeface="Times New Roman" panose="02020603050405020304" pitchFamily="18" charset="0"/>
                <a:cs typeface="Times New Roman" panose="02020603050405020304" pitchFamily="18" charset="0"/>
              </a:rPr>
              <a:t>, </a:t>
            </a:r>
            <a:r>
              <a:rPr lang="en-US" sz="1400" i="0" u="sng" dirty="0">
                <a:solidFill>
                  <a:srgbClr val="515354"/>
                </a:solidFill>
                <a:effectLst/>
                <a:latin typeface="Times New Roman" panose="02020603050405020304" pitchFamily="18" charset="0"/>
                <a:cs typeface="Times New Roman" panose="02020603050405020304" pitchFamily="18" charset="0"/>
              </a:rPr>
              <a:t>arts and crafts</a:t>
            </a:r>
            <a:r>
              <a:rPr lang="en-US" sz="1400" i="0" dirty="0">
                <a:solidFill>
                  <a:srgbClr val="515354"/>
                </a:solidFill>
                <a:effectLst/>
                <a:latin typeface="Times New Roman" panose="02020603050405020304" pitchFamily="18" charset="0"/>
                <a:cs typeface="Times New Roman" panose="02020603050405020304" pitchFamily="18" charset="0"/>
              </a:rPr>
              <a:t>, </a:t>
            </a:r>
            <a:r>
              <a:rPr lang="en-US" sz="1400" i="0" u="sng" dirty="0">
                <a:solidFill>
                  <a:srgbClr val="515354"/>
                </a:solidFill>
                <a:effectLst/>
                <a:latin typeface="Times New Roman" panose="02020603050405020304" pitchFamily="18" charset="0"/>
                <a:cs typeface="Times New Roman" panose="02020603050405020304" pitchFamily="18" charset="0"/>
              </a:rPr>
              <a:t>food cultivation</a:t>
            </a:r>
            <a:r>
              <a:rPr lang="en-US" sz="1400" i="0" dirty="0">
                <a:solidFill>
                  <a:srgbClr val="515354"/>
                </a:solidFill>
                <a:effectLst/>
                <a:latin typeface="Times New Roman" panose="02020603050405020304" pitchFamily="18" charset="0"/>
                <a:cs typeface="Times New Roman" panose="02020603050405020304" pitchFamily="18" charset="0"/>
              </a:rPr>
              <a:t>, </a:t>
            </a:r>
            <a:r>
              <a:rPr lang="en-US" sz="1400" i="0" u="sng" dirty="0">
                <a:solidFill>
                  <a:srgbClr val="515354"/>
                </a:solidFill>
                <a:effectLst/>
                <a:latin typeface="Times New Roman" panose="02020603050405020304" pitchFamily="18" charset="0"/>
                <a:cs typeface="Times New Roman" panose="02020603050405020304" pitchFamily="18" charset="0"/>
              </a:rPr>
              <a:t>foraging and preparation</a:t>
            </a:r>
            <a:r>
              <a:rPr lang="en-US" sz="1400" i="0" dirty="0">
                <a:solidFill>
                  <a:srgbClr val="515354"/>
                </a:solidFill>
                <a:effectLst/>
                <a:latin typeface="Times New Roman" panose="02020603050405020304" pitchFamily="18" charset="0"/>
                <a:cs typeface="Times New Roman" panose="02020603050405020304" pitchFamily="18" charset="0"/>
              </a:rPr>
              <a:t>, </a:t>
            </a:r>
            <a:r>
              <a:rPr lang="en-US" sz="1400" i="0" u="sng" dirty="0">
                <a:solidFill>
                  <a:srgbClr val="515354"/>
                </a:solidFill>
                <a:effectLst/>
                <a:latin typeface="Times New Roman" panose="02020603050405020304" pitchFamily="18" charset="0"/>
                <a:cs typeface="Times New Roman" panose="02020603050405020304" pitchFamily="18" charset="0"/>
              </a:rPr>
              <a:t>means of getting around</a:t>
            </a:r>
            <a:r>
              <a:rPr lang="en-US" sz="1400" i="0" dirty="0">
                <a:solidFill>
                  <a:srgbClr val="515354"/>
                </a:solidFill>
                <a:effectLst/>
                <a:latin typeface="Times New Roman" panose="02020603050405020304" pitchFamily="18" charset="0"/>
                <a:cs typeface="Times New Roman" panose="02020603050405020304" pitchFamily="18" charset="0"/>
              </a:rPr>
              <a:t>, </a:t>
            </a:r>
            <a:r>
              <a:rPr lang="en-US" sz="1400" i="0" u="sng" dirty="0">
                <a:solidFill>
                  <a:srgbClr val="515354"/>
                </a:solidFill>
                <a:effectLst/>
                <a:latin typeface="Times New Roman" panose="02020603050405020304" pitchFamily="18" charset="0"/>
                <a:cs typeface="Times New Roman" panose="02020603050405020304" pitchFamily="18" charset="0"/>
              </a:rPr>
              <a:t>games, customs in warfare, and where and how they live today</a:t>
            </a:r>
            <a:r>
              <a:rPr lang="en-US" sz="1400" i="0" dirty="0">
                <a:solidFill>
                  <a:srgbClr val="515354"/>
                </a:solidFill>
                <a:effectLst/>
                <a:latin typeface="Times New Roman" panose="02020603050405020304" pitchFamily="18" charset="0"/>
                <a:cs typeface="Times New Roman" panose="02020603050405020304" pitchFamily="18" charset="0"/>
              </a:rPr>
              <a:t>. </a:t>
            </a:r>
            <a:r>
              <a:rPr lang="en-US" sz="1400" b="1" i="0" dirty="0">
                <a:solidFill>
                  <a:srgbClr val="FF0000"/>
                </a:solidFill>
                <a:effectLst/>
                <a:latin typeface="Times New Roman" panose="02020603050405020304" pitchFamily="18" charset="0"/>
                <a:cs typeface="Times New Roman" panose="02020603050405020304" pitchFamily="18" charset="0"/>
              </a:rPr>
              <a:t>Thursday-- </a:t>
            </a:r>
          </a:p>
          <a:p>
            <a:endParaRPr lang="en-US" sz="1400" b="1" i="0" dirty="0">
              <a:solidFill>
                <a:srgbClr val="515354"/>
              </a:solidFill>
              <a:effectLst/>
              <a:latin typeface="Times New Roman" panose="02020603050405020304" pitchFamily="18" charset="0"/>
              <a:cs typeface="Times New Roman" panose="02020603050405020304" pitchFamily="18" charset="0"/>
            </a:endParaRPr>
          </a:p>
          <a:p>
            <a:r>
              <a:rPr lang="en-US" sz="1400" b="1" i="0" dirty="0">
                <a:solidFill>
                  <a:srgbClr val="515354"/>
                </a:solidFill>
                <a:effectLst/>
                <a:latin typeface="Times New Roman" panose="02020603050405020304" pitchFamily="18" charset="0"/>
                <a:cs typeface="Times New Roman" panose="02020603050405020304" pitchFamily="18" charset="0"/>
              </a:rPr>
              <a:t>3. </a:t>
            </a:r>
            <a:r>
              <a:rPr lang="en-US" sz="1400" b="1" i="0" u="sng" dirty="0">
                <a:solidFill>
                  <a:srgbClr val="FF0000"/>
                </a:solidFill>
                <a:effectLst/>
                <a:latin typeface="Times New Roman" panose="02020603050405020304" pitchFamily="18" charset="0"/>
                <a:cs typeface="Times New Roman" panose="02020603050405020304" pitchFamily="18" charset="0"/>
              </a:rPr>
              <a:t>Each Scout</a:t>
            </a:r>
            <a:r>
              <a:rPr lang="en-US" sz="1400" b="1" i="0" dirty="0">
                <a:solidFill>
                  <a:srgbClr val="515354"/>
                </a:solidFill>
                <a:effectLst/>
                <a:latin typeface="Times New Roman" panose="02020603050405020304" pitchFamily="18" charset="0"/>
                <a:cs typeface="Times New Roman" panose="02020603050405020304" pitchFamily="18" charset="0"/>
              </a:rPr>
              <a:t>: Do the following: </a:t>
            </a:r>
            <a:r>
              <a:rPr lang="en-US" sz="1400" b="1" i="0" dirty="0">
                <a:solidFill>
                  <a:srgbClr val="FF0000"/>
                </a:solidFill>
                <a:effectLst/>
                <a:latin typeface="Times New Roman" panose="02020603050405020304" pitchFamily="18" charset="0"/>
                <a:cs typeface="Times New Roman" panose="02020603050405020304" pitchFamily="18" charset="0"/>
              </a:rPr>
              <a:t>Thursday</a:t>
            </a:r>
          </a:p>
          <a:p>
            <a:pPr>
              <a:buFont typeface="Arial" panose="020B0604020202020204" pitchFamily="34" charset="0"/>
              <a:buChar char="•"/>
            </a:pPr>
            <a:r>
              <a:rPr lang="en-US" sz="1400" b="0" i="0" dirty="0">
                <a:solidFill>
                  <a:srgbClr val="515354"/>
                </a:solidFill>
                <a:effectLst/>
                <a:latin typeface="Times New Roman" panose="02020603050405020304" pitchFamily="18" charset="0"/>
                <a:cs typeface="Times New Roman" panose="02020603050405020304" pitchFamily="18" charset="0"/>
              </a:rPr>
              <a:t>(a) Learn </a:t>
            </a:r>
            <a:r>
              <a:rPr lang="en-US" sz="1400" b="0" i="0" u="sng" dirty="0">
                <a:solidFill>
                  <a:srgbClr val="515354"/>
                </a:solidFill>
                <a:effectLst/>
                <a:latin typeface="Times New Roman" panose="02020603050405020304" pitchFamily="18" charset="0"/>
                <a:cs typeface="Times New Roman" panose="02020603050405020304" pitchFamily="18" charset="0"/>
              </a:rPr>
              <a:t>10 common terms in an American Indian language and their meanings</a:t>
            </a:r>
            <a:r>
              <a:rPr lang="en-US" sz="1400" b="0" i="0" dirty="0">
                <a:solidFill>
                  <a:srgbClr val="515354"/>
                </a:solidFill>
                <a:effectLst/>
                <a:latin typeface="Times New Roman" panose="02020603050405020304" pitchFamily="18" charset="0"/>
                <a:cs typeface="Times New Roman" panose="02020603050405020304" pitchFamily="18" charset="0"/>
              </a:rPr>
              <a:t>.</a:t>
            </a:r>
          </a:p>
          <a:p>
            <a:pPr>
              <a:buFont typeface="Arial" panose="020B0604020202020204" pitchFamily="34" charset="0"/>
              <a:buChar char="•"/>
            </a:pPr>
            <a:r>
              <a:rPr lang="en-US" sz="1400" b="0" i="0" dirty="0">
                <a:solidFill>
                  <a:srgbClr val="515354"/>
                </a:solidFill>
                <a:effectLst/>
                <a:latin typeface="Times New Roman" panose="02020603050405020304" pitchFamily="18" charset="0"/>
                <a:cs typeface="Times New Roman" panose="02020603050405020304" pitchFamily="18" charset="0"/>
              </a:rPr>
              <a:t>(b) </a:t>
            </a:r>
            <a:r>
              <a:rPr lang="en-US" sz="1400" b="0" i="0" u="sng" dirty="0">
                <a:solidFill>
                  <a:srgbClr val="515354"/>
                </a:solidFill>
                <a:effectLst/>
                <a:latin typeface="Times New Roman" panose="02020603050405020304" pitchFamily="18" charset="0"/>
                <a:cs typeface="Times New Roman" panose="02020603050405020304" pitchFamily="18" charset="0"/>
              </a:rPr>
              <a:t>Identify the meaning of 10 place names of American Indian origin in the United States</a:t>
            </a:r>
            <a:r>
              <a:rPr lang="en-US" sz="1400" b="0" i="0" dirty="0">
                <a:solidFill>
                  <a:srgbClr val="515354"/>
                </a:solidFill>
                <a:effectLst/>
                <a:latin typeface="Times New Roman" panose="02020603050405020304" pitchFamily="18" charset="0"/>
                <a:cs typeface="Times New Roman" panose="02020603050405020304" pitchFamily="18" charset="0"/>
              </a:rPr>
              <a:t>.</a:t>
            </a:r>
          </a:p>
          <a:p>
            <a:pPr>
              <a:buFont typeface="Arial" panose="020B0604020202020204" pitchFamily="34" charset="0"/>
              <a:buChar char="•"/>
            </a:pPr>
            <a:r>
              <a:rPr lang="en-US" sz="1400" b="0" i="0" dirty="0">
                <a:solidFill>
                  <a:srgbClr val="515354"/>
                </a:solidFill>
                <a:effectLst/>
                <a:latin typeface="Times New Roman" panose="02020603050405020304" pitchFamily="18" charset="0"/>
                <a:cs typeface="Times New Roman" panose="02020603050405020304" pitchFamily="18" charset="0"/>
              </a:rPr>
              <a:t>(c) </a:t>
            </a:r>
            <a:r>
              <a:rPr lang="en-US" sz="1400" b="0" i="0" u="sng" dirty="0">
                <a:solidFill>
                  <a:srgbClr val="515354"/>
                </a:solidFill>
                <a:effectLst/>
                <a:latin typeface="Times New Roman" panose="02020603050405020304" pitchFamily="18" charset="0"/>
                <a:cs typeface="Times New Roman" panose="02020603050405020304" pitchFamily="18" charset="0"/>
              </a:rPr>
              <a:t>Name five well-known American Indian leaders</a:t>
            </a:r>
            <a:r>
              <a:rPr lang="en-US" sz="1400" b="0" i="0" dirty="0">
                <a:solidFill>
                  <a:srgbClr val="515354"/>
                </a:solidFill>
                <a:effectLst/>
                <a:latin typeface="Times New Roman" panose="02020603050405020304" pitchFamily="18" charset="0"/>
                <a:cs typeface="Times New Roman" panose="02020603050405020304" pitchFamily="18" charset="0"/>
              </a:rPr>
              <a:t>, either from the past or people of today. Give their tribes or nations. </a:t>
            </a:r>
            <a:r>
              <a:rPr lang="en-US" sz="1400" b="0" i="0" u="sng" dirty="0">
                <a:solidFill>
                  <a:srgbClr val="515354"/>
                </a:solidFill>
                <a:effectLst/>
                <a:latin typeface="Times New Roman" panose="02020603050405020304" pitchFamily="18" charset="0"/>
                <a:cs typeface="Times New Roman" panose="02020603050405020304" pitchFamily="18" charset="0"/>
              </a:rPr>
              <a:t>Describe what they did </a:t>
            </a:r>
            <a:r>
              <a:rPr lang="en-US" sz="1400" b="0" i="0" dirty="0">
                <a:solidFill>
                  <a:srgbClr val="515354"/>
                </a:solidFill>
                <a:effectLst/>
                <a:latin typeface="Times New Roman" panose="02020603050405020304" pitchFamily="18" charset="0"/>
                <a:cs typeface="Times New Roman" panose="02020603050405020304" pitchFamily="18" charset="0"/>
              </a:rPr>
              <a:t>or do now that makes them notable.</a:t>
            </a:r>
          </a:p>
        </p:txBody>
      </p:sp>
      <p:grpSp>
        <p:nvGrpSpPr>
          <p:cNvPr id="20" name="Group 19">
            <a:extLst>
              <a:ext uri="{FF2B5EF4-FFF2-40B4-BE49-F238E27FC236}">
                <a16:creationId xmlns:a16="http://schemas.microsoft.com/office/drawing/2014/main" xmlns="" id="{F20AD9BA-4AF3-A802-A369-493D5EA33517}"/>
              </a:ext>
            </a:extLst>
          </p:cNvPr>
          <p:cNvGrpSpPr/>
          <p:nvPr/>
        </p:nvGrpSpPr>
        <p:grpSpPr>
          <a:xfrm>
            <a:off x="4640918" y="2009562"/>
            <a:ext cx="6337206" cy="4480167"/>
            <a:chOff x="4626450" y="1797547"/>
            <a:chExt cx="6337206" cy="4480167"/>
          </a:xfrm>
        </p:grpSpPr>
        <p:grpSp>
          <p:nvGrpSpPr>
            <p:cNvPr id="7" name="Group 6">
              <a:extLst>
                <a:ext uri="{FF2B5EF4-FFF2-40B4-BE49-F238E27FC236}">
                  <a16:creationId xmlns:a16="http://schemas.microsoft.com/office/drawing/2014/main" xmlns="" id="{572A5D01-75DF-AA38-6619-0F6E43BF580F}"/>
                </a:ext>
              </a:extLst>
            </p:cNvPr>
            <p:cNvGrpSpPr/>
            <p:nvPr/>
          </p:nvGrpSpPr>
          <p:grpSpPr>
            <a:xfrm>
              <a:off x="4626450" y="1797547"/>
              <a:ext cx="6337206" cy="4480167"/>
              <a:chOff x="4599018" y="1047739"/>
              <a:chExt cx="6337206" cy="4480167"/>
            </a:xfrm>
          </p:grpSpPr>
          <p:pic>
            <p:nvPicPr>
              <p:cNvPr id="3" name="Picture 2">
                <a:extLst>
                  <a:ext uri="{FF2B5EF4-FFF2-40B4-BE49-F238E27FC236}">
                    <a16:creationId xmlns:a16="http://schemas.microsoft.com/office/drawing/2014/main" xmlns="" id="{1E3CEB07-9AC9-78A0-F805-730E1B767EB0}"/>
                  </a:ext>
                </a:extLst>
              </p:cNvPr>
              <p:cNvPicPr>
                <a:picLocks noChangeAspect="1"/>
              </p:cNvPicPr>
              <p:nvPr/>
            </p:nvPicPr>
            <p:blipFill>
              <a:blip r:embed="rId2"/>
              <a:stretch>
                <a:fillRect/>
              </a:stretch>
            </p:blipFill>
            <p:spPr>
              <a:xfrm>
                <a:off x="4599018" y="1047739"/>
                <a:ext cx="6337206" cy="4480167"/>
              </a:xfrm>
              <a:prstGeom prst="rect">
                <a:avLst/>
              </a:prstGeom>
            </p:spPr>
          </p:pic>
          <p:sp>
            <p:nvSpPr>
              <p:cNvPr id="4" name="Rectangle 3">
                <a:extLst>
                  <a:ext uri="{FF2B5EF4-FFF2-40B4-BE49-F238E27FC236}">
                    <a16:creationId xmlns:a16="http://schemas.microsoft.com/office/drawing/2014/main" xmlns="" id="{734C5328-7A74-56A3-58FD-73533DDBA53F}"/>
                  </a:ext>
                </a:extLst>
              </p:cNvPr>
              <p:cNvSpPr/>
              <p:nvPr/>
            </p:nvSpPr>
            <p:spPr>
              <a:xfrm>
                <a:off x="6276305" y="5044551"/>
                <a:ext cx="3093396" cy="48335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0" name="TextBox 9">
              <a:extLst>
                <a:ext uri="{FF2B5EF4-FFF2-40B4-BE49-F238E27FC236}">
                  <a16:creationId xmlns:a16="http://schemas.microsoft.com/office/drawing/2014/main" xmlns="" id="{4A51D530-65F5-9C64-E8F2-A5ACACFE3491}"/>
                </a:ext>
              </a:extLst>
            </p:cNvPr>
            <p:cNvSpPr txBox="1"/>
            <p:nvPr/>
          </p:nvSpPr>
          <p:spPr>
            <a:xfrm>
              <a:off x="6923340" y="2121408"/>
              <a:ext cx="1748992" cy="369332"/>
            </a:xfrm>
            <a:prstGeom prst="rect">
              <a:avLst/>
            </a:prstGeom>
            <a:solidFill>
              <a:schemeClr val="accent6">
                <a:lumMod val="75000"/>
              </a:schemeClr>
            </a:solidFill>
          </p:spPr>
          <p:txBody>
            <a:bodyPr wrap="square" rtlCol="0">
              <a:spAutoFit/>
            </a:bodyPr>
            <a:lstStyle/>
            <a:p>
              <a:pPr algn="ctr"/>
              <a:r>
                <a:rPr lang="en-US" b="1" dirty="0">
                  <a:solidFill>
                    <a:srgbClr val="FFFF00"/>
                  </a:solidFill>
                </a:rPr>
                <a:t>Tribe Name</a:t>
              </a:r>
            </a:p>
          </p:txBody>
        </p:sp>
        <p:sp>
          <p:nvSpPr>
            <p:cNvPr id="11" name="TextBox 10">
              <a:extLst>
                <a:ext uri="{FF2B5EF4-FFF2-40B4-BE49-F238E27FC236}">
                  <a16:creationId xmlns:a16="http://schemas.microsoft.com/office/drawing/2014/main" xmlns="" id="{92243984-534A-791D-18A9-50054EC75C6F}"/>
                </a:ext>
              </a:extLst>
            </p:cNvPr>
            <p:cNvSpPr txBox="1"/>
            <p:nvPr/>
          </p:nvSpPr>
          <p:spPr>
            <a:xfrm>
              <a:off x="6355396" y="2552991"/>
              <a:ext cx="3038011" cy="246221"/>
            </a:xfrm>
            <a:prstGeom prst="rect">
              <a:avLst/>
            </a:prstGeom>
            <a:solidFill>
              <a:schemeClr val="bg1"/>
            </a:solidFill>
          </p:spPr>
          <p:txBody>
            <a:bodyPr wrap="square" rtlCol="0">
              <a:spAutoFit/>
            </a:bodyPr>
            <a:lstStyle/>
            <a:p>
              <a:r>
                <a:rPr lang="en-US" sz="1000" b="1" dirty="0"/>
                <a:t>Pictures of Traditional Dwellings &amp; Way of life, Req 2</a:t>
              </a:r>
            </a:p>
          </p:txBody>
        </p:sp>
        <p:sp>
          <p:nvSpPr>
            <p:cNvPr id="12" name="TextBox 11">
              <a:extLst>
                <a:ext uri="{FF2B5EF4-FFF2-40B4-BE49-F238E27FC236}">
                  <a16:creationId xmlns:a16="http://schemas.microsoft.com/office/drawing/2014/main" xmlns="" id="{5FFE908A-1F7A-5750-9291-474A92D7D422}"/>
                </a:ext>
              </a:extLst>
            </p:cNvPr>
            <p:cNvSpPr txBox="1"/>
            <p:nvPr/>
          </p:nvSpPr>
          <p:spPr>
            <a:xfrm>
              <a:off x="6355396" y="3707862"/>
              <a:ext cx="3097323" cy="261610"/>
            </a:xfrm>
            <a:prstGeom prst="rect">
              <a:avLst/>
            </a:prstGeom>
            <a:solidFill>
              <a:schemeClr val="bg1"/>
            </a:solidFill>
          </p:spPr>
          <p:txBody>
            <a:bodyPr wrap="none" rtlCol="0">
              <a:spAutoFit/>
            </a:bodyPr>
            <a:lstStyle/>
            <a:p>
              <a:r>
                <a:rPr lang="en-US" sz="1100" b="1" dirty="0"/>
                <a:t>Pictures of Family, Trible government, clothing #2</a:t>
              </a:r>
            </a:p>
          </p:txBody>
        </p:sp>
        <p:sp>
          <p:nvSpPr>
            <p:cNvPr id="13" name="TextBox 12">
              <a:extLst>
                <a:ext uri="{FF2B5EF4-FFF2-40B4-BE49-F238E27FC236}">
                  <a16:creationId xmlns:a16="http://schemas.microsoft.com/office/drawing/2014/main" xmlns="" id="{B5CC95CB-9D73-1548-EC58-1DFA4CFCA11B}"/>
                </a:ext>
              </a:extLst>
            </p:cNvPr>
            <p:cNvSpPr txBox="1"/>
            <p:nvPr/>
          </p:nvSpPr>
          <p:spPr>
            <a:xfrm>
              <a:off x="9517673" y="2683796"/>
              <a:ext cx="1163019" cy="769441"/>
            </a:xfrm>
            <a:prstGeom prst="rect">
              <a:avLst/>
            </a:prstGeom>
            <a:solidFill>
              <a:schemeClr val="accent2">
                <a:lumMod val="40000"/>
                <a:lumOff val="60000"/>
              </a:schemeClr>
            </a:solidFill>
          </p:spPr>
          <p:txBody>
            <a:bodyPr wrap="square" rtlCol="0">
              <a:spAutoFit/>
            </a:bodyPr>
            <a:lstStyle/>
            <a:p>
              <a:r>
                <a:rPr lang="en-US" sz="1100" b="1" dirty="0"/>
                <a:t>Describe your game as part of  Requirement #4b</a:t>
              </a:r>
            </a:p>
          </p:txBody>
        </p:sp>
        <p:sp>
          <p:nvSpPr>
            <p:cNvPr id="14" name="TextBox 13">
              <a:extLst>
                <a:ext uri="{FF2B5EF4-FFF2-40B4-BE49-F238E27FC236}">
                  <a16:creationId xmlns:a16="http://schemas.microsoft.com/office/drawing/2014/main" xmlns="" id="{520F408B-5C1B-E7BB-BE03-1E5219E98DB9}"/>
                </a:ext>
              </a:extLst>
            </p:cNvPr>
            <p:cNvSpPr txBox="1"/>
            <p:nvPr/>
          </p:nvSpPr>
          <p:spPr>
            <a:xfrm>
              <a:off x="9517672" y="4488917"/>
              <a:ext cx="1163019" cy="938719"/>
            </a:xfrm>
            <a:prstGeom prst="rect">
              <a:avLst/>
            </a:prstGeom>
            <a:solidFill>
              <a:schemeClr val="accent2">
                <a:lumMod val="40000"/>
                <a:lumOff val="60000"/>
              </a:schemeClr>
            </a:solidFill>
          </p:spPr>
          <p:txBody>
            <a:bodyPr wrap="square" rtlCol="0" anchor="ctr">
              <a:spAutoFit/>
            </a:bodyPr>
            <a:lstStyle/>
            <a:p>
              <a:endParaRPr lang="en-US" sz="1100" b="1" dirty="0"/>
            </a:p>
            <a:p>
              <a:pPr algn="ctr"/>
              <a:r>
                <a:rPr lang="en-US" sz="1100" b="1" dirty="0"/>
                <a:t>List 10x common Terms (req 3a).</a:t>
              </a:r>
            </a:p>
            <a:p>
              <a:endParaRPr lang="en-US" sz="1100" b="1" dirty="0"/>
            </a:p>
            <a:p>
              <a:pPr algn="ctr"/>
              <a:endParaRPr lang="en-US" sz="1100" b="1" dirty="0"/>
            </a:p>
          </p:txBody>
        </p:sp>
        <p:sp>
          <p:nvSpPr>
            <p:cNvPr id="15" name="TextBox 14">
              <a:extLst>
                <a:ext uri="{FF2B5EF4-FFF2-40B4-BE49-F238E27FC236}">
                  <a16:creationId xmlns:a16="http://schemas.microsoft.com/office/drawing/2014/main" xmlns="" id="{ED19B2A8-7D9B-B7A7-7792-E7E3E7EF6A19}"/>
                </a:ext>
              </a:extLst>
            </p:cNvPr>
            <p:cNvSpPr txBox="1"/>
            <p:nvPr/>
          </p:nvSpPr>
          <p:spPr>
            <a:xfrm>
              <a:off x="4985269" y="2099383"/>
              <a:ext cx="1163019" cy="2970044"/>
            </a:xfrm>
            <a:prstGeom prst="rect">
              <a:avLst/>
            </a:prstGeom>
            <a:solidFill>
              <a:schemeClr val="accent2">
                <a:lumMod val="40000"/>
                <a:lumOff val="60000"/>
              </a:schemeClr>
            </a:solidFill>
          </p:spPr>
          <p:txBody>
            <a:bodyPr wrap="square" rtlCol="0" anchor="ctr">
              <a:spAutoFit/>
            </a:bodyPr>
            <a:lstStyle/>
            <a:p>
              <a:endParaRPr lang="en-US" sz="1100" b="1" dirty="0"/>
            </a:p>
            <a:p>
              <a:pPr algn="ctr"/>
              <a:endParaRPr lang="en-US" sz="1100" b="1" dirty="0"/>
            </a:p>
            <a:p>
              <a:pPr algn="ctr"/>
              <a:endParaRPr lang="en-US" sz="1100" b="1" dirty="0"/>
            </a:p>
            <a:p>
              <a:pPr algn="ctr"/>
              <a:endParaRPr lang="en-US" sz="1100" b="1" dirty="0"/>
            </a:p>
            <a:p>
              <a:pPr algn="ctr"/>
              <a:r>
                <a:rPr lang="en-US" sz="1100" b="1" dirty="0"/>
                <a:t>List 10x place names of American Indian Origin</a:t>
              </a:r>
            </a:p>
            <a:p>
              <a:pPr algn="ctr"/>
              <a:endParaRPr lang="en-US" sz="1100" b="1" dirty="0"/>
            </a:p>
            <a:p>
              <a:pPr algn="ctr"/>
              <a:endParaRPr lang="en-US" sz="1100" b="1" dirty="0"/>
            </a:p>
            <a:p>
              <a:pPr algn="ctr"/>
              <a:endParaRPr lang="en-US" sz="1100" b="1" dirty="0"/>
            </a:p>
            <a:p>
              <a:pPr algn="ctr"/>
              <a:endParaRPr lang="en-US" sz="1100" b="1" dirty="0"/>
            </a:p>
            <a:p>
              <a:pPr algn="ctr"/>
              <a:endParaRPr lang="en-US" sz="1100" b="1" dirty="0"/>
            </a:p>
            <a:p>
              <a:pPr algn="ctr"/>
              <a:r>
                <a:rPr lang="en-US" sz="1100" b="1" dirty="0"/>
                <a:t> 3b</a:t>
              </a:r>
            </a:p>
            <a:p>
              <a:pPr algn="ctr"/>
              <a:endParaRPr lang="en-US" sz="1100" b="1" dirty="0"/>
            </a:p>
            <a:p>
              <a:pPr algn="ctr"/>
              <a:endParaRPr lang="en-US" sz="1100" b="1" dirty="0"/>
            </a:p>
            <a:p>
              <a:pPr algn="ctr"/>
              <a:endParaRPr lang="en-US" sz="1100" b="1" dirty="0"/>
            </a:p>
          </p:txBody>
        </p:sp>
        <p:sp>
          <p:nvSpPr>
            <p:cNvPr id="16" name="TextBox 15">
              <a:extLst>
                <a:ext uri="{FF2B5EF4-FFF2-40B4-BE49-F238E27FC236}">
                  <a16:creationId xmlns:a16="http://schemas.microsoft.com/office/drawing/2014/main" xmlns="" id="{265FCD65-F951-183B-D40F-A2D791B0AAA5}"/>
                </a:ext>
              </a:extLst>
            </p:cNvPr>
            <p:cNvSpPr txBox="1"/>
            <p:nvPr/>
          </p:nvSpPr>
          <p:spPr>
            <a:xfrm>
              <a:off x="6303737" y="5396431"/>
              <a:ext cx="2930970" cy="369332"/>
            </a:xfrm>
            <a:prstGeom prst="rect">
              <a:avLst/>
            </a:prstGeom>
            <a:solidFill>
              <a:schemeClr val="bg1"/>
            </a:solidFill>
          </p:spPr>
          <p:txBody>
            <a:bodyPr wrap="square" rtlCol="0">
              <a:spAutoFit/>
            </a:bodyPr>
            <a:lstStyle/>
            <a:p>
              <a:pPr algn="ctr"/>
              <a:r>
                <a:rPr lang="en-US" sz="900" b="1" dirty="0"/>
                <a:t>Pictures of 5x well-known American Indian Leaders with their description of what they did for America #3c</a:t>
              </a:r>
            </a:p>
          </p:txBody>
        </p:sp>
        <p:sp>
          <p:nvSpPr>
            <p:cNvPr id="17" name="TextBox 16">
              <a:extLst>
                <a:ext uri="{FF2B5EF4-FFF2-40B4-BE49-F238E27FC236}">
                  <a16:creationId xmlns:a16="http://schemas.microsoft.com/office/drawing/2014/main" xmlns="" id="{47C54C2F-E208-9554-D9C4-6F69F38499CC}"/>
                </a:ext>
              </a:extLst>
            </p:cNvPr>
            <p:cNvSpPr txBox="1"/>
            <p:nvPr/>
          </p:nvSpPr>
          <p:spPr>
            <a:xfrm>
              <a:off x="4985269" y="4988628"/>
              <a:ext cx="1163019" cy="784830"/>
            </a:xfrm>
            <a:prstGeom prst="rect">
              <a:avLst/>
            </a:prstGeom>
            <a:solidFill>
              <a:schemeClr val="tx2"/>
            </a:solidFill>
          </p:spPr>
          <p:txBody>
            <a:bodyPr wrap="square" rtlCol="0" anchor="ctr">
              <a:spAutoFit/>
            </a:bodyPr>
            <a:lstStyle/>
            <a:p>
              <a:pPr algn="ctr"/>
              <a:r>
                <a:rPr lang="en-US" sz="1100" b="1" dirty="0">
                  <a:solidFill>
                    <a:srgbClr val="FFFF00"/>
                  </a:solidFill>
                </a:rPr>
                <a:t>Map of US showing where </a:t>
              </a:r>
              <a:r>
                <a:rPr lang="en-US" sz="1200" b="1" i="1" dirty="0">
                  <a:solidFill>
                    <a:srgbClr val="FFFF00"/>
                  </a:solidFill>
                </a:rPr>
                <a:t>your</a:t>
              </a:r>
              <a:r>
                <a:rPr lang="en-US" sz="1100" b="1" dirty="0">
                  <a:solidFill>
                    <a:srgbClr val="FFFF00"/>
                  </a:solidFill>
                </a:rPr>
                <a:t> tribe was located. </a:t>
              </a:r>
            </a:p>
          </p:txBody>
        </p:sp>
      </p:grpSp>
      <p:sp>
        <p:nvSpPr>
          <p:cNvPr id="18" name="TextBox 17">
            <a:extLst>
              <a:ext uri="{FF2B5EF4-FFF2-40B4-BE49-F238E27FC236}">
                <a16:creationId xmlns:a16="http://schemas.microsoft.com/office/drawing/2014/main" xmlns="" id="{182AA5D8-E580-3709-E6A5-46C4A64F5D84}"/>
              </a:ext>
            </a:extLst>
          </p:cNvPr>
          <p:cNvSpPr txBox="1"/>
          <p:nvPr/>
        </p:nvSpPr>
        <p:spPr>
          <a:xfrm>
            <a:off x="412072" y="276201"/>
            <a:ext cx="3966294" cy="369332"/>
          </a:xfrm>
          <a:prstGeom prst="rect">
            <a:avLst/>
          </a:prstGeom>
          <a:solidFill>
            <a:srgbClr val="FF0000"/>
          </a:solidFill>
          <a:ln>
            <a:solidFill>
              <a:schemeClr val="tx1"/>
            </a:solidFill>
          </a:ln>
          <a:scene3d>
            <a:camera prst="orthographicFront"/>
            <a:lightRig rig="threePt" dir="t"/>
          </a:scene3d>
          <a:sp3d>
            <a:bevelT/>
          </a:sp3d>
        </p:spPr>
        <p:txBody>
          <a:bodyPr wrap="square" rtlCol="0" anchor="ctr">
            <a:spAutoFit/>
          </a:bodyPr>
          <a:lstStyle/>
          <a:p>
            <a:pPr algn="ctr"/>
            <a:r>
              <a:rPr lang="en-US" dirty="0">
                <a:solidFill>
                  <a:srgbClr val="FFFF00"/>
                </a:solidFill>
              </a:rPr>
              <a:t>13AUG  Scout  MTG MB Requirements</a:t>
            </a:r>
          </a:p>
        </p:txBody>
      </p:sp>
      <p:cxnSp>
        <p:nvCxnSpPr>
          <p:cNvPr id="22" name="Straight Arrow Connector 21">
            <a:extLst>
              <a:ext uri="{FF2B5EF4-FFF2-40B4-BE49-F238E27FC236}">
                <a16:creationId xmlns:a16="http://schemas.microsoft.com/office/drawing/2014/main" xmlns="" id="{ECE555A5-5748-95DC-74A6-2DE7B2EB43F8}"/>
              </a:ext>
            </a:extLst>
          </p:cNvPr>
          <p:cNvCxnSpPr>
            <a:cxnSpLocks/>
          </p:cNvCxnSpPr>
          <p:nvPr/>
        </p:nvCxnSpPr>
        <p:spPr>
          <a:xfrm>
            <a:off x="4242816" y="1700784"/>
            <a:ext cx="658368" cy="61061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 name="Date Placeholder 1">
            <a:extLst>
              <a:ext uri="{FF2B5EF4-FFF2-40B4-BE49-F238E27FC236}">
                <a16:creationId xmlns:a16="http://schemas.microsoft.com/office/drawing/2014/main" xmlns="" id="{AA5FFFD4-352F-AF03-90C0-4FF0B3069510}"/>
              </a:ext>
            </a:extLst>
          </p:cNvPr>
          <p:cNvSpPr>
            <a:spLocks noGrp="1"/>
          </p:cNvSpPr>
          <p:nvPr>
            <p:ph type="dt" sz="half" idx="10"/>
          </p:nvPr>
        </p:nvSpPr>
        <p:spPr/>
        <p:txBody>
          <a:bodyPr/>
          <a:lstStyle/>
          <a:p>
            <a:fld id="{1B6084DB-F6B2-4D41-85E9-A07A98EDA54B}" type="datetime1">
              <a:rPr lang="en-US" smtClean="0"/>
              <a:t>7/10/2026</a:t>
            </a:fld>
            <a:endParaRPr lang="en-US"/>
          </a:p>
        </p:txBody>
      </p:sp>
      <p:sp>
        <p:nvSpPr>
          <p:cNvPr id="5" name="TextBox 4">
            <a:extLst>
              <a:ext uri="{FF2B5EF4-FFF2-40B4-BE49-F238E27FC236}">
                <a16:creationId xmlns:a16="http://schemas.microsoft.com/office/drawing/2014/main" xmlns="" id="{15DEFA73-471D-3BC0-E823-6232D439F8BA}"/>
              </a:ext>
            </a:extLst>
          </p:cNvPr>
          <p:cNvSpPr txBox="1"/>
          <p:nvPr/>
        </p:nvSpPr>
        <p:spPr>
          <a:xfrm>
            <a:off x="6248338" y="965304"/>
            <a:ext cx="3233129" cy="646331"/>
          </a:xfrm>
          <a:prstGeom prst="rect">
            <a:avLst/>
          </a:prstGeom>
          <a:solidFill>
            <a:srgbClr val="FFFF00"/>
          </a:solidFill>
          <a:ln>
            <a:solidFill>
              <a:schemeClr val="tx1"/>
            </a:solidFill>
          </a:ln>
          <a:scene3d>
            <a:camera prst="orthographicFront"/>
            <a:lightRig rig="threePt" dir="t"/>
          </a:scene3d>
          <a:sp3d>
            <a:bevelT/>
          </a:sp3d>
        </p:spPr>
        <p:txBody>
          <a:bodyPr wrap="none" rtlCol="0">
            <a:spAutoFit/>
          </a:bodyPr>
          <a:lstStyle/>
          <a:p>
            <a:r>
              <a:rPr lang="en-US" sz="3600" b="1" dirty="0">
                <a:solidFill>
                  <a:srgbClr val="FF0000"/>
                </a:solidFill>
              </a:rPr>
              <a:t>Using a Tri-Fold </a:t>
            </a:r>
          </a:p>
        </p:txBody>
      </p:sp>
      <p:sp>
        <p:nvSpPr>
          <p:cNvPr id="25" name="Freeform: Shape 24">
            <a:extLst>
              <a:ext uri="{FF2B5EF4-FFF2-40B4-BE49-F238E27FC236}">
                <a16:creationId xmlns:a16="http://schemas.microsoft.com/office/drawing/2014/main" xmlns="" id="{6EF524F1-6B3D-4A46-0CA9-C78CD5D59ACB}"/>
              </a:ext>
            </a:extLst>
          </p:cNvPr>
          <p:cNvSpPr/>
          <p:nvPr/>
        </p:nvSpPr>
        <p:spPr>
          <a:xfrm>
            <a:off x="3585411" y="5919537"/>
            <a:ext cx="2887578" cy="324852"/>
          </a:xfrm>
          <a:custGeom>
            <a:avLst/>
            <a:gdLst>
              <a:gd name="connsiteX0" fmla="*/ 0 w 2887578"/>
              <a:gd name="connsiteY0" fmla="*/ 0 h 324852"/>
              <a:gd name="connsiteX1" fmla="*/ 84221 w 2887578"/>
              <a:gd name="connsiteY1" fmla="*/ 60158 h 324852"/>
              <a:gd name="connsiteX2" fmla="*/ 156410 w 2887578"/>
              <a:gd name="connsiteY2" fmla="*/ 120316 h 324852"/>
              <a:gd name="connsiteX3" fmla="*/ 385010 w 2887578"/>
              <a:gd name="connsiteY3" fmla="*/ 168442 h 324852"/>
              <a:gd name="connsiteX4" fmla="*/ 685800 w 2887578"/>
              <a:gd name="connsiteY4" fmla="*/ 216568 h 324852"/>
              <a:gd name="connsiteX5" fmla="*/ 1058778 w 2887578"/>
              <a:gd name="connsiteY5" fmla="*/ 264695 h 324852"/>
              <a:gd name="connsiteX6" fmla="*/ 1263315 w 2887578"/>
              <a:gd name="connsiteY6" fmla="*/ 300789 h 324852"/>
              <a:gd name="connsiteX7" fmla="*/ 1503947 w 2887578"/>
              <a:gd name="connsiteY7" fmla="*/ 324852 h 324852"/>
              <a:gd name="connsiteX8" fmla="*/ 2442410 w 2887578"/>
              <a:gd name="connsiteY8" fmla="*/ 288758 h 324852"/>
              <a:gd name="connsiteX9" fmla="*/ 2562726 w 2887578"/>
              <a:gd name="connsiteY9" fmla="*/ 240631 h 324852"/>
              <a:gd name="connsiteX10" fmla="*/ 2598821 w 2887578"/>
              <a:gd name="connsiteY10" fmla="*/ 204537 h 324852"/>
              <a:gd name="connsiteX11" fmla="*/ 2695073 w 2887578"/>
              <a:gd name="connsiteY11" fmla="*/ 144379 h 324852"/>
              <a:gd name="connsiteX12" fmla="*/ 2743200 w 2887578"/>
              <a:gd name="connsiteY12" fmla="*/ 108284 h 324852"/>
              <a:gd name="connsiteX13" fmla="*/ 2779294 w 2887578"/>
              <a:gd name="connsiteY13" fmla="*/ 84221 h 324852"/>
              <a:gd name="connsiteX14" fmla="*/ 2827421 w 2887578"/>
              <a:gd name="connsiteY14" fmla="*/ 48126 h 324852"/>
              <a:gd name="connsiteX15" fmla="*/ 2887578 w 2887578"/>
              <a:gd name="connsiteY15" fmla="*/ 12031 h 324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87578" h="324852">
                <a:moveTo>
                  <a:pt x="0" y="0"/>
                </a:moveTo>
                <a:cubicBezTo>
                  <a:pt x="28074" y="20053"/>
                  <a:pt x="56876" y="39123"/>
                  <a:pt x="84221" y="60158"/>
                </a:cubicBezTo>
                <a:cubicBezTo>
                  <a:pt x="109048" y="79256"/>
                  <a:pt x="128394" y="106308"/>
                  <a:pt x="156410" y="120316"/>
                </a:cubicBezTo>
                <a:cubicBezTo>
                  <a:pt x="249664" y="166943"/>
                  <a:pt x="288754" y="151702"/>
                  <a:pt x="385010" y="168442"/>
                </a:cubicBezTo>
                <a:cubicBezTo>
                  <a:pt x="878598" y="254285"/>
                  <a:pt x="278848" y="168121"/>
                  <a:pt x="685800" y="216568"/>
                </a:cubicBezTo>
                <a:lnTo>
                  <a:pt x="1058778" y="264695"/>
                </a:lnTo>
                <a:cubicBezTo>
                  <a:pt x="1127286" y="274686"/>
                  <a:pt x="1194888" y="290262"/>
                  <a:pt x="1263315" y="300789"/>
                </a:cubicBezTo>
                <a:cubicBezTo>
                  <a:pt x="1312221" y="308313"/>
                  <a:pt x="1461561" y="320999"/>
                  <a:pt x="1503947" y="324852"/>
                </a:cubicBezTo>
                <a:cubicBezTo>
                  <a:pt x="1816768" y="312821"/>
                  <a:pt x="2129911" y="307359"/>
                  <a:pt x="2442410" y="288758"/>
                </a:cubicBezTo>
                <a:cubicBezTo>
                  <a:pt x="2461540" y="287619"/>
                  <a:pt x="2541463" y="255819"/>
                  <a:pt x="2562726" y="240631"/>
                </a:cubicBezTo>
                <a:cubicBezTo>
                  <a:pt x="2576572" y="230741"/>
                  <a:pt x="2585750" y="215430"/>
                  <a:pt x="2598821" y="204537"/>
                </a:cubicBezTo>
                <a:cubicBezTo>
                  <a:pt x="2616770" y="189580"/>
                  <a:pt x="2683329" y="152208"/>
                  <a:pt x="2695073" y="144379"/>
                </a:cubicBezTo>
                <a:cubicBezTo>
                  <a:pt x="2711758" y="133256"/>
                  <a:pt x="2726882" y="119940"/>
                  <a:pt x="2743200" y="108284"/>
                </a:cubicBezTo>
                <a:cubicBezTo>
                  <a:pt x="2754967" y="99879"/>
                  <a:pt x="2767527" y="92626"/>
                  <a:pt x="2779294" y="84221"/>
                </a:cubicBezTo>
                <a:cubicBezTo>
                  <a:pt x="2795612" y="72565"/>
                  <a:pt x="2810736" y="59249"/>
                  <a:pt x="2827421" y="48126"/>
                </a:cubicBezTo>
                <a:cubicBezTo>
                  <a:pt x="2846878" y="35154"/>
                  <a:pt x="2887578" y="12031"/>
                  <a:pt x="2887578" y="12031"/>
                </a:cubicBezTo>
              </a:path>
            </a:pathLst>
          </a:custGeom>
          <a:noFill/>
          <a:ln w="38100">
            <a:solidFill>
              <a:srgbClr val="FF0000"/>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04496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447366" y="703504"/>
            <a:ext cx="8835838" cy="646331"/>
          </a:xfrm>
          <a:prstGeom prst="rect">
            <a:avLst/>
          </a:prstGeom>
        </p:spPr>
        <p:txBody>
          <a:bodyPr wrap="square">
            <a:spAutoFit/>
          </a:bodyPr>
          <a:lstStyle/>
          <a:p>
            <a:r>
              <a:rPr lang="en-US" sz="3600" b="1" dirty="0"/>
              <a:t>American Indian Culture Merit Badge</a:t>
            </a:r>
          </a:p>
        </p:txBody>
      </p:sp>
      <p:sp>
        <p:nvSpPr>
          <p:cNvPr id="6" name="Rectangle 5"/>
          <p:cNvSpPr/>
          <p:nvPr/>
        </p:nvSpPr>
        <p:spPr>
          <a:xfrm>
            <a:off x="147918" y="161365"/>
            <a:ext cx="11900647" cy="654871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300319" y="313765"/>
            <a:ext cx="11613776" cy="6261847"/>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407334" y="1465425"/>
            <a:ext cx="11399745" cy="1015663"/>
          </a:xfrm>
          <a:prstGeom prst="rect">
            <a:avLst/>
          </a:prstGeom>
        </p:spPr>
        <p:txBody>
          <a:bodyPr wrap="square">
            <a:spAutoFit/>
          </a:bodyPr>
          <a:lstStyle/>
          <a:p>
            <a:r>
              <a:rPr lang="en-US" sz="1200" b="1" i="0" dirty="0">
                <a:solidFill>
                  <a:srgbClr val="515354"/>
                </a:solidFill>
                <a:effectLst/>
                <a:latin typeface="Roboto"/>
              </a:rPr>
              <a:t>1. Identify the different American Indian cultural areas. Explain what makes them each unique.</a:t>
            </a:r>
          </a:p>
          <a:p>
            <a:r>
              <a:rPr lang="en-US" sz="1200" b="0" i="0" dirty="0">
                <a:solidFill>
                  <a:srgbClr val="212121"/>
                </a:solidFill>
                <a:effectLst/>
                <a:latin typeface="Roboto"/>
              </a:rPr>
              <a:t/>
            </a:r>
            <a:br>
              <a:rPr lang="en-US" sz="1200" b="0" i="0" dirty="0">
                <a:solidFill>
                  <a:srgbClr val="212121"/>
                </a:solidFill>
                <a:effectLst/>
                <a:latin typeface="Roboto"/>
              </a:rPr>
            </a:br>
            <a:endParaRPr lang="en-US" sz="1200" b="0" i="0" dirty="0">
              <a:solidFill>
                <a:srgbClr val="212121"/>
              </a:solidFill>
              <a:effectLst/>
              <a:latin typeface="Roboto"/>
            </a:endParaRPr>
          </a:p>
          <a:p>
            <a:r>
              <a:rPr lang="en-US" sz="1200" b="1" i="0" u="none" strike="noStrike" dirty="0">
                <a:solidFill>
                  <a:srgbClr val="FFFFFF"/>
                </a:solidFill>
                <a:effectLst/>
                <a:latin typeface="Roboto Slab"/>
                <a:hlinkClick r:id="rId2"/>
              </a:rPr>
              <a:t/>
            </a:r>
            <a:br>
              <a:rPr lang="en-US" sz="1200" b="1" i="0" u="none" strike="noStrike" dirty="0">
                <a:solidFill>
                  <a:srgbClr val="FFFFFF"/>
                </a:solidFill>
                <a:effectLst/>
                <a:latin typeface="Roboto Slab"/>
                <a:hlinkClick r:id="rId2"/>
              </a:rPr>
            </a:br>
            <a:endParaRPr lang="en-US" sz="1200" dirty="0"/>
          </a:p>
        </p:txBody>
      </p:sp>
      <p:pic>
        <p:nvPicPr>
          <p:cNvPr id="3074" name="Picture 2" descr="Map of Powhatan Paramount Chiefdom">
            <a:extLst>
              <a:ext uri="{FF2B5EF4-FFF2-40B4-BE49-F238E27FC236}">
                <a16:creationId xmlns:a16="http://schemas.microsoft.com/office/drawing/2014/main" xmlns="" id="{6C92B91C-6CA0-6767-F299-8122A64D0DA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5567" y="1891785"/>
            <a:ext cx="2913839" cy="4262711"/>
          </a:xfrm>
          <a:prstGeom prst="rect">
            <a:avLst/>
          </a:prstGeom>
          <a:noFill/>
          <a:extLst>
            <a:ext uri="{909E8E84-426E-40DD-AFC4-6F175D3DCCD1}">
              <a14:hiddenFill xmlns:a14="http://schemas.microsoft.com/office/drawing/2010/main">
                <a:solidFill>
                  <a:srgbClr val="FFFFFF"/>
                </a:solidFill>
              </a14:hiddenFill>
            </a:ext>
          </a:extLst>
        </p:spPr>
      </p:pic>
      <p:sp>
        <p:nvSpPr>
          <p:cNvPr id="3" name="Date Placeholder 2">
            <a:extLst>
              <a:ext uri="{FF2B5EF4-FFF2-40B4-BE49-F238E27FC236}">
                <a16:creationId xmlns:a16="http://schemas.microsoft.com/office/drawing/2014/main" xmlns="" id="{8D9DB036-336D-9DF2-05D6-7819E1BB1DD9}"/>
              </a:ext>
            </a:extLst>
          </p:cNvPr>
          <p:cNvSpPr>
            <a:spLocks noGrp="1"/>
          </p:cNvSpPr>
          <p:nvPr>
            <p:ph type="dt" sz="half" idx="10"/>
          </p:nvPr>
        </p:nvSpPr>
        <p:spPr/>
        <p:txBody>
          <a:bodyPr/>
          <a:lstStyle/>
          <a:p>
            <a:fld id="{82486883-BF2E-460B-8651-50704CC94292}" type="datetime1">
              <a:rPr lang="en-US" smtClean="0"/>
              <a:t>7/10/2026</a:t>
            </a:fld>
            <a:endParaRPr lang="en-US"/>
          </a:p>
        </p:txBody>
      </p:sp>
    </p:spTree>
    <p:extLst>
      <p:ext uri="{BB962C8B-B14F-4D97-AF65-F5344CB8AC3E}">
        <p14:creationId xmlns:p14="http://schemas.microsoft.com/office/powerpoint/2010/main" val="38111519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599763" y="410896"/>
            <a:ext cx="8575861" cy="646331"/>
          </a:xfrm>
          <a:prstGeom prst="rect">
            <a:avLst/>
          </a:prstGeom>
        </p:spPr>
        <p:txBody>
          <a:bodyPr wrap="square">
            <a:spAutoFit/>
          </a:bodyPr>
          <a:lstStyle/>
          <a:p>
            <a:r>
              <a:rPr lang="en-US" sz="3600" b="1" dirty="0"/>
              <a:t>American Indian Culture Merit Badge</a:t>
            </a:r>
          </a:p>
        </p:txBody>
      </p:sp>
      <p:sp>
        <p:nvSpPr>
          <p:cNvPr id="6" name="Rectangle 5"/>
          <p:cNvSpPr/>
          <p:nvPr/>
        </p:nvSpPr>
        <p:spPr>
          <a:xfrm>
            <a:off x="147918" y="161365"/>
            <a:ext cx="11900647" cy="654871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300319" y="313765"/>
            <a:ext cx="11613776" cy="6261847"/>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396127" y="1154358"/>
            <a:ext cx="11399745" cy="1384995"/>
          </a:xfrm>
          <a:prstGeom prst="rect">
            <a:avLst/>
          </a:prstGeom>
        </p:spPr>
        <p:txBody>
          <a:bodyPr wrap="square">
            <a:spAutoFit/>
          </a:bodyPr>
          <a:lstStyle/>
          <a:p>
            <a:r>
              <a:rPr lang="en-US" sz="1200" b="1" i="0" dirty="0">
                <a:solidFill>
                  <a:srgbClr val="515354"/>
                </a:solidFill>
                <a:effectLst/>
                <a:latin typeface="Roboto"/>
              </a:rPr>
              <a:t>2. Research an American Indian tribe, group, or nation. Tell your counselor about traditional dwellings, way of life, tribal government, religious beliefs, family and clan relationships, language, clothing styles, arts and crafts, food cultivation, foraging and preparation, means of getting around, games, customs in warfare, and where and how they live today.</a:t>
            </a:r>
          </a:p>
          <a:p>
            <a:r>
              <a:rPr lang="en-US" sz="1200" b="0" i="0" dirty="0">
                <a:solidFill>
                  <a:srgbClr val="212121"/>
                </a:solidFill>
                <a:effectLst/>
                <a:latin typeface="Roboto"/>
              </a:rPr>
              <a:t/>
            </a:r>
            <a:br>
              <a:rPr lang="en-US" sz="1200" b="0" i="0" dirty="0">
                <a:solidFill>
                  <a:srgbClr val="212121"/>
                </a:solidFill>
                <a:effectLst/>
                <a:latin typeface="Roboto"/>
              </a:rPr>
            </a:br>
            <a:endParaRPr lang="en-US" sz="1200" b="0" i="0" dirty="0">
              <a:solidFill>
                <a:srgbClr val="212121"/>
              </a:solidFill>
              <a:effectLst/>
              <a:latin typeface="Roboto"/>
            </a:endParaRPr>
          </a:p>
          <a:p>
            <a:r>
              <a:rPr lang="en-US" sz="1200" b="1" i="0" u="none" strike="noStrike" dirty="0">
                <a:solidFill>
                  <a:srgbClr val="FFFFFF"/>
                </a:solidFill>
                <a:effectLst/>
                <a:latin typeface="Roboto Slab"/>
                <a:hlinkClick r:id="rId2"/>
              </a:rPr>
              <a:t/>
            </a:r>
            <a:br>
              <a:rPr lang="en-US" sz="1200" b="1" i="0" u="none" strike="noStrike" dirty="0">
                <a:solidFill>
                  <a:srgbClr val="FFFFFF"/>
                </a:solidFill>
                <a:effectLst/>
                <a:latin typeface="Roboto Slab"/>
                <a:hlinkClick r:id="rId2"/>
              </a:rPr>
            </a:br>
            <a:endParaRPr lang="en-US" sz="1200" dirty="0"/>
          </a:p>
        </p:txBody>
      </p:sp>
      <p:pic>
        <p:nvPicPr>
          <p:cNvPr id="7170" name="Picture 2" descr="John Smith Map">
            <a:extLst>
              <a:ext uri="{FF2B5EF4-FFF2-40B4-BE49-F238E27FC236}">
                <a16:creationId xmlns:a16="http://schemas.microsoft.com/office/drawing/2014/main" xmlns="" id="{CB74F1C9-3F25-8AE0-54C0-F2CCDD9361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82455" y="2036492"/>
            <a:ext cx="5292082" cy="4072283"/>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A Monacan Dwelling">
            <a:extLst>
              <a:ext uri="{FF2B5EF4-FFF2-40B4-BE49-F238E27FC236}">
                <a16:creationId xmlns:a16="http://schemas.microsoft.com/office/drawing/2014/main" xmlns="" id="{6BE7FA74-E8F1-112D-CA73-E010A0BE862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15028" y="2077319"/>
            <a:ext cx="4340352" cy="3255264"/>
          </a:xfrm>
          <a:prstGeom prst="rect">
            <a:avLst/>
          </a:prstGeom>
          <a:noFill/>
          <a:extLst>
            <a:ext uri="{909E8E84-426E-40DD-AFC4-6F175D3DCCD1}">
              <a14:hiddenFill xmlns:a14="http://schemas.microsoft.com/office/drawing/2010/main">
                <a:solidFill>
                  <a:srgbClr val="FFFFFF"/>
                </a:solidFill>
              </a14:hiddenFill>
            </a:ext>
          </a:extLst>
        </p:spPr>
      </p:pic>
      <p:sp>
        <p:nvSpPr>
          <p:cNvPr id="3" name="Date Placeholder 2">
            <a:extLst>
              <a:ext uri="{FF2B5EF4-FFF2-40B4-BE49-F238E27FC236}">
                <a16:creationId xmlns:a16="http://schemas.microsoft.com/office/drawing/2014/main" xmlns="" id="{33BA8A40-4DD1-30E2-E390-A44CC32075A1}"/>
              </a:ext>
            </a:extLst>
          </p:cNvPr>
          <p:cNvSpPr>
            <a:spLocks noGrp="1"/>
          </p:cNvSpPr>
          <p:nvPr>
            <p:ph type="dt" sz="half" idx="10"/>
          </p:nvPr>
        </p:nvSpPr>
        <p:spPr/>
        <p:txBody>
          <a:bodyPr/>
          <a:lstStyle/>
          <a:p>
            <a:fld id="{0E614729-8AC9-4136-B8E4-6D35591102A0}" type="datetime1">
              <a:rPr lang="en-US" smtClean="0"/>
              <a:t>7/10/2026</a:t>
            </a:fld>
            <a:endParaRPr lang="en-US"/>
          </a:p>
        </p:txBody>
      </p:sp>
    </p:spTree>
    <p:extLst>
      <p:ext uri="{BB962C8B-B14F-4D97-AF65-F5344CB8AC3E}">
        <p14:creationId xmlns:p14="http://schemas.microsoft.com/office/powerpoint/2010/main" val="35287217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644588" y="703504"/>
            <a:ext cx="7652497" cy="646331"/>
          </a:xfrm>
          <a:prstGeom prst="rect">
            <a:avLst/>
          </a:prstGeom>
        </p:spPr>
        <p:txBody>
          <a:bodyPr wrap="square">
            <a:spAutoFit/>
          </a:bodyPr>
          <a:lstStyle/>
          <a:p>
            <a:r>
              <a:rPr lang="en-US" sz="3600" b="1" dirty="0"/>
              <a:t>American Indian Culture Merit Badge</a:t>
            </a:r>
          </a:p>
        </p:txBody>
      </p:sp>
      <p:sp>
        <p:nvSpPr>
          <p:cNvPr id="6" name="Rectangle 5"/>
          <p:cNvSpPr/>
          <p:nvPr/>
        </p:nvSpPr>
        <p:spPr>
          <a:xfrm>
            <a:off x="147918" y="161365"/>
            <a:ext cx="11900647" cy="654871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300319" y="313765"/>
            <a:ext cx="11613776" cy="6261847"/>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407334" y="1749200"/>
            <a:ext cx="11399745" cy="1384995"/>
          </a:xfrm>
          <a:prstGeom prst="rect">
            <a:avLst/>
          </a:prstGeom>
        </p:spPr>
        <p:txBody>
          <a:bodyPr wrap="square">
            <a:spAutoFit/>
          </a:bodyPr>
          <a:lstStyle/>
          <a:p>
            <a:r>
              <a:rPr lang="en-US" sz="1200" b="1" i="0" dirty="0">
                <a:solidFill>
                  <a:srgbClr val="515354"/>
                </a:solidFill>
                <a:effectLst/>
                <a:latin typeface="Roboto"/>
              </a:rPr>
              <a:t>3. Do the following:</a:t>
            </a:r>
          </a:p>
          <a:p>
            <a:pPr>
              <a:buFont typeface="Arial" panose="020B0604020202020204" pitchFamily="34" charset="0"/>
              <a:buChar char="•"/>
            </a:pPr>
            <a:r>
              <a:rPr lang="en-US" sz="1200" b="0" i="0" dirty="0">
                <a:solidFill>
                  <a:srgbClr val="515354"/>
                </a:solidFill>
                <a:effectLst/>
                <a:latin typeface="Roboto"/>
              </a:rPr>
              <a:t>(a) Learn 10 common terms in an American Indian language and their meanings.</a:t>
            </a:r>
          </a:p>
          <a:p>
            <a:pPr>
              <a:buFont typeface="Arial" panose="020B0604020202020204" pitchFamily="34" charset="0"/>
              <a:buChar char="•"/>
            </a:pPr>
            <a:r>
              <a:rPr lang="en-US" sz="1200" b="0" i="0" dirty="0">
                <a:solidFill>
                  <a:srgbClr val="515354"/>
                </a:solidFill>
                <a:effectLst/>
                <a:latin typeface="Roboto"/>
              </a:rPr>
              <a:t>(b) Identify the meaning of 10 place names of American Indian origin in the United States.</a:t>
            </a:r>
          </a:p>
          <a:p>
            <a:pPr>
              <a:buFont typeface="Arial" panose="020B0604020202020204" pitchFamily="34" charset="0"/>
              <a:buChar char="•"/>
            </a:pPr>
            <a:r>
              <a:rPr lang="en-US" sz="1200" b="0" i="0" dirty="0">
                <a:solidFill>
                  <a:srgbClr val="515354"/>
                </a:solidFill>
                <a:effectLst/>
                <a:latin typeface="Roboto"/>
              </a:rPr>
              <a:t>(c) Name five well-known American Indian leaders, either from the past or people of today. Give their tribes or nations. Describe what they did or do now that makes them notable.</a:t>
            </a:r>
          </a:p>
          <a:p>
            <a:r>
              <a:rPr lang="en-US" sz="1200" b="1" i="0" u="none" strike="noStrike" dirty="0">
                <a:solidFill>
                  <a:srgbClr val="FFFFFF"/>
                </a:solidFill>
                <a:effectLst/>
                <a:latin typeface="Roboto Slab"/>
                <a:hlinkClick r:id="rId2"/>
              </a:rPr>
              <a:t/>
            </a:r>
            <a:br>
              <a:rPr lang="en-US" sz="1200" b="1" i="0" u="none" strike="noStrike" dirty="0">
                <a:solidFill>
                  <a:srgbClr val="FFFFFF"/>
                </a:solidFill>
                <a:effectLst/>
                <a:latin typeface="Roboto Slab"/>
                <a:hlinkClick r:id="rId2"/>
              </a:rPr>
            </a:br>
            <a:endParaRPr lang="en-US" sz="1200" dirty="0"/>
          </a:p>
        </p:txBody>
      </p:sp>
      <p:sp>
        <p:nvSpPr>
          <p:cNvPr id="3" name="Date Placeholder 2">
            <a:extLst>
              <a:ext uri="{FF2B5EF4-FFF2-40B4-BE49-F238E27FC236}">
                <a16:creationId xmlns:a16="http://schemas.microsoft.com/office/drawing/2014/main" xmlns="" id="{FECBA328-230A-32C2-84F6-3012CA19DD3E}"/>
              </a:ext>
            </a:extLst>
          </p:cNvPr>
          <p:cNvSpPr>
            <a:spLocks noGrp="1"/>
          </p:cNvSpPr>
          <p:nvPr>
            <p:ph type="dt" sz="half" idx="10"/>
          </p:nvPr>
        </p:nvSpPr>
        <p:spPr/>
        <p:txBody>
          <a:bodyPr/>
          <a:lstStyle/>
          <a:p>
            <a:fld id="{8F0CCB31-9BB2-4F1E-8E46-CE76725A9863}" type="datetime1">
              <a:rPr lang="en-US" smtClean="0"/>
              <a:t>7/10/2026</a:t>
            </a:fld>
            <a:endParaRPr lang="en-US"/>
          </a:p>
        </p:txBody>
      </p:sp>
    </p:spTree>
    <p:extLst>
      <p:ext uri="{BB962C8B-B14F-4D97-AF65-F5344CB8AC3E}">
        <p14:creationId xmlns:p14="http://schemas.microsoft.com/office/powerpoint/2010/main" val="19862341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312894" y="703504"/>
            <a:ext cx="7984191" cy="646331"/>
          </a:xfrm>
          <a:prstGeom prst="rect">
            <a:avLst/>
          </a:prstGeom>
        </p:spPr>
        <p:txBody>
          <a:bodyPr wrap="square">
            <a:spAutoFit/>
          </a:bodyPr>
          <a:lstStyle/>
          <a:p>
            <a:r>
              <a:rPr lang="en-US" sz="3600" b="1" dirty="0"/>
              <a:t>American Indian Culture Merit Badge</a:t>
            </a:r>
          </a:p>
        </p:txBody>
      </p:sp>
      <p:sp>
        <p:nvSpPr>
          <p:cNvPr id="6" name="Rectangle 5"/>
          <p:cNvSpPr/>
          <p:nvPr/>
        </p:nvSpPr>
        <p:spPr>
          <a:xfrm>
            <a:off x="147918" y="161365"/>
            <a:ext cx="11900647" cy="654871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300319" y="313765"/>
            <a:ext cx="11613776" cy="6261847"/>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407334" y="1749200"/>
            <a:ext cx="11399745" cy="1569660"/>
          </a:xfrm>
          <a:prstGeom prst="rect">
            <a:avLst/>
          </a:prstGeom>
        </p:spPr>
        <p:txBody>
          <a:bodyPr wrap="square">
            <a:spAutoFit/>
          </a:bodyPr>
          <a:lstStyle/>
          <a:p>
            <a:r>
              <a:rPr lang="en-US" sz="1200" b="1" i="0" dirty="0">
                <a:solidFill>
                  <a:srgbClr val="515354"/>
                </a:solidFill>
                <a:effectLst/>
                <a:latin typeface="Roboto"/>
              </a:rPr>
              <a:t>4. Do the following:</a:t>
            </a:r>
          </a:p>
          <a:p>
            <a:pPr>
              <a:buFont typeface="Arial" panose="020B0604020202020204" pitchFamily="34" charset="0"/>
              <a:buChar char="•"/>
            </a:pPr>
            <a:r>
              <a:rPr lang="en-US" sz="1200" b="0" i="0" dirty="0">
                <a:solidFill>
                  <a:srgbClr val="515354"/>
                </a:solidFill>
                <a:effectLst/>
                <a:latin typeface="Roboto"/>
              </a:rPr>
              <a:t>(a) Describe how life might have been different for the European settlers if there had been no Native Americans to meet them when they came to this continent.</a:t>
            </a:r>
          </a:p>
          <a:p>
            <a:pPr>
              <a:buFont typeface="Arial" panose="020B0604020202020204" pitchFamily="34" charset="0"/>
              <a:buChar char="•"/>
            </a:pPr>
            <a:r>
              <a:rPr lang="en-US" sz="1200" b="0" i="0" dirty="0">
                <a:solidFill>
                  <a:srgbClr val="515354"/>
                </a:solidFill>
                <a:effectLst/>
                <a:latin typeface="Roboto"/>
              </a:rPr>
              <a:t>(b) Describe eight things adopted by others from American Indians.</a:t>
            </a:r>
            <a:r>
              <a:rPr lang="en-US" sz="1200" dirty="0">
                <a:solidFill>
                  <a:srgbClr val="515354"/>
                </a:solidFill>
                <a:latin typeface="Roboto"/>
              </a:rPr>
              <a:t> </a:t>
            </a:r>
          </a:p>
          <a:p>
            <a:pPr>
              <a:buFont typeface="Arial" panose="020B0604020202020204" pitchFamily="34" charset="0"/>
              <a:buChar char="•"/>
            </a:pPr>
            <a:r>
              <a:rPr lang="en-US" sz="1200" dirty="0">
                <a:solidFill>
                  <a:srgbClr val="515354"/>
                </a:solidFill>
                <a:latin typeface="Roboto"/>
              </a:rPr>
              <a:t>(c) Learn a game played by a group or tribe. Teach and lead it with a Scout group</a:t>
            </a:r>
            <a:endParaRPr lang="en-US" sz="1200" b="0" i="0" dirty="0">
              <a:solidFill>
                <a:srgbClr val="515354"/>
              </a:solidFill>
              <a:effectLst/>
              <a:latin typeface="Roboto"/>
            </a:endParaRPr>
          </a:p>
          <a:p>
            <a:r>
              <a:rPr lang="en-US" sz="1200" b="0" i="0" dirty="0">
                <a:solidFill>
                  <a:srgbClr val="212121"/>
                </a:solidFill>
                <a:effectLst/>
                <a:latin typeface="Roboto"/>
              </a:rPr>
              <a:t/>
            </a:r>
            <a:br>
              <a:rPr lang="en-US" sz="1200" b="0" i="0" dirty="0">
                <a:solidFill>
                  <a:srgbClr val="212121"/>
                </a:solidFill>
                <a:effectLst/>
                <a:latin typeface="Roboto"/>
              </a:rPr>
            </a:br>
            <a:endParaRPr lang="en-US" sz="1200" b="0" i="0" dirty="0">
              <a:solidFill>
                <a:srgbClr val="212121"/>
              </a:solidFill>
              <a:effectLst/>
              <a:latin typeface="Roboto"/>
            </a:endParaRPr>
          </a:p>
          <a:p>
            <a:r>
              <a:rPr lang="en-US" sz="1200" b="1" i="0" u="none" strike="noStrike" dirty="0">
                <a:solidFill>
                  <a:srgbClr val="FFFFFF"/>
                </a:solidFill>
                <a:effectLst/>
                <a:latin typeface="Roboto Slab"/>
                <a:hlinkClick r:id="rId2"/>
              </a:rPr>
              <a:t/>
            </a:r>
            <a:br>
              <a:rPr lang="en-US" sz="1200" b="1" i="0" u="none" strike="noStrike" dirty="0">
                <a:solidFill>
                  <a:srgbClr val="FFFFFF"/>
                </a:solidFill>
                <a:effectLst/>
                <a:latin typeface="Roboto Slab"/>
                <a:hlinkClick r:id="rId2"/>
              </a:rPr>
            </a:br>
            <a:endParaRPr lang="en-US" sz="1200" dirty="0"/>
          </a:p>
        </p:txBody>
      </p:sp>
      <p:sp>
        <p:nvSpPr>
          <p:cNvPr id="3" name="Date Placeholder 2">
            <a:extLst>
              <a:ext uri="{FF2B5EF4-FFF2-40B4-BE49-F238E27FC236}">
                <a16:creationId xmlns:a16="http://schemas.microsoft.com/office/drawing/2014/main" xmlns="" id="{429663EA-6FFD-B021-E792-59A509A874E6}"/>
              </a:ext>
            </a:extLst>
          </p:cNvPr>
          <p:cNvSpPr>
            <a:spLocks noGrp="1"/>
          </p:cNvSpPr>
          <p:nvPr>
            <p:ph type="dt" sz="half" idx="10"/>
          </p:nvPr>
        </p:nvSpPr>
        <p:spPr/>
        <p:txBody>
          <a:bodyPr/>
          <a:lstStyle/>
          <a:p>
            <a:fld id="{BEA633AA-5F5D-4C5A-889A-48ECBF6E99E6}" type="datetime1">
              <a:rPr lang="en-US" smtClean="0"/>
              <a:t>7/10/2026</a:t>
            </a:fld>
            <a:endParaRPr lang="en-US"/>
          </a:p>
        </p:txBody>
      </p:sp>
    </p:spTree>
    <p:extLst>
      <p:ext uri="{BB962C8B-B14F-4D97-AF65-F5344CB8AC3E}">
        <p14:creationId xmlns:p14="http://schemas.microsoft.com/office/powerpoint/2010/main" val="9274170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294428" y="456539"/>
            <a:ext cx="7975226" cy="646331"/>
          </a:xfrm>
          <a:prstGeom prst="rect">
            <a:avLst/>
          </a:prstGeom>
        </p:spPr>
        <p:txBody>
          <a:bodyPr wrap="square">
            <a:spAutoFit/>
          </a:bodyPr>
          <a:lstStyle/>
          <a:p>
            <a:r>
              <a:rPr lang="en-US" sz="3600" b="1" dirty="0"/>
              <a:t>American Indian Culture Merit Badge</a:t>
            </a:r>
          </a:p>
        </p:txBody>
      </p:sp>
      <p:sp>
        <p:nvSpPr>
          <p:cNvPr id="6" name="Rectangle 5"/>
          <p:cNvSpPr/>
          <p:nvPr/>
        </p:nvSpPr>
        <p:spPr>
          <a:xfrm>
            <a:off x="147918" y="161365"/>
            <a:ext cx="11900647" cy="654871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300319" y="313765"/>
            <a:ext cx="11613776" cy="6261847"/>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396127" y="1245644"/>
            <a:ext cx="11399745" cy="1754326"/>
          </a:xfrm>
          <a:prstGeom prst="rect">
            <a:avLst/>
          </a:prstGeom>
        </p:spPr>
        <p:txBody>
          <a:bodyPr wrap="square">
            <a:spAutoFit/>
          </a:bodyPr>
          <a:lstStyle/>
          <a:p>
            <a:r>
              <a:rPr lang="en-US" sz="1200" b="1" i="0" dirty="0">
                <a:solidFill>
                  <a:srgbClr val="515354"/>
                </a:solidFill>
                <a:effectLst/>
                <a:latin typeface="Roboto"/>
              </a:rPr>
              <a:t>5. Do ONE of the following:</a:t>
            </a:r>
          </a:p>
          <a:p>
            <a:pPr>
              <a:buFont typeface="Arial" panose="020B0604020202020204" pitchFamily="34" charset="0"/>
              <a:buChar char="•"/>
            </a:pPr>
            <a:r>
              <a:rPr lang="en-US" sz="1200" b="0" i="0" dirty="0">
                <a:solidFill>
                  <a:srgbClr val="515354"/>
                </a:solidFill>
                <a:effectLst/>
                <a:latin typeface="Roboto"/>
              </a:rPr>
              <a:t>(a) Visit a museum either in-person or virtually to see American Indian exhibitions and collections. Discuss with your counselor what you observed or learned from two exhibitions and identify 10 artifacts by tribe or nation, their shape, size, and use.</a:t>
            </a:r>
          </a:p>
          <a:p>
            <a:pPr>
              <a:buFont typeface="Arial" panose="020B0604020202020204" pitchFamily="34" charset="0"/>
              <a:buChar char="•"/>
            </a:pPr>
            <a:r>
              <a:rPr lang="en-US" sz="1200" dirty="0">
                <a:solidFill>
                  <a:srgbClr val="515354"/>
                </a:solidFill>
                <a:latin typeface="Roboto"/>
              </a:rPr>
              <a:t>(b) </a:t>
            </a:r>
            <a:r>
              <a:rPr lang="en-US" sz="1200" b="1" i="1" dirty="0">
                <a:solidFill>
                  <a:srgbClr val="515354"/>
                </a:solidFill>
                <a:latin typeface="Roboto"/>
              </a:rPr>
              <a:t>Attend a contemporary American Indian gathering. Discuss with your counselor proper etiquette for attending as well as what you learned and observed during your visit</a:t>
            </a:r>
            <a:endParaRPr lang="en-US" sz="1200" b="0" i="0" dirty="0">
              <a:solidFill>
                <a:srgbClr val="515354"/>
              </a:solidFill>
              <a:effectLst/>
              <a:latin typeface="Roboto"/>
            </a:endParaRPr>
          </a:p>
          <a:p>
            <a:r>
              <a:rPr lang="en-US" sz="1200" b="0" i="0" dirty="0">
                <a:solidFill>
                  <a:srgbClr val="212121"/>
                </a:solidFill>
                <a:effectLst/>
                <a:latin typeface="Roboto"/>
              </a:rPr>
              <a:t/>
            </a:r>
            <a:br>
              <a:rPr lang="en-US" sz="1200" b="0" i="0" dirty="0">
                <a:solidFill>
                  <a:srgbClr val="212121"/>
                </a:solidFill>
                <a:effectLst/>
                <a:latin typeface="Roboto"/>
              </a:rPr>
            </a:br>
            <a:endParaRPr lang="en-US" sz="1200" b="0" i="0" dirty="0">
              <a:solidFill>
                <a:srgbClr val="212121"/>
              </a:solidFill>
              <a:effectLst/>
              <a:latin typeface="Roboto"/>
            </a:endParaRPr>
          </a:p>
          <a:p>
            <a:r>
              <a:rPr lang="en-US" sz="1200" b="1" i="0" u="none" strike="noStrike" dirty="0">
                <a:solidFill>
                  <a:srgbClr val="FFFFFF"/>
                </a:solidFill>
                <a:effectLst/>
                <a:latin typeface="Roboto Slab"/>
                <a:hlinkClick r:id="rId2"/>
              </a:rPr>
              <a:t/>
            </a:r>
            <a:br>
              <a:rPr lang="en-US" sz="1200" b="1" i="0" u="none" strike="noStrike" dirty="0">
                <a:solidFill>
                  <a:srgbClr val="FFFFFF"/>
                </a:solidFill>
                <a:effectLst/>
                <a:latin typeface="Roboto Slab"/>
                <a:hlinkClick r:id="rId2"/>
              </a:rPr>
            </a:br>
            <a:endParaRPr lang="en-US" sz="1200" dirty="0"/>
          </a:p>
        </p:txBody>
      </p:sp>
      <p:sp>
        <p:nvSpPr>
          <p:cNvPr id="3" name="Date Placeholder 2">
            <a:extLst>
              <a:ext uri="{FF2B5EF4-FFF2-40B4-BE49-F238E27FC236}">
                <a16:creationId xmlns:a16="http://schemas.microsoft.com/office/drawing/2014/main" xmlns="" id="{79968F4E-9326-9AB7-CE17-F5B13FA28006}"/>
              </a:ext>
            </a:extLst>
          </p:cNvPr>
          <p:cNvSpPr>
            <a:spLocks noGrp="1"/>
          </p:cNvSpPr>
          <p:nvPr>
            <p:ph type="dt" sz="half" idx="10"/>
          </p:nvPr>
        </p:nvSpPr>
        <p:spPr/>
        <p:txBody>
          <a:bodyPr/>
          <a:lstStyle/>
          <a:p>
            <a:fld id="{61A2B0FB-B210-4A16-B93A-802AB0C29097}" type="datetime1">
              <a:rPr lang="en-US" smtClean="0"/>
              <a:t>7/10/2026</a:t>
            </a:fld>
            <a:endParaRPr lang="en-US"/>
          </a:p>
        </p:txBody>
      </p:sp>
    </p:spTree>
    <p:extLst>
      <p:ext uri="{BB962C8B-B14F-4D97-AF65-F5344CB8AC3E}">
        <p14:creationId xmlns:p14="http://schemas.microsoft.com/office/powerpoint/2010/main" val="33222039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82A5F443-1BFF-78FB-1BBE-56F3F7EEE3AD}"/>
              </a:ext>
            </a:extLst>
          </p:cNvPr>
          <p:cNvPicPr>
            <a:picLocks noChangeAspect="1"/>
          </p:cNvPicPr>
          <p:nvPr/>
        </p:nvPicPr>
        <p:blipFill>
          <a:blip r:embed="rId2"/>
          <a:srcRect l="1360" t="7866" r="53575" b="24400"/>
          <a:stretch/>
        </p:blipFill>
        <p:spPr>
          <a:xfrm>
            <a:off x="156497" y="428019"/>
            <a:ext cx="11621452" cy="6060330"/>
          </a:xfrm>
          <a:prstGeom prst="rect">
            <a:avLst/>
          </a:prstGeom>
        </p:spPr>
      </p:pic>
      <p:sp>
        <p:nvSpPr>
          <p:cNvPr id="3" name="Date Placeholder 2">
            <a:extLst>
              <a:ext uri="{FF2B5EF4-FFF2-40B4-BE49-F238E27FC236}">
                <a16:creationId xmlns:a16="http://schemas.microsoft.com/office/drawing/2014/main" xmlns="" id="{9287D161-724E-F86A-AD07-517E4EB92EEF}"/>
              </a:ext>
            </a:extLst>
          </p:cNvPr>
          <p:cNvSpPr>
            <a:spLocks noGrp="1"/>
          </p:cNvSpPr>
          <p:nvPr>
            <p:ph type="dt" sz="half" idx="10"/>
          </p:nvPr>
        </p:nvSpPr>
        <p:spPr/>
        <p:txBody>
          <a:bodyPr/>
          <a:lstStyle/>
          <a:p>
            <a:fld id="{D6EC11B5-D32C-465E-A416-D42093B59AE5}" type="datetime1">
              <a:rPr lang="en-US" smtClean="0"/>
              <a:t>7/10/2026</a:t>
            </a:fld>
            <a:endParaRPr lang="en-US"/>
          </a:p>
        </p:txBody>
      </p:sp>
      <p:pic>
        <p:nvPicPr>
          <p:cNvPr id="3074" name="Picture 2">
            <a:extLst>
              <a:ext uri="{FF2B5EF4-FFF2-40B4-BE49-F238E27FC236}">
                <a16:creationId xmlns:a16="http://schemas.microsoft.com/office/drawing/2014/main" xmlns="" id="{713C4B55-22E6-2A7C-4234-7831382A0E5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6497" y="4039737"/>
            <a:ext cx="1926966" cy="24916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52232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F439BD99-088B-DD00-ED03-B849DE15696D}"/>
              </a:ext>
            </a:extLst>
          </p:cNvPr>
          <p:cNvSpPr txBox="1"/>
          <p:nvPr/>
        </p:nvSpPr>
        <p:spPr>
          <a:xfrm>
            <a:off x="412071" y="283639"/>
            <a:ext cx="11779929" cy="6832640"/>
          </a:xfrm>
          <a:prstGeom prst="rect">
            <a:avLst/>
          </a:prstGeom>
          <a:noFill/>
        </p:spPr>
        <p:txBody>
          <a:bodyPr wrap="square" rtlCol="0">
            <a:spAutoFit/>
          </a:bodyPr>
          <a:lstStyle/>
          <a:p>
            <a:pPr algn="ctr"/>
            <a:r>
              <a:rPr lang="en-US" b="1" i="1" u="sng" dirty="0">
                <a:solidFill>
                  <a:srgbClr val="FF0000"/>
                </a:solidFill>
              </a:rPr>
              <a:t>Requested</a:t>
            </a:r>
            <a:r>
              <a:rPr lang="en-US" b="1" u="sng" dirty="0">
                <a:solidFill>
                  <a:srgbClr val="FF0000"/>
                </a:solidFill>
              </a:rPr>
              <a:t> Support Tasks</a:t>
            </a:r>
            <a:endParaRPr lang="en-US" sz="1400" dirty="0"/>
          </a:p>
          <a:p>
            <a:r>
              <a:rPr lang="en-US" sz="1400" b="1" u="sng" dirty="0"/>
              <a:t>High Adventure Coordinator/ Mr. Bertrand</a:t>
            </a:r>
          </a:p>
          <a:p>
            <a:r>
              <a:rPr lang="en-US" sz="1400" dirty="0"/>
              <a:t>-Design  and plan comprehensive American Indian Culture  (AIC) MB weekend of events; request  support for division of labor effects</a:t>
            </a:r>
          </a:p>
          <a:p>
            <a:r>
              <a:rPr lang="en-US" sz="1400" dirty="0"/>
              <a:t>-MBC for all Scouts seeking AIC MB, outline requirements to Scouts, design educational evolutions for Scouts to learn and achieve  requirements</a:t>
            </a:r>
          </a:p>
          <a:p>
            <a:r>
              <a:rPr lang="en-US" sz="1400" dirty="0"/>
              <a:t>-Support SMs in Leadership and management of Scouts during weekend through SPLs and Scout Leadership Positions</a:t>
            </a:r>
          </a:p>
          <a:p>
            <a:r>
              <a:rPr lang="en-US" sz="1400" dirty="0"/>
              <a:t>-</a:t>
            </a:r>
          </a:p>
          <a:p>
            <a:endParaRPr lang="en-US" sz="1400" b="1" u="sng" dirty="0"/>
          </a:p>
          <a:p>
            <a:r>
              <a:rPr lang="en-US" sz="1400" b="1" u="sng" dirty="0"/>
              <a:t>SM MJ</a:t>
            </a:r>
          </a:p>
          <a:p>
            <a:r>
              <a:rPr lang="en-US" sz="1400" dirty="0"/>
              <a:t>-Aid SPLs on manifesting Scouts into Canoes; ; aid SPLs and coordinate  w/ parents for land-transportation from Sleepy Hole to Powwow and return on 15AUG</a:t>
            </a:r>
          </a:p>
          <a:p>
            <a:r>
              <a:rPr lang="en-US" sz="1400" dirty="0"/>
              <a:t>-Coordinate for </a:t>
            </a:r>
            <a:r>
              <a:rPr lang="en-US" sz="1400" b="1" u="sng" dirty="0"/>
              <a:t>&gt;</a:t>
            </a:r>
            <a:r>
              <a:rPr lang="en-US" sz="1400" dirty="0"/>
              <a:t>1x Adult to stay at Sleepy Hole for </a:t>
            </a:r>
            <a:r>
              <a:rPr lang="en-US" sz="1400" i="1" dirty="0"/>
              <a:t>oversight</a:t>
            </a:r>
            <a:r>
              <a:rPr lang="en-US" sz="1400" dirty="0"/>
              <a:t> and </a:t>
            </a:r>
            <a:r>
              <a:rPr lang="en-US" sz="1400" i="1" dirty="0"/>
              <a:t>security</a:t>
            </a:r>
            <a:r>
              <a:rPr lang="en-US" sz="1400" dirty="0"/>
              <a:t> of Scouts not attending  powwow on Saturday</a:t>
            </a:r>
          </a:p>
          <a:p>
            <a:r>
              <a:rPr lang="en-US" sz="1400" dirty="0"/>
              <a:t>-Coordinate for Troop Trailer to be taken to Sleepy Hole and returned to Church</a:t>
            </a:r>
          </a:p>
          <a:p>
            <a:r>
              <a:rPr lang="en-US" sz="1400" dirty="0"/>
              <a:t>-Coordinate w/ Committee to schedule Sleepy Hole for Camping 14-16AUG</a:t>
            </a:r>
          </a:p>
          <a:p>
            <a:endParaRPr lang="en-US" sz="1400" dirty="0"/>
          </a:p>
          <a:p>
            <a:r>
              <a:rPr lang="en-US" sz="1400" b="1" u="sng" dirty="0"/>
              <a:t>ASM Gandy: </a:t>
            </a:r>
          </a:p>
          <a:p>
            <a:r>
              <a:rPr lang="en-US" sz="1400" dirty="0"/>
              <a:t>-Reserve 8 canoes + gear for 14-16AUG</a:t>
            </a:r>
          </a:p>
          <a:p>
            <a:r>
              <a:rPr lang="en-US" sz="1400" dirty="0"/>
              <a:t>-Secure 8 canoes w/ vests + paddles &amp; transport canoes to Sleepy Hole and return</a:t>
            </a:r>
          </a:p>
          <a:p>
            <a:r>
              <a:rPr lang="en-US" sz="1400" dirty="0"/>
              <a:t>-Perform Sr. Watercraft OIC for Safety (</a:t>
            </a:r>
            <a:r>
              <a:rPr lang="en-US" sz="1400" i="1" dirty="0"/>
              <a:t>provide canoe safety briefing</a:t>
            </a:r>
            <a:r>
              <a:rPr lang="en-US" sz="1400" dirty="0"/>
              <a:t>)</a:t>
            </a:r>
          </a:p>
          <a:p>
            <a:endParaRPr lang="en-US" sz="1400" dirty="0"/>
          </a:p>
          <a:p>
            <a:r>
              <a:rPr lang="en-US" sz="1400" b="1" u="sng" dirty="0"/>
              <a:t>SPL Emma and SPL Samuel</a:t>
            </a:r>
          </a:p>
          <a:p>
            <a:r>
              <a:rPr lang="en-US" sz="1400" dirty="0"/>
              <a:t>-13AUG, Manifest Canoe paddlers IAW Priorities (Emma Lead w/ Samuel Support)</a:t>
            </a:r>
          </a:p>
          <a:p>
            <a:r>
              <a:rPr lang="en-US" sz="1400" dirty="0"/>
              <a:t>-23July, present SM’s with list of all participating MB Scouts for (a) Campout, (b) participating in AIC MB, (c) Canoe and non-canoe transportation (</a:t>
            </a:r>
            <a:r>
              <a:rPr lang="en-US" sz="1400" b="1" dirty="0"/>
              <a:t>Samue</a:t>
            </a:r>
            <a:r>
              <a:rPr lang="en-US" sz="1400" dirty="0"/>
              <a:t>l)</a:t>
            </a:r>
          </a:p>
          <a:p>
            <a:r>
              <a:rPr lang="en-US" sz="1400" i="1" dirty="0"/>
              <a:t>-(</a:t>
            </a:r>
            <a:r>
              <a:rPr lang="en-US" sz="1400" b="1" i="1" dirty="0"/>
              <a:t>Emma</a:t>
            </a:r>
            <a:r>
              <a:rPr lang="en-US" sz="1400" i="1" dirty="0"/>
              <a:t>) Supervise consolidated Axe-Yard construction, ensure tools are safe, sharp, and all users have proper Tote’n Chit </a:t>
            </a:r>
            <a:r>
              <a:rPr lang="en-US" sz="1400" i="1" dirty="0" err="1"/>
              <a:t>authoriazation</a:t>
            </a:r>
            <a:endParaRPr lang="en-US" sz="1400" i="1" dirty="0"/>
          </a:p>
          <a:p>
            <a:r>
              <a:rPr lang="en-US" sz="1400" dirty="0"/>
              <a:t>-Ensure Patrol-group Camping, </a:t>
            </a:r>
            <a:r>
              <a:rPr lang="en-US" sz="1400" i="1" dirty="0"/>
              <a:t>not Troop</a:t>
            </a:r>
          </a:p>
          <a:p>
            <a:r>
              <a:rPr lang="en-US" sz="1400" dirty="0"/>
              <a:t>-Ensure Patrol- group cooking </a:t>
            </a:r>
            <a:r>
              <a:rPr lang="en-US" sz="1400" b="1" u="sng" dirty="0"/>
              <a:t>over fire (unless fire ban)</a:t>
            </a:r>
          </a:p>
          <a:p>
            <a:r>
              <a:rPr lang="en-US" sz="1400" dirty="0"/>
              <a:t>-Ensure each Patrol has a Yell (motto)</a:t>
            </a:r>
            <a:r>
              <a:rPr lang="en-US" sz="1400" i="1" dirty="0"/>
              <a:t> practiced before 13AUG </a:t>
            </a:r>
          </a:p>
          <a:p>
            <a:r>
              <a:rPr lang="en-US" sz="1400" i="1" dirty="0"/>
              <a:t>-Ensure each Patrol has meal plan w/ recommended AIC menu items and</a:t>
            </a:r>
            <a:r>
              <a:rPr lang="en-US" sz="1400" b="1" i="1" u="sng" dirty="0"/>
              <a:t>  inform PLs </a:t>
            </a:r>
            <a:r>
              <a:rPr lang="en-US" sz="1400" i="1" dirty="0"/>
              <a:t>to </a:t>
            </a:r>
            <a:r>
              <a:rPr lang="en-US" sz="1400" i="1" u="sng" dirty="0"/>
              <a:t>enable special dietary concerns to be accounted for and adjusted for. </a:t>
            </a:r>
          </a:p>
          <a:p>
            <a:endParaRPr lang="en-US" sz="1400" dirty="0"/>
          </a:p>
          <a:p>
            <a:endParaRPr lang="en-US" sz="1400" dirty="0"/>
          </a:p>
          <a:p>
            <a:endParaRPr lang="en-US" sz="1400" dirty="0"/>
          </a:p>
          <a:p>
            <a:endParaRPr lang="en-US" sz="1400" u="sng" dirty="0"/>
          </a:p>
        </p:txBody>
      </p:sp>
      <p:sp>
        <p:nvSpPr>
          <p:cNvPr id="3" name="Date Placeholder 2">
            <a:extLst>
              <a:ext uri="{FF2B5EF4-FFF2-40B4-BE49-F238E27FC236}">
                <a16:creationId xmlns:a16="http://schemas.microsoft.com/office/drawing/2014/main" xmlns="" id="{FA352D2D-1BB1-5DE0-2CD0-8AA4B985DB71}"/>
              </a:ext>
            </a:extLst>
          </p:cNvPr>
          <p:cNvSpPr>
            <a:spLocks noGrp="1"/>
          </p:cNvSpPr>
          <p:nvPr>
            <p:ph type="dt" sz="half" idx="10"/>
          </p:nvPr>
        </p:nvSpPr>
        <p:spPr/>
        <p:txBody>
          <a:bodyPr/>
          <a:lstStyle/>
          <a:p>
            <a:fld id="{0FFFB9F5-31BF-4FDF-8349-2457B530EA05}" type="datetime1">
              <a:rPr lang="en-US" smtClean="0"/>
              <a:t>7/10/2026</a:t>
            </a:fld>
            <a:endParaRPr lang="en-US"/>
          </a:p>
        </p:txBody>
      </p:sp>
    </p:spTree>
    <p:extLst>
      <p:ext uri="{BB962C8B-B14F-4D97-AF65-F5344CB8AC3E}">
        <p14:creationId xmlns:p14="http://schemas.microsoft.com/office/powerpoint/2010/main" val="11678526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xmlns="" id="{B6223D07-55D9-439E-66EE-8419450BEAC5}"/>
              </a:ext>
            </a:extLst>
          </p:cNvPr>
          <p:cNvSpPr>
            <a:spLocks noGrp="1"/>
          </p:cNvSpPr>
          <p:nvPr>
            <p:ph type="dt" sz="half" idx="10"/>
          </p:nvPr>
        </p:nvSpPr>
        <p:spPr/>
        <p:txBody>
          <a:bodyPr/>
          <a:lstStyle/>
          <a:p>
            <a:fld id="{C73AF098-1C18-453D-89C5-1461621E4E72}" type="datetime1">
              <a:rPr lang="en-US" smtClean="0"/>
              <a:t>7/10/2026</a:t>
            </a:fld>
            <a:endParaRPr lang="en-US"/>
          </a:p>
        </p:txBody>
      </p:sp>
      <p:sp>
        <p:nvSpPr>
          <p:cNvPr id="3" name="Rectangle 1">
            <a:extLst>
              <a:ext uri="{FF2B5EF4-FFF2-40B4-BE49-F238E27FC236}">
                <a16:creationId xmlns:a16="http://schemas.microsoft.com/office/drawing/2014/main" xmlns="" id="{2A011B90-19C3-D989-E97C-66CE06189F3F}"/>
              </a:ext>
            </a:extLst>
          </p:cNvPr>
          <p:cNvSpPr>
            <a:spLocks noChangeArrowheads="1"/>
          </p:cNvSpPr>
          <p:nvPr/>
        </p:nvSpPr>
        <p:spPr bwMode="auto">
          <a:xfrm>
            <a:off x="412072" y="159408"/>
            <a:ext cx="10519785" cy="6524863"/>
          </a:xfrm>
          <a:prstGeom prst="rect">
            <a:avLst/>
          </a:prstGeom>
          <a:solidFill>
            <a:schemeClr val="bg1"/>
          </a:solidFill>
          <a:ln>
            <a:noFill/>
          </a:ln>
          <a:effectLst/>
        </p:spPr>
        <p:txBody>
          <a:bodyPr vert="horz" wrap="square" lIns="91440" tIns="0" rIns="91440" bIns="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400" b="1" i="0" u="sng" strike="noStrike" cap="none" normalizeH="0" baseline="0" dirty="0">
                <a:ln>
                  <a:noFill/>
                </a:ln>
                <a:solidFill>
                  <a:srgbClr val="FF0000"/>
                </a:solidFill>
                <a:effectLst/>
                <a:latin typeface="Times New Roman" panose="02020603050405020304" pitchFamily="18" charset="0"/>
                <a:ea typeface="Aptos" panose="020B0004020202020204" pitchFamily="34" charset="0"/>
                <a:cs typeface="Times New Roman" panose="02020603050405020304" pitchFamily="18" charset="0"/>
              </a:rPr>
              <a:t>Friday</a:t>
            </a:r>
          </a:p>
          <a:p>
            <a:pPr marL="0" marR="0" lvl="0" indent="0" algn="l" defTabSz="914400" rtl="0" eaLnBrk="0" fontAlgn="base" latinLnBrk="0" hangingPunct="0">
              <a:lnSpc>
                <a:spcPct val="100000"/>
              </a:lnSpc>
              <a:spcBef>
                <a:spcPct val="0"/>
              </a:spcBef>
              <a:spcAft>
                <a:spcPct val="0"/>
              </a:spcAft>
              <a:buClrTx/>
              <a:buSzTx/>
              <a:buFontTx/>
              <a:buNone/>
              <a:tabLst/>
            </a:pPr>
            <a:r>
              <a:rPr lang="en-US" altLang="en-US" sz="2000" b="1" dirty="0">
                <a:latin typeface="Times New Roman" panose="02020603050405020304" pitchFamily="18" charset="0"/>
                <a:ea typeface="Aptos" panose="020B0004020202020204" pitchFamily="34" charset="0"/>
                <a:cs typeface="Times New Roman" panose="02020603050405020304" pitchFamily="18" charset="0"/>
              </a:rPr>
              <a:t>6</a:t>
            </a:r>
            <a:r>
              <a:rPr kumimoji="0" lang="en-US" altLang="en-US" sz="2000" b="1" i="0" u="none" strike="noStrike" cap="none" normalizeH="0" baseline="0" dirty="0">
                <a:ln>
                  <a:noFill/>
                </a:ln>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:00–7:00 PM</a:t>
            </a:r>
            <a:endPar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0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Arrive at Sleepy Hole campground (All)</a:t>
            </a:r>
            <a:endParaRPr kumimoji="0" lang="en-US" altLang="en-US" sz="2000" b="0" i="0" u="none" strike="noStrike" cap="none" normalizeH="0" baseline="0" dirty="0">
              <a:ln>
                <a:noFill/>
              </a:ln>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0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Campsite selection and setup (tents up, firewood collected, cooking tools prepared)  - Patrols</a:t>
            </a:r>
            <a:endParaRPr kumimoji="0" lang="en-US" altLang="en-US" sz="2000" b="0" i="0" u="none" strike="noStrike" cap="none" normalizeH="0" baseline="0" dirty="0">
              <a:ln>
                <a:noFill/>
              </a:ln>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0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Patrol </a:t>
            </a:r>
            <a:r>
              <a:rPr lang="en-US" altLang="en-US" sz="2000" dirty="0">
                <a:latin typeface="Times New Roman" panose="02020603050405020304" pitchFamily="18" charset="0"/>
                <a:ea typeface="Times New Roman" panose="02020603050405020304" pitchFamily="18" charset="0"/>
                <a:cs typeface="Times New Roman" panose="02020603050405020304" pitchFamily="18" charset="0"/>
              </a:rPr>
              <a:t>campsites, </a:t>
            </a:r>
            <a:r>
              <a:rPr kumimoji="0" lang="en-US" altLang="en-US" sz="20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flags posted, and campsite w/ cooking ring prepared w/ wood ready - Patrols</a:t>
            </a:r>
            <a:endPar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1" i="0" u="none" strike="noStrike" cap="none" normalizeH="0" baseline="0" dirty="0">
              <a:ln>
                <a:noFill/>
              </a:ln>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7:00 PM</a:t>
            </a:r>
            <a:endPar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0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000" b="1" i="1"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Cook Dinner </a:t>
            </a:r>
            <a:r>
              <a:rPr kumimoji="0" lang="en-US" altLang="en-US" sz="2000" b="1" i="0" u="none" strike="noStrike" cap="none" normalizeH="0" baseline="0" dirty="0">
                <a:ln>
                  <a:noFill/>
                </a:ln>
                <a:solidFill>
                  <a:schemeClr val="accent1">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(by Patrols) </a:t>
            </a:r>
            <a:r>
              <a:rPr kumimoji="0" lang="en-US" altLang="en-US" sz="2000" b="1" i="0" u="sng" strike="noStrike" cap="none" normalizeH="0" baseline="0" dirty="0">
                <a:ln>
                  <a:noFill/>
                </a:ln>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cooked all over fire </a:t>
            </a:r>
            <a:endParaRPr kumimoji="0" lang="en-US" altLang="en-US" sz="2000" b="1" i="0" u="sng" strike="noStrike" cap="none" normalizeH="0" baseline="0" dirty="0">
              <a:ln>
                <a:noFill/>
              </a:ln>
              <a:solidFill>
                <a:srgbClr val="FF0000"/>
              </a:solidFill>
              <a:latin typeface="Times New Roman" panose="02020603050405020304" pitchFamily="18" charset="0"/>
              <a:cs typeface="Times New Roman" panose="02020603050405020304" pitchFamily="18" charset="0"/>
            </a:endParaRPr>
          </a:p>
          <a:p>
            <a:pPr marL="457200" marR="0" lvl="1" indent="0" algn="l" defTabSz="914400" rtl="0" eaLnBrk="0" fontAlgn="base" latinLnBrk="0" hangingPunct="0">
              <a:lnSpc>
                <a:spcPct val="100000"/>
              </a:lnSpc>
              <a:spcBef>
                <a:spcPct val="0"/>
              </a:spcBef>
              <a:spcAft>
                <a:spcPct val="0"/>
              </a:spcAft>
              <a:buClrTx/>
              <a:buSzTx/>
              <a:buFont typeface="Symbol" panose="05050102010706020507" pitchFamily="18" charset="2"/>
              <a:buChar char=""/>
              <a:tabLst/>
            </a:pPr>
            <a:r>
              <a:rPr kumimoji="0" lang="en-US" altLang="en-US" sz="2000" b="0" i="0" u="none" strike="noStrike" cap="none" normalizeH="0" baseline="0" dirty="0">
                <a:ln>
                  <a:noFill/>
                </a:ln>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Dutch oven chicken </a:t>
            </a:r>
            <a:r>
              <a:rPr kumimoji="0" lang="en-US" altLang="en-US" sz="2000" b="0" i="0" u="sng"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stew</a:t>
            </a:r>
            <a:endParaRPr kumimoji="0" lang="en-US" altLang="en-US" sz="2000" b="0" i="0" u="sng" strike="noStrike" cap="none" normalizeH="0" baseline="0" dirty="0">
              <a:ln>
                <a:noFill/>
              </a:ln>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endParaRPr>
          </a:p>
          <a:p>
            <a:pPr marL="457200" marR="0" lvl="1" indent="0" algn="l" defTabSz="914400" rtl="0" eaLnBrk="0" fontAlgn="base" latinLnBrk="0" hangingPunct="0">
              <a:lnSpc>
                <a:spcPct val="100000"/>
              </a:lnSpc>
              <a:spcBef>
                <a:spcPct val="0"/>
              </a:spcBef>
              <a:spcAft>
                <a:spcPct val="0"/>
              </a:spcAft>
              <a:buClrTx/>
              <a:buSzTx/>
              <a:buFont typeface="Symbol" panose="05050102010706020507" pitchFamily="18" charset="2"/>
              <a:buChar char=""/>
              <a:tabLst/>
            </a:pPr>
            <a:r>
              <a:rPr kumimoji="0" lang="en-US" altLang="en-US" sz="20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Stick-bread w/ honey</a:t>
            </a:r>
            <a:endParaRPr kumimoji="0" lang="en-US" altLang="en-US" sz="2000" b="0" i="0" u="none" strike="noStrike" cap="none" normalizeH="0" baseline="0" dirty="0">
              <a:ln>
                <a:noFill/>
              </a:ln>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endParaRPr>
          </a:p>
          <a:p>
            <a:pPr marL="457200" marR="0" lvl="1" indent="0" algn="l" defTabSz="914400" rtl="0" eaLnBrk="0" fontAlgn="base" latinLnBrk="0" hangingPunct="0">
              <a:lnSpc>
                <a:spcPct val="100000"/>
              </a:lnSpc>
              <a:spcBef>
                <a:spcPct val="0"/>
              </a:spcBef>
              <a:spcAft>
                <a:spcPct val="0"/>
              </a:spcAft>
              <a:buClrTx/>
              <a:buSzTx/>
              <a:buFont typeface="Symbol" panose="05050102010706020507" pitchFamily="18" charset="2"/>
              <a:buChar char=""/>
              <a:tabLst/>
            </a:pPr>
            <a:r>
              <a:rPr kumimoji="0" lang="en-US" altLang="en-US" sz="20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Baked Apples w/ cinnamon (tin foil)</a:t>
            </a:r>
          </a:p>
          <a:p>
            <a:pPr eaLnBrk="0" fontAlgn="base" hangingPunct="0">
              <a:spcBef>
                <a:spcPct val="0"/>
              </a:spcBef>
              <a:spcAft>
                <a:spcPct val="0"/>
              </a:spcAft>
              <a:buFont typeface="Symbol" panose="05050102010706020507" pitchFamily="18" charset="2"/>
              <a:buChar char=""/>
            </a:pPr>
            <a:r>
              <a:rPr lang="en-US" altLang="en-US" sz="2000" dirty="0">
                <a:latin typeface="Times New Roman" panose="02020603050405020304" pitchFamily="18" charset="0"/>
                <a:cs typeface="Times New Roman" panose="02020603050405020304" pitchFamily="18" charset="0"/>
              </a:rPr>
              <a:t>8:30: Each Patrol plays their game: req 4c</a:t>
            </a:r>
            <a:endPar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1" i="0" u="none" strike="noStrike" cap="none" normalizeH="0" baseline="0" dirty="0">
              <a:ln>
                <a:noFill/>
              </a:ln>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en-US" altLang="en-US" sz="2000" b="1" dirty="0">
                <a:latin typeface="Times New Roman" panose="02020603050405020304" pitchFamily="18" charset="0"/>
                <a:ea typeface="Aptos" panose="020B0004020202020204" pitchFamily="34" charset="0"/>
                <a:cs typeface="Times New Roman" panose="02020603050405020304" pitchFamily="18" charset="0"/>
              </a:rPr>
              <a:t>9</a:t>
            </a:r>
            <a:r>
              <a:rPr kumimoji="0" lang="en-US" altLang="en-US" sz="2000" b="1" i="0" u="none" strike="noStrike" cap="none" normalizeH="0" baseline="0" dirty="0">
                <a:ln>
                  <a:noFill/>
                </a:ln>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:00 PM</a:t>
            </a:r>
            <a:endPar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0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Opening Troop-wide campfire—</a:t>
            </a:r>
            <a:r>
              <a:rPr kumimoji="0" lang="en-US" altLang="en-US" sz="2000" b="0" i="0" u="none" strike="noStrike" cap="none" normalizeH="0" baseline="0" dirty="0">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SMs</a:t>
            </a:r>
            <a:r>
              <a:rPr kumimoji="0" lang="en-US" altLang="en-US" sz="20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altLang="en-US" sz="2000" b="0" i="0" u="none" strike="noStrike" cap="none" normalizeH="0" baseline="0" dirty="0">
              <a:ln>
                <a:noFill/>
              </a:ln>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000" b="0" i="1"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Discuss the Indigenous peoples of the Tidewater region, including the Powhatan Confederacy and their relationship with the waterways– </a:t>
            </a:r>
            <a:r>
              <a:rPr kumimoji="0" lang="en-US" altLang="en-US" sz="2000" b="1" u="none" strike="noStrike" cap="none" normalizeH="0" baseline="0" dirty="0">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Mr. Bertrand.</a:t>
            </a:r>
            <a:endParaRPr kumimoji="0" lang="en-US" altLang="en-US" sz="2000" b="1" u="none" strike="noStrike" cap="none" normalizeH="0" baseline="0" dirty="0">
              <a:ln>
                <a:noFill/>
              </a:ln>
              <a:solidFill>
                <a:srgbClr val="FF0000"/>
              </a:solidFill>
              <a:effectLst/>
              <a:latin typeface="Times New Roman" panose="02020603050405020304" pitchFamily="18" charset="0"/>
              <a:ea typeface="Aptos" panose="020B000402020202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0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Review canoe safety and the next day’s float plan – </a:t>
            </a:r>
            <a:r>
              <a:rPr kumimoji="0" lang="en-US" altLang="en-US" sz="2000" b="0" i="0" u="none" strike="noStrike" cap="none" normalizeH="0" baseline="0" dirty="0">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ASM Gandy.</a:t>
            </a:r>
            <a:endParaRPr kumimoji="0" lang="en-US" altLang="en-US" sz="2000" b="0" i="0" u="none" strike="noStrike" cap="none" normalizeH="0" baseline="0" dirty="0">
              <a:ln>
                <a:noFill/>
              </a:ln>
              <a:solidFill>
                <a:srgbClr val="FF0000"/>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1" i="0" u="none" strike="noStrike" cap="none" normalizeH="0" baseline="0" dirty="0">
              <a:ln>
                <a:noFill/>
              </a:ln>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10:30 PM</a:t>
            </a:r>
            <a:endPar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0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Lights out</a:t>
            </a:r>
            <a:endPar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pic>
        <p:nvPicPr>
          <p:cNvPr id="1027" name="Picture 3" descr="Freshly baked campfire bread on a stick">
            <a:extLst>
              <a:ext uri="{FF2B5EF4-FFF2-40B4-BE49-F238E27FC236}">
                <a16:creationId xmlns:a16="http://schemas.microsoft.com/office/drawing/2014/main" xmlns="" id="{90FB8023-DB03-08B3-7BF4-2B77F7AF382C}"/>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0273"/>
          <a:stretch>
            <a:fillRect/>
          </a:stretch>
        </p:blipFill>
        <p:spPr bwMode="auto">
          <a:xfrm>
            <a:off x="7731672" y="2044679"/>
            <a:ext cx="1997816" cy="2388358"/>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Sophie baking a stickbread over the embers of a campfire">
            <a:extLst>
              <a:ext uri="{FF2B5EF4-FFF2-40B4-BE49-F238E27FC236}">
                <a16:creationId xmlns:a16="http://schemas.microsoft.com/office/drawing/2014/main" xmlns="" id="{599C5897-607B-00F5-66DF-CC044EA47F3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14841" y="1968352"/>
            <a:ext cx="1694597" cy="2541013"/>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Campfire Apple Pie Packets recipe from The Country Cook, pictured cooked in aluminum foil and served with a fork.">
            <a:extLst>
              <a:ext uri="{FF2B5EF4-FFF2-40B4-BE49-F238E27FC236}">
                <a16:creationId xmlns:a16="http://schemas.microsoft.com/office/drawing/2014/main" xmlns="" id="{377F0B40-32B0-17EA-4AD9-9ADAD31117B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851722" y="1968351"/>
            <a:ext cx="1832824" cy="2541014"/>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54039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xmlns="" id="{FB089C51-B30E-F0BC-8FC4-DADFAFC9A773}"/>
              </a:ext>
            </a:extLst>
          </p:cNvPr>
          <p:cNvSpPr>
            <a:spLocks noGrp="1"/>
          </p:cNvSpPr>
          <p:nvPr>
            <p:ph type="dt" sz="half" idx="10"/>
          </p:nvPr>
        </p:nvSpPr>
        <p:spPr/>
        <p:txBody>
          <a:bodyPr/>
          <a:lstStyle/>
          <a:p>
            <a:fld id="{8534755E-C85F-451A-B1DC-FB08CF4855C4}" type="datetime1">
              <a:rPr lang="en-US" smtClean="0"/>
              <a:t>7/10/2026</a:t>
            </a:fld>
            <a:endParaRPr lang="en-US"/>
          </a:p>
        </p:txBody>
      </p:sp>
      <p:sp>
        <p:nvSpPr>
          <p:cNvPr id="3" name="TextBox 2">
            <a:extLst>
              <a:ext uri="{FF2B5EF4-FFF2-40B4-BE49-F238E27FC236}">
                <a16:creationId xmlns:a16="http://schemas.microsoft.com/office/drawing/2014/main" xmlns="" id="{7392ACB3-C631-C2FF-FCAE-357130837182}"/>
              </a:ext>
            </a:extLst>
          </p:cNvPr>
          <p:cNvSpPr txBox="1"/>
          <p:nvPr/>
        </p:nvSpPr>
        <p:spPr>
          <a:xfrm>
            <a:off x="412072" y="367860"/>
            <a:ext cx="10510098" cy="6309420"/>
          </a:xfrm>
          <a:prstGeom prst="rect">
            <a:avLst/>
          </a:prstGeom>
          <a:solidFill>
            <a:schemeClr val="bg1"/>
          </a:solid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solidFill>
                  <a:srgbClr val="FF0000"/>
                </a:solidFill>
                <a:effectLst/>
                <a:latin typeface="Times New Roman" panose="02020603050405020304" pitchFamily="18" charset="0"/>
                <a:ea typeface="Aptos" panose="020B0004020202020204" pitchFamily="34" charset="0"/>
                <a:cs typeface="Times New Roman" panose="02020603050405020304" pitchFamily="18" charset="0"/>
              </a:rPr>
              <a:t>Saturday </a:t>
            </a:r>
            <a:r>
              <a:rPr kumimoji="0" lang="en-US" altLang="en-US" sz="2000" b="1" i="0" u="none" strike="noStrike" cap="none" normalizeH="0" baseline="0" dirty="0">
                <a:ln>
                  <a:noFill/>
                </a:ln>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 Canoe Adventure &amp; Powwow</a:t>
            </a:r>
            <a:endParaRPr kumimoji="0" lang="en-US" altLang="en-US" sz="2000" b="0" i="0" u="none" strike="noStrike" cap="none" normalizeH="0" baseline="0" dirty="0">
              <a:ln>
                <a:noFill/>
              </a:ln>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7:00 AM</a:t>
            </a:r>
            <a:endParaRPr kumimoji="0" lang="en-US" altLang="en-US" sz="12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Breakfast</a:t>
            </a:r>
            <a:endParaRPr kumimoji="0" lang="en-US" altLang="en-US" sz="12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Johnnycakes (cornmeal cakes)</a:t>
            </a:r>
            <a:endParaRPr kumimoji="0" lang="en-US" altLang="en-US" sz="1200" b="0" i="0" u="none" strike="noStrike" cap="none" normalizeH="0" baseline="0" dirty="0">
              <a:ln>
                <a:noFill/>
              </a:ln>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endParaRP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Scrambled eggs</a:t>
            </a:r>
            <a:endParaRPr kumimoji="0" lang="en-US" altLang="en-US" sz="1200" b="0" i="0" u="none" strike="noStrike" cap="none" normalizeH="0" baseline="0" dirty="0">
              <a:ln>
                <a:noFill/>
              </a:ln>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endParaRP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Fresh berries</a:t>
            </a:r>
            <a:endParaRPr kumimoji="0" lang="en-US" altLang="en-US" sz="12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9:00 AM</a:t>
            </a:r>
            <a:endParaRPr kumimoji="0" lang="en-US" altLang="en-US" sz="12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Safety briefing</a:t>
            </a:r>
            <a:endParaRPr kumimoji="0" lang="en-US" altLang="en-US" sz="1200" b="0" i="0" u="none" strike="noStrike" cap="none" normalizeH="0" baseline="0" dirty="0">
              <a:ln>
                <a:noFill/>
              </a:ln>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Paddle strokes review</a:t>
            </a:r>
            <a:endParaRPr kumimoji="0" lang="en-US" altLang="en-US" sz="1200" b="0" i="0" u="none" strike="noStrike" cap="none" normalizeH="0" baseline="0" dirty="0">
              <a:ln>
                <a:noFill/>
              </a:ln>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Launch canoes</a:t>
            </a:r>
            <a:endParaRPr kumimoji="0" lang="en-US" altLang="en-US" sz="12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1" i="0" u="none" strike="noStrike" cap="none" normalizeH="0" baseline="0" dirty="0">
              <a:ln>
                <a:noFill/>
              </a:ln>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9:</a:t>
            </a:r>
            <a:r>
              <a:rPr lang="en-US" altLang="en-US" sz="1200" b="1" dirty="0">
                <a:latin typeface="Times New Roman" panose="02020603050405020304" pitchFamily="18" charset="0"/>
                <a:ea typeface="Aptos" panose="020B0004020202020204" pitchFamily="34" charset="0"/>
                <a:cs typeface="Times New Roman" panose="02020603050405020304" pitchFamily="18" charset="0"/>
              </a:rPr>
              <a:t>15</a:t>
            </a:r>
            <a:r>
              <a:rPr kumimoji="0" lang="en-US" altLang="en-US" sz="1200" b="1" i="0" u="none" strike="noStrike" cap="none" normalizeH="0" baseline="0" dirty="0">
                <a:ln>
                  <a:noFill/>
                </a:ln>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 AM–10:00 </a:t>
            </a:r>
            <a:r>
              <a:rPr lang="en-US" altLang="en-US" sz="1200" b="1" dirty="0">
                <a:latin typeface="Times New Roman" panose="02020603050405020304" pitchFamily="18" charset="0"/>
                <a:ea typeface="Aptos" panose="020B0004020202020204" pitchFamily="34" charset="0"/>
                <a:cs typeface="Times New Roman" panose="02020603050405020304" pitchFamily="18" charset="0"/>
              </a:rPr>
              <a:t>A</a:t>
            </a:r>
            <a:r>
              <a:rPr kumimoji="0" lang="en-US" altLang="en-US" sz="1200" b="1" i="0" u="none" strike="noStrike" cap="none" normalizeH="0" baseline="0" dirty="0">
                <a:ln>
                  <a:noFill/>
                </a:ln>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M</a:t>
            </a:r>
            <a:endParaRPr kumimoji="0" lang="en-US" altLang="en-US" sz="12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Canoe to POWWOW</a:t>
            </a:r>
            <a:endParaRPr kumimoji="0" lang="en-US" altLang="en-US" sz="1200" b="0" i="0" u="none" strike="noStrike" cap="none" normalizeH="0" baseline="0" dirty="0">
              <a:ln>
                <a:noFill/>
              </a:ln>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Observe wildlife</a:t>
            </a:r>
            <a:endParaRPr kumimoji="0" lang="en-US" altLang="en-US" sz="1200" b="0" i="0" u="none" strike="noStrike" cap="none" normalizeH="0" baseline="0" dirty="0">
              <a:ln>
                <a:noFill/>
              </a:ln>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Navigation exercise</a:t>
            </a:r>
            <a:endParaRPr kumimoji="0" lang="en-US" altLang="en-US" sz="12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1" i="0" u="none" strike="noStrike" cap="none" normalizeH="0" baseline="0" dirty="0">
              <a:ln>
                <a:noFill/>
              </a:ln>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10:00 PM</a:t>
            </a:r>
            <a:endParaRPr kumimoji="0" lang="en-US" altLang="en-US" sz="12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Beach landing at POWWOW</a:t>
            </a:r>
          </a:p>
          <a:p>
            <a:pPr lvl="0" eaLnBrk="0" fontAlgn="base" hangingPunct="0">
              <a:spcBef>
                <a:spcPct val="0"/>
              </a:spcBef>
              <a:spcAft>
                <a:spcPct val="0"/>
              </a:spcAft>
            </a:pPr>
            <a:r>
              <a:rPr lang="en-US" altLang="en-US" sz="1200" dirty="0">
                <a:latin typeface="Times New Roman" panose="02020603050405020304" pitchFamily="18" charset="0"/>
                <a:ea typeface="Aptos" panose="020B0004020202020204" pitchFamily="34" charset="0"/>
                <a:cs typeface="Times New Roman" panose="02020603050405020304" pitchFamily="18" charset="0"/>
              </a:rPr>
              <a:t>Attend a Native American powwow.</a:t>
            </a:r>
          </a:p>
          <a:p>
            <a:pPr lvl="0" eaLnBrk="0" fontAlgn="base" hangingPunct="0">
              <a:spcBef>
                <a:spcPct val="0"/>
              </a:spcBef>
              <a:spcAft>
                <a:spcPct val="0"/>
              </a:spcAft>
            </a:pPr>
            <a:r>
              <a:rPr lang="en-US" altLang="en-US" sz="1200" dirty="0">
                <a:latin typeface="Times New Roman" panose="02020603050405020304" pitchFamily="18" charset="0"/>
                <a:ea typeface="Aptos" panose="020B0004020202020204" pitchFamily="34" charset="0"/>
                <a:cs typeface="Times New Roman" panose="02020603050405020304" pitchFamily="18" charset="0"/>
              </a:rPr>
              <a:t>Scouts can:</a:t>
            </a:r>
            <a:endParaRPr lang="en-US" altLang="en-US" sz="1200" dirty="0">
              <a:latin typeface="Times New Roman" panose="02020603050405020304" pitchFamily="18" charset="0"/>
              <a:cs typeface="Times New Roman" panose="02020603050405020304" pitchFamily="18" charset="0"/>
            </a:endParaRPr>
          </a:p>
          <a:p>
            <a:pPr lvl="0" eaLnBrk="0" fontAlgn="base" hangingPunct="0">
              <a:spcBef>
                <a:spcPct val="0"/>
              </a:spcBef>
              <a:spcAft>
                <a:spcPct val="0"/>
              </a:spcAft>
              <a:buFontTx/>
              <a:buChar char="•"/>
            </a:pPr>
            <a:r>
              <a:rPr lang="en-US" altLang="en-US" sz="1200" dirty="0">
                <a:latin typeface="Times New Roman" panose="02020603050405020304" pitchFamily="18" charset="0"/>
                <a:ea typeface="Times New Roman" panose="02020603050405020304" pitchFamily="18" charset="0"/>
                <a:cs typeface="Times New Roman" panose="02020603050405020304" pitchFamily="18" charset="0"/>
              </a:rPr>
              <a:t>Observe Grand Entry.</a:t>
            </a:r>
            <a:endParaRPr lang="en-US" altLang="en-US" sz="1200" dirty="0">
              <a:latin typeface="Times New Roman" panose="02020603050405020304" pitchFamily="18" charset="0"/>
              <a:ea typeface="Aptos" panose="020B0004020202020204" pitchFamily="34" charset="0"/>
              <a:cs typeface="Times New Roman" panose="02020603050405020304" pitchFamily="18" charset="0"/>
            </a:endParaRPr>
          </a:p>
          <a:p>
            <a:pPr lvl="0" eaLnBrk="0" fontAlgn="base" hangingPunct="0">
              <a:spcBef>
                <a:spcPct val="0"/>
              </a:spcBef>
              <a:spcAft>
                <a:spcPct val="0"/>
              </a:spcAft>
              <a:buFontTx/>
              <a:buChar char="•"/>
            </a:pPr>
            <a:r>
              <a:rPr lang="en-US" altLang="en-US" sz="1200" dirty="0">
                <a:latin typeface="Times New Roman" panose="02020603050405020304" pitchFamily="18" charset="0"/>
                <a:ea typeface="Times New Roman" panose="02020603050405020304" pitchFamily="18" charset="0"/>
                <a:cs typeface="Times New Roman" panose="02020603050405020304" pitchFamily="18" charset="0"/>
              </a:rPr>
              <a:t>Visit educational booths.</a:t>
            </a:r>
            <a:endParaRPr lang="en-US" altLang="en-US" sz="1200" dirty="0">
              <a:latin typeface="Times New Roman" panose="02020603050405020304" pitchFamily="18" charset="0"/>
              <a:ea typeface="Aptos" panose="020B0004020202020204" pitchFamily="34" charset="0"/>
              <a:cs typeface="Times New Roman" panose="02020603050405020304" pitchFamily="18" charset="0"/>
            </a:endParaRPr>
          </a:p>
          <a:p>
            <a:pPr lvl="0" eaLnBrk="0" fontAlgn="base" hangingPunct="0">
              <a:spcBef>
                <a:spcPct val="0"/>
              </a:spcBef>
              <a:spcAft>
                <a:spcPct val="0"/>
              </a:spcAft>
              <a:buFontTx/>
              <a:buChar char="•"/>
            </a:pPr>
            <a:r>
              <a:rPr lang="en-US" altLang="en-US" sz="1200" dirty="0">
                <a:latin typeface="Times New Roman" panose="02020603050405020304" pitchFamily="18" charset="0"/>
                <a:ea typeface="Times New Roman" panose="02020603050405020304" pitchFamily="18" charset="0"/>
                <a:cs typeface="Times New Roman" panose="02020603050405020304" pitchFamily="18" charset="0"/>
              </a:rPr>
              <a:t>Learn about drumming, dancing, regalia, and crafts.</a:t>
            </a:r>
            <a:endParaRPr lang="en-US" altLang="en-US" sz="1200" dirty="0">
              <a:latin typeface="Times New Roman" panose="02020603050405020304" pitchFamily="18" charset="0"/>
              <a:ea typeface="Aptos" panose="020B0004020202020204" pitchFamily="34" charset="0"/>
              <a:cs typeface="Times New Roman" panose="02020603050405020304" pitchFamily="18" charset="0"/>
            </a:endParaRPr>
          </a:p>
          <a:p>
            <a:pPr lvl="0" eaLnBrk="0" fontAlgn="base" hangingPunct="0">
              <a:spcBef>
                <a:spcPct val="0"/>
              </a:spcBef>
              <a:spcAft>
                <a:spcPct val="0"/>
              </a:spcAft>
              <a:buFontTx/>
              <a:buChar char="•"/>
            </a:pPr>
            <a:r>
              <a:rPr lang="en-US" altLang="en-US" sz="1200" dirty="0">
                <a:latin typeface="Times New Roman" panose="02020603050405020304" pitchFamily="18" charset="0"/>
                <a:ea typeface="Times New Roman" panose="02020603050405020304" pitchFamily="18" charset="0"/>
                <a:cs typeface="Times New Roman" panose="02020603050405020304" pitchFamily="18" charset="0"/>
              </a:rPr>
              <a:t>Practice respectful etiquette.</a:t>
            </a:r>
            <a:endParaRPr lang="en-US" altLang="en-US" sz="1200" dirty="0">
              <a:latin typeface="Times New Roman" panose="02020603050405020304" pitchFamily="18" charset="0"/>
              <a:ea typeface="Aptos" panose="020B0004020202020204" pitchFamily="34" charset="0"/>
              <a:cs typeface="Times New Roman" panose="02020603050405020304" pitchFamily="18" charset="0"/>
            </a:endParaRPr>
          </a:p>
          <a:p>
            <a:pPr lvl="0" eaLnBrk="0" fontAlgn="base" hangingPunct="0">
              <a:spcBef>
                <a:spcPct val="0"/>
              </a:spcBef>
              <a:spcAft>
                <a:spcPct val="0"/>
              </a:spcAft>
              <a:buFontTx/>
              <a:buChar char="•"/>
            </a:pPr>
            <a:r>
              <a:rPr lang="en-US" altLang="en-US" sz="1200" dirty="0">
                <a:latin typeface="Times New Roman" panose="02020603050405020304" pitchFamily="18" charset="0"/>
                <a:ea typeface="Times New Roman" panose="02020603050405020304" pitchFamily="18" charset="0"/>
                <a:cs typeface="Times New Roman" panose="02020603050405020304" pitchFamily="18" charset="0"/>
              </a:rPr>
              <a:t>Complete portions of American Cultures or American Indian-related advancement where appropriate.</a:t>
            </a:r>
            <a:endParaRPr kumimoji="0" lang="en-US" altLang="en-US" sz="1200" b="0" i="0" u="none" strike="noStrike" cap="none" normalizeH="0" baseline="0" dirty="0">
              <a:ln>
                <a:noFill/>
              </a:ln>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Meet everyone at flagpole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dirty="0">
                <a:ln>
                  <a:noFill/>
                </a:ln>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Eat on your own</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1" i="0" u="none" strike="noStrike" cap="none" normalizeH="0" baseline="0" dirty="0">
              <a:ln>
                <a:noFill/>
              </a:ln>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2:30 PM</a:t>
            </a:r>
            <a:endParaRPr kumimoji="0" lang="en-US" altLang="en-US" sz="12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meet at flag pole then onto canoes / shuttle transportation</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2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2:30–</a:t>
            </a:r>
            <a:r>
              <a:rPr lang="en-US" altLang="en-US" sz="1200" b="1" dirty="0">
                <a:latin typeface="Times New Roman" panose="02020603050405020304" pitchFamily="18" charset="0"/>
                <a:ea typeface="Aptos" panose="020B0004020202020204" pitchFamily="34" charset="0"/>
                <a:cs typeface="Times New Roman" panose="02020603050405020304" pitchFamily="18" charset="0"/>
              </a:rPr>
              <a:t> 4:00</a:t>
            </a:r>
            <a:r>
              <a:rPr kumimoji="0" lang="en-US" altLang="en-US" sz="1200" b="1" i="0" u="none" strike="noStrike" cap="none" normalizeH="0" baseline="0" dirty="0">
                <a:ln>
                  <a:noFill/>
                </a:ln>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 PM</a:t>
            </a:r>
            <a:r>
              <a:rPr kumimoji="0" lang="en-US" altLang="en-US" sz="1200" b="0" i="0" u="none" strike="noStrike" cap="none" normalizeH="0" baseline="0" dirty="0">
                <a:ln>
                  <a:noFill/>
                </a:ln>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
            </a:r>
            <a:br>
              <a:rPr kumimoji="0" lang="en-US" altLang="en-US" sz="1200" b="0" i="0" u="none" strike="noStrike" cap="none" normalizeH="0" baseline="0" dirty="0">
                <a:ln>
                  <a:noFill/>
                </a:ln>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br>
            <a:r>
              <a:rPr kumimoji="0" lang="en-US" altLang="en-US" sz="1200" b="0" i="0" u="none" strike="noStrike" cap="none" normalizeH="0" baseline="0" dirty="0">
                <a:ln>
                  <a:noFill/>
                </a:ln>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Paddle to Sleepy Hole // car shuttle to sleepy hole</a:t>
            </a:r>
            <a:endParaRPr lang="en-US" dirty="0"/>
          </a:p>
        </p:txBody>
      </p:sp>
      <p:sp>
        <p:nvSpPr>
          <p:cNvPr id="7" name="TextBox 6">
            <a:extLst>
              <a:ext uri="{FF2B5EF4-FFF2-40B4-BE49-F238E27FC236}">
                <a16:creationId xmlns:a16="http://schemas.microsoft.com/office/drawing/2014/main" xmlns="" id="{67509827-DEB2-C3AB-622D-5020998C900E}"/>
              </a:ext>
            </a:extLst>
          </p:cNvPr>
          <p:cNvSpPr txBox="1"/>
          <p:nvPr/>
        </p:nvSpPr>
        <p:spPr>
          <a:xfrm>
            <a:off x="6998250" y="1482840"/>
            <a:ext cx="4660351" cy="4216539"/>
          </a:xfrm>
          <a:prstGeom prst="rect">
            <a:avLst/>
          </a:prstGeom>
          <a:noFill/>
        </p:spPr>
        <p:txBody>
          <a:bodyPr wrap="square">
            <a:spAutoFit/>
          </a:bodyPr>
          <a:lstStyle/>
          <a:p>
            <a:pPr eaLnBrk="0" fontAlgn="base" hangingPunct="0">
              <a:spcBef>
                <a:spcPct val="0"/>
              </a:spcBef>
              <a:spcAft>
                <a:spcPct val="0"/>
              </a:spcAft>
            </a:pPr>
            <a:r>
              <a:rPr lang="en-US" altLang="en-US" sz="1200" b="1" dirty="0">
                <a:latin typeface="Times New Roman" panose="02020603050405020304" pitchFamily="18" charset="0"/>
                <a:ea typeface="Aptos" panose="020B0004020202020204" pitchFamily="34" charset="0"/>
                <a:cs typeface="Times New Roman" panose="02020603050405020304" pitchFamily="18" charset="0"/>
              </a:rPr>
              <a:t>4:30 PM Dinner Prep</a:t>
            </a:r>
            <a:r>
              <a:rPr lang="en-US" altLang="en-US" sz="1200" dirty="0">
                <a:latin typeface="Times New Roman" panose="02020603050405020304" pitchFamily="18" charset="0"/>
                <a:ea typeface="Aptos" panose="020B0004020202020204" pitchFamily="34" charset="0"/>
                <a:cs typeface="Times New Roman" panose="02020603050405020304" pitchFamily="18" charset="0"/>
              </a:rPr>
              <a:t/>
            </a:r>
            <a:br>
              <a:rPr lang="en-US" altLang="en-US" sz="1200" dirty="0">
                <a:latin typeface="Times New Roman" panose="02020603050405020304" pitchFamily="18" charset="0"/>
                <a:ea typeface="Aptos" panose="020B0004020202020204" pitchFamily="34" charset="0"/>
                <a:cs typeface="Times New Roman" panose="02020603050405020304" pitchFamily="18" charset="0"/>
              </a:rPr>
            </a:br>
            <a:r>
              <a:rPr lang="en-US" altLang="en-US" sz="1200" dirty="0">
                <a:latin typeface="Times New Roman" panose="02020603050405020304" pitchFamily="18" charset="0"/>
                <a:ea typeface="Aptos" panose="020B0004020202020204" pitchFamily="34" charset="0"/>
                <a:cs typeface="Times New Roman" panose="02020603050405020304" pitchFamily="18" charset="0"/>
              </a:rPr>
              <a:t>Return to camp—get cooking fire lit and ready.</a:t>
            </a:r>
          </a:p>
          <a:p>
            <a:pPr marL="0" marR="0" lvl="0" indent="0" algn="l" defTabSz="914400" rtl="0" eaLnBrk="0" fontAlgn="base" latinLnBrk="0" hangingPunct="0">
              <a:lnSpc>
                <a:spcPct val="100000"/>
              </a:lnSpc>
              <a:spcBef>
                <a:spcPct val="0"/>
              </a:spcBef>
              <a:spcAft>
                <a:spcPct val="0"/>
              </a:spcAft>
              <a:buClrTx/>
              <a:buSzTx/>
              <a:buFontTx/>
              <a:buNone/>
              <a:tabLst/>
            </a:pPr>
            <a:r>
              <a:rPr lang="en-US" altLang="en-US" sz="1200" b="1" dirty="0">
                <a:latin typeface="Times New Roman" panose="02020603050405020304" pitchFamily="18" charset="0"/>
                <a:ea typeface="Aptos" panose="020B0004020202020204" pitchFamily="34" charset="0"/>
                <a:cs typeface="Times New Roman" panose="02020603050405020304" pitchFamily="18" charset="0"/>
              </a:rPr>
              <a:t>Patrol Cooking: </a:t>
            </a:r>
            <a:r>
              <a:rPr kumimoji="0" lang="en-US" altLang="en-US" sz="1600" b="1" i="0" u="none" strike="noStrike" cap="none" normalizeH="0" baseline="0" dirty="0">
                <a:ln>
                  <a:noFill/>
                </a:ln>
                <a:solidFill>
                  <a:srgbClr val="FF0000"/>
                </a:solidFill>
                <a:effectLst/>
                <a:latin typeface="Times New Roman" panose="02020603050405020304" pitchFamily="18" charset="0"/>
                <a:ea typeface="Aptos" panose="020B0004020202020204" pitchFamily="34" charset="0"/>
                <a:cs typeface="Times New Roman" panose="02020603050405020304" pitchFamily="18" charset="0"/>
              </a:rPr>
              <a:t>Native-inspired dinner</a:t>
            </a:r>
            <a:endParaRPr kumimoji="0" lang="en-US" altLang="en-US" sz="1600" b="0" i="0" u="none" strike="noStrike" cap="none" normalizeH="0" baseline="0" dirty="0">
              <a:ln>
                <a:noFill/>
              </a:ln>
              <a:solidFill>
                <a:srgbClr val="FF0000"/>
              </a:solidFill>
              <a:effectLst/>
              <a:latin typeface="Times New Roman" panose="02020603050405020304" pitchFamily="18" charset="0"/>
              <a:ea typeface="Aptos" panose="020B000402020202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Menu inspired by foods available in pre-colonial Virginia:</a:t>
            </a:r>
            <a:endParaRPr kumimoji="0" lang="en-US" altLang="en-US" sz="12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2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Skewer Chicken pieces over fire </a:t>
            </a:r>
            <a:endParaRPr kumimoji="0" lang="en-US" altLang="en-US" sz="1200" b="0" i="0" u="none" strike="noStrike" cap="none" normalizeH="0" baseline="0" dirty="0">
              <a:ln>
                <a:noFill/>
              </a:ln>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Tin Foil  sweet potatoes</a:t>
            </a:r>
            <a:r>
              <a:rPr lang="en-US" altLang="en-US" sz="1200" dirty="0">
                <a:latin typeface="Times New Roman" panose="02020603050405020304" pitchFamily="18" charset="0"/>
                <a:ea typeface="Times New Roman" panose="02020603050405020304" pitchFamily="18" charset="0"/>
                <a:cs typeface="Times New Roman" panose="02020603050405020304" pitchFamily="18" charset="0"/>
              </a:rPr>
              <a:t>, or </a:t>
            </a:r>
            <a:endParaRPr kumimoji="0" lang="en-US" altLang="en-US" sz="1200" b="0" i="0" u="none" strike="noStrike" cap="none" normalizeH="0" baseline="0" dirty="0">
              <a:ln>
                <a:noFill/>
              </a:ln>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1"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Three Sisters succotash</a:t>
            </a:r>
            <a:r>
              <a:rPr kumimoji="0" lang="en-US" altLang="en-US" sz="12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Corn + Beans + Squash</a:t>
            </a:r>
            <a:endParaRPr kumimoji="0" lang="en-US" altLang="en-US" sz="12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lang="en-US" altLang="en-US" sz="1200" dirty="0">
                <a:latin typeface="Times New Roman" panose="02020603050405020304" pitchFamily="18" charset="0"/>
                <a:ea typeface="Times New Roman" panose="02020603050405020304" pitchFamily="18" charset="0"/>
                <a:cs typeface="Times New Roman" panose="02020603050405020304" pitchFamily="18" charset="0"/>
              </a:rPr>
              <a:t> C</a:t>
            </a:r>
            <a:r>
              <a:rPr kumimoji="0" lang="en-US" altLang="en-US" sz="12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obbler in a Dutch oven</a:t>
            </a:r>
            <a:endParaRPr kumimoji="0" lang="en-US" altLang="en-US" sz="12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a:ln>
                <a:noFill/>
              </a:ln>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Discuss: </a:t>
            </a:r>
            <a:r>
              <a:rPr kumimoji="0" lang="en-US" altLang="en-US" sz="12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Why corn, beans, and squash are called the “Three Sisters.”</a:t>
            </a:r>
            <a:endParaRPr kumimoji="0" lang="en-US" altLang="en-US" sz="1200" b="0" i="0" u="none" strike="noStrike" cap="none" normalizeH="0" baseline="0" dirty="0">
              <a:ln>
                <a:noFill/>
              </a:ln>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1" i="0" u="none" strike="noStrike" cap="none" normalizeH="0" baseline="0" dirty="0">
              <a:ln>
                <a:noFill/>
              </a:ln>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1" i="0" u="none" strike="noStrike" cap="none" normalizeH="0" baseline="0" dirty="0">
              <a:ln>
                <a:noFill/>
              </a:ln>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200" b="1" dirty="0">
              <a:latin typeface="Times New Roman" panose="02020603050405020304" pitchFamily="18" charset="0"/>
              <a:ea typeface="Aptos" panose="020B000402020202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1" i="0" u="none" strike="noStrike" cap="none" normalizeH="0" baseline="0" dirty="0">
              <a:ln>
                <a:noFill/>
              </a:ln>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200" b="1" dirty="0">
              <a:latin typeface="Times New Roman" panose="02020603050405020304" pitchFamily="18" charset="0"/>
              <a:ea typeface="Aptos" panose="020B000402020202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8:00 PM</a:t>
            </a:r>
            <a:r>
              <a:rPr kumimoji="0" lang="en-US" altLang="en-US" sz="1200" b="0" i="0" u="none" strike="noStrike" cap="none" normalizeH="0" baseline="0" dirty="0">
                <a:ln>
                  <a:noFill/>
                </a:ln>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
            </a:r>
            <a:br>
              <a:rPr kumimoji="0" lang="en-US" altLang="en-US" sz="1200" b="0" i="0" u="none" strike="noStrike" cap="none" normalizeH="0" baseline="0" dirty="0">
                <a:ln>
                  <a:noFill/>
                </a:ln>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br>
            <a:r>
              <a:rPr kumimoji="0" lang="en-US" altLang="en-US" sz="1200" b="0" i="0" u="none" strike="noStrike" cap="none" normalizeH="0" baseline="0" dirty="0">
                <a:ln>
                  <a:noFill/>
                </a:ln>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Campfire:</a:t>
            </a:r>
            <a:endParaRPr kumimoji="0" lang="en-US" altLang="en-US" sz="12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Native American stories (with permission and proper attribution)</a:t>
            </a:r>
            <a:endParaRPr kumimoji="0" lang="en-US" altLang="en-US" sz="1200" b="0" i="0" u="none" strike="noStrike" cap="none" normalizeH="0" baseline="0" dirty="0">
              <a:ln>
                <a:noFill/>
              </a:ln>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Astronomy</a:t>
            </a:r>
            <a:endParaRPr kumimoji="0" lang="en-US" altLang="en-US" sz="1200" b="0" i="0" u="none" strike="noStrike" cap="none" normalizeH="0" baseline="0" dirty="0">
              <a:ln>
                <a:noFill/>
              </a:ln>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Leave No Trace discussion</a:t>
            </a:r>
            <a:endParaRPr kumimoji="0" lang="en-US" altLang="en-US" sz="1200" b="0" i="0" u="none" strike="noStrike" cap="none" normalizeH="0" baseline="0" dirty="0">
              <a:ln>
                <a:noFill/>
              </a:ln>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Scout reflections</a:t>
            </a:r>
            <a:endParaRPr lang="en-US" dirty="0"/>
          </a:p>
        </p:txBody>
      </p:sp>
      <p:sp>
        <p:nvSpPr>
          <p:cNvPr id="2" name="TextBox 1">
            <a:extLst>
              <a:ext uri="{FF2B5EF4-FFF2-40B4-BE49-F238E27FC236}">
                <a16:creationId xmlns:a16="http://schemas.microsoft.com/office/drawing/2014/main" xmlns="" id="{308EC921-DC9C-646A-6100-15EF766C57E2}"/>
              </a:ext>
            </a:extLst>
          </p:cNvPr>
          <p:cNvSpPr txBox="1"/>
          <p:nvPr/>
        </p:nvSpPr>
        <p:spPr>
          <a:xfrm>
            <a:off x="2238233" y="2642217"/>
            <a:ext cx="3234519" cy="646331"/>
          </a:xfrm>
          <a:prstGeom prst="rect">
            <a:avLst/>
          </a:prstGeom>
          <a:solidFill>
            <a:schemeClr val="accent6">
              <a:lumMod val="75000"/>
            </a:schemeClr>
          </a:solidFill>
          <a:scene3d>
            <a:camera prst="orthographicFront"/>
            <a:lightRig rig="threePt" dir="t"/>
          </a:scene3d>
          <a:sp3d>
            <a:bevelT/>
          </a:sp3d>
        </p:spPr>
        <p:txBody>
          <a:bodyPr wrap="square" rtlCol="0">
            <a:spAutoFit/>
          </a:bodyPr>
          <a:lstStyle/>
          <a:p>
            <a:r>
              <a:rPr lang="en-US" sz="1200" b="1" dirty="0">
                <a:solidFill>
                  <a:srgbClr val="FFFF00"/>
                </a:solidFill>
              </a:rPr>
              <a:t>Recommend providing Cash to your scout to buy food treats or Native American souvenirs  at Saturday’s Powwow</a:t>
            </a:r>
          </a:p>
        </p:txBody>
      </p:sp>
    </p:spTree>
    <p:extLst>
      <p:ext uri="{BB962C8B-B14F-4D97-AF65-F5344CB8AC3E}">
        <p14:creationId xmlns:p14="http://schemas.microsoft.com/office/powerpoint/2010/main" val="26707410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A6983755-4290-6D99-5B28-D43F65C25195}"/>
              </a:ext>
            </a:extLst>
          </p:cNvPr>
          <p:cNvSpPr txBox="1"/>
          <p:nvPr/>
        </p:nvSpPr>
        <p:spPr>
          <a:xfrm>
            <a:off x="533043" y="157604"/>
            <a:ext cx="11382232" cy="5940088"/>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4400" b="1" i="0" u="none" strike="noStrike" cap="none" normalizeH="0" baseline="0" dirty="0">
                <a:ln>
                  <a:noFill/>
                </a:ln>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Sunday</a:t>
            </a:r>
            <a:endParaRPr kumimoji="0" lang="en-US" altLang="en-US" sz="4400" b="0" i="0" u="none" strike="noStrike" cap="none" normalizeH="0" baseline="0" dirty="0">
              <a:ln>
                <a:noFill/>
              </a:ln>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en-US" altLang="en-US" sz="1600" b="1" dirty="0">
                <a:latin typeface="Times New Roman" panose="02020603050405020304" pitchFamily="18" charset="0"/>
                <a:ea typeface="Aptos" panose="020B0004020202020204" pitchFamily="34" charset="0"/>
                <a:cs typeface="Times New Roman" panose="02020603050405020304" pitchFamily="18" charset="0"/>
              </a:rPr>
              <a:t>6:30</a:t>
            </a:r>
            <a:r>
              <a:rPr kumimoji="0" lang="en-US" altLang="en-US" sz="1600" b="1" i="0" u="none" strike="noStrike" cap="none" normalizeH="0" baseline="0" dirty="0">
                <a:ln>
                  <a:noFill/>
                </a:ln>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 AM</a:t>
            </a:r>
            <a:r>
              <a:rPr kumimoji="0" lang="en-US" altLang="en-US" sz="1600" b="0" i="0" u="none" strike="noStrike" cap="none" normalizeH="0" baseline="0" dirty="0">
                <a:ln>
                  <a:noFill/>
                </a:ln>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
            </a:r>
            <a:br>
              <a:rPr kumimoji="0" lang="en-US" altLang="en-US" sz="1600" b="0" i="0" u="none" strike="noStrike" cap="none" normalizeH="0" baseline="0" dirty="0">
                <a:ln>
                  <a:noFill/>
                </a:ln>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br>
            <a:r>
              <a:rPr kumimoji="0" lang="en-US" altLang="en-US" sz="1600" b="0" i="0" u="none" strike="noStrike" cap="none" normalizeH="0" baseline="0" dirty="0">
                <a:ln>
                  <a:noFill/>
                </a:ln>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Breakfast</a:t>
            </a:r>
            <a:endParaRPr kumimoji="0" lang="en-US" altLang="en-US" sz="1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Oatmeal (patrol dependent) </a:t>
            </a:r>
            <a:endParaRPr kumimoji="0" lang="en-US" altLang="en-US" sz="1600" b="0" i="0" u="none" strike="noStrike" cap="none" normalizeH="0" baseline="0" dirty="0">
              <a:ln>
                <a:noFill/>
              </a:ln>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Dried fruit</a:t>
            </a:r>
            <a:endParaRPr kumimoji="0" lang="en-US" altLang="en-US" sz="1600" b="0" i="0" u="none" strike="noStrike" cap="none" normalizeH="0" baseline="0" dirty="0">
              <a:ln>
                <a:noFill/>
              </a:ln>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Nuts</a:t>
            </a:r>
            <a:endParaRPr kumimoji="0" lang="en-US" altLang="en-US" sz="1600" b="0" i="0" u="none" strike="noStrike" cap="none" normalizeH="0" baseline="0" dirty="0">
              <a:ln>
                <a:noFill/>
              </a:ln>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Honey</a:t>
            </a:r>
            <a:endParaRPr kumimoji="0" lang="en-US" altLang="en-US" sz="1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600" b="1" i="0" u="none" strike="noStrike" cap="none" normalizeH="0" baseline="0" dirty="0">
              <a:ln>
                <a:noFill/>
              </a:ln>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a:ln>
                  <a:noFill/>
                </a:ln>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8:30 AM</a:t>
            </a:r>
            <a:r>
              <a:rPr kumimoji="0" lang="en-US" altLang="en-US" sz="1600" b="0" i="0" u="none" strike="noStrike" cap="none" normalizeH="0" baseline="0" dirty="0">
                <a:ln>
                  <a:noFill/>
                </a:ln>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
            </a:r>
            <a:br>
              <a:rPr kumimoji="0" lang="en-US" altLang="en-US" sz="1600" b="0" i="0" u="none" strike="noStrike" cap="none" normalizeH="0" baseline="0" dirty="0">
                <a:ln>
                  <a:noFill/>
                </a:ln>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br>
            <a:r>
              <a:rPr kumimoji="0" lang="en-US" altLang="en-US" sz="1600" b="0" i="0" u="none" strike="noStrike" cap="none" normalizeH="0" baseline="0" dirty="0">
                <a:ln>
                  <a:noFill/>
                </a:ln>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Interfaith Scouts’ Own service: </a:t>
            </a:r>
            <a:r>
              <a:rPr kumimoji="0" lang="en-US" altLang="en-US" sz="1600" b="1" i="1" u="none" strike="noStrike" cap="none" normalizeH="0" baseline="0" dirty="0">
                <a:ln>
                  <a:noFill/>
                </a:ln>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who needs their communication MB requirement?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600" b="1" i="0" u="none" strike="noStrike" cap="none" normalizeH="0" baseline="0" dirty="0">
              <a:ln>
                <a:noFill/>
              </a:ln>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a:ln>
                  <a:noFill/>
                </a:ln>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9:00 AM</a:t>
            </a:r>
            <a:r>
              <a:rPr kumimoji="0" lang="en-US" altLang="en-US" sz="1600" b="0" i="0" u="none" strike="noStrike" cap="none" normalizeH="0" baseline="0" dirty="0">
                <a:ln>
                  <a:noFill/>
                </a:ln>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
            </a:r>
            <a:br>
              <a:rPr kumimoji="0" lang="en-US" altLang="en-US" sz="1600" b="0" i="0" u="none" strike="noStrike" cap="none" normalizeH="0" baseline="0" dirty="0">
                <a:ln>
                  <a:noFill/>
                </a:ln>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br>
            <a:r>
              <a:rPr kumimoji="0" lang="en-US" altLang="en-US" sz="1600" b="0" i="0" u="none" strike="noStrike" cap="none" normalizeH="0" baseline="0" dirty="0">
                <a:ln>
                  <a:noFill/>
                </a:ln>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Trash pick-up</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600" dirty="0">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9:15 AM</a:t>
            </a:r>
          </a:p>
          <a:p>
            <a:pPr marL="0" marR="0" lvl="0" indent="0" algn="l" defTabSz="914400" rtl="0" eaLnBrk="0" fontAlgn="base" latinLnBrk="0" hangingPunct="0">
              <a:lnSpc>
                <a:spcPct val="100000"/>
              </a:lnSpc>
              <a:spcBef>
                <a:spcPct val="0"/>
              </a:spcBef>
              <a:spcAft>
                <a:spcPct val="0"/>
              </a:spcAft>
              <a:buClrTx/>
              <a:buSzTx/>
              <a:buFontTx/>
              <a:buNone/>
              <a:tabLst/>
            </a:pPr>
            <a:r>
              <a:rPr lang="en-US" altLang="en-US" sz="1600" dirty="0">
                <a:latin typeface="Times New Roman" panose="02020603050405020304" pitchFamily="18" charset="0"/>
                <a:cs typeface="Times New Roman" panose="02020603050405020304" pitchFamily="18" charset="0"/>
              </a:rPr>
              <a:t>MBC AIC Discussion</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en-US" altLang="en-US" sz="1600" b="1" dirty="0">
                <a:latin typeface="Times New Roman" panose="02020603050405020304" pitchFamily="18" charset="0"/>
                <a:cs typeface="Times New Roman" panose="02020603050405020304" pitchFamily="18" charset="0"/>
              </a:rPr>
              <a:t>9:30</a:t>
            </a:r>
            <a:r>
              <a:rPr lang="en-US" altLang="en-US" sz="1600" dirty="0">
                <a:latin typeface="Times New Roman" panose="02020603050405020304" pitchFamily="18" charset="0"/>
                <a:cs typeface="Times New Roman" panose="02020603050405020304" pitchFamily="18" charset="0"/>
              </a:rPr>
              <a:t> AM </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600" dirty="0">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en-US" altLang="en-US" sz="1600" dirty="0">
                <a:latin typeface="Times New Roman" panose="02020603050405020304" pitchFamily="18" charset="0"/>
                <a:cs typeface="Times New Roman" panose="02020603050405020304" pitchFamily="18" charset="0"/>
              </a:rPr>
              <a:t>a) Scouts Pick-up</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b) 2x Trailers Returned- Scout trailer + Canoe trailer</a:t>
            </a:r>
          </a:p>
        </p:txBody>
      </p:sp>
      <p:sp>
        <p:nvSpPr>
          <p:cNvPr id="4" name="Date Placeholder 3">
            <a:extLst>
              <a:ext uri="{FF2B5EF4-FFF2-40B4-BE49-F238E27FC236}">
                <a16:creationId xmlns:a16="http://schemas.microsoft.com/office/drawing/2014/main" xmlns="" id="{492F6E09-10EB-2BFA-04C4-3AA8F222770C}"/>
              </a:ext>
            </a:extLst>
          </p:cNvPr>
          <p:cNvSpPr>
            <a:spLocks noGrp="1"/>
          </p:cNvSpPr>
          <p:nvPr>
            <p:ph type="dt" sz="half" idx="10"/>
          </p:nvPr>
        </p:nvSpPr>
        <p:spPr/>
        <p:txBody>
          <a:bodyPr/>
          <a:lstStyle/>
          <a:p>
            <a:fld id="{DE48AA90-FFDE-4AE3-B1B0-C0FCCB607C01}" type="datetime1">
              <a:rPr lang="en-US" smtClean="0"/>
              <a:t>7/10/2026</a:t>
            </a:fld>
            <a:endParaRPr lang="en-US"/>
          </a:p>
        </p:txBody>
      </p:sp>
    </p:spTree>
    <p:extLst>
      <p:ext uri="{BB962C8B-B14F-4D97-AF65-F5344CB8AC3E}">
        <p14:creationId xmlns:p14="http://schemas.microsoft.com/office/powerpoint/2010/main" val="41601705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3778C609-40BF-6142-E1A9-F986C54F428A}"/>
              </a:ext>
            </a:extLst>
          </p:cNvPr>
          <p:cNvSpPr txBox="1"/>
          <p:nvPr/>
        </p:nvSpPr>
        <p:spPr>
          <a:xfrm>
            <a:off x="685800" y="916632"/>
            <a:ext cx="11417968" cy="5078313"/>
          </a:xfrm>
          <a:prstGeom prst="rect">
            <a:avLst/>
          </a:prstGeom>
          <a:noFill/>
        </p:spPr>
        <p:txBody>
          <a:bodyPr wrap="square">
            <a:spAutoFit/>
          </a:bodyPr>
          <a:lstStyle/>
          <a:p>
            <a:pPr marL="0" marR="0" lvl="0" indent="0" algn="l" defTabSz="914400" rtl="0" eaLnBrk="0" fontAlgn="base" latinLnBrk="0" hangingPunct="0">
              <a:lnSpc>
                <a:spcPct val="150000"/>
              </a:lnSpc>
              <a:spcBef>
                <a:spcPct val="0"/>
              </a:spcBef>
              <a:spcAft>
                <a:spcPct val="0"/>
              </a:spcAft>
              <a:buClrTx/>
              <a:buSzTx/>
              <a:buFontTx/>
              <a:buNone/>
              <a:tabLst/>
            </a:pPr>
            <a:r>
              <a:rPr kumimoji="0" lang="en-US" altLang="en-US" sz="2000" b="1" i="0" u="none" strike="noStrike" cap="none" normalizeH="0" baseline="0" dirty="0">
                <a:ln>
                  <a:noFill/>
                </a:ln>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Native-inspired menu</a:t>
            </a:r>
            <a:endParaRPr kumimoji="0" lang="en-US" altLang="en-US" sz="2000" b="0" i="0" u="none" strike="noStrike" cap="none" normalizeH="0" baseline="0" dirty="0">
              <a:ln>
                <a:noFill/>
              </a:ln>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endParaRPr>
          </a:p>
          <a:p>
            <a:pPr marL="0" marR="0" lvl="0" indent="0" algn="l" defTabSz="914400" rtl="0" eaLnBrk="0" fontAlgn="base" latinLnBrk="0" hangingPunct="0">
              <a:lnSpc>
                <a:spcPct val="150000"/>
              </a:lnSpc>
              <a:spcBef>
                <a:spcPct val="0"/>
              </a:spcBef>
              <a:spcAft>
                <a:spcPct val="0"/>
              </a:spcAft>
              <a:buClrTx/>
              <a:buSzTx/>
              <a:buFontTx/>
              <a:buNone/>
              <a:tabLst/>
            </a:pPr>
            <a:r>
              <a:rPr kumimoji="0" lang="en-US" altLang="en-US" sz="2000" b="1" i="0" u="none" strike="noStrike" cap="none" normalizeH="0" baseline="0" dirty="0">
                <a:ln>
                  <a:noFill/>
                </a:ln>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Skills Covered</a:t>
            </a:r>
            <a:endPar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lvl="1" eaLnBrk="0" fontAlgn="base" hangingPunct="0">
              <a:lnSpc>
                <a:spcPct val="150000"/>
              </a:lnSpc>
              <a:spcBef>
                <a:spcPct val="0"/>
              </a:spcBef>
              <a:spcAft>
                <a:spcPct val="0"/>
              </a:spcAft>
              <a:buFontTx/>
              <a:buChar char="•"/>
            </a:pPr>
            <a:r>
              <a:rPr lang="en-US" altLang="en-US" sz="2000" i="1" dirty="0">
                <a:latin typeface="Times New Roman" panose="02020603050405020304" pitchFamily="18" charset="0"/>
                <a:ea typeface="Times New Roman" panose="02020603050405020304" pitchFamily="18" charset="0"/>
                <a:cs typeface="Times New Roman" panose="02020603050405020304" pitchFamily="18" charset="0"/>
              </a:rPr>
              <a:t>C</a:t>
            </a:r>
            <a:r>
              <a:rPr kumimoji="0" lang="en-US" altLang="en-US" sz="2000" b="0" i="1"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ooking</a:t>
            </a:r>
            <a:r>
              <a:rPr lang="en-US" alt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altLang="en-US" sz="2000" i="1" dirty="0">
                <a:latin typeface="Times New Roman" panose="02020603050405020304" pitchFamily="18" charset="0"/>
                <a:ea typeface="Times New Roman" panose="02020603050405020304" pitchFamily="18" charset="0"/>
                <a:cs typeface="Times New Roman" panose="02020603050405020304" pitchFamily="18" charset="0"/>
              </a:rPr>
              <a:t>Camping</a:t>
            </a:r>
            <a:r>
              <a:rPr lang="en-US" alt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altLang="en-US" sz="2000" i="1" dirty="0">
                <a:latin typeface="Times New Roman" panose="02020603050405020304" pitchFamily="18" charset="0"/>
                <a:ea typeface="Times New Roman" panose="02020603050405020304" pitchFamily="18" charset="0"/>
                <a:cs typeface="Times New Roman" panose="02020603050405020304" pitchFamily="18" charset="0"/>
              </a:rPr>
              <a:t>Canoeing</a:t>
            </a:r>
            <a:r>
              <a:rPr lang="en-US" alt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altLang="en-US" sz="2000" i="1" dirty="0">
                <a:latin typeface="Times New Roman" panose="02020603050405020304" pitchFamily="18" charset="0"/>
                <a:ea typeface="Times New Roman" panose="02020603050405020304" pitchFamily="18" charset="0"/>
                <a:cs typeface="Times New Roman" panose="02020603050405020304" pitchFamily="18" charset="0"/>
              </a:rPr>
              <a:t>Pioneering</a:t>
            </a:r>
            <a:r>
              <a:rPr lang="en-US" altLang="en-US" sz="2000" dirty="0">
                <a:latin typeface="Times New Roman" panose="02020603050405020304" pitchFamily="18" charset="0"/>
                <a:ea typeface="Times New Roman" panose="02020603050405020304" pitchFamily="18" charset="0"/>
                <a:cs typeface="Times New Roman" panose="02020603050405020304" pitchFamily="18" charset="0"/>
              </a:rPr>
              <a:t>, Communications, and </a:t>
            </a:r>
            <a:r>
              <a:rPr lang="en-US" altLang="en-US" sz="2000" i="1" dirty="0">
                <a:latin typeface="Times New Roman" panose="02020603050405020304" pitchFamily="18" charset="0"/>
                <a:ea typeface="Times New Roman" panose="02020603050405020304" pitchFamily="18" charset="0"/>
                <a:cs typeface="Times New Roman" panose="02020603050405020304" pitchFamily="18" charset="0"/>
              </a:rPr>
              <a:t>American Cultures </a:t>
            </a:r>
            <a:r>
              <a:rPr lang="en-US" altLang="en-US" sz="2000" dirty="0">
                <a:latin typeface="Times New Roman" panose="02020603050405020304" pitchFamily="18" charset="0"/>
                <a:ea typeface="Times New Roman" panose="02020603050405020304" pitchFamily="18" charset="0"/>
                <a:cs typeface="Times New Roman" panose="02020603050405020304" pitchFamily="18" charset="0"/>
              </a:rPr>
              <a:t>MBs</a:t>
            </a:r>
          </a:p>
          <a:p>
            <a:pPr lvl="1" eaLnBrk="0" fontAlgn="base" hangingPunct="0">
              <a:lnSpc>
                <a:spcPct val="150000"/>
              </a:lnSpc>
              <a:spcBef>
                <a:spcPct val="0"/>
              </a:spcBef>
              <a:spcAft>
                <a:spcPct val="0"/>
              </a:spcAft>
              <a:buFontTx/>
              <a:buChar char="•"/>
            </a:pPr>
            <a:r>
              <a:rPr kumimoji="0" lang="en-US" altLang="en-US" sz="2000" b="0" i="0" u="none" strike="noStrike" cap="none" normalizeH="0" baseline="0" dirty="0">
                <a:ln>
                  <a:noFill/>
                </a:ln>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Pa</a:t>
            </a:r>
            <a:r>
              <a:rPr lang="en-US" altLang="en-US" sz="2000" dirty="0">
                <a:latin typeface="Times New Roman" panose="02020603050405020304" pitchFamily="18" charset="0"/>
                <a:ea typeface="Aptos" panose="020B0004020202020204" pitchFamily="34" charset="0"/>
                <a:cs typeface="Times New Roman" panose="02020603050405020304" pitchFamily="18" charset="0"/>
              </a:rPr>
              <a:t>ul Bunyon, </a:t>
            </a:r>
            <a:r>
              <a:rPr lang="en-US" altLang="en-US" sz="2000" dirty="0" err="1">
                <a:latin typeface="Times New Roman" panose="02020603050405020304" pitchFamily="18" charset="0"/>
                <a:ea typeface="Aptos" panose="020B0004020202020204" pitchFamily="34" charset="0"/>
                <a:cs typeface="Times New Roman" panose="02020603050405020304" pitchFamily="18" charset="0"/>
              </a:rPr>
              <a:t>Tot’en</a:t>
            </a:r>
            <a:r>
              <a:rPr lang="en-US" altLang="en-US" sz="2000" dirty="0">
                <a:latin typeface="Times New Roman" panose="02020603050405020304" pitchFamily="18" charset="0"/>
                <a:ea typeface="Aptos" panose="020B0004020202020204" pitchFamily="34" charset="0"/>
                <a:cs typeface="Times New Roman" panose="02020603050405020304" pitchFamily="18" charset="0"/>
              </a:rPr>
              <a:t> Chit, and Fireman Chit tools—</a:t>
            </a:r>
            <a:r>
              <a:rPr lang="en-US" altLang="en-US" sz="2000" i="1" dirty="0">
                <a:latin typeface="Times New Roman" panose="02020603050405020304" pitchFamily="18" charset="0"/>
                <a:ea typeface="Aptos" panose="020B0004020202020204" pitchFamily="34" charset="0"/>
                <a:cs typeface="Times New Roman" panose="02020603050405020304" pitchFamily="18" charset="0"/>
              </a:rPr>
              <a:t>refresher*</a:t>
            </a:r>
          </a:p>
          <a:p>
            <a:pPr lvl="1" eaLnBrk="0" fontAlgn="base" hangingPunct="0">
              <a:lnSpc>
                <a:spcPct val="150000"/>
              </a:lnSpc>
              <a:spcBef>
                <a:spcPct val="0"/>
              </a:spcBef>
              <a:spcAft>
                <a:spcPct val="0"/>
              </a:spcAft>
              <a:buFontTx/>
              <a:buChar char="•"/>
            </a:pPr>
            <a:r>
              <a:rPr kumimoji="0" lang="en-US" altLang="en-US" sz="2000" b="0" i="0" u="none" strike="noStrike" cap="none" normalizeH="0" baseline="0" dirty="0">
                <a:ln>
                  <a:noFill/>
                </a:ln>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Rank-up tasks</a:t>
            </a:r>
          </a:p>
          <a:p>
            <a:pPr lvl="1" eaLnBrk="0" fontAlgn="base" hangingPunct="0">
              <a:lnSpc>
                <a:spcPct val="150000"/>
              </a:lnSpc>
              <a:spcBef>
                <a:spcPct val="0"/>
              </a:spcBef>
              <a:spcAft>
                <a:spcPct val="0"/>
              </a:spcAft>
              <a:buFontTx/>
              <a:buChar char="•"/>
            </a:pPr>
            <a:r>
              <a:rPr kumimoji="0" lang="en-US" altLang="en-US" sz="20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Leave No Trace</a:t>
            </a:r>
            <a:endParaRPr kumimoji="0" lang="en-US" altLang="en-US" sz="2000" b="0" i="0" u="none" strike="noStrike" cap="none" normalizeH="0" baseline="0" dirty="0">
              <a:ln>
                <a:noFill/>
              </a:ln>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endParaRPr>
          </a:p>
          <a:p>
            <a:pPr lvl="1" eaLnBrk="0" fontAlgn="base" hangingPunct="0">
              <a:lnSpc>
                <a:spcPct val="150000"/>
              </a:lnSpc>
              <a:spcBef>
                <a:spcPct val="0"/>
              </a:spcBef>
              <a:spcAft>
                <a:spcPct val="0"/>
              </a:spcAft>
              <a:buFontTx/>
              <a:buChar char="•"/>
            </a:pPr>
            <a:r>
              <a:rPr kumimoji="0" lang="en-US" altLang="en-US" sz="20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Local history</a:t>
            </a:r>
            <a:endParaRPr kumimoji="0" lang="en-US" altLang="en-US" sz="2000" b="0" i="0" u="none" strike="noStrike" cap="none" normalizeH="0" baseline="0" dirty="0">
              <a:ln>
                <a:noFill/>
              </a:ln>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endParaRPr>
          </a:p>
          <a:p>
            <a:pPr lvl="1" eaLnBrk="0" fontAlgn="base" hangingPunct="0">
              <a:lnSpc>
                <a:spcPct val="150000"/>
              </a:lnSpc>
              <a:spcBef>
                <a:spcPct val="0"/>
              </a:spcBef>
              <a:spcAft>
                <a:spcPct val="0"/>
              </a:spcAft>
              <a:buFontTx/>
              <a:buChar char="•"/>
            </a:pPr>
            <a:r>
              <a:rPr kumimoji="0" lang="en-US" altLang="en-US" sz="20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Conservation</a:t>
            </a:r>
            <a:endParaRPr kumimoji="0" lang="en-US" altLang="en-US" sz="2000" b="0" i="0" u="none" strike="noStrike" cap="none" normalizeH="0" baseline="0" dirty="0">
              <a:ln>
                <a:noFill/>
              </a:ln>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endParaRPr>
          </a:p>
          <a:p>
            <a:pPr lvl="1" eaLnBrk="0" fontAlgn="base" hangingPunct="0">
              <a:lnSpc>
                <a:spcPct val="150000"/>
              </a:lnSpc>
              <a:spcBef>
                <a:spcPct val="0"/>
              </a:spcBef>
              <a:spcAft>
                <a:spcPct val="0"/>
              </a:spcAft>
              <a:buFontTx/>
              <a:buChar char="•"/>
            </a:pPr>
            <a:r>
              <a:rPr kumimoji="0" lang="en-US" altLang="en-US" sz="20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Citizenship</a:t>
            </a:r>
            <a:endParaRPr kumimoji="0" lang="en-US" altLang="en-US" sz="2000" b="0" i="0" u="none" strike="noStrike" cap="none" normalizeH="0" baseline="0" dirty="0">
              <a:ln>
                <a:noFill/>
              </a:ln>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endParaRPr>
          </a:p>
          <a:p>
            <a:pPr lvl="1" eaLnBrk="0" fontAlgn="base" hangingPunct="0">
              <a:lnSpc>
                <a:spcPct val="150000"/>
              </a:lnSpc>
              <a:spcBef>
                <a:spcPct val="0"/>
              </a:spcBef>
              <a:spcAft>
                <a:spcPct val="0"/>
              </a:spcAft>
              <a:buFontTx/>
              <a:buChar char="•"/>
            </a:pPr>
            <a:r>
              <a:rPr kumimoji="0" lang="en-US" altLang="en-US" sz="20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Respect for Native cultures</a:t>
            </a:r>
            <a:endPar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spcBef>
                <a:spcPct val="0"/>
              </a:spcBef>
              <a:spcAft>
                <a:spcPct val="0"/>
              </a:spcAft>
              <a:buClrTx/>
              <a:buSzTx/>
              <a:buFontTx/>
              <a:buNone/>
              <a:tabLst/>
            </a:pPr>
            <a:endParaRPr kumimoji="0" lang="en-US" altLang="en-US" sz="2400" b="0" i="0" u="none" strike="noStrike" cap="none" normalizeH="0" baseline="0" dirty="0">
              <a:ln>
                <a:noFill/>
              </a:ln>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endParaRPr>
          </a:p>
        </p:txBody>
      </p:sp>
      <p:sp>
        <p:nvSpPr>
          <p:cNvPr id="4" name="Date Placeholder 3">
            <a:extLst>
              <a:ext uri="{FF2B5EF4-FFF2-40B4-BE49-F238E27FC236}">
                <a16:creationId xmlns:a16="http://schemas.microsoft.com/office/drawing/2014/main" xmlns="" id="{A751DC08-8E6A-7C88-EADB-5E485C420A29}"/>
              </a:ext>
            </a:extLst>
          </p:cNvPr>
          <p:cNvSpPr>
            <a:spLocks noGrp="1"/>
          </p:cNvSpPr>
          <p:nvPr>
            <p:ph type="dt" sz="half" idx="10"/>
          </p:nvPr>
        </p:nvSpPr>
        <p:spPr/>
        <p:txBody>
          <a:bodyPr/>
          <a:lstStyle/>
          <a:p>
            <a:fld id="{A8B82E9F-B457-4ABF-8771-381E447D4540}" type="datetime1">
              <a:rPr lang="en-US" smtClean="0"/>
              <a:t>7/10/2026</a:t>
            </a:fld>
            <a:endParaRPr lang="en-US"/>
          </a:p>
        </p:txBody>
      </p:sp>
      <p:sp>
        <p:nvSpPr>
          <p:cNvPr id="6" name="TextBox 5">
            <a:extLst>
              <a:ext uri="{FF2B5EF4-FFF2-40B4-BE49-F238E27FC236}">
                <a16:creationId xmlns:a16="http://schemas.microsoft.com/office/drawing/2014/main" xmlns="" id="{BFC5B337-93EA-B139-F4F3-5914B5174468}"/>
              </a:ext>
            </a:extLst>
          </p:cNvPr>
          <p:cNvSpPr txBox="1"/>
          <p:nvPr/>
        </p:nvSpPr>
        <p:spPr>
          <a:xfrm>
            <a:off x="2241061" y="501134"/>
            <a:ext cx="7128710" cy="830997"/>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AIC MB Weekend</a:t>
            </a: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2400" b="0" i="0" u="none" strike="noStrike" cap="none" normalizeH="0" baseline="0" dirty="0">
              <a:ln>
                <a:noFill/>
              </a:ln>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endParaRPr>
          </a:p>
        </p:txBody>
      </p:sp>
      <p:sp>
        <p:nvSpPr>
          <p:cNvPr id="2" name="TextBox 1">
            <a:extLst>
              <a:ext uri="{FF2B5EF4-FFF2-40B4-BE49-F238E27FC236}">
                <a16:creationId xmlns:a16="http://schemas.microsoft.com/office/drawing/2014/main" xmlns="" id="{6CC5A59B-3740-E135-60F3-17929E24B795}"/>
              </a:ext>
            </a:extLst>
          </p:cNvPr>
          <p:cNvSpPr txBox="1"/>
          <p:nvPr/>
        </p:nvSpPr>
        <p:spPr>
          <a:xfrm>
            <a:off x="5240740" y="5710535"/>
            <a:ext cx="6059605" cy="646331"/>
          </a:xfrm>
          <a:prstGeom prst="rect">
            <a:avLst/>
          </a:prstGeom>
          <a:solidFill>
            <a:schemeClr val="accent6">
              <a:lumMod val="75000"/>
            </a:schemeClr>
          </a:solidFill>
          <a:scene3d>
            <a:camera prst="orthographicFront"/>
            <a:lightRig rig="threePt" dir="t"/>
          </a:scene3d>
          <a:sp3d>
            <a:bevelT/>
          </a:sp3d>
        </p:spPr>
        <p:txBody>
          <a:bodyPr wrap="square" rtlCol="0">
            <a:spAutoFit/>
          </a:bodyPr>
          <a:lstStyle/>
          <a:p>
            <a:r>
              <a:rPr lang="en-US" b="1" dirty="0">
                <a:solidFill>
                  <a:srgbClr val="FFFF00"/>
                </a:solidFill>
              </a:rPr>
              <a:t>Recommend providing Cash to your scout to buy food treats or Native American souvenirs  at Saturday’s Powwow</a:t>
            </a:r>
          </a:p>
        </p:txBody>
      </p:sp>
    </p:spTree>
    <p:extLst>
      <p:ext uri="{BB962C8B-B14F-4D97-AF65-F5344CB8AC3E}">
        <p14:creationId xmlns:p14="http://schemas.microsoft.com/office/powerpoint/2010/main" val="35706303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xmlns="" id="{CD4A84E2-4C37-0834-B6FD-643EA5063BED}"/>
              </a:ext>
            </a:extLst>
          </p:cNvPr>
          <p:cNvGraphicFramePr>
            <a:graphicFrameLocks noGrp="1"/>
          </p:cNvGraphicFramePr>
          <p:nvPr>
            <p:extLst>
              <p:ext uri="{D42A27DB-BD31-4B8C-83A1-F6EECF244321}">
                <p14:modId xmlns:p14="http://schemas.microsoft.com/office/powerpoint/2010/main" val="1673678481"/>
              </p:ext>
            </p:extLst>
          </p:nvPr>
        </p:nvGraphicFramePr>
        <p:xfrm>
          <a:off x="412072" y="481263"/>
          <a:ext cx="7252044" cy="5968026"/>
        </p:xfrm>
        <a:graphic>
          <a:graphicData uri="http://schemas.openxmlformats.org/drawingml/2006/table">
            <a:tbl>
              <a:tblPr firstRow="1" firstCol="1" bandRow="1">
                <a:tableStyleId>{5C22544A-7EE6-4342-B048-85BDC9FD1C3A}</a:tableStyleId>
              </a:tblPr>
              <a:tblGrid>
                <a:gridCol w="1308496">
                  <a:extLst>
                    <a:ext uri="{9D8B030D-6E8A-4147-A177-3AD203B41FA5}">
                      <a16:colId xmlns:a16="http://schemas.microsoft.com/office/drawing/2014/main" xmlns="" val="4023437793"/>
                    </a:ext>
                  </a:extLst>
                </a:gridCol>
                <a:gridCol w="5943548">
                  <a:extLst>
                    <a:ext uri="{9D8B030D-6E8A-4147-A177-3AD203B41FA5}">
                      <a16:colId xmlns:a16="http://schemas.microsoft.com/office/drawing/2014/main" xmlns="" val="1862349072"/>
                    </a:ext>
                  </a:extLst>
                </a:gridCol>
              </a:tblGrid>
              <a:tr h="498121">
                <a:tc>
                  <a:txBody>
                    <a:bodyPr/>
                    <a:lstStyle/>
                    <a:p>
                      <a:pPr marL="0" marR="0" algn="ctr">
                        <a:spcAft>
                          <a:spcPts val="900"/>
                        </a:spcAft>
                        <a:buNone/>
                      </a:pPr>
                      <a:r>
                        <a:rPr lang="en-US" sz="2800">
                          <a:effectLst/>
                          <a:latin typeface="Times New Roman" panose="02020603050405020304" pitchFamily="18" charset="0"/>
                          <a:cs typeface="Times New Roman" panose="02020603050405020304" pitchFamily="18" charset="0"/>
                        </a:rPr>
                        <a:t>Meal</a:t>
                      </a:r>
                      <a:endParaRPr lang="en-US" sz="2800">
                        <a:effectLst/>
                        <a:latin typeface="Times New Roman" panose="02020603050405020304" pitchFamily="18" charset="0"/>
                        <a:ea typeface="Aptos" panose="020B0004020202020204" pitchFamily="34" charset="0"/>
                        <a:cs typeface="Times New Roman" panose="02020603050405020304" pitchFamily="18" charset="0"/>
                      </a:endParaRPr>
                    </a:p>
                  </a:txBody>
                  <a:tcPr marL="114300" marR="114300" marT="76200" marB="76200" anchor="ctr"/>
                </a:tc>
                <a:tc>
                  <a:txBody>
                    <a:bodyPr/>
                    <a:lstStyle/>
                    <a:p>
                      <a:pPr marL="0" marR="0" algn="ctr">
                        <a:spcAft>
                          <a:spcPts val="900"/>
                        </a:spcAft>
                        <a:buNone/>
                      </a:pPr>
                      <a:r>
                        <a:rPr lang="en-US" sz="2800" dirty="0">
                          <a:solidFill>
                            <a:srgbClr val="FFFF00"/>
                          </a:solidFill>
                          <a:effectLst/>
                          <a:latin typeface="Times New Roman" panose="02020603050405020304" pitchFamily="18" charset="0"/>
                          <a:cs typeface="Times New Roman" panose="02020603050405020304" pitchFamily="18" charset="0"/>
                        </a:rPr>
                        <a:t>Menu</a:t>
                      </a:r>
                      <a:endParaRPr lang="en-US" sz="2800" dirty="0">
                        <a:solidFill>
                          <a:srgbClr val="FFFF00"/>
                        </a:solidFill>
                        <a:effectLst/>
                        <a:latin typeface="Times New Roman" panose="02020603050405020304" pitchFamily="18" charset="0"/>
                        <a:ea typeface="Aptos" panose="020B0004020202020204" pitchFamily="34" charset="0"/>
                        <a:cs typeface="Times New Roman" panose="02020603050405020304" pitchFamily="18" charset="0"/>
                      </a:endParaRPr>
                    </a:p>
                  </a:txBody>
                  <a:tcPr marL="114300" marR="114300" marT="76200" marB="76200" anchor="ctr"/>
                </a:tc>
                <a:extLst>
                  <a:ext uri="{0D108BD9-81ED-4DB2-BD59-A6C34878D82A}">
                    <a16:rowId xmlns:a16="http://schemas.microsoft.com/office/drawing/2014/main" xmlns="" val="3732845175"/>
                  </a:ext>
                </a:extLst>
              </a:tr>
              <a:tr h="871712">
                <a:tc>
                  <a:txBody>
                    <a:bodyPr/>
                    <a:lstStyle/>
                    <a:p>
                      <a:pPr marL="0" marR="0">
                        <a:spcAft>
                          <a:spcPts val="900"/>
                        </a:spcAft>
                        <a:buNone/>
                      </a:pPr>
                      <a:r>
                        <a:rPr lang="en-US" sz="1800" dirty="0">
                          <a:solidFill>
                            <a:srgbClr val="FFFF00"/>
                          </a:solidFill>
                          <a:effectLst/>
                          <a:latin typeface="Times New Roman" panose="02020603050405020304" pitchFamily="18" charset="0"/>
                          <a:cs typeface="Times New Roman" panose="02020603050405020304" pitchFamily="18" charset="0"/>
                        </a:rPr>
                        <a:t>Fri</a:t>
                      </a:r>
                    </a:p>
                    <a:p>
                      <a:pPr marL="0" marR="0">
                        <a:spcAft>
                          <a:spcPts val="900"/>
                        </a:spcAft>
                        <a:buNone/>
                      </a:pPr>
                      <a:r>
                        <a:rPr lang="en-US" sz="1800" dirty="0">
                          <a:solidFill>
                            <a:srgbClr val="FFFF00"/>
                          </a:solidFill>
                          <a:effectLst/>
                          <a:latin typeface="Times New Roman" panose="02020603050405020304" pitchFamily="18" charset="0"/>
                          <a:cs typeface="Times New Roman" panose="02020603050405020304" pitchFamily="18" charset="0"/>
                        </a:rPr>
                        <a:t>Dinner</a:t>
                      </a:r>
                      <a:endParaRPr lang="en-US" sz="1800" dirty="0">
                        <a:solidFill>
                          <a:srgbClr val="FFFF00"/>
                        </a:solidFill>
                        <a:effectLst/>
                        <a:latin typeface="Times New Roman" panose="02020603050405020304" pitchFamily="18" charset="0"/>
                        <a:ea typeface="Aptos" panose="020B0004020202020204" pitchFamily="34" charset="0"/>
                        <a:cs typeface="Times New Roman" panose="02020603050405020304" pitchFamily="18" charset="0"/>
                      </a:endParaRPr>
                    </a:p>
                  </a:txBody>
                  <a:tcPr marL="114300" marR="114300" marT="76200" marB="76200" anchor="ctr"/>
                </a:tc>
                <a:tc>
                  <a:txBody>
                    <a:bodyPr/>
                    <a:lstStyle/>
                    <a:p>
                      <a:pPr marL="0" marR="0">
                        <a:spcAft>
                          <a:spcPts val="900"/>
                        </a:spcAft>
                        <a:buNone/>
                      </a:pPr>
                      <a:r>
                        <a:rPr lang="en-US" sz="2400" dirty="0">
                          <a:effectLst/>
                          <a:latin typeface="Times New Roman" panose="02020603050405020304" pitchFamily="18" charset="0"/>
                          <a:cs typeface="Times New Roman" panose="02020603050405020304" pitchFamily="18" charset="0"/>
                        </a:rPr>
                        <a:t>Dutch oven pot - chicken stew,  stick bread, baked apples    (</a:t>
                      </a:r>
                      <a:r>
                        <a:rPr lang="en-US" sz="2400" b="1" dirty="0">
                          <a:solidFill>
                            <a:srgbClr val="FF0000"/>
                          </a:solidFill>
                          <a:effectLst/>
                          <a:latin typeface="Times New Roman" panose="02020603050405020304" pitchFamily="18" charset="0"/>
                          <a:cs typeface="Times New Roman" panose="02020603050405020304" pitchFamily="18" charset="0"/>
                        </a:rPr>
                        <a:t>over fire</a:t>
                      </a:r>
                      <a:r>
                        <a:rPr lang="en-US" sz="2400" dirty="0">
                          <a:effectLst/>
                          <a:latin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114300" marR="114300" marT="76200" marB="76200" anchor="ctr"/>
                </a:tc>
                <a:extLst>
                  <a:ext uri="{0D108BD9-81ED-4DB2-BD59-A6C34878D82A}">
                    <a16:rowId xmlns:a16="http://schemas.microsoft.com/office/drawing/2014/main" xmlns="" val="2529699743"/>
                  </a:ext>
                </a:extLst>
              </a:tr>
              <a:tr h="925082">
                <a:tc>
                  <a:txBody>
                    <a:bodyPr/>
                    <a:lstStyle/>
                    <a:p>
                      <a:pPr marL="0" marR="0">
                        <a:spcAft>
                          <a:spcPts val="900"/>
                        </a:spcAft>
                        <a:buNone/>
                      </a:pPr>
                      <a:r>
                        <a:rPr lang="en-US" sz="1800" dirty="0">
                          <a:solidFill>
                            <a:srgbClr val="FFFF00"/>
                          </a:solidFill>
                          <a:effectLst/>
                          <a:latin typeface="Times New Roman" panose="02020603050405020304" pitchFamily="18" charset="0"/>
                          <a:cs typeface="Times New Roman" panose="02020603050405020304" pitchFamily="18" charset="0"/>
                        </a:rPr>
                        <a:t>Saturday Breakfast</a:t>
                      </a:r>
                      <a:endParaRPr lang="en-US" sz="1800" dirty="0">
                        <a:solidFill>
                          <a:srgbClr val="FFFF00"/>
                        </a:solidFill>
                        <a:effectLst/>
                        <a:latin typeface="Times New Roman" panose="02020603050405020304" pitchFamily="18" charset="0"/>
                        <a:ea typeface="Aptos" panose="020B0004020202020204" pitchFamily="34" charset="0"/>
                        <a:cs typeface="Times New Roman" panose="02020603050405020304" pitchFamily="18" charset="0"/>
                      </a:endParaRPr>
                    </a:p>
                  </a:txBody>
                  <a:tcPr marL="114300" marR="114300" marT="76200" marB="76200" anchor="ctr"/>
                </a:tc>
                <a:tc>
                  <a:txBody>
                    <a:bodyPr/>
                    <a:lstStyle/>
                    <a:p>
                      <a:pPr marL="0" marR="0">
                        <a:spcAft>
                          <a:spcPts val="900"/>
                        </a:spcAft>
                        <a:buNone/>
                      </a:pPr>
                      <a:r>
                        <a:rPr lang="en-US" sz="2400" dirty="0">
                          <a:effectLst/>
                          <a:latin typeface="Times New Roman" panose="02020603050405020304" pitchFamily="18" charset="0"/>
                          <a:cs typeface="Times New Roman" panose="02020603050405020304" pitchFamily="18" charset="0"/>
                        </a:rPr>
                        <a:t>Cornbread Jonny cakes (cornbread Pancakes) w/ berries, eggs (</a:t>
                      </a:r>
                      <a:r>
                        <a:rPr lang="en-US" sz="2400" b="1" dirty="0">
                          <a:solidFill>
                            <a:srgbClr val="FF0000"/>
                          </a:solidFill>
                          <a:effectLst/>
                          <a:latin typeface="Times New Roman" panose="02020603050405020304" pitchFamily="18" charset="0"/>
                          <a:cs typeface="Times New Roman" panose="02020603050405020304" pitchFamily="18" charset="0"/>
                        </a:rPr>
                        <a:t>over fire</a:t>
                      </a:r>
                      <a:r>
                        <a:rPr lang="en-US" sz="2400" dirty="0">
                          <a:effectLst/>
                          <a:latin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114300" marR="114300" marT="76200" marB="76200" anchor="ctr"/>
                </a:tc>
                <a:extLst>
                  <a:ext uri="{0D108BD9-81ED-4DB2-BD59-A6C34878D82A}">
                    <a16:rowId xmlns:a16="http://schemas.microsoft.com/office/drawing/2014/main" xmlns="" val="3745422176"/>
                  </a:ext>
                </a:extLst>
              </a:tr>
              <a:tr h="925082">
                <a:tc>
                  <a:txBody>
                    <a:bodyPr/>
                    <a:lstStyle/>
                    <a:p>
                      <a:pPr marL="0" marR="0">
                        <a:spcAft>
                          <a:spcPts val="900"/>
                        </a:spcAft>
                        <a:buNone/>
                      </a:pPr>
                      <a:r>
                        <a:rPr lang="en-US" sz="1800" dirty="0">
                          <a:solidFill>
                            <a:srgbClr val="FFFF00"/>
                          </a:solidFill>
                          <a:effectLst/>
                          <a:latin typeface="Times New Roman" panose="02020603050405020304" pitchFamily="18" charset="0"/>
                          <a:cs typeface="Times New Roman" panose="02020603050405020304" pitchFamily="18" charset="0"/>
                        </a:rPr>
                        <a:t>Saturday Lunch</a:t>
                      </a:r>
                      <a:endParaRPr lang="en-US" sz="1800" dirty="0">
                        <a:solidFill>
                          <a:srgbClr val="FFFF00"/>
                        </a:solidFill>
                        <a:effectLst/>
                        <a:latin typeface="Times New Roman" panose="02020603050405020304" pitchFamily="18" charset="0"/>
                        <a:ea typeface="Aptos" panose="020B0004020202020204" pitchFamily="34" charset="0"/>
                        <a:cs typeface="Times New Roman" panose="02020603050405020304" pitchFamily="18" charset="0"/>
                      </a:endParaRPr>
                    </a:p>
                  </a:txBody>
                  <a:tcPr marL="114300" marR="114300" marT="76200" marB="76200" anchor="ctr"/>
                </a:tc>
                <a:tc>
                  <a:txBody>
                    <a:bodyPr/>
                    <a:lstStyle/>
                    <a:p>
                      <a:pPr marL="0" marR="0">
                        <a:spcAft>
                          <a:spcPts val="900"/>
                        </a:spcAft>
                        <a:buNone/>
                      </a:pPr>
                      <a:r>
                        <a:rPr lang="en-US" sz="2400" dirty="0">
                          <a:effectLst/>
                          <a:latin typeface="Times New Roman" panose="02020603050405020304" pitchFamily="18" charset="0"/>
                          <a:cs typeface="Times New Roman" panose="02020603050405020304" pitchFamily="18" charset="0"/>
                        </a:rPr>
                        <a:t>Turkey wraps, fruit (</a:t>
                      </a:r>
                      <a:r>
                        <a:rPr lang="en-US" sz="2800" b="1" i="1" dirty="0">
                          <a:solidFill>
                            <a:srgbClr val="FF0000"/>
                          </a:solidFill>
                          <a:effectLst/>
                          <a:latin typeface="Times New Roman" panose="02020603050405020304" pitchFamily="18" charset="0"/>
                          <a:cs typeface="Times New Roman" panose="02020603050405020304" pitchFamily="18" charset="0"/>
                        </a:rPr>
                        <a:t>lunch sack</a:t>
                      </a:r>
                      <a:r>
                        <a:rPr lang="en-US" sz="2400" dirty="0">
                          <a:effectLst/>
                          <a:latin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114300" marR="114300" marT="76200" marB="76200" anchor="ctr"/>
                </a:tc>
                <a:extLst>
                  <a:ext uri="{0D108BD9-81ED-4DB2-BD59-A6C34878D82A}">
                    <a16:rowId xmlns:a16="http://schemas.microsoft.com/office/drawing/2014/main" xmlns="" val="4254598457"/>
                  </a:ext>
                </a:extLst>
              </a:tr>
              <a:tr h="925082">
                <a:tc>
                  <a:txBody>
                    <a:bodyPr/>
                    <a:lstStyle/>
                    <a:p>
                      <a:pPr marL="0" marR="0">
                        <a:spcAft>
                          <a:spcPts val="900"/>
                        </a:spcAft>
                        <a:buNone/>
                      </a:pPr>
                      <a:r>
                        <a:rPr lang="en-US" sz="1800" dirty="0">
                          <a:solidFill>
                            <a:srgbClr val="FFFF00"/>
                          </a:solidFill>
                          <a:effectLst/>
                          <a:latin typeface="Times New Roman" panose="02020603050405020304" pitchFamily="18" charset="0"/>
                          <a:cs typeface="Times New Roman" panose="02020603050405020304" pitchFamily="18" charset="0"/>
                        </a:rPr>
                        <a:t>Saturday Dinner</a:t>
                      </a:r>
                      <a:endParaRPr lang="en-US" sz="1800" dirty="0">
                        <a:solidFill>
                          <a:srgbClr val="FFFF00"/>
                        </a:solidFill>
                        <a:effectLst/>
                        <a:latin typeface="Times New Roman" panose="02020603050405020304" pitchFamily="18" charset="0"/>
                        <a:ea typeface="Aptos" panose="020B0004020202020204" pitchFamily="34" charset="0"/>
                        <a:cs typeface="Times New Roman" panose="02020603050405020304" pitchFamily="18" charset="0"/>
                      </a:endParaRPr>
                    </a:p>
                  </a:txBody>
                  <a:tcPr marL="114300" marR="114300" marT="76200" marB="76200" anchor="ctr"/>
                </a:tc>
                <a:tc>
                  <a:txBody>
                    <a:bodyPr/>
                    <a:lstStyle/>
                    <a:p>
                      <a:pPr marL="0" marR="0" lvl="0" indent="0" algn="l" defTabSz="914400" rtl="0" eaLnBrk="1" fontAlgn="auto" latinLnBrk="0" hangingPunct="1">
                        <a:lnSpc>
                          <a:spcPct val="100000"/>
                        </a:lnSpc>
                        <a:spcBef>
                          <a:spcPts val="0"/>
                        </a:spcBef>
                        <a:spcAft>
                          <a:spcPts val="900"/>
                        </a:spcAft>
                        <a:buClrTx/>
                        <a:buSzTx/>
                        <a:buFontTx/>
                        <a:buNone/>
                        <a:tabLst/>
                        <a:defRPr/>
                      </a:pPr>
                      <a:r>
                        <a:rPr lang="en-US" sz="2400" u="sng" dirty="0">
                          <a:effectLst/>
                          <a:latin typeface="Times New Roman" panose="02020603050405020304" pitchFamily="18" charset="0"/>
                          <a:cs typeface="Times New Roman" panose="02020603050405020304" pitchFamily="18" charset="0"/>
                        </a:rPr>
                        <a:t>chicken skewers </a:t>
                      </a:r>
                      <a:r>
                        <a:rPr lang="en-US" sz="2400" i="1" dirty="0">
                          <a:effectLst/>
                          <a:latin typeface="Times New Roman" panose="02020603050405020304" pitchFamily="18" charset="0"/>
                          <a:cs typeface="Times New Roman" panose="02020603050405020304" pitchFamily="18" charset="0"/>
                        </a:rPr>
                        <a:t>or stew</a:t>
                      </a:r>
                      <a:r>
                        <a:rPr lang="en-US" sz="2400" dirty="0">
                          <a:effectLst/>
                          <a:latin typeface="Times New Roman" panose="02020603050405020304" pitchFamily="18" charset="0"/>
                          <a:cs typeface="Times New Roman" panose="02020603050405020304" pitchFamily="18" charset="0"/>
                        </a:rPr>
                        <a:t>, sweet potatoes w/ cinnamon + sugar (in tinfoil) </a:t>
                      </a:r>
                      <a:r>
                        <a:rPr lang="en-US" sz="2400" b="1" i="1" dirty="0">
                          <a:effectLst/>
                          <a:latin typeface="Times New Roman" panose="02020603050405020304" pitchFamily="18" charset="0"/>
                          <a:cs typeface="Times New Roman" panose="02020603050405020304" pitchFamily="18" charset="0"/>
                        </a:rPr>
                        <a:t>or</a:t>
                      </a:r>
                      <a:r>
                        <a:rPr lang="en-US" sz="2400" dirty="0">
                          <a:effectLst/>
                          <a:latin typeface="Times New Roman" panose="02020603050405020304" pitchFamily="18" charset="0"/>
                          <a:cs typeface="Times New Roman" panose="02020603050405020304" pitchFamily="18" charset="0"/>
                        </a:rPr>
                        <a:t> </a:t>
                      </a:r>
                      <a:r>
                        <a:rPr kumimoji="0" lang="en-US" altLang="en-US" sz="24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Three Sisters succotash in pot</a:t>
                      </a:r>
                      <a:r>
                        <a:rPr lang="en-US" sz="2400" dirty="0">
                          <a:effectLst/>
                          <a:latin typeface="Times New Roman" panose="02020603050405020304" pitchFamily="18" charset="0"/>
                          <a:cs typeface="Times New Roman" panose="02020603050405020304" pitchFamily="18" charset="0"/>
                        </a:rPr>
                        <a:t>, Dutch oven cobbler </a:t>
                      </a:r>
                      <a:r>
                        <a:rPr lang="en-US" sz="2400" i="1" dirty="0">
                          <a:effectLst/>
                          <a:latin typeface="Times New Roman" panose="02020603050405020304" pitchFamily="18" charset="0"/>
                          <a:cs typeface="Times New Roman" panose="02020603050405020304" pitchFamily="18" charset="0"/>
                        </a:rPr>
                        <a:t>of choice</a:t>
                      </a:r>
                    </a:p>
                    <a:p>
                      <a:pPr marL="0" marR="0">
                        <a:spcAft>
                          <a:spcPts val="900"/>
                        </a:spcAft>
                        <a:buNone/>
                      </a:pPr>
                      <a:r>
                        <a:rPr lang="en-US" sz="2400" dirty="0">
                          <a:effectLst/>
                          <a:latin typeface="Times New Roman" panose="02020603050405020304" pitchFamily="18" charset="0"/>
                          <a:cs typeface="Times New Roman" panose="02020603050405020304" pitchFamily="18" charset="0"/>
                        </a:rPr>
                        <a:t>(</a:t>
                      </a:r>
                      <a:r>
                        <a:rPr lang="en-US" sz="2400" b="1" dirty="0">
                          <a:solidFill>
                            <a:srgbClr val="FF0000"/>
                          </a:solidFill>
                          <a:effectLst/>
                          <a:latin typeface="Times New Roman" panose="02020603050405020304" pitchFamily="18" charset="0"/>
                          <a:cs typeface="Times New Roman" panose="02020603050405020304" pitchFamily="18" charset="0"/>
                        </a:rPr>
                        <a:t>over fire</a:t>
                      </a:r>
                      <a:r>
                        <a:rPr lang="en-US" sz="2400" dirty="0">
                          <a:effectLst/>
                          <a:latin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114300" marR="114300" marT="76200" marB="76200" anchor="ctr"/>
                </a:tc>
                <a:extLst>
                  <a:ext uri="{0D108BD9-81ED-4DB2-BD59-A6C34878D82A}">
                    <a16:rowId xmlns:a16="http://schemas.microsoft.com/office/drawing/2014/main" xmlns="" val="47551045"/>
                  </a:ext>
                </a:extLst>
              </a:tr>
              <a:tr h="925082">
                <a:tc>
                  <a:txBody>
                    <a:bodyPr/>
                    <a:lstStyle/>
                    <a:p>
                      <a:pPr marL="0" marR="0">
                        <a:spcAft>
                          <a:spcPts val="900"/>
                        </a:spcAft>
                        <a:buNone/>
                      </a:pPr>
                      <a:r>
                        <a:rPr lang="en-US" sz="1800" dirty="0">
                          <a:solidFill>
                            <a:srgbClr val="FFFF00"/>
                          </a:solidFill>
                          <a:effectLst/>
                          <a:latin typeface="Times New Roman" panose="02020603050405020304" pitchFamily="18" charset="0"/>
                          <a:cs typeface="Times New Roman" panose="02020603050405020304" pitchFamily="18" charset="0"/>
                        </a:rPr>
                        <a:t>Sunday Breakfast</a:t>
                      </a:r>
                      <a:endParaRPr lang="en-US" sz="1800" dirty="0">
                        <a:solidFill>
                          <a:srgbClr val="FFFF00"/>
                        </a:solidFill>
                        <a:effectLst/>
                        <a:latin typeface="Times New Roman" panose="02020603050405020304" pitchFamily="18" charset="0"/>
                        <a:ea typeface="Aptos" panose="020B0004020202020204" pitchFamily="34" charset="0"/>
                        <a:cs typeface="Times New Roman" panose="02020603050405020304" pitchFamily="18" charset="0"/>
                      </a:endParaRPr>
                    </a:p>
                  </a:txBody>
                  <a:tcPr marL="114300" marR="114300" marT="76200" marB="76200" anchor="ctr"/>
                </a:tc>
                <a:tc>
                  <a:txBody>
                    <a:bodyPr/>
                    <a:lstStyle/>
                    <a:p>
                      <a:pPr marL="0" marR="0">
                        <a:spcAft>
                          <a:spcPts val="900"/>
                        </a:spcAft>
                        <a:buNone/>
                      </a:pPr>
                      <a:r>
                        <a:rPr lang="en-US" sz="2400" dirty="0">
                          <a:effectLst/>
                          <a:latin typeface="Times New Roman" panose="02020603050405020304" pitchFamily="18" charset="0"/>
                          <a:cs typeface="Times New Roman" panose="02020603050405020304" pitchFamily="18" charset="0"/>
                        </a:rPr>
                        <a:t>nuts, dried fruit, jerky meat</a:t>
                      </a:r>
                      <a:endParaRPr lang="en-US" sz="24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114300" marR="114300" marT="76200" marB="76200" anchor="ctr"/>
                </a:tc>
                <a:extLst>
                  <a:ext uri="{0D108BD9-81ED-4DB2-BD59-A6C34878D82A}">
                    <a16:rowId xmlns:a16="http://schemas.microsoft.com/office/drawing/2014/main" xmlns="" val="2082110171"/>
                  </a:ext>
                </a:extLst>
              </a:tr>
            </a:tbl>
          </a:graphicData>
        </a:graphic>
      </p:graphicFrame>
      <p:sp>
        <p:nvSpPr>
          <p:cNvPr id="3" name="Date Placeholder 2">
            <a:extLst>
              <a:ext uri="{FF2B5EF4-FFF2-40B4-BE49-F238E27FC236}">
                <a16:creationId xmlns:a16="http://schemas.microsoft.com/office/drawing/2014/main" xmlns="" id="{320E6A21-A4E7-02F4-1E40-F023EDF83679}"/>
              </a:ext>
            </a:extLst>
          </p:cNvPr>
          <p:cNvSpPr>
            <a:spLocks noGrp="1"/>
          </p:cNvSpPr>
          <p:nvPr>
            <p:ph type="dt" sz="half" idx="10"/>
          </p:nvPr>
        </p:nvSpPr>
        <p:spPr/>
        <p:txBody>
          <a:bodyPr/>
          <a:lstStyle/>
          <a:p>
            <a:fld id="{3344F8D6-B35D-480D-91C9-115EAA059A55}" type="datetime1">
              <a:rPr lang="en-US" smtClean="0"/>
              <a:t>7/10/2026</a:t>
            </a:fld>
            <a:endParaRPr lang="en-US"/>
          </a:p>
        </p:txBody>
      </p:sp>
      <p:pic>
        <p:nvPicPr>
          <p:cNvPr id="5" name="Picture 4">
            <a:extLst>
              <a:ext uri="{FF2B5EF4-FFF2-40B4-BE49-F238E27FC236}">
                <a16:creationId xmlns:a16="http://schemas.microsoft.com/office/drawing/2014/main" xmlns="" id="{1D2B37EA-160E-1B5D-A057-5276CF8E8A25}"/>
              </a:ext>
            </a:extLst>
          </p:cNvPr>
          <p:cNvPicPr>
            <a:picLocks noChangeAspect="1"/>
          </p:cNvPicPr>
          <p:nvPr/>
        </p:nvPicPr>
        <p:blipFill>
          <a:blip r:embed="rId2"/>
          <a:srcRect l="67105" t="11284" r="22538" b="35241"/>
          <a:stretch>
            <a:fillRect/>
          </a:stretch>
        </p:blipFill>
        <p:spPr>
          <a:xfrm>
            <a:off x="7664116" y="445167"/>
            <a:ext cx="4195790" cy="6093098"/>
          </a:xfrm>
          <a:prstGeom prst="rect">
            <a:avLst/>
          </a:prstGeom>
        </p:spPr>
      </p:pic>
    </p:spTree>
    <p:extLst>
      <p:ext uri="{BB962C8B-B14F-4D97-AF65-F5344CB8AC3E}">
        <p14:creationId xmlns:p14="http://schemas.microsoft.com/office/powerpoint/2010/main" val="11028961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1E1EFB9B-08D1-D0FB-17AB-C884E8BEB9E6}"/>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xmlns="" id="{270BE67A-108C-4FD4-949A-77553E4CA61D}"/>
              </a:ext>
            </a:extLst>
          </p:cNvPr>
          <p:cNvGraphicFramePr>
            <a:graphicFrameLocks noGrp="1"/>
          </p:cNvGraphicFramePr>
          <p:nvPr>
            <p:extLst>
              <p:ext uri="{D42A27DB-BD31-4B8C-83A1-F6EECF244321}">
                <p14:modId xmlns:p14="http://schemas.microsoft.com/office/powerpoint/2010/main" val="2693576930"/>
              </p:ext>
            </p:extLst>
          </p:nvPr>
        </p:nvGraphicFramePr>
        <p:xfrm>
          <a:off x="5898471" y="939503"/>
          <a:ext cx="5888144" cy="5387139"/>
        </p:xfrm>
        <a:graphic>
          <a:graphicData uri="http://schemas.openxmlformats.org/drawingml/2006/table">
            <a:tbl>
              <a:tblPr firstRow="1" firstCol="1" bandRow="1">
                <a:tableStyleId>{5C22544A-7EE6-4342-B048-85BDC9FD1C3A}</a:tableStyleId>
              </a:tblPr>
              <a:tblGrid>
                <a:gridCol w="1062406">
                  <a:extLst>
                    <a:ext uri="{9D8B030D-6E8A-4147-A177-3AD203B41FA5}">
                      <a16:colId xmlns:a16="http://schemas.microsoft.com/office/drawing/2014/main" xmlns="" val="4023437793"/>
                    </a:ext>
                  </a:extLst>
                </a:gridCol>
                <a:gridCol w="4825738">
                  <a:extLst>
                    <a:ext uri="{9D8B030D-6E8A-4147-A177-3AD203B41FA5}">
                      <a16:colId xmlns:a16="http://schemas.microsoft.com/office/drawing/2014/main" xmlns="" val="1862349072"/>
                    </a:ext>
                  </a:extLst>
                </a:gridCol>
              </a:tblGrid>
              <a:tr h="498121">
                <a:tc>
                  <a:txBody>
                    <a:bodyPr/>
                    <a:lstStyle/>
                    <a:p>
                      <a:pPr marL="0" marR="0" algn="ctr">
                        <a:spcAft>
                          <a:spcPts val="900"/>
                        </a:spcAft>
                        <a:buNone/>
                      </a:pPr>
                      <a:r>
                        <a:rPr lang="en-US" sz="1800" dirty="0">
                          <a:effectLst/>
                          <a:latin typeface="Times New Roman" panose="02020603050405020304" pitchFamily="18" charset="0"/>
                          <a:cs typeface="Times New Roman" panose="02020603050405020304" pitchFamily="18" charset="0"/>
                        </a:rPr>
                        <a:t>Meal</a:t>
                      </a:r>
                      <a:endParaRPr lang="en-US" sz="18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114300" marR="114300" marT="76200" marB="76200" anchor="ctr"/>
                </a:tc>
                <a:tc>
                  <a:txBody>
                    <a:bodyPr/>
                    <a:lstStyle/>
                    <a:p>
                      <a:pPr marL="0" marR="0" algn="ctr">
                        <a:spcAft>
                          <a:spcPts val="900"/>
                        </a:spcAft>
                        <a:buNone/>
                      </a:pPr>
                      <a:r>
                        <a:rPr lang="en-US" sz="1800" dirty="0">
                          <a:solidFill>
                            <a:srgbClr val="FFFF00"/>
                          </a:solidFill>
                          <a:effectLst/>
                          <a:latin typeface="Times New Roman" panose="02020603050405020304" pitchFamily="18" charset="0"/>
                          <a:cs typeface="Times New Roman" panose="02020603050405020304" pitchFamily="18" charset="0"/>
                        </a:rPr>
                        <a:t>Menu</a:t>
                      </a:r>
                      <a:endParaRPr lang="en-US" sz="1800" dirty="0">
                        <a:solidFill>
                          <a:srgbClr val="FFFF00"/>
                        </a:solidFill>
                        <a:effectLst/>
                        <a:latin typeface="Times New Roman" panose="02020603050405020304" pitchFamily="18" charset="0"/>
                        <a:ea typeface="Aptos" panose="020B0004020202020204" pitchFamily="34" charset="0"/>
                        <a:cs typeface="Times New Roman" panose="02020603050405020304" pitchFamily="18" charset="0"/>
                      </a:endParaRPr>
                    </a:p>
                  </a:txBody>
                  <a:tcPr marL="114300" marR="114300" marT="76200" marB="76200" anchor="ctr"/>
                </a:tc>
                <a:extLst>
                  <a:ext uri="{0D108BD9-81ED-4DB2-BD59-A6C34878D82A}">
                    <a16:rowId xmlns:a16="http://schemas.microsoft.com/office/drawing/2014/main" xmlns="" val="3732845175"/>
                  </a:ext>
                </a:extLst>
              </a:tr>
              <a:tr h="871712">
                <a:tc>
                  <a:txBody>
                    <a:bodyPr/>
                    <a:lstStyle/>
                    <a:p>
                      <a:pPr marL="0" marR="0">
                        <a:spcAft>
                          <a:spcPts val="900"/>
                        </a:spcAft>
                        <a:buNone/>
                      </a:pPr>
                      <a:r>
                        <a:rPr lang="en-US" sz="1200" dirty="0">
                          <a:solidFill>
                            <a:srgbClr val="FFFF00"/>
                          </a:solidFill>
                          <a:effectLst/>
                          <a:latin typeface="Times New Roman" panose="02020603050405020304" pitchFamily="18" charset="0"/>
                          <a:cs typeface="Times New Roman" panose="02020603050405020304" pitchFamily="18" charset="0"/>
                        </a:rPr>
                        <a:t>Fri</a:t>
                      </a:r>
                    </a:p>
                    <a:p>
                      <a:pPr marL="0" marR="0">
                        <a:spcAft>
                          <a:spcPts val="900"/>
                        </a:spcAft>
                        <a:buNone/>
                      </a:pPr>
                      <a:r>
                        <a:rPr lang="en-US" sz="1200" dirty="0">
                          <a:solidFill>
                            <a:srgbClr val="FFFF00"/>
                          </a:solidFill>
                          <a:effectLst/>
                          <a:latin typeface="Times New Roman" panose="02020603050405020304" pitchFamily="18" charset="0"/>
                          <a:cs typeface="Times New Roman" panose="02020603050405020304" pitchFamily="18" charset="0"/>
                        </a:rPr>
                        <a:t>Dinner</a:t>
                      </a:r>
                      <a:endParaRPr lang="en-US" sz="1200" dirty="0">
                        <a:solidFill>
                          <a:srgbClr val="FFFF00"/>
                        </a:solidFill>
                        <a:effectLst/>
                        <a:latin typeface="Times New Roman" panose="02020603050405020304" pitchFamily="18" charset="0"/>
                        <a:ea typeface="Aptos" panose="020B0004020202020204" pitchFamily="34" charset="0"/>
                        <a:cs typeface="Times New Roman" panose="02020603050405020304" pitchFamily="18" charset="0"/>
                      </a:endParaRPr>
                    </a:p>
                  </a:txBody>
                  <a:tcPr marL="114300" marR="114300" marT="76200" marB="76200" anchor="ctr"/>
                </a:tc>
                <a:tc>
                  <a:txBody>
                    <a:bodyPr/>
                    <a:lstStyle/>
                    <a:p>
                      <a:pPr marL="0" marR="0">
                        <a:spcAft>
                          <a:spcPts val="900"/>
                        </a:spcAft>
                        <a:buNone/>
                      </a:pPr>
                      <a:r>
                        <a:rPr lang="en-US" sz="1600" dirty="0">
                          <a:effectLst/>
                          <a:latin typeface="Times New Roman" panose="02020603050405020304" pitchFamily="18" charset="0"/>
                          <a:cs typeface="Times New Roman" panose="02020603050405020304" pitchFamily="18" charset="0"/>
                        </a:rPr>
                        <a:t>Dutch oven pot - chicken stew,  stick bread, baked apples    (</a:t>
                      </a:r>
                      <a:r>
                        <a:rPr lang="en-US" sz="1600" b="1" dirty="0">
                          <a:solidFill>
                            <a:srgbClr val="FF0000"/>
                          </a:solidFill>
                          <a:effectLst/>
                          <a:latin typeface="Times New Roman" panose="02020603050405020304" pitchFamily="18" charset="0"/>
                          <a:cs typeface="Times New Roman" panose="02020603050405020304" pitchFamily="18" charset="0"/>
                        </a:rPr>
                        <a:t>over fire</a:t>
                      </a:r>
                      <a:r>
                        <a:rPr lang="en-US" sz="1600" dirty="0">
                          <a:effectLst/>
                          <a:latin typeface="Times New Roman" panose="02020603050405020304" pitchFamily="18" charset="0"/>
                          <a:cs typeface="Times New Roman" panose="02020603050405020304" pitchFamily="18" charset="0"/>
                        </a:rPr>
                        <a:t>)</a:t>
                      </a:r>
                      <a:endParaRPr lang="en-US" sz="16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114300" marR="114300" marT="76200" marB="76200" anchor="ctr"/>
                </a:tc>
                <a:extLst>
                  <a:ext uri="{0D108BD9-81ED-4DB2-BD59-A6C34878D82A}">
                    <a16:rowId xmlns:a16="http://schemas.microsoft.com/office/drawing/2014/main" xmlns="" val="2529699743"/>
                  </a:ext>
                </a:extLst>
              </a:tr>
              <a:tr h="925082">
                <a:tc>
                  <a:txBody>
                    <a:bodyPr/>
                    <a:lstStyle/>
                    <a:p>
                      <a:pPr marL="0" marR="0">
                        <a:spcAft>
                          <a:spcPts val="900"/>
                        </a:spcAft>
                        <a:buNone/>
                      </a:pPr>
                      <a:r>
                        <a:rPr lang="en-US" sz="1200" dirty="0">
                          <a:solidFill>
                            <a:srgbClr val="FFFF00"/>
                          </a:solidFill>
                          <a:effectLst/>
                          <a:latin typeface="Times New Roman" panose="02020603050405020304" pitchFamily="18" charset="0"/>
                          <a:cs typeface="Times New Roman" panose="02020603050405020304" pitchFamily="18" charset="0"/>
                        </a:rPr>
                        <a:t>Saturday Breakfast</a:t>
                      </a:r>
                      <a:endParaRPr lang="en-US" sz="1200" dirty="0">
                        <a:solidFill>
                          <a:srgbClr val="FFFF00"/>
                        </a:solidFill>
                        <a:effectLst/>
                        <a:latin typeface="Times New Roman" panose="02020603050405020304" pitchFamily="18" charset="0"/>
                        <a:ea typeface="Aptos" panose="020B0004020202020204" pitchFamily="34" charset="0"/>
                        <a:cs typeface="Times New Roman" panose="02020603050405020304" pitchFamily="18" charset="0"/>
                      </a:endParaRPr>
                    </a:p>
                  </a:txBody>
                  <a:tcPr marL="114300" marR="114300" marT="76200" marB="76200" anchor="ctr"/>
                </a:tc>
                <a:tc>
                  <a:txBody>
                    <a:bodyPr/>
                    <a:lstStyle/>
                    <a:p>
                      <a:pPr marL="0" marR="0">
                        <a:spcAft>
                          <a:spcPts val="900"/>
                        </a:spcAft>
                        <a:buNone/>
                      </a:pPr>
                      <a:r>
                        <a:rPr lang="en-US" sz="1600" dirty="0">
                          <a:effectLst/>
                          <a:latin typeface="Times New Roman" panose="02020603050405020304" pitchFamily="18" charset="0"/>
                          <a:cs typeface="Times New Roman" panose="02020603050405020304" pitchFamily="18" charset="0"/>
                        </a:rPr>
                        <a:t>Cornbread Jonny cakes (cornbread Pancakes) w/ berries, eggs (</a:t>
                      </a:r>
                      <a:r>
                        <a:rPr lang="en-US" sz="1600" b="1" dirty="0">
                          <a:solidFill>
                            <a:srgbClr val="FF0000"/>
                          </a:solidFill>
                          <a:effectLst/>
                          <a:latin typeface="Times New Roman" panose="02020603050405020304" pitchFamily="18" charset="0"/>
                          <a:cs typeface="Times New Roman" panose="02020603050405020304" pitchFamily="18" charset="0"/>
                        </a:rPr>
                        <a:t>over fire</a:t>
                      </a:r>
                      <a:r>
                        <a:rPr lang="en-US" sz="1600" dirty="0">
                          <a:effectLst/>
                          <a:latin typeface="Times New Roman" panose="02020603050405020304" pitchFamily="18" charset="0"/>
                          <a:cs typeface="Times New Roman" panose="02020603050405020304" pitchFamily="18" charset="0"/>
                        </a:rPr>
                        <a:t>)</a:t>
                      </a:r>
                      <a:endParaRPr lang="en-US" sz="16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114300" marR="114300" marT="76200" marB="76200" anchor="ctr"/>
                </a:tc>
                <a:extLst>
                  <a:ext uri="{0D108BD9-81ED-4DB2-BD59-A6C34878D82A}">
                    <a16:rowId xmlns:a16="http://schemas.microsoft.com/office/drawing/2014/main" xmlns="" val="3745422176"/>
                  </a:ext>
                </a:extLst>
              </a:tr>
              <a:tr h="925082">
                <a:tc>
                  <a:txBody>
                    <a:bodyPr/>
                    <a:lstStyle/>
                    <a:p>
                      <a:pPr marL="0" marR="0">
                        <a:spcAft>
                          <a:spcPts val="900"/>
                        </a:spcAft>
                        <a:buNone/>
                      </a:pPr>
                      <a:r>
                        <a:rPr lang="en-US" sz="1200" dirty="0">
                          <a:solidFill>
                            <a:srgbClr val="FFFF00"/>
                          </a:solidFill>
                          <a:effectLst/>
                          <a:latin typeface="Times New Roman" panose="02020603050405020304" pitchFamily="18" charset="0"/>
                          <a:cs typeface="Times New Roman" panose="02020603050405020304" pitchFamily="18" charset="0"/>
                        </a:rPr>
                        <a:t>Saturday Lunch</a:t>
                      </a:r>
                      <a:endParaRPr lang="en-US" sz="1200" dirty="0">
                        <a:solidFill>
                          <a:srgbClr val="FFFF00"/>
                        </a:solidFill>
                        <a:effectLst/>
                        <a:latin typeface="Times New Roman" panose="02020603050405020304" pitchFamily="18" charset="0"/>
                        <a:ea typeface="Aptos" panose="020B0004020202020204" pitchFamily="34" charset="0"/>
                        <a:cs typeface="Times New Roman" panose="02020603050405020304" pitchFamily="18" charset="0"/>
                      </a:endParaRPr>
                    </a:p>
                  </a:txBody>
                  <a:tcPr marL="114300" marR="114300" marT="76200" marB="76200" anchor="ctr"/>
                </a:tc>
                <a:tc>
                  <a:txBody>
                    <a:bodyPr/>
                    <a:lstStyle/>
                    <a:p>
                      <a:pPr marL="0" marR="0">
                        <a:spcAft>
                          <a:spcPts val="900"/>
                        </a:spcAft>
                        <a:buNone/>
                      </a:pPr>
                      <a:r>
                        <a:rPr lang="en-US" sz="1600" dirty="0">
                          <a:effectLst/>
                          <a:latin typeface="Times New Roman" panose="02020603050405020304" pitchFamily="18" charset="0"/>
                          <a:cs typeface="Times New Roman" panose="02020603050405020304" pitchFamily="18" charset="0"/>
                        </a:rPr>
                        <a:t>Turkey wraps, fruit (</a:t>
                      </a:r>
                      <a:r>
                        <a:rPr lang="en-US" sz="1800" b="1" i="1" dirty="0">
                          <a:solidFill>
                            <a:srgbClr val="FF0000"/>
                          </a:solidFill>
                          <a:effectLst/>
                          <a:latin typeface="Times New Roman" panose="02020603050405020304" pitchFamily="18" charset="0"/>
                          <a:cs typeface="Times New Roman" panose="02020603050405020304" pitchFamily="18" charset="0"/>
                        </a:rPr>
                        <a:t>lunch sack</a:t>
                      </a:r>
                      <a:r>
                        <a:rPr lang="en-US" sz="1600" dirty="0">
                          <a:effectLst/>
                          <a:latin typeface="Times New Roman" panose="02020603050405020304" pitchFamily="18" charset="0"/>
                          <a:cs typeface="Times New Roman" panose="02020603050405020304" pitchFamily="18" charset="0"/>
                        </a:rPr>
                        <a:t>)</a:t>
                      </a:r>
                      <a:endParaRPr lang="en-US" sz="16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114300" marR="114300" marT="76200" marB="76200" anchor="ctr"/>
                </a:tc>
                <a:extLst>
                  <a:ext uri="{0D108BD9-81ED-4DB2-BD59-A6C34878D82A}">
                    <a16:rowId xmlns:a16="http://schemas.microsoft.com/office/drawing/2014/main" xmlns="" val="4254598457"/>
                  </a:ext>
                </a:extLst>
              </a:tr>
              <a:tr h="925082">
                <a:tc>
                  <a:txBody>
                    <a:bodyPr/>
                    <a:lstStyle/>
                    <a:p>
                      <a:pPr marL="0" marR="0">
                        <a:spcAft>
                          <a:spcPts val="900"/>
                        </a:spcAft>
                        <a:buNone/>
                      </a:pPr>
                      <a:r>
                        <a:rPr lang="en-US" sz="1200" dirty="0">
                          <a:solidFill>
                            <a:srgbClr val="FFFF00"/>
                          </a:solidFill>
                          <a:effectLst/>
                          <a:latin typeface="Times New Roman" panose="02020603050405020304" pitchFamily="18" charset="0"/>
                          <a:cs typeface="Times New Roman" panose="02020603050405020304" pitchFamily="18" charset="0"/>
                        </a:rPr>
                        <a:t>Saturday Dinner</a:t>
                      </a:r>
                      <a:endParaRPr lang="en-US" sz="1200" dirty="0">
                        <a:solidFill>
                          <a:srgbClr val="FFFF00"/>
                        </a:solidFill>
                        <a:effectLst/>
                        <a:latin typeface="Times New Roman" panose="02020603050405020304" pitchFamily="18" charset="0"/>
                        <a:ea typeface="Aptos" panose="020B0004020202020204" pitchFamily="34" charset="0"/>
                        <a:cs typeface="Times New Roman" panose="02020603050405020304" pitchFamily="18" charset="0"/>
                      </a:endParaRPr>
                    </a:p>
                  </a:txBody>
                  <a:tcPr marL="114300" marR="114300" marT="76200" marB="76200" anchor="ctr"/>
                </a:tc>
                <a:tc>
                  <a:txBody>
                    <a:bodyPr/>
                    <a:lstStyle/>
                    <a:p>
                      <a:pPr marL="0" marR="0" lvl="0" indent="0" algn="l" defTabSz="914400" rtl="0" eaLnBrk="1" fontAlgn="auto" latinLnBrk="0" hangingPunct="1">
                        <a:lnSpc>
                          <a:spcPct val="100000"/>
                        </a:lnSpc>
                        <a:spcBef>
                          <a:spcPts val="0"/>
                        </a:spcBef>
                        <a:spcAft>
                          <a:spcPts val="900"/>
                        </a:spcAft>
                        <a:buClrTx/>
                        <a:buSzTx/>
                        <a:buFontTx/>
                        <a:buNone/>
                        <a:tabLst/>
                        <a:defRPr/>
                      </a:pPr>
                      <a:r>
                        <a:rPr lang="en-US" sz="1600" u="sng" dirty="0">
                          <a:effectLst/>
                          <a:latin typeface="Times New Roman" panose="02020603050405020304" pitchFamily="18" charset="0"/>
                          <a:cs typeface="Times New Roman" panose="02020603050405020304" pitchFamily="18" charset="0"/>
                        </a:rPr>
                        <a:t>chicken skewers </a:t>
                      </a:r>
                      <a:r>
                        <a:rPr lang="en-US" sz="1600" i="1" dirty="0">
                          <a:effectLst/>
                          <a:latin typeface="Times New Roman" panose="02020603050405020304" pitchFamily="18" charset="0"/>
                          <a:cs typeface="Times New Roman" panose="02020603050405020304" pitchFamily="18" charset="0"/>
                        </a:rPr>
                        <a:t>or stew</a:t>
                      </a:r>
                      <a:r>
                        <a:rPr lang="en-US" sz="1600" dirty="0">
                          <a:effectLst/>
                          <a:latin typeface="Times New Roman" panose="02020603050405020304" pitchFamily="18" charset="0"/>
                          <a:cs typeface="Times New Roman" panose="02020603050405020304" pitchFamily="18" charset="0"/>
                        </a:rPr>
                        <a:t>, sweet potatoes w/ cinnamon + sugar (in tinfoil) </a:t>
                      </a:r>
                      <a:r>
                        <a:rPr lang="en-US" sz="1600" b="1" i="1" dirty="0">
                          <a:effectLst/>
                          <a:latin typeface="Times New Roman" panose="02020603050405020304" pitchFamily="18" charset="0"/>
                          <a:cs typeface="Times New Roman" panose="02020603050405020304" pitchFamily="18" charset="0"/>
                        </a:rPr>
                        <a:t>or</a:t>
                      </a:r>
                      <a:r>
                        <a:rPr lang="en-US" sz="1600" dirty="0">
                          <a:effectLst/>
                          <a:latin typeface="Times New Roman" panose="02020603050405020304" pitchFamily="18" charset="0"/>
                          <a:cs typeface="Times New Roman" panose="02020603050405020304" pitchFamily="18" charset="0"/>
                        </a:rPr>
                        <a:t> </a:t>
                      </a:r>
                      <a:r>
                        <a:rPr kumimoji="0" lang="en-US" altLang="en-US" sz="16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Three Sisters succotash in pot</a:t>
                      </a:r>
                      <a:r>
                        <a:rPr lang="en-US" sz="1600" dirty="0">
                          <a:effectLst/>
                          <a:latin typeface="Times New Roman" panose="02020603050405020304" pitchFamily="18" charset="0"/>
                          <a:cs typeface="Times New Roman" panose="02020603050405020304" pitchFamily="18" charset="0"/>
                        </a:rPr>
                        <a:t>, Dutch oven cobbler </a:t>
                      </a:r>
                      <a:r>
                        <a:rPr lang="en-US" sz="1600" i="1" dirty="0">
                          <a:effectLst/>
                          <a:latin typeface="Times New Roman" panose="02020603050405020304" pitchFamily="18" charset="0"/>
                          <a:cs typeface="Times New Roman" panose="02020603050405020304" pitchFamily="18" charset="0"/>
                        </a:rPr>
                        <a:t>of choice</a:t>
                      </a:r>
                    </a:p>
                    <a:p>
                      <a:pPr marL="0" marR="0">
                        <a:spcAft>
                          <a:spcPts val="900"/>
                        </a:spcAft>
                        <a:buNone/>
                      </a:pPr>
                      <a:r>
                        <a:rPr lang="en-US" sz="1600" dirty="0">
                          <a:effectLst/>
                          <a:latin typeface="Times New Roman" panose="02020603050405020304" pitchFamily="18" charset="0"/>
                          <a:cs typeface="Times New Roman" panose="02020603050405020304" pitchFamily="18" charset="0"/>
                        </a:rPr>
                        <a:t>(</a:t>
                      </a:r>
                      <a:r>
                        <a:rPr lang="en-US" sz="1600" b="1" dirty="0">
                          <a:solidFill>
                            <a:srgbClr val="FF0000"/>
                          </a:solidFill>
                          <a:effectLst/>
                          <a:latin typeface="Times New Roman" panose="02020603050405020304" pitchFamily="18" charset="0"/>
                          <a:cs typeface="Times New Roman" panose="02020603050405020304" pitchFamily="18" charset="0"/>
                        </a:rPr>
                        <a:t>over fire</a:t>
                      </a:r>
                      <a:r>
                        <a:rPr lang="en-US" sz="1600" dirty="0">
                          <a:effectLst/>
                          <a:latin typeface="Times New Roman" panose="02020603050405020304" pitchFamily="18" charset="0"/>
                          <a:cs typeface="Times New Roman" panose="02020603050405020304" pitchFamily="18" charset="0"/>
                        </a:rPr>
                        <a:t>)</a:t>
                      </a:r>
                      <a:endParaRPr lang="en-US" sz="16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114300" marR="114300" marT="76200" marB="76200" anchor="ctr"/>
                </a:tc>
                <a:extLst>
                  <a:ext uri="{0D108BD9-81ED-4DB2-BD59-A6C34878D82A}">
                    <a16:rowId xmlns:a16="http://schemas.microsoft.com/office/drawing/2014/main" xmlns="" val="47551045"/>
                  </a:ext>
                </a:extLst>
              </a:tr>
              <a:tr h="925082">
                <a:tc>
                  <a:txBody>
                    <a:bodyPr/>
                    <a:lstStyle/>
                    <a:p>
                      <a:pPr marL="0" marR="0">
                        <a:spcAft>
                          <a:spcPts val="900"/>
                        </a:spcAft>
                        <a:buNone/>
                      </a:pPr>
                      <a:r>
                        <a:rPr lang="en-US" sz="1200" dirty="0">
                          <a:solidFill>
                            <a:srgbClr val="FFFF00"/>
                          </a:solidFill>
                          <a:effectLst/>
                          <a:latin typeface="Times New Roman" panose="02020603050405020304" pitchFamily="18" charset="0"/>
                          <a:cs typeface="Times New Roman" panose="02020603050405020304" pitchFamily="18" charset="0"/>
                        </a:rPr>
                        <a:t>Sunday Breakfast</a:t>
                      </a:r>
                      <a:endParaRPr lang="en-US" sz="1200" dirty="0">
                        <a:solidFill>
                          <a:srgbClr val="FFFF00"/>
                        </a:solidFill>
                        <a:effectLst/>
                        <a:latin typeface="Times New Roman" panose="02020603050405020304" pitchFamily="18" charset="0"/>
                        <a:ea typeface="Aptos" panose="020B0004020202020204" pitchFamily="34" charset="0"/>
                        <a:cs typeface="Times New Roman" panose="02020603050405020304" pitchFamily="18" charset="0"/>
                      </a:endParaRPr>
                    </a:p>
                  </a:txBody>
                  <a:tcPr marL="114300" marR="114300" marT="76200" marB="76200" anchor="ctr"/>
                </a:tc>
                <a:tc>
                  <a:txBody>
                    <a:bodyPr/>
                    <a:lstStyle/>
                    <a:p>
                      <a:pPr marL="0" marR="0">
                        <a:spcAft>
                          <a:spcPts val="900"/>
                        </a:spcAft>
                        <a:buNone/>
                      </a:pPr>
                      <a:r>
                        <a:rPr lang="en-US" sz="1600" dirty="0">
                          <a:effectLst/>
                          <a:latin typeface="Times New Roman" panose="02020603050405020304" pitchFamily="18" charset="0"/>
                          <a:cs typeface="Times New Roman" panose="02020603050405020304" pitchFamily="18" charset="0"/>
                        </a:rPr>
                        <a:t>nuts, dried fruit, jerky meat</a:t>
                      </a:r>
                      <a:endParaRPr lang="en-US" sz="16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114300" marR="114300" marT="76200" marB="76200" anchor="ctr"/>
                </a:tc>
                <a:extLst>
                  <a:ext uri="{0D108BD9-81ED-4DB2-BD59-A6C34878D82A}">
                    <a16:rowId xmlns:a16="http://schemas.microsoft.com/office/drawing/2014/main" xmlns="" val="2082110171"/>
                  </a:ext>
                </a:extLst>
              </a:tr>
            </a:tbl>
          </a:graphicData>
        </a:graphic>
      </p:graphicFrame>
      <p:sp>
        <p:nvSpPr>
          <p:cNvPr id="3" name="Date Placeholder 2">
            <a:extLst>
              <a:ext uri="{FF2B5EF4-FFF2-40B4-BE49-F238E27FC236}">
                <a16:creationId xmlns:a16="http://schemas.microsoft.com/office/drawing/2014/main" xmlns="" id="{8FB67303-A318-E636-2B31-0F0C32C0F292}"/>
              </a:ext>
            </a:extLst>
          </p:cNvPr>
          <p:cNvSpPr>
            <a:spLocks noGrp="1"/>
          </p:cNvSpPr>
          <p:nvPr>
            <p:ph type="dt" sz="half" idx="10"/>
          </p:nvPr>
        </p:nvSpPr>
        <p:spPr/>
        <p:txBody>
          <a:bodyPr/>
          <a:lstStyle/>
          <a:p>
            <a:fld id="{3344F8D6-B35D-480D-91C9-115EAA059A55}" type="datetime1">
              <a:rPr lang="en-US" smtClean="0"/>
              <a:t>7/10/2026</a:t>
            </a:fld>
            <a:endParaRPr lang="en-US"/>
          </a:p>
        </p:txBody>
      </p:sp>
      <p:sp>
        <p:nvSpPr>
          <p:cNvPr id="4" name="TextBox 3">
            <a:extLst>
              <a:ext uri="{FF2B5EF4-FFF2-40B4-BE49-F238E27FC236}">
                <a16:creationId xmlns:a16="http://schemas.microsoft.com/office/drawing/2014/main" xmlns="" id="{130E877E-891C-ED2F-B191-BFBA82A09063}"/>
              </a:ext>
            </a:extLst>
          </p:cNvPr>
          <p:cNvSpPr txBox="1"/>
          <p:nvPr/>
        </p:nvSpPr>
        <p:spPr>
          <a:xfrm>
            <a:off x="508084" y="600135"/>
            <a:ext cx="5294375" cy="6340197"/>
          </a:xfrm>
          <a:prstGeom prst="rect">
            <a:avLst/>
          </a:prstGeom>
          <a:noFill/>
        </p:spPr>
        <p:txBody>
          <a:bodyPr wrap="square" rtlCol="0">
            <a:spAutoFit/>
          </a:bodyPr>
          <a:lstStyle/>
          <a:p>
            <a:r>
              <a:rPr lang="en-US" sz="1400" b="1" i="1" u="sng" dirty="0">
                <a:solidFill>
                  <a:srgbClr val="FF0000"/>
                </a:solidFill>
                <a:latin typeface="Times New Roman" panose="02020603050405020304" pitchFamily="18" charset="0"/>
                <a:cs typeface="Times New Roman" panose="02020603050405020304" pitchFamily="18" charset="0"/>
              </a:rPr>
              <a:t>SHOPPING LIST </a:t>
            </a:r>
            <a:r>
              <a:rPr lang="en-US" sz="1400" b="1" i="1" dirty="0">
                <a:latin typeface="Times New Roman" panose="02020603050405020304" pitchFamily="18" charset="0"/>
                <a:cs typeface="Times New Roman" panose="02020603050405020304" pitchFamily="18" charset="0"/>
              </a:rPr>
              <a:t>for Patrol Cooking: each patrol will have to figure out </a:t>
            </a:r>
            <a:r>
              <a:rPr lang="en-US" sz="1400" b="1" i="1" u="sng" dirty="0">
                <a:latin typeface="Times New Roman" panose="02020603050405020304" pitchFamily="18" charset="0"/>
                <a:cs typeface="Times New Roman" panose="02020603050405020304" pitchFamily="18" charset="0"/>
              </a:rPr>
              <a:t>portions size </a:t>
            </a:r>
            <a:r>
              <a:rPr lang="en-US" sz="1400" b="1" i="1" dirty="0">
                <a:latin typeface="Times New Roman" panose="02020603050405020304" pitchFamily="18" charset="0"/>
                <a:cs typeface="Times New Roman" panose="02020603050405020304" pitchFamily="18" charset="0"/>
              </a:rPr>
              <a:t>to buy food</a:t>
            </a:r>
          </a:p>
          <a:p>
            <a:pPr marL="342900" indent="-342900">
              <a:buAutoNum type="arabicParenR"/>
            </a:pPr>
            <a:r>
              <a:rPr lang="en-US" sz="1400" dirty="0">
                <a:latin typeface="Times New Roman" panose="02020603050405020304" pitchFamily="18" charset="0"/>
                <a:cs typeface="Times New Roman" panose="02020603050405020304" pitchFamily="18" charset="0"/>
              </a:rPr>
              <a:t>Raw chicken (enough for two meals)</a:t>
            </a:r>
          </a:p>
          <a:p>
            <a:pPr marL="800100" lvl="1" indent="-342900">
              <a:buFont typeface="+mj-lt"/>
              <a:buAutoNum type="alphaLcParenR"/>
            </a:pPr>
            <a:r>
              <a:rPr lang="en-US" sz="1400" dirty="0">
                <a:latin typeface="Times New Roman" panose="02020603050405020304" pitchFamily="18" charset="0"/>
                <a:cs typeface="Times New Roman" panose="02020603050405020304" pitchFamily="18" charset="0"/>
              </a:rPr>
              <a:t>Friday Dinner Stew in Dutch oven</a:t>
            </a:r>
          </a:p>
          <a:p>
            <a:pPr marL="800100" lvl="1" indent="-342900">
              <a:buFont typeface="+mj-lt"/>
              <a:buAutoNum type="alphaLcParenR"/>
            </a:pPr>
            <a:r>
              <a:rPr lang="en-US" sz="1400" dirty="0">
                <a:latin typeface="Times New Roman" panose="02020603050405020304" pitchFamily="18" charset="0"/>
                <a:cs typeface="Times New Roman" panose="02020603050405020304" pitchFamily="18" charset="0"/>
              </a:rPr>
              <a:t>Saturday Dinner on Skewers over fire</a:t>
            </a:r>
          </a:p>
          <a:p>
            <a:pPr lvl="1"/>
            <a:r>
              <a:rPr lang="en-US" sz="1400" i="1" dirty="0">
                <a:latin typeface="Times New Roman" panose="02020603050405020304" pitchFamily="18" charset="0"/>
                <a:cs typeface="Times New Roman" panose="02020603050405020304" pitchFamily="18" charset="0"/>
              </a:rPr>
              <a:t>** Recommend Thighs and then cut them up</a:t>
            </a:r>
          </a:p>
          <a:p>
            <a:pPr marL="342900" indent="-342900">
              <a:buFont typeface="+mj-lt"/>
              <a:buAutoNum type="arabicParenR"/>
            </a:pPr>
            <a:r>
              <a:rPr lang="en-US" sz="1400" dirty="0">
                <a:latin typeface="Times New Roman" panose="02020603050405020304" pitchFamily="18" charset="0"/>
                <a:cs typeface="Times New Roman" panose="02020603050405020304" pitchFamily="18" charset="0"/>
              </a:rPr>
              <a:t>Stick Bread (portions dependent)—</a:t>
            </a:r>
            <a:r>
              <a:rPr lang="en-US" sz="1400" i="1" dirty="0">
                <a:solidFill>
                  <a:srgbClr val="FF0000"/>
                </a:solidFill>
                <a:latin typeface="Times New Roman" panose="02020603050405020304" pitchFamily="18" charset="0"/>
                <a:cs typeface="Times New Roman" panose="02020603050405020304" pitchFamily="18" charset="0"/>
              </a:rPr>
              <a:t>see recipe on slide #24</a:t>
            </a:r>
          </a:p>
          <a:p>
            <a:pPr marL="800100" lvl="1" indent="-342900">
              <a:buFont typeface="+mj-lt"/>
              <a:buAutoNum type="arabicParenR"/>
            </a:pPr>
            <a:r>
              <a:rPr lang="en-US" sz="1400" dirty="0">
                <a:latin typeface="Times New Roman" panose="02020603050405020304" pitchFamily="18" charset="0"/>
                <a:cs typeface="Times New Roman" panose="02020603050405020304" pitchFamily="18" charset="0"/>
              </a:rPr>
              <a:t>Dried yeast</a:t>
            </a:r>
          </a:p>
          <a:p>
            <a:pPr marL="800100" lvl="1" indent="-342900">
              <a:buFont typeface="+mj-lt"/>
              <a:buAutoNum type="arabicParenR"/>
            </a:pPr>
            <a:r>
              <a:rPr lang="en-US" sz="1400" dirty="0">
                <a:latin typeface="Times New Roman" panose="02020603050405020304" pitchFamily="18" charset="0"/>
                <a:cs typeface="Times New Roman" panose="02020603050405020304" pitchFamily="18" charset="0"/>
              </a:rPr>
              <a:t>Sugar</a:t>
            </a:r>
          </a:p>
          <a:p>
            <a:pPr marL="800100" lvl="1" indent="-342900">
              <a:buFont typeface="+mj-lt"/>
              <a:buAutoNum type="arabicParenR"/>
            </a:pPr>
            <a:r>
              <a:rPr lang="en-US" sz="1400" dirty="0">
                <a:latin typeface="Times New Roman" panose="02020603050405020304" pitchFamily="18" charset="0"/>
                <a:cs typeface="Times New Roman" panose="02020603050405020304" pitchFamily="18" charset="0"/>
              </a:rPr>
              <a:t>Flower</a:t>
            </a:r>
          </a:p>
          <a:p>
            <a:pPr marL="800100" lvl="1" indent="-342900">
              <a:buFont typeface="+mj-lt"/>
              <a:buAutoNum type="arabicParenR"/>
            </a:pPr>
            <a:r>
              <a:rPr lang="en-US" sz="1400" dirty="0">
                <a:latin typeface="Times New Roman" panose="02020603050405020304" pitchFamily="18" charset="0"/>
                <a:cs typeface="Times New Roman" panose="02020603050405020304" pitchFamily="18" charset="0"/>
              </a:rPr>
              <a:t>Olive oil</a:t>
            </a:r>
          </a:p>
          <a:p>
            <a:pPr marL="800100" lvl="1" indent="-342900">
              <a:buFont typeface="+mj-lt"/>
              <a:buAutoNum type="arabicParenR"/>
            </a:pPr>
            <a:r>
              <a:rPr lang="en-US" sz="1400" dirty="0">
                <a:latin typeface="Times New Roman" panose="02020603050405020304" pitchFamily="18" charset="0"/>
                <a:cs typeface="Times New Roman" panose="02020603050405020304" pitchFamily="18" charset="0"/>
              </a:rPr>
              <a:t>Salt</a:t>
            </a:r>
          </a:p>
          <a:p>
            <a:pPr marL="342900" indent="-342900">
              <a:buFont typeface="+mj-lt"/>
              <a:buAutoNum type="arabicParenR"/>
            </a:pPr>
            <a:r>
              <a:rPr lang="en-US" sz="1400" dirty="0">
                <a:latin typeface="Times New Roman" panose="02020603050405020304" pitchFamily="18" charset="0"/>
                <a:cs typeface="Times New Roman" panose="02020603050405020304" pitchFamily="18" charset="0"/>
              </a:rPr>
              <a:t>Honey or Jam </a:t>
            </a:r>
            <a:r>
              <a:rPr lang="en-US" sz="1400" i="1" dirty="0">
                <a:latin typeface="Times New Roman" panose="02020603050405020304" pitchFamily="18" charset="0"/>
                <a:cs typeface="Times New Roman" panose="02020603050405020304" pitchFamily="18" charset="0"/>
              </a:rPr>
              <a:t>for stick bread</a:t>
            </a:r>
          </a:p>
          <a:p>
            <a:pPr marL="342900" indent="-342900">
              <a:buFont typeface="+mj-lt"/>
              <a:buAutoNum type="arabicParenR"/>
            </a:pPr>
            <a:r>
              <a:rPr lang="en-US" sz="1400" dirty="0">
                <a:latin typeface="Times New Roman" panose="02020603050405020304" pitchFamily="18" charset="0"/>
                <a:cs typeface="Times New Roman" panose="02020603050405020304" pitchFamily="18" charset="0"/>
              </a:rPr>
              <a:t>Apples, cinnamon, sugar, butter, and tin foil</a:t>
            </a:r>
          </a:p>
          <a:p>
            <a:pPr marL="342900" indent="-342900">
              <a:buFont typeface="+mj-lt"/>
              <a:buAutoNum type="arabicParenR"/>
            </a:pPr>
            <a:r>
              <a:rPr lang="en-US" sz="1400" dirty="0">
                <a:latin typeface="Times New Roman" panose="02020603050405020304" pitchFamily="18" charset="0"/>
                <a:cs typeface="Times New Roman" panose="02020603050405020304" pitchFamily="18" charset="0"/>
              </a:rPr>
              <a:t>Jiffy cornbread boxes, milk, oil</a:t>
            </a:r>
          </a:p>
          <a:p>
            <a:pPr marL="342900" indent="-342900">
              <a:buFont typeface="+mj-lt"/>
              <a:buAutoNum type="arabicParenR"/>
            </a:pPr>
            <a:r>
              <a:rPr lang="en-US" sz="1400" dirty="0">
                <a:latin typeface="Times New Roman" panose="02020603050405020304" pitchFamily="18" charset="0"/>
                <a:cs typeface="Times New Roman" panose="02020603050405020304" pitchFamily="18" charset="0"/>
              </a:rPr>
              <a:t>Frozen berries– for the Jonny cakes</a:t>
            </a:r>
          </a:p>
          <a:p>
            <a:pPr marL="342900" indent="-342900">
              <a:buFont typeface="+mj-lt"/>
              <a:buAutoNum type="arabicParenR"/>
            </a:pPr>
            <a:r>
              <a:rPr lang="en-US" sz="1400" dirty="0">
                <a:latin typeface="Times New Roman" panose="02020603050405020304" pitchFamily="18" charset="0"/>
                <a:cs typeface="Times New Roman" panose="02020603050405020304" pitchFamily="18" charset="0"/>
              </a:rPr>
              <a:t>Eggs (butter)</a:t>
            </a:r>
          </a:p>
          <a:p>
            <a:pPr marL="342900" indent="-342900">
              <a:buFont typeface="+mj-lt"/>
              <a:buAutoNum type="arabicParenR"/>
            </a:pPr>
            <a:r>
              <a:rPr lang="en-US" sz="1400" dirty="0">
                <a:latin typeface="Times New Roman" panose="02020603050405020304" pitchFamily="18" charset="0"/>
                <a:cs typeface="Times New Roman" panose="02020603050405020304" pitchFamily="18" charset="0"/>
              </a:rPr>
              <a:t>Tortillas + sliced turkey, apples</a:t>
            </a:r>
          </a:p>
          <a:p>
            <a:pPr marL="342900" indent="-342900">
              <a:buFont typeface="+mj-lt"/>
              <a:buAutoNum type="arabicParenR"/>
            </a:pPr>
            <a:r>
              <a:rPr lang="en-US" sz="1400" dirty="0">
                <a:latin typeface="Times New Roman" panose="02020603050405020304" pitchFamily="18" charset="0"/>
                <a:cs typeface="Times New Roman" panose="02020603050405020304" pitchFamily="18" charset="0"/>
              </a:rPr>
              <a:t>Sweet potatoes, butter, brown sugar</a:t>
            </a:r>
          </a:p>
          <a:p>
            <a:pPr marL="342900" indent="-342900">
              <a:buFont typeface="+mj-lt"/>
              <a:buAutoNum type="arabicParenR"/>
            </a:pPr>
            <a:r>
              <a:rPr lang="en-US" sz="1400" dirty="0">
                <a:latin typeface="Times New Roman" panose="02020603050405020304" pitchFamily="18" charset="0"/>
                <a:cs typeface="Times New Roman" panose="02020603050405020304" pitchFamily="18" charset="0"/>
              </a:rPr>
              <a:t>Dutch Oven Cobbler ingredients: butter, cake mix, filling, cinnamon</a:t>
            </a:r>
          </a:p>
          <a:p>
            <a:pPr marL="342900" indent="-342900">
              <a:buFont typeface="+mj-lt"/>
              <a:buAutoNum type="arabicParenR"/>
            </a:pPr>
            <a:r>
              <a:rPr lang="en-US" altLang="en-US" sz="1400" dirty="0">
                <a:latin typeface="Times New Roman" panose="02020603050405020304" pitchFamily="18" charset="0"/>
                <a:ea typeface="Times New Roman" panose="02020603050405020304" pitchFamily="18" charset="0"/>
                <a:cs typeface="Times New Roman" panose="02020603050405020304" pitchFamily="18" charset="0"/>
              </a:rPr>
              <a:t>Three Sisters succotash: canned corn, canned lima beans, fresh Squash</a:t>
            </a:r>
            <a:endParaRPr lang="en-US" altLang="en-US" sz="1400" dirty="0">
              <a:latin typeface="Times New Roman" panose="02020603050405020304" pitchFamily="18" charset="0"/>
              <a:cs typeface="Times New Roman" panose="02020603050405020304" pitchFamily="18" charset="0"/>
            </a:endParaRPr>
          </a:p>
          <a:p>
            <a:pPr marL="342900" indent="-342900">
              <a:buFont typeface="+mj-lt"/>
              <a:buAutoNum type="arabicParenR"/>
            </a:pPr>
            <a:r>
              <a:rPr lang="en-US" sz="1400" dirty="0">
                <a:latin typeface="Times New Roman" panose="02020603050405020304" pitchFamily="18" charset="0"/>
                <a:cs typeface="Times New Roman" panose="02020603050405020304" pitchFamily="18" charset="0"/>
              </a:rPr>
              <a:t>  mixed nuts, dried fruit, jerky meat</a:t>
            </a:r>
          </a:p>
          <a:p>
            <a:pPr marL="342900" indent="-342900">
              <a:buFont typeface="+mj-lt"/>
              <a:buAutoNum type="arabicParenR"/>
            </a:pPr>
            <a:r>
              <a:rPr lang="en-US" sz="1400" dirty="0">
                <a:latin typeface="Times New Roman" panose="02020603050405020304" pitchFamily="18" charset="0"/>
                <a:cs typeface="Times New Roman" panose="02020603050405020304" pitchFamily="18" charset="0"/>
              </a:rPr>
              <a:t>Paper sacks for lunch bags 1x per scout</a:t>
            </a:r>
          </a:p>
          <a:p>
            <a:pPr marL="342900" indent="-342900">
              <a:buFont typeface="+mj-lt"/>
              <a:buAutoNum type="arabicParenR"/>
            </a:pPr>
            <a:endParaRPr lang="en-US" sz="1400" dirty="0">
              <a:latin typeface="Times New Roman" panose="02020603050405020304" pitchFamily="18" charset="0"/>
              <a:cs typeface="Times New Roman" panose="02020603050405020304" pitchFamily="18" charset="0"/>
            </a:endParaRPr>
          </a:p>
          <a:p>
            <a:pPr marL="342900" indent="-342900">
              <a:buFont typeface="+mj-lt"/>
              <a:buAutoNum type="arabicParenR"/>
            </a:pPr>
            <a:endParaRPr lang="en-US" sz="1400" i="1" dirty="0">
              <a:latin typeface="Times New Roman" panose="02020603050405020304" pitchFamily="18" charset="0"/>
              <a:cs typeface="Times New Roman" panose="02020603050405020304" pitchFamily="18" charset="0"/>
            </a:endParaRPr>
          </a:p>
          <a:p>
            <a:pPr lvl="1"/>
            <a:endParaRPr lang="en-US" sz="1400" i="1" dirty="0">
              <a:latin typeface="Times New Roman" panose="02020603050405020304" pitchFamily="18" charset="0"/>
              <a:cs typeface="Times New Roman" panose="02020603050405020304" pitchFamily="18" charset="0"/>
            </a:endParaRPr>
          </a:p>
          <a:p>
            <a:pPr marL="342900" indent="-342900">
              <a:buFont typeface="+mj-lt"/>
              <a:buAutoNum type="arabicParenR"/>
            </a:pPr>
            <a:endParaRPr lang="en-US" sz="14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188008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76A1FCEC-AFF6-155A-FABF-0D9D5A697042}"/>
              </a:ext>
            </a:extLst>
          </p:cNvPr>
          <p:cNvSpPr>
            <a:spLocks noGrp="1"/>
          </p:cNvSpPr>
          <p:nvPr>
            <p:ph type="dt" sz="half" idx="10"/>
          </p:nvPr>
        </p:nvSpPr>
        <p:spPr/>
        <p:txBody>
          <a:bodyPr/>
          <a:lstStyle/>
          <a:p>
            <a:fld id="{5C4BACBF-217F-49DA-8275-0D2A693F9099}" type="datetime1">
              <a:rPr lang="en-US" smtClean="0"/>
              <a:t>7/10/2026</a:t>
            </a:fld>
            <a:endParaRPr lang="en-US"/>
          </a:p>
        </p:txBody>
      </p:sp>
      <p:pic>
        <p:nvPicPr>
          <p:cNvPr id="3074" name="Picture 2" descr="Campfire Apple Pie Packets recipe from The Country Cook, pictured cooked in aluminum foil and served with a fork.">
            <a:extLst>
              <a:ext uri="{FF2B5EF4-FFF2-40B4-BE49-F238E27FC236}">
                <a16:creationId xmlns:a16="http://schemas.microsoft.com/office/drawing/2014/main" xmlns="" id="{7368D163-E5ED-FD5A-9054-CC35B35CC5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2072" y="426720"/>
            <a:ext cx="4177345" cy="579144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xmlns="" id="{C3AD4783-D1C6-F8CC-6279-16268C0A3794}"/>
              </a:ext>
            </a:extLst>
          </p:cNvPr>
          <p:cNvPicPr>
            <a:picLocks noChangeAspect="1"/>
          </p:cNvPicPr>
          <p:nvPr/>
        </p:nvPicPr>
        <p:blipFill>
          <a:blip r:embed="rId3"/>
          <a:srcRect l="58286" t="32794" r="20000" b="15396"/>
          <a:stretch>
            <a:fillRect/>
          </a:stretch>
        </p:blipFill>
        <p:spPr>
          <a:xfrm>
            <a:off x="4589417" y="426720"/>
            <a:ext cx="4983351" cy="3344091"/>
          </a:xfrm>
          <a:prstGeom prst="rect">
            <a:avLst/>
          </a:prstGeom>
        </p:spPr>
      </p:pic>
      <p:pic>
        <p:nvPicPr>
          <p:cNvPr id="3076" name="Picture 4" descr="sliced fuji apples, brown sugar, raisins and chopped pecans layered on a sheet of aluminum foil.">
            <a:extLst>
              <a:ext uri="{FF2B5EF4-FFF2-40B4-BE49-F238E27FC236}">
                <a16:creationId xmlns:a16="http://schemas.microsoft.com/office/drawing/2014/main" xmlns="" id="{F06721C4-4EA7-5651-5ECB-67101723C0B1}"/>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8928" r="15255"/>
          <a:stretch>
            <a:fillRect/>
          </a:stretch>
        </p:blipFill>
        <p:spPr bwMode="auto">
          <a:xfrm>
            <a:off x="9753600" y="1772194"/>
            <a:ext cx="2020389" cy="1998617"/>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apples wrapped up in aluminum foil waiting to be cooked.">
            <a:extLst>
              <a:ext uri="{FF2B5EF4-FFF2-40B4-BE49-F238E27FC236}">
                <a16:creationId xmlns:a16="http://schemas.microsoft.com/office/drawing/2014/main" xmlns="" id="{816902A1-F463-331A-994F-013C14E29A4B}"/>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959635" y="4004973"/>
            <a:ext cx="2804160" cy="2103120"/>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IGGPPCamp 2021: Johnny Appleseed's Baked Campfire Apples Recipe – Geek Girl Pen Pals">
            <a:extLst>
              <a:ext uri="{FF2B5EF4-FFF2-40B4-BE49-F238E27FC236}">
                <a16:creationId xmlns:a16="http://schemas.microsoft.com/office/drawing/2014/main" xmlns="" id="{73E72B75-5951-787F-7F04-1D851BB6347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47139" y="3896117"/>
            <a:ext cx="2919830" cy="21967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09757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11866" y="408114"/>
            <a:ext cx="10568268" cy="5866350"/>
          </a:xfrm>
          <a:prstGeom prst="rect">
            <a:avLst/>
          </a:prstGeom>
          <a:noFill/>
        </p:spPr>
        <p:txBody>
          <a:bodyPr wrap="square" rtlCol="0">
            <a:spAutoFit/>
          </a:bodyPr>
          <a:lstStyle/>
          <a:p>
            <a:pPr>
              <a:lnSpc>
                <a:spcPct val="150000"/>
              </a:lnSpc>
            </a:pPr>
            <a:r>
              <a:rPr lang="en-US" b="1" u="sng" dirty="0"/>
              <a:t>Situation:  </a:t>
            </a:r>
            <a:r>
              <a:rPr lang="en-US" b="1" dirty="0"/>
              <a:t>Scouts learning about native </a:t>
            </a:r>
            <a:r>
              <a:rPr lang="en-US" b="1" u="sng" dirty="0"/>
              <a:t>American Indian Culture  </a:t>
            </a:r>
            <a:r>
              <a:rPr lang="en-US" b="1" dirty="0"/>
              <a:t>while working on </a:t>
            </a:r>
            <a:r>
              <a:rPr lang="en-US" dirty="0"/>
              <a:t>MB, Camping MB</a:t>
            </a:r>
          </a:p>
          <a:p>
            <a:pPr>
              <a:lnSpc>
                <a:spcPct val="150000"/>
              </a:lnSpc>
            </a:pPr>
            <a:r>
              <a:rPr lang="en-US" b="1" u="sng" dirty="0"/>
              <a:t>Mission:  </a:t>
            </a:r>
            <a:r>
              <a:rPr lang="en-US" i="1" dirty="0"/>
              <a:t>Scout Troops 259/5259 conducts 2-night native American Indian immersion camping weekend to appreciate, learn, and earn the American Indian Culture MB August 14-16, 2026.  </a:t>
            </a:r>
          </a:p>
          <a:p>
            <a:pPr>
              <a:lnSpc>
                <a:spcPct val="150000"/>
              </a:lnSpc>
            </a:pPr>
            <a:r>
              <a:rPr lang="en-US" b="1" u="sng" dirty="0"/>
              <a:t>Execution:</a:t>
            </a:r>
            <a:r>
              <a:rPr lang="en-US" b="1" dirty="0"/>
              <a:t> </a:t>
            </a:r>
            <a:r>
              <a:rPr lang="en-US" b="1" u="sng" dirty="0"/>
              <a:t>American Indian Culture  </a:t>
            </a:r>
            <a:r>
              <a:rPr lang="en-US" b="1" dirty="0"/>
              <a:t>MBC  Lead weekend of events</a:t>
            </a:r>
            <a:endParaRPr lang="en-US" dirty="0"/>
          </a:p>
          <a:p>
            <a:pPr>
              <a:lnSpc>
                <a:spcPct val="150000"/>
              </a:lnSpc>
            </a:pPr>
            <a:r>
              <a:rPr lang="en-US" b="1" dirty="0"/>
              <a:t>	</a:t>
            </a:r>
            <a:r>
              <a:rPr lang="en-US" dirty="0"/>
              <a:t>Scheme of Maneuver Planning (Learning about Native American Indians indigenous to our region)</a:t>
            </a:r>
          </a:p>
          <a:p>
            <a:pPr>
              <a:lnSpc>
                <a:spcPct val="150000"/>
              </a:lnSpc>
            </a:pPr>
            <a:r>
              <a:rPr lang="en-US" dirty="0"/>
              <a:t>		Scouts research, build tri-folds of information, learn languages, games, and cooking </a:t>
            </a:r>
          </a:p>
          <a:p>
            <a:pPr>
              <a:lnSpc>
                <a:spcPct val="150000"/>
              </a:lnSpc>
            </a:pPr>
            <a:r>
              <a:rPr lang="en-US" dirty="0"/>
              <a:t>		Individuals and Teams Cooking native foods and meals ISO  (MB)</a:t>
            </a:r>
          </a:p>
          <a:p>
            <a:pPr>
              <a:lnSpc>
                <a:spcPct val="150000"/>
              </a:lnSpc>
            </a:pPr>
            <a:r>
              <a:rPr lang="en-US" dirty="0"/>
              <a:t>		Scouts teach each other, learn from one another, discuss each others' presentations</a:t>
            </a:r>
          </a:p>
          <a:p>
            <a:pPr>
              <a:lnSpc>
                <a:spcPct val="150000"/>
              </a:lnSpc>
            </a:pPr>
            <a:r>
              <a:rPr lang="en-US" dirty="0"/>
              <a:t>		48x total hours from beginning to completion</a:t>
            </a:r>
          </a:p>
          <a:p>
            <a:pPr>
              <a:lnSpc>
                <a:spcPct val="150000"/>
              </a:lnSpc>
            </a:pPr>
            <a:r>
              <a:rPr lang="en-US" dirty="0"/>
              <a:t>		Attend </a:t>
            </a:r>
            <a:r>
              <a:rPr lang="en-US" dirty="0" err="1"/>
              <a:t>Nasemond</a:t>
            </a:r>
            <a:r>
              <a:rPr lang="en-US" dirty="0"/>
              <a:t> Indian Nation  Annual POWWOW</a:t>
            </a:r>
          </a:p>
          <a:p>
            <a:pPr>
              <a:lnSpc>
                <a:spcPct val="150000"/>
              </a:lnSpc>
            </a:pPr>
            <a:r>
              <a:rPr lang="en-US" dirty="0"/>
              <a:t>		Weather planning (</a:t>
            </a:r>
            <a:r>
              <a:rPr lang="en-US" i="1" dirty="0"/>
              <a:t>MB opportunities</a:t>
            </a:r>
            <a:r>
              <a:rPr lang="en-US" dirty="0"/>
              <a:t>)</a:t>
            </a:r>
          </a:p>
          <a:p>
            <a:pPr>
              <a:lnSpc>
                <a:spcPct val="150000"/>
              </a:lnSpc>
            </a:pPr>
            <a:r>
              <a:rPr lang="en-US" b="1" u="sng" dirty="0"/>
              <a:t>Logistics: </a:t>
            </a:r>
            <a:r>
              <a:rPr lang="en-US" dirty="0"/>
              <a:t>Coordinate for camping location; </a:t>
            </a:r>
            <a:r>
              <a:rPr lang="en-US" b="1" u="sng" dirty="0"/>
              <a:t>coordinate for canoes </a:t>
            </a:r>
            <a:r>
              <a:rPr lang="en-US" dirty="0"/>
              <a:t>or seats in cars, grub masters, Dutch ovens, food purchases</a:t>
            </a:r>
          </a:p>
          <a:p>
            <a:pPr>
              <a:lnSpc>
                <a:spcPct val="150000"/>
              </a:lnSpc>
            </a:pPr>
            <a:r>
              <a:rPr lang="en-US" b="1" u="sng" dirty="0"/>
              <a:t>Command and Control: </a:t>
            </a:r>
            <a:r>
              <a:rPr lang="en-US" u="sng" dirty="0"/>
              <a:t> B</a:t>
            </a:r>
            <a:r>
              <a:rPr lang="en-US" dirty="0"/>
              <a:t>roken into patrols with leadership for accountability and oversight</a:t>
            </a:r>
            <a:r>
              <a:rPr lang="en-US" b="1" dirty="0"/>
              <a:t>	</a:t>
            </a:r>
          </a:p>
        </p:txBody>
      </p:sp>
      <p:pic>
        <p:nvPicPr>
          <p:cNvPr id="26626" name="Picture 2" descr="Weath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468909" y="5538661"/>
            <a:ext cx="911225" cy="91122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xmlns="" id="{8A948610-56A0-90FA-98EA-A9E47E361A0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2017" y="2903306"/>
            <a:ext cx="1403983" cy="1403983"/>
          </a:xfrm>
          <a:prstGeom prst="rect">
            <a:avLst/>
          </a:prstGeom>
          <a:noFill/>
          <a:extLst>
            <a:ext uri="{909E8E84-426E-40DD-AFC4-6F175D3DCCD1}">
              <a14:hiddenFill xmlns:a14="http://schemas.microsoft.com/office/drawing/2010/main">
                <a:solidFill>
                  <a:srgbClr val="FFFFFF"/>
                </a:solidFill>
              </a14:hiddenFill>
            </a:ext>
          </a:extLst>
        </p:spPr>
      </p:pic>
      <p:sp>
        <p:nvSpPr>
          <p:cNvPr id="4" name="Date Placeholder 3">
            <a:extLst>
              <a:ext uri="{FF2B5EF4-FFF2-40B4-BE49-F238E27FC236}">
                <a16:creationId xmlns:a16="http://schemas.microsoft.com/office/drawing/2014/main" xmlns="" id="{619305A7-2BE8-27E6-9B57-A88CE9248370}"/>
              </a:ext>
            </a:extLst>
          </p:cNvPr>
          <p:cNvSpPr>
            <a:spLocks noGrp="1"/>
          </p:cNvSpPr>
          <p:nvPr>
            <p:ph type="dt" sz="half" idx="10"/>
          </p:nvPr>
        </p:nvSpPr>
        <p:spPr/>
        <p:txBody>
          <a:bodyPr/>
          <a:lstStyle/>
          <a:p>
            <a:fld id="{6DE1F3CD-4669-433B-B85F-ABE07EF90DCB}" type="datetime1">
              <a:rPr lang="en-US" smtClean="0"/>
              <a:t>7/10/2026</a:t>
            </a:fld>
            <a:endParaRPr lang="en-US"/>
          </a:p>
        </p:txBody>
      </p:sp>
    </p:spTree>
    <p:extLst>
      <p:ext uri="{BB962C8B-B14F-4D97-AF65-F5344CB8AC3E}">
        <p14:creationId xmlns:p14="http://schemas.microsoft.com/office/powerpoint/2010/main" val="42260297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xmlns="" id="{49FF73B2-33FB-8FEE-05D3-B3FEA1C0989E}"/>
              </a:ext>
            </a:extLst>
          </p:cNvPr>
          <p:cNvGraphicFramePr>
            <a:graphicFrameLocks noGrp="1"/>
          </p:cNvGraphicFramePr>
          <p:nvPr>
            <p:extLst>
              <p:ext uri="{D42A27DB-BD31-4B8C-83A1-F6EECF244321}">
                <p14:modId xmlns:p14="http://schemas.microsoft.com/office/powerpoint/2010/main" val="2971687900"/>
              </p:ext>
            </p:extLst>
          </p:nvPr>
        </p:nvGraphicFramePr>
        <p:xfrm>
          <a:off x="704088" y="713740"/>
          <a:ext cx="10908792" cy="5765800"/>
        </p:xfrm>
        <a:graphic>
          <a:graphicData uri="http://schemas.openxmlformats.org/drawingml/2006/table">
            <a:tbl>
              <a:tblPr firstRow="1" bandRow="1">
                <a:tableStyleId>{5C22544A-7EE6-4342-B048-85BDC9FD1C3A}</a:tableStyleId>
              </a:tblPr>
              <a:tblGrid>
                <a:gridCol w="2727198">
                  <a:extLst>
                    <a:ext uri="{9D8B030D-6E8A-4147-A177-3AD203B41FA5}">
                      <a16:colId xmlns:a16="http://schemas.microsoft.com/office/drawing/2014/main" xmlns="" val="3099364584"/>
                    </a:ext>
                  </a:extLst>
                </a:gridCol>
                <a:gridCol w="2727198">
                  <a:extLst>
                    <a:ext uri="{9D8B030D-6E8A-4147-A177-3AD203B41FA5}">
                      <a16:colId xmlns:a16="http://schemas.microsoft.com/office/drawing/2014/main" xmlns="" val="3265037558"/>
                    </a:ext>
                  </a:extLst>
                </a:gridCol>
                <a:gridCol w="2727198">
                  <a:extLst>
                    <a:ext uri="{9D8B030D-6E8A-4147-A177-3AD203B41FA5}">
                      <a16:colId xmlns:a16="http://schemas.microsoft.com/office/drawing/2014/main" xmlns="" val="1147093471"/>
                    </a:ext>
                  </a:extLst>
                </a:gridCol>
                <a:gridCol w="2727198">
                  <a:extLst>
                    <a:ext uri="{9D8B030D-6E8A-4147-A177-3AD203B41FA5}">
                      <a16:colId xmlns:a16="http://schemas.microsoft.com/office/drawing/2014/main" xmlns="" val="2594791578"/>
                    </a:ext>
                  </a:extLst>
                </a:gridCol>
              </a:tblGrid>
              <a:tr h="370840">
                <a:tc>
                  <a:txBody>
                    <a:bodyPr/>
                    <a:lstStyle/>
                    <a:p>
                      <a:pPr algn="ctr"/>
                      <a:r>
                        <a:rPr lang="en-US" dirty="0">
                          <a:solidFill>
                            <a:srgbClr val="FFFF00"/>
                          </a:solidFill>
                        </a:rPr>
                        <a:t>13AUG</a:t>
                      </a:r>
                    </a:p>
                    <a:p>
                      <a:pPr algn="ctr"/>
                      <a:r>
                        <a:rPr lang="en-US" dirty="0">
                          <a:solidFill>
                            <a:srgbClr val="FFFF00"/>
                          </a:solidFill>
                        </a:rPr>
                        <a:t>Thurs</a:t>
                      </a:r>
                    </a:p>
                  </a:txBody>
                  <a:tcPr/>
                </a:tc>
                <a:tc>
                  <a:txBody>
                    <a:bodyPr/>
                    <a:lstStyle/>
                    <a:p>
                      <a:pPr algn="ctr"/>
                      <a:r>
                        <a:rPr lang="en-US" dirty="0">
                          <a:solidFill>
                            <a:srgbClr val="FFFF00"/>
                          </a:solidFill>
                        </a:rPr>
                        <a:t>14AUG</a:t>
                      </a:r>
                    </a:p>
                    <a:p>
                      <a:pPr algn="ctr"/>
                      <a:r>
                        <a:rPr lang="en-US" dirty="0">
                          <a:solidFill>
                            <a:srgbClr val="FFFF00"/>
                          </a:solidFill>
                        </a:rPr>
                        <a:t>FRI</a:t>
                      </a:r>
                    </a:p>
                  </a:txBody>
                  <a:tcPr/>
                </a:tc>
                <a:tc>
                  <a:txBody>
                    <a:bodyPr/>
                    <a:lstStyle/>
                    <a:p>
                      <a:pPr algn="ctr"/>
                      <a:r>
                        <a:rPr lang="en-US" dirty="0">
                          <a:solidFill>
                            <a:srgbClr val="FFFF00"/>
                          </a:solidFill>
                        </a:rPr>
                        <a:t>15AUG</a:t>
                      </a:r>
                    </a:p>
                    <a:p>
                      <a:pPr algn="ctr"/>
                      <a:r>
                        <a:rPr lang="en-US" dirty="0">
                          <a:solidFill>
                            <a:srgbClr val="FFFF00"/>
                          </a:solidFill>
                        </a:rPr>
                        <a:t>SAT</a:t>
                      </a:r>
                    </a:p>
                  </a:txBody>
                  <a:tcPr/>
                </a:tc>
                <a:tc>
                  <a:txBody>
                    <a:bodyPr/>
                    <a:lstStyle/>
                    <a:p>
                      <a:pPr algn="ctr"/>
                      <a:r>
                        <a:rPr lang="en-US" dirty="0">
                          <a:solidFill>
                            <a:srgbClr val="FFFF00"/>
                          </a:solidFill>
                        </a:rPr>
                        <a:t>16 AUG</a:t>
                      </a:r>
                    </a:p>
                    <a:p>
                      <a:pPr algn="ctr"/>
                      <a:r>
                        <a:rPr lang="en-US" dirty="0">
                          <a:solidFill>
                            <a:srgbClr val="FFFF00"/>
                          </a:solidFill>
                        </a:rPr>
                        <a:t>Sunday</a:t>
                      </a:r>
                    </a:p>
                  </a:txBody>
                  <a:tcPr/>
                </a:tc>
                <a:extLst>
                  <a:ext uri="{0D108BD9-81ED-4DB2-BD59-A6C34878D82A}">
                    <a16:rowId xmlns:a16="http://schemas.microsoft.com/office/drawing/2014/main" xmlns="" val="3448859161"/>
                  </a:ext>
                </a:extLst>
              </a:tr>
              <a:tr h="370840">
                <a:tc>
                  <a:txBody>
                    <a:bodyPr/>
                    <a:lstStyle/>
                    <a:p>
                      <a:pPr algn="ctr">
                        <a:spcAft>
                          <a:spcPts val="600"/>
                        </a:spcAft>
                      </a:pPr>
                      <a:endParaRPr lang="en-US" b="1" dirty="0"/>
                    </a:p>
                  </a:txBody>
                  <a:tcPr anchor="ctr"/>
                </a:tc>
                <a:tc>
                  <a:txBody>
                    <a:bodyPr/>
                    <a:lstStyle/>
                    <a:p>
                      <a:endParaRPr lang="en-US"/>
                    </a:p>
                  </a:txBody>
                  <a:tcPr/>
                </a:tc>
                <a:tc>
                  <a:txBody>
                    <a:bodyPr/>
                    <a:lstStyle/>
                    <a:p>
                      <a:r>
                        <a:rPr lang="en-US" dirty="0"/>
                        <a:t>6:30:Native Breakfast</a:t>
                      </a:r>
                    </a:p>
                    <a:p>
                      <a:r>
                        <a:rPr lang="en-US" dirty="0"/>
                        <a:t>8am canoe prep / Training</a:t>
                      </a:r>
                    </a:p>
                  </a:txBody>
                  <a:tcPr/>
                </a:tc>
                <a:tc>
                  <a:txBody>
                    <a:bodyPr/>
                    <a:lstStyle/>
                    <a:p>
                      <a:r>
                        <a:rPr lang="en-US" dirty="0"/>
                        <a:t>06:30-0830 Breakfast + tear down </a:t>
                      </a:r>
                    </a:p>
                  </a:txBody>
                  <a:tcPr/>
                </a:tc>
                <a:extLst>
                  <a:ext uri="{0D108BD9-81ED-4DB2-BD59-A6C34878D82A}">
                    <a16:rowId xmlns:a16="http://schemas.microsoft.com/office/drawing/2014/main" xmlns="" val="904200001"/>
                  </a:ext>
                </a:extLst>
              </a:tr>
              <a:tr h="370840">
                <a:tc>
                  <a:txBody>
                    <a:bodyPr/>
                    <a:lstStyle/>
                    <a:p>
                      <a:endParaRPr lang="en-US"/>
                    </a:p>
                  </a:txBody>
                  <a:tcPr/>
                </a:tc>
                <a:tc>
                  <a:txBody>
                    <a:bodyPr/>
                    <a:lstStyle/>
                    <a:p>
                      <a:r>
                        <a:rPr lang="en-US" b="1" dirty="0"/>
                        <a:t>6pm Arrive and immediately each patrol establish their own camp and build patrol cooking fire</a:t>
                      </a:r>
                    </a:p>
                  </a:txBody>
                  <a:tcPr/>
                </a:tc>
                <a:tc>
                  <a:txBody>
                    <a:bodyPr/>
                    <a:lstStyle/>
                    <a:p>
                      <a:pPr algn="l"/>
                      <a:r>
                        <a:rPr lang="en-US" b="1" u="sng" dirty="0"/>
                        <a:t>9am: depart ½ Canoe</a:t>
                      </a:r>
                      <a:r>
                        <a:rPr lang="en-US" b="1" dirty="0"/>
                        <a:t> &amp;     ½ </a:t>
                      </a:r>
                      <a:r>
                        <a:rPr lang="en-US" b="1" i="1" dirty="0"/>
                        <a:t>drive</a:t>
                      </a:r>
                      <a:r>
                        <a:rPr lang="en-US" b="1" dirty="0"/>
                        <a:t> to POWWOW </a:t>
                      </a:r>
                      <a:r>
                        <a:rPr lang="en-US" b="1" dirty="0" err="1"/>
                        <a:t>vic</a:t>
                      </a:r>
                      <a:r>
                        <a:rPr lang="en-US" b="1" dirty="0"/>
                        <a:t> ‘</a:t>
                      </a:r>
                      <a:r>
                        <a:rPr lang="en-US" b="1" u="none" dirty="0"/>
                        <a:t>Mattanock Town</a:t>
                      </a:r>
                      <a:r>
                        <a:rPr lang="en-US" b="1" dirty="0"/>
                        <a:t>’</a:t>
                      </a:r>
                    </a:p>
                  </a:txBody>
                  <a:tcPr/>
                </a:tc>
                <a:tc>
                  <a:txBody>
                    <a:bodyPr/>
                    <a:lstStyle/>
                    <a:p>
                      <a:r>
                        <a:rPr lang="en-US" dirty="0"/>
                        <a:t>0830: Scouts-Own</a:t>
                      </a:r>
                    </a:p>
                    <a:p>
                      <a:r>
                        <a:rPr lang="en-US" dirty="0"/>
                        <a:t>--E</a:t>
                      </a:r>
                      <a:r>
                        <a:rPr lang="en-US" sz="1400" b="1" dirty="0"/>
                        <a:t>ach patrol runs their own IOT allow scouts to lead </a:t>
                      </a:r>
                      <a:r>
                        <a:rPr lang="en-US" dirty="0"/>
                        <a:t>(</a:t>
                      </a:r>
                      <a:r>
                        <a:rPr lang="en-US" sz="1200" i="1" dirty="0"/>
                        <a:t>Communications MB</a:t>
                      </a:r>
                      <a:r>
                        <a:rPr lang="en-US" dirty="0"/>
                        <a:t>) </a:t>
                      </a:r>
                    </a:p>
                  </a:txBody>
                  <a:tcPr/>
                </a:tc>
                <a:extLst>
                  <a:ext uri="{0D108BD9-81ED-4DB2-BD59-A6C34878D82A}">
                    <a16:rowId xmlns:a16="http://schemas.microsoft.com/office/drawing/2014/main" xmlns="" val="379126827"/>
                  </a:ext>
                </a:extLst>
              </a:tr>
              <a:tr h="370840">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u="sng" dirty="0"/>
                        <a:t>Scout MTG</a:t>
                      </a:r>
                    </a:p>
                    <a:p>
                      <a:pPr algn="ctr"/>
                      <a:r>
                        <a:rPr lang="en-US" b="1" i="1" dirty="0">
                          <a:solidFill>
                            <a:schemeClr val="accent1">
                              <a:lumMod val="75000"/>
                            </a:schemeClr>
                          </a:solidFill>
                        </a:rPr>
                        <a:t>7-8:30pm</a:t>
                      </a:r>
                      <a:r>
                        <a:rPr lang="en-US" dirty="0"/>
                        <a:t>:</a:t>
                      </a:r>
                    </a:p>
                    <a:p>
                      <a:pPr algn="ctr"/>
                      <a:r>
                        <a:rPr lang="en-US" dirty="0"/>
                        <a:t>American  Indian Culture </a:t>
                      </a:r>
                    </a:p>
                    <a:p>
                      <a:pPr algn="ctr"/>
                      <a:r>
                        <a:rPr lang="en-US" dirty="0"/>
                        <a:t>(AIC) MB</a:t>
                      </a:r>
                    </a:p>
                    <a:p>
                      <a:pPr algn="ctr"/>
                      <a:endParaRPr lang="en-US" dirty="0"/>
                    </a:p>
                    <a:p>
                      <a:pPr algn="ctr"/>
                      <a:r>
                        <a:rPr lang="en-US" b="1" i="1" dirty="0"/>
                        <a:t>MTG</a:t>
                      </a:r>
                    </a:p>
                    <a:p>
                      <a:pPr algn="ctr"/>
                      <a:r>
                        <a:rPr lang="en-US" b="1" i="1" dirty="0"/>
                        <a:t>Requirements 1-3 </a:t>
                      </a:r>
                    </a:p>
                    <a:p>
                      <a:pPr algn="ctr"/>
                      <a:r>
                        <a:rPr lang="en-US" sz="1400" b="1" i="1" dirty="0"/>
                        <a:t>(broken into </a:t>
                      </a:r>
                      <a:r>
                        <a:rPr lang="en-US" sz="1400" b="1" i="1" u="sng" dirty="0">
                          <a:solidFill>
                            <a:srgbClr val="FF0000"/>
                          </a:solidFill>
                        </a:rPr>
                        <a:t>Patrols</a:t>
                      </a:r>
                      <a:r>
                        <a:rPr lang="en-US" sz="1400" b="1" i="1" dirty="0"/>
                        <a:t> for presentations)</a:t>
                      </a:r>
                    </a:p>
                  </a:txBody>
                  <a:tcPr anchor="ctr">
                    <a:solidFill>
                      <a:schemeClr val="accent6">
                        <a:lumMod val="40000"/>
                        <a:lumOff val="60000"/>
                      </a:schemeClr>
                    </a:solidFill>
                  </a:tcPr>
                </a:tc>
                <a:tc>
                  <a:txBody>
                    <a:bodyPr/>
                    <a:lstStyle/>
                    <a:p>
                      <a:r>
                        <a:rPr lang="en-US" dirty="0"/>
                        <a:t>7-9pm: Requirement</a:t>
                      </a:r>
                    </a:p>
                    <a:p>
                      <a:r>
                        <a:rPr lang="en-US" dirty="0"/>
                        <a:t>--cook dinner over open fire</a:t>
                      </a:r>
                    </a:p>
                    <a:p>
                      <a:r>
                        <a:rPr lang="en-US" dirty="0"/>
                        <a:t>-- 4(c)-game-patrol-level</a:t>
                      </a:r>
                    </a:p>
                    <a:p>
                      <a:r>
                        <a:rPr lang="en-US" sz="1400" i="1" dirty="0"/>
                        <a:t>*Canoes arrive</a:t>
                      </a:r>
                    </a:p>
                  </a:txBody>
                  <a:tcPr/>
                </a:tc>
                <a:tc>
                  <a:txBody>
                    <a:bodyPr/>
                    <a:lstStyle/>
                    <a:p>
                      <a:r>
                        <a:rPr lang="en-US" dirty="0"/>
                        <a:t>Lunch at POWWOW:</a:t>
                      </a:r>
                    </a:p>
                    <a:p>
                      <a:r>
                        <a:rPr lang="en-US" dirty="0"/>
                        <a:t>Requirement #5</a:t>
                      </a:r>
                    </a:p>
                  </a:txBody>
                  <a:tcPr/>
                </a:tc>
                <a:tc>
                  <a:txBody>
                    <a:bodyPr/>
                    <a:lstStyle/>
                    <a:p>
                      <a:r>
                        <a:rPr lang="en-US" dirty="0"/>
                        <a:t>0900-0915: trash pick-up by patrol, supervised by SPLs</a:t>
                      </a:r>
                    </a:p>
                    <a:p>
                      <a:endParaRPr lang="en-US" dirty="0"/>
                    </a:p>
                    <a:p>
                      <a:r>
                        <a:rPr lang="en-US" dirty="0"/>
                        <a:t>0915-0930 </a:t>
                      </a:r>
                    </a:p>
                    <a:p>
                      <a:r>
                        <a:rPr lang="en-US" dirty="0"/>
                        <a:t>MBC Discussion</a:t>
                      </a:r>
                    </a:p>
                  </a:txBody>
                  <a:tcPr/>
                </a:tc>
                <a:extLst>
                  <a:ext uri="{0D108BD9-81ED-4DB2-BD59-A6C34878D82A}">
                    <a16:rowId xmlns:a16="http://schemas.microsoft.com/office/drawing/2014/main" xmlns="" val="2164877795"/>
                  </a:ext>
                </a:extLst>
              </a:tr>
              <a:tr h="370840">
                <a:tc vMerge="1">
                  <a:txBody>
                    <a:bodyPr/>
                    <a:lstStyle/>
                    <a:p>
                      <a:endParaRPr dirty="0"/>
                    </a:p>
                  </a:txBody>
                  <a:tcPr/>
                </a:tc>
                <a:tc>
                  <a:txBody>
                    <a:bodyPr/>
                    <a:lstStyle/>
                    <a:p>
                      <a:r>
                        <a:rPr lang="en-US" dirty="0"/>
                        <a:t>9-10pm </a:t>
                      </a:r>
                    </a:p>
                    <a:p>
                      <a:r>
                        <a:rPr lang="en-US" dirty="0"/>
                        <a:t>Req 4(a-b) Troop level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Open Pit Fire- troop</a:t>
                      </a:r>
                    </a:p>
                  </a:txBody>
                  <a:tcPr/>
                </a:tc>
                <a:tc>
                  <a:txBody>
                    <a:bodyPr/>
                    <a:lstStyle/>
                    <a:p>
                      <a:r>
                        <a:rPr lang="en-US" dirty="0"/>
                        <a:t>Dinner at Camp:</a:t>
                      </a:r>
                    </a:p>
                    <a:p>
                      <a:r>
                        <a:rPr lang="en-US" dirty="0"/>
                        <a:t>Each Patrol Cooks open-fire style</a:t>
                      </a:r>
                    </a:p>
                  </a:txBody>
                  <a:tcPr/>
                </a:tc>
                <a:tc>
                  <a:txBody>
                    <a:bodyPr/>
                    <a:lstStyle/>
                    <a:p>
                      <a:r>
                        <a:rPr lang="en-US" dirty="0"/>
                        <a:t>0930: Pick-up kids from weekend</a:t>
                      </a:r>
                    </a:p>
                  </a:txBody>
                  <a:tcPr/>
                </a:tc>
                <a:extLst>
                  <a:ext uri="{0D108BD9-81ED-4DB2-BD59-A6C34878D82A}">
                    <a16:rowId xmlns:a16="http://schemas.microsoft.com/office/drawing/2014/main" xmlns="" val="1964099025"/>
                  </a:ext>
                </a:extLst>
              </a:tr>
              <a:tr h="370840">
                <a:tc>
                  <a:txBody>
                    <a:bodyPr/>
                    <a:lstStyle/>
                    <a:p>
                      <a:endParaRPr lang="en-US" dirty="0"/>
                    </a:p>
                  </a:txBody>
                  <a:tcPr/>
                </a:tc>
                <a:tc>
                  <a:txBody>
                    <a:bodyPr/>
                    <a:lstStyle/>
                    <a:p>
                      <a:endParaRPr lang="en-US" dirty="0"/>
                    </a:p>
                  </a:txBody>
                  <a:tcPr/>
                </a:tc>
                <a:tc>
                  <a:txBody>
                    <a:bodyPr/>
                    <a:lstStyle/>
                    <a:p>
                      <a:r>
                        <a:rPr lang="en-US" dirty="0"/>
                        <a:t>Open Pit Fire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i="1" dirty="0"/>
                        <a:t>*Return Canoes + Trailer</a:t>
                      </a:r>
                    </a:p>
                  </a:txBody>
                  <a:tcPr/>
                </a:tc>
                <a:extLst>
                  <a:ext uri="{0D108BD9-81ED-4DB2-BD59-A6C34878D82A}">
                    <a16:rowId xmlns:a16="http://schemas.microsoft.com/office/drawing/2014/main" xmlns="" val="559311732"/>
                  </a:ext>
                </a:extLst>
              </a:tr>
            </a:tbl>
          </a:graphicData>
        </a:graphic>
      </p:graphicFrame>
      <p:pic>
        <p:nvPicPr>
          <p:cNvPr id="1026" name="Picture 2">
            <a:extLst>
              <a:ext uri="{FF2B5EF4-FFF2-40B4-BE49-F238E27FC236}">
                <a16:creationId xmlns:a16="http://schemas.microsoft.com/office/drawing/2014/main" xmlns="" id="{735F081F-03E6-199B-23AA-10650452E07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32434" y="2669629"/>
            <a:ext cx="469392" cy="469392"/>
          </a:xfrm>
          <a:prstGeom prst="rect">
            <a:avLst/>
          </a:prstGeom>
          <a:noFill/>
          <a:extLst>
            <a:ext uri="{909E8E84-426E-40DD-AFC4-6F175D3DCCD1}">
              <a14:hiddenFill xmlns:a14="http://schemas.microsoft.com/office/drawing/2010/main">
                <a:solidFill>
                  <a:srgbClr val="FFFFFF"/>
                </a:solidFill>
              </a14:hiddenFill>
            </a:ext>
          </a:extLst>
        </p:spPr>
      </p:pic>
      <p:sp>
        <p:nvSpPr>
          <p:cNvPr id="4" name="Date Placeholder 3">
            <a:extLst>
              <a:ext uri="{FF2B5EF4-FFF2-40B4-BE49-F238E27FC236}">
                <a16:creationId xmlns:a16="http://schemas.microsoft.com/office/drawing/2014/main" xmlns="" id="{6FEEB83A-E343-0221-1C14-D007814AA1C8}"/>
              </a:ext>
            </a:extLst>
          </p:cNvPr>
          <p:cNvSpPr>
            <a:spLocks noGrp="1"/>
          </p:cNvSpPr>
          <p:nvPr>
            <p:ph type="dt" sz="half" idx="10"/>
          </p:nvPr>
        </p:nvSpPr>
        <p:spPr/>
        <p:txBody>
          <a:bodyPr/>
          <a:lstStyle/>
          <a:p>
            <a:fld id="{DD93142E-F85B-418F-9286-D5A9B3CFDB2B}" type="datetime1">
              <a:rPr lang="en-US" smtClean="0"/>
              <a:t>7/10/2026</a:t>
            </a:fld>
            <a:endParaRPr lang="en-US"/>
          </a:p>
        </p:txBody>
      </p:sp>
      <p:sp>
        <p:nvSpPr>
          <p:cNvPr id="5" name="TextBox 4">
            <a:extLst>
              <a:ext uri="{FF2B5EF4-FFF2-40B4-BE49-F238E27FC236}">
                <a16:creationId xmlns:a16="http://schemas.microsoft.com/office/drawing/2014/main" xmlns="" id="{EB05E786-8CDB-FF7D-CF11-CA9734EE46AD}"/>
              </a:ext>
            </a:extLst>
          </p:cNvPr>
          <p:cNvSpPr txBox="1"/>
          <p:nvPr/>
        </p:nvSpPr>
        <p:spPr>
          <a:xfrm>
            <a:off x="6856356" y="3033442"/>
            <a:ext cx="1173719" cy="261610"/>
          </a:xfrm>
          <a:prstGeom prst="rect">
            <a:avLst/>
          </a:prstGeom>
          <a:noFill/>
        </p:spPr>
        <p:txBody>
          <a:bodyPr wrap="none" rtlCol="0">
            <a:spAutoFit/>
          </a:bodyPr>
          <a:lstStyle/>
          <a:p>
            <a:pPr algn="r"/>
            <a:r>
              <a:rPr lang="en-US" sz="1100" b="1" i="1" u="sng" dirty="0"/>
              <a:t>Scout Dress Shirt</a:t>
            </a:r>
          </a:p>
        </p:txBody>
      </p:sp>
      <p:sp>
        <p:nvSpPr>
          <p:cNvPr id="6" name="TextBox 5">
            <a:extLst>
              <a:ext uri="{FF2B5EF4-FFF2-40B4-BE49-F238E27FC236}">
                <a16:creationId xmlns:a16="http://schemas.microsoft.com/office/drawing/2014/main" xmlns="" id="{BC1FC92B-BE87-6B44-4FB5-E57FCA6240F8}"/>
              </a:ext>
            </a:extLst>
          </p:cNvPr>
          <p:cNvSpPr txBox="1"/>
          <p:nvPr/>
        </p:nvSpPr>
        <p:spPr>
          <a:xfrm>
            <a:off x="7677912" y="3797494"/>
            <a:ext cx="1173719" cy="261610"/>
          </a:xfrm>
          <a:prstGeom prst="rect">
            <a:avLst/>
          </a:prstGeom>
          <a:noFill/>
        </p:spPr>
        <p:txBody>
          <a:bodyPr wrap="none" rtlCol="0">
            <a:spAutoFit/>
          </a:bodyPr>
          <a:lstStyle/>
          <a:p>
            <a:pPr algn="r"/>
            <a:r>
              <a:rPr lang="en-US" sz="1100" b="1" i="1" u="sng" dirty="0"/>
              <a:t>Scout Dress Shirt</a:t>
            </a:r>
          </a:p>
        </p:txBody>
      </p:sp>
      <p:sp>
        <p:nvSpPr>
          <p:cNvPr id="7" name="Star: 5 Points 6">
            <a:extLst>
              <a:ext uri="{FF2B5EF4-FFF2-40B4-BE49-F238E27FC236}">
                <a16:creationId xmlns:a16="http://schemas.microsoft.com/office/drawing/2014/main" xmlns="" id="{46BEF504-FD06-26B7-D106-13D2CA19B0F2}"/>
              </a:ext>
            </a:extLst>
          </p:cNvPr>
          <p:cNvSpPr/>
          <p:nvPr/>
        </p:nvSpPr>
        <p:spPr>
          <a:xfrm>
            <a:off x="8132434" y="713740"/>
            <a:ext cx="734066" cy="590910"/>
          </a:xfrm>
          <a:prstGeom prst="star5">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xmlns="" id="{365824BD-A4CF-6D23-A4D0-9CA321CC4B8C}"/>
              </a:ext>
            </a:extLst>
          </p:cNvPr>
          <p:cNvSpPr txBox="1"/>
          <p:nvPr/>
        </p:nvSpPr>
        <p:spPr>
          <a:xfrm>
            <a:off x="6204912" y="4551982"/>
            <a:ext cx="1927522" cy="584775"/>
          </a:xfrm>
          <a:prstGeom prst="rect">
            <a:avLst/>
          </a:prstGeom>
          <a:noFill/>
        </p:spPr>
        <p:txBody>
          <a:bodyPr wrap="square" rtlCol="0">
            <a:spAutoFit/>
          </a:bodyPr>
          <a:lstStyle/>
          <a:p>
            <a:r>
              <a:rPr lang="en-US" sz="1600" dirty="0"/>
              <a:t>Depart at 2:30pm from Powwow</a:t>
            </a:r>
          </a:p>
        </p:txBody>
      </p:sp>
      <p:pic>
        <p:nvPicPr>
          <p:cNvPr id="9" name="Picture 2">
            <a:extLst>
              <a:ext uri="{FF2B5EF4-FFF2-40B4-BE49-F238E27FC236}">
                <a16:creationId xmlns:a16="http://schemas.microsoft.com/office/drawing/2014/main" xmlns="" id="{22DEDE52-677D-3944-DBFF-DC09958B815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00030" y="4092741"/>
            <a:ext cx="966470" cy="12496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56351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679D95A2-4BD2-E75C-01F7-F749CE444F1E}"/>
              </a:ext>
            </a:extLst>
          </p:cNvPr>
          <p:cNvSpPr>
            <a:spLocks noGrp="1"/>
          </p:cNvSpPr>
          <p:nvPr>
            <p:ph type="dt" sz="half" idx="10"/>
          </p:nvPr>
        </p:nvSpPr>
        <p:spPr/>
        <p:txBody>
          <a:bodyPr/>
          <a:lstStyle/>
          <a:p>
            <a:fld id="{5C4BACBF-217F-49DA-8275-0D2A693F9099}" type="datetime1">
              <a:rPr lang="en-US" smtClean="0"/>
              <a:t>7/10/2026</a:t>
            </a:fld>
            <a:endParaRPr lang="en-US"/>
          </a:p>
        </p:txBody>
      </p:sp>
      <p:pic>
        <p:nvPicPr>
          <p:cNvPr id="2052" name="Picture 4" descr="First Pow Wow">
            <a:extLst>
              <a:ext uri="{FF2B5EF4-FFF2-40B4-BE49-F238E27FC236}">
                <a16:creationId xmlns:a16="http://schemas.microsoft.com/office/drawing/2014/main" xmlns="" id="{EF14BF92-19A8-01B0-BD44-36D480B17E6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71448" y="3022652"/>
            <a:ext cx="2971800" cy="216349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xmlns="" id="{264B05B9-4047-50F2-CC42-EE2184E85BEF}"/>
              </a:ext>
            </a:extLst>
          </p:cNvPr>
          <p:cNvSpPr txBox="1"/>
          <p:nvPr/>
        </p:nvSpPr>
        <p:spPr>
          <a:xfrm>
            <a:off x="5271448" y="5215702"/>
            <a:ext cx="6508480" cy="1200329"/>
          </a:xfrm>
          <a:prstGeom prst="rect">
            <a:avLst/>
          </a:prstGeom>
          <a:solidFill>
            <a:schemeClr val="accent4">
              <a:lumMod val="20000"/>
              <a:lumOff val="80000"/>
            </a:schemeClr>
          </a:solidFill>
          <a:ln>
            <a:solidFill>
              <a:schemeClr val="tx1"/>
            </a:solidFill>
          </a:ln>
          <a:scene3d>
            <a:camera prst="orthographicFront"/>
            <a:lightRig rig="threePt" dir="t"/>
          </a:scene3d>
          <a:sp3d>
            <a:bevelT/>
          </a:sp3d>
        </p:spPr>
        <p:txBody>
          <a:bodyPr wrap="square">
            <a:spAutoFit/>
          </a:bodyPr>
          <a:lstStyle/>
          <a:p>
            <a:r>
              <a:rPr lang="en-US" sz="1200" b="1" i="1" dirty="0">
                <a:effectLst/>
                <a:latin typeface="Times New Roman" panose="02020603050405020304" pitchFamily="18" charset="0"/>
                <a:cs typeface="Times New Roman" panose="02020603050405020304" pitchFamily="18" charset="0"/>
              </a:rPr>
              <a:t>‘In 1988 our tribe held its first pow wow on ancestral land. It was called the “Nansemond Indian Homecoming” in celebration of our return to the Nansemond River after centuries of colonial displacement. Each year, in mid-August, we hold a “Nansemond Indian Homecoming” to welcome Nansemond descendants, family, and friends to our home. Though we hold our pow wow within the state of Virginia, state borders came long after us. Our history and our relationships have no borders.’  Tribal Chief</a:t>
            </a:r>
            <a:endParaRPr lang="en-US" sz="1200" b="1" i="1" dirty="0">
              <a:latin typeface="Times New Roman" panose="02020603050405020304" pitchFamily="18" charset="0"/>
              <a:cs typeface="Times New Roman" panose="02020603050405020304" pitchFamily="18" charset="0"/>
            </a:endParaRPr>
          </a:p>
        </p:txBody>
      </p:sp>
      <p:pic>
        <p:nvPicPr>
          <p:cNvPr id="2054" name="Picture 6">
            <a:extLst>
              <a:ext uri="{FF2B5EF4-FFF2-40B4-BE49-F238E27FC236}">
                <a16:creationId xmlns:a16="http://schemas.microsoft.com/office/drawing/2014/main" xmlns="" id="{8B1FF1C4-1713-F38A-6746-B3198C0B92C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47334" y="393639"/>
            <a:ext cx="3846859" cy="2564573"/>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a:extLst>
              <a:ext uri="{FF2B5EF4-FFF2-40B4-BE49-F238E27FC236}">
                <a16:creationId xmlns:a16="http://schemas.microsoft.com/office/drawing/2014/main" xmlns="" id="{0496EDE8-E8B8-7CFA-CF5D-F21526A377B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70028" y="3034406"/>
            <a:ext cx="3227611" cy="215174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xmlns="" id="{6613E821-DD78-016F-4859-1F8045706BEA}"/>
              </a:ext>
            </a:extLst>
          </p:cNvPr>
          <p:cNvSpPr txBox="1"/>
          <p:nvPr/>
        </p:nvSpPr>
        <p:spPr>
          <a:xfrm>
            <a:off x="5343903" y="1475591"/>
            <a:ext cx="1504194" cy="954107"/>
          </a:xfrm>
          <a:prstGeom prst="rect">
            <a:avLst/>
          </a:prstGeom>
          <a:noFill/>
        </p:spPr>
        <p:txBody>
          <a:bodyPr wrap="none" rtlCol="0">
            <a:spAutoFit/>
          </a:bodyPr>
          <a:lstStyle/>
          <a:p>
            <a:pPr algn="ctr"/>
            <a:r>
              <a:rPr lang="en-US" sz="2800" b="1" dirty="0"/>
              <a:t>Saturday</a:t>
            </a:r>
          </a:p>
          <a:p>
            <a:pPr algn="ctr"/>
            <a:r>
              <a:rPr lang="en-US" sz="2800" b="1" dirty="0"/>
              <a:t>Event </a:t>
            </a:r>
          </a:p>
        </p:txBody>
      </p:sp>
      <p:pic>
        <p:nvPicPr>
          <p:cNvPr id="2058" name="Picture 10">
            <a:extLst>
              <a:ext uri="{FF2B5EF4-FFF2-40B4-BE49-F238E27FC236}">
                <a16:creationId xmlns:a16="http://schemas.microsoft.com/office/drawing/2014/main" xmlns="" id="{25F3D006-07FC-E41F-8FCF-11BDF466052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8266" y="394303"/>
            <a:ext cx="4693945" cy="606939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xmlns="" id="{E9B86652-B0CC-744B-3D4D-1F777E7E4DC2}"/>
              </a:ext>
            </a:extLst>
          </p:cNvPr>
          <p:cNvSpPr txBox="1"/>
          <p:nvPr/>
        </p:nvSpPr>
        <p:spPr>
          <a:xfrm>
            <a:off x="4246364" y="6435861"/>
            <a:ext cx="7533564" cy="276999"/>
          </a:xfrm>
          <a:prstGeom prst="rect">
            <a:avLst/>
          </a:prstGeom>
          <a:solidFill>
            <a:srgbClr val="FF0000"/>
          </a:solidFill>
          <a:scene3d>
            <a:camera prst="orthographicFront"/>
            <a:lightRig rig="threePt" dir="t"/>
          </a:scene3d>
          <a:sp3d>
            <a:bevelT/>
          </a:sp3d>
        </p:spPr>
        <p:txBody>
          <a:bodyPr wrap="square" rtlCol="0">
            <a:spAutoFit/>
          </a:bodyPr>
          <a:lstStyle/>
          <a:p>
            <a:r>
              <a:rPr lang="en-US" sz="1200" b="1" dirty="0">
                <a:solidFill>
                  <a:srgbClr val="FFFF00"/>
                </a:solidFill>
              </a:rPr>
              <a:t>Recommend providing Cash to your Scout to buy food, treats,  or Native American souvenirs  at Saturday’s Powwow</a:t>
            </a:r>
          </a:p>
        </p:txBody>
      </p:sp>
    </p:spTree>
    <p:extLst>
      <p:ext uri="{BB962C8B-B14F-4D97-AF65-F5344CB8AC3E}">
        <p14:creationId xmlns:p14="http://schemas.microsoft.com/office/powerpoint/2010/main" val="22404662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1C87043C-0A52-0226-9CC8-180F5CBDF276}"/>
              </a:ext>
            </a:extLst>
          </p:cNvPr>
          <p:cNvPicPr>
            <a:picLocks noChangeAspect="1"/>
          </p:cNvPicPr>
          <p:nvPr/>
        </p:nvPicPr>
        <p:blipFill>
          <a:blip r:embed="rId2"/>
          <a:srcRect l="2074" t="13262" r="55798" b="5603"/>
          <a:stretch/>
        </p:blipFill>
        <p:spPr>
          <a:xfrm>
            <a:off x="408562" y="398834"/>
            <a:ext cx="11224220" cy="6079787"/>
          </a:xfrm>
          <a:prstGeom prst="rect">
            <a:avLst/>
          </a:prstGeom>
        </p:spPr>
      </p:pic>
      <p:cxnSp>
        <p:nvCxnSpPr>
          <p:cNvPr id="5" name="Straight Arrow Connector 4">
            <a:extLst>
              <a:ext uri="{FF2B5EF4-FFF2-40B4-BE49-F238E27FC236}">
                <a16:creationId xmlns:a16="http://schemas.microsoft.com/office/drawing/2014/main" xmlns="" id="{18B5CF77-7209-AB19-F0CF-129A98BDB64E}"/>
              </a:ext>
            </a:extLst>
          </p:cNvPr>
          <p:cNvCxnSpPr>
            <a:cxnSpLocks/>
          </p:cNvCxnSpPr>
          <p:nvPr/>
        </p:nvCxnSpPr>
        <p:spPr>
          <a:xfrm flipH="1">
            <a:off x="5472752" y="4012442"/>
            <a:ext cx="1228299" cy="313898"/>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 name="Star: 5 Points 5">
            <a:extLst>
              <a:ext uri="{FF2B5EF4-FFF2-40B4-BE49-F238E27FC236}">
                <a16:creationId xmlns:a16="http://schemas.microsoft.com/office/drawing/2014/main" xmlns="" id="{4AF26693-7846-D488-E3FE-63E4A7F30779}"/>
              </a:ext>
            </a:extLst>
          </p:cNvPr>
          <p:cNvSpPr/>
          <p:nvPr/>
        </p:nvSpPr>
        <p:spPr>
          <a:xfrm>
            <a:off x="10607040" y="5102352"/>
            <a:ext cx="374904" cy="283464"/>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xmlns="" id="{826D79ED-9BFC-C109-ED4E-D5729CE07B49}"/>
              </a:ext>
            </a:extLst>
          </p:cNvPr>
          <p:cNvSpPr txBox="1"/>
          <p:nvPr/>
        </p:nvSpPr>
        <p:spPr>
          <a:xfrm>
            <a:off x="9620372" y="4733020"/>
            <a:ext cx="2036583" cy="369332"/>
          </a:xfrm>
          <a:prstGeom prst="rect">
            <a:avLst/>
          </a:prstGeom>
          <a:solidFill>
            <a:srgbClr val="FFFF00"/>
          </a:solidFill>
          <a:ln>
            <a:solidFill>
              <a:schemeClr val="tx1"/>
            </a:solidFill>
          </a:ln>
          <a:scene3d>
            <a:camera prst="orthographicFront"/>
            <a:lightRig rig="threePt" dir="t"/>
          </a:scene3d>
          <a:sp3d>
            <a:bevelT/>
          </a:sp3d>
        </p:spPr>
        <p:txBody>
          <a:bodyPr wrap="none" rtlCol="0">
            <a:spAutoFit/>
          </a:bodyPr>
          <a:lstStyle/>
          <a:p>
            <a:r>
              <a:rPr lang="en-US" b="1" dirty="0"/>
              <a:t>St Theresa’s Church</a:t>
            </a:r>
          </a:p>
        </p:txBody>
      </p:sp>
      <p:sp>
        <p:nvSpPr>
          <p:cNvPr id="10" name="Rectangle: Rounded Corners 9">
            <a:extLst>
              <a:ext uri="{FF2B5EF4-FFF2-40B4-BE49-F238E27FC236}">
                <a16:creationId xmlns:a16="http://schemas.microsoft.com/office/drawing/2014/main" xmlns="" id="{CCE34A60-F4B2-CB32-4EF7-1CB3EBB2EA06}"/>
              </a:ext>
            </a:extLst>
          </p:cNvPr>
          <p:cNvSpPr/>
          <p:nvPr/>
        </p:nvSpPr>
        <p:spPr>
          <a:xfrm>
            <a:off x="6263640" y="4133088"/>
            <a:ext cx="713232" cy="448056"/>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a:extLst>
              <a:ext uri="{FF2B5EF4-FFF2-40B4-BE49-F238E27FC236}">
                <a16:creationId xmlns:a16="http://schemas.microsoft.com/office/drawing/2014/main" xmlns="" id="{71531CBF-B6AB-BC48-F8A0-B1A4686AC17B}"/>
              </a:ext>
            </a:extLst>
          </p:cNvPr>
          <p:cNvSpPr>
            <a:spLocks noGrp="1"/>
          </p:cNvSpPr>
          <p:nvPr>
            <p:ph type="dt" sz="half" idx="10"/>
          </p:nvPr>
        </p:nvSpPr>
        <p:spPr/>
        <p:txBody>
          <a:bodyPr/>
          <a:lstStyle/>
          <a:p>
            <a:fld id="{903FCBE9-95B0-46CE-8299-C963BA3DE3B6}" type="datetime1">
              <a:rPr lang="en-US" smtClean="0"/>
              <a:t>7/10/2026</a:t>
            </a:fld>
            <a:endParaRPr lang="en-US"/>
          </a:p>
        </p:txBody>
      </p:sp>
      <p:grpSp>
        <p:nvGrpSpPr>
          <p:cNvPr id="13" name="Group 12">
            <a:extLst>
              <a:ext uri="{FF2B5EF4-FFF2-40B4-BE49-F238E27FC236}">
                <a16:creationId xmlns:a16="http://schemas.microsoft.com/office/drawing/2014/main" xmlns="" id="{46F99C77-190C-78C7-8DA3-21655ED1A31F}"/>
              </a:ext>
            </a:extLst>
          </p:cNvPr>
          <p:cNvGrpSpPr/>
          <p:nvPr/>
        </p:nvGrpSpPr>
        <p:grpSpPr>
          <a:xfrm>
            <a:off x="5472752" y="3509067"/>
            <a:ext cx="1000836" cy="327546"/>
            <a:chOff x="6096000" y="-1241946"/>
            <a:chExt cx="2993409" cy="968991"/>
          </a:xfrm>
        </p:grpSpPr>
        <p:pic>
          <p:nvPicPr>
            <p:cNvPr id="11" name="Picture 10">
              <a:extLst>
                <a:ext uri="{FF2B5EF4-FFF2-40B4-BE49-F238E27FC236}">
                  <a16:creationId xmlns:a16="http://schemas.microsoft.com/office/drawing/2014/main" xmlns="" id="{37BD003E-EC92-C6D9-B11A-14433310E6E5}"/>
                </a:ext>
              </a:extLst>
            </p:cNvPr>
            <p:cNvPicPr>
              <a:picLocks noChangeAspect="1"/>
            </p:cNvPicPr>
            <p:nvPr/>
          </p:nvPicPr>
          <p:blipFill>
            <a:blip r:embed="rId3"/>
            <a:srcRect l="35597" t="73772" r="41343" b="11390"/>
            <a:stretch>
              <a:fillRect/>
            </a:stretch>
          </p:blipFill>
          <p:spPr>
            <a:xfrm>
              <a:off x="6096000" y="-1241946"/>
              <a:ext cx="2811439" cy="968991"/>
            </a:xfrm>
            <a:prstGeom prst="rect">
              <a:avLst/>
            </a:prstGeom>
          </p:spPr>
        </p:pic>
        <p:sp>
          <p:nvSpPr>
            <p:cNvPr id="12" name="Rectangle 11">
              <a:extLst>
                <a:ext uri="{FF2B5EF4-FFF2-40B4-BE49-F238E27FC236}">
                  <a16:creationId xmlns:a16="http://schemas.microsoft.com/office/drawing/2014/main" xmlns="" id="{F2C25C59-2A9C-155A-CEC6-53C0753E8E9B}"/>
                </a:ext>
              </a:extLst>
            </p:cNvPr>
            <p:cNvSpPr/>
            <p:nvPr/>
          </p:nvSpPr>
          <p:spPr>
            <a:xfrm>
              <a:off x="8338782" y="-1241946"/>
              <a:ext cx="750627" cy="300250"/>
            </a:xfrm>
            <a:prstGeom prst="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5" name="Straight Arrow Connector 14">
            <a:extLst>
              <a:ext uri="{FF2B5EF4-FFF2-40B4-BE49-F238E27FC236}">
                <a16:creationId xmlns:a16="http://schemas.microsoft.com/office/drawing/2014/main" xmlns="" id="{ABFCC62C-9336-3220-9DAD-152FF2F0AFD8}"/>
              </a:ext>
            </a:extLst>
          </p:cNvPr>
          <p:cNvCxnSpPr/>
          <p:nvPr/>
        </p:nvCxnSpPr>
        <p:spPr>
          <a:xfrm>
            <a:off x="6976872" y="4133088"/>
            <a:ext cx="338328" cy="19325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xmlns="" id="{DC0D1DC3-1FD3-0D76-7D4E-06E413F9F178}"/>
              </a:ext>
            </a:extLst>
          </p:cNvPr>
          <p:cNvCxnSpPr>
            <a:cxnSpLocks/>
          </p:cNvCxnSpPr>
          <p:nvPr/>
        </p:nvCxnSpPr>
        <p:spPr>
          <a:xfrm flipV="1">
            <a:off x="7370122" y="2738628"/>
            <a:ext cx="513565" cy="146379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xmlns="" id="{75534D70-0E7A-D991-6FFC-CCD462949526}"/>
              </a:ext>
            </a:extLst>
          </p:cNvPr>
          <p:cNvCxnSpPr>
            <a:cxnSpLocks/>
          </p:cNvCxnSpPr>
          <p:nvPr/>
        </p:nvCxnSpPr>
        <p:spPr>
          <a:xfrm flipH="1" flipV="1">
            <a:off x="7779224" y="1282890"/>
            <a:ext cx="104463" cy="140435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xmlns="" id="{E387C049-4A6A-058D-5F1B-6489EB39562B}"/>
              </a:ext>
            </a:extLst>
          </p:cNvPr>
          <p:cNvCxnSpPr>
            <a:cxnSpLocks/>
          </p:cNvCxnSpPr>
          <p:nvPr/>
        </p:nvCxnSpPr>
        <p:spPr>
          <a:xfrm flipH="1">
            <a:off x="3837111" y="1187150"/>
            <a:ext cx="3789793" cy="255806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xmlns="" id="{EC24C1AD-3A8D-4A26-1924-68292D224730}"/>
              </a:ext>
            </a:extLst>
          </p:cNvPr>
          <p:cNvCxnSpPr>
            <a:cxnSpLocks/>
          </p:cNvCxnSpPr>
          <p:nvPr/>
        </p:nvCxnSpPr>
        <p:spPr>
          <a:xfrm>
            <a:off x="3837111" y="3848669"/>
            <a:ext cx="1232761" cy="28441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27" name="Picture 26">
            <a:extLst>
              <a:ext uri="{FF2B5EF4-FFF2-40B4-BE49-F238E27FC236}">
                <a16:creationId xmlns:a16="http://schemas.microsoft.com/office/drawing/2014/main" xmlns="" id="{1D595D9A-987C-47FC-F24C-D8D5BA983140}"/>
              </a:ext>
            </a:extLst>
          </p:cNvPr>
          <p:cNvPicPr>
            <a:picLocks noChangeAspect="1"/>
          </p:cNvPicPr>
          <p:nvPr/>
        </p:nvPicPr>
        <p:blipFill>
          <a:blip r:embed="rId4"/>
          <a:srcRect l="-94" t="64817" r="65345" b="4047"/>
          <a:stretch>
            <a:fillRect/>
          </a:stretch>
        </p:blipFill>
        <p:spPr>
          <a:xfrm rot="19262293">
            <a:off x="4807378" y="1908478"/>
            <a:ext cx="1624084" cy="778765"/>
          </a:xfrm>
          <a:prstGeom prst="rect">
            <a:avLst/>
          </a:prstGeom>
        </p:spPr>
      </p:pic>
      <p:sp>
        <p:nvSpPr>
          <p:cNvPr id="28" name="TextBox 27">
            <a:extLst>
              <a:ext uri="{FF2B5EF4-FFF2-40B4-BE49-F238E27FC236}">
                <a16:creationId xmlns:a16="http://schemas.microsoft.com/office/drawing/2014/main" xmlns="" id="{E10A19D7-3959-9423-EF64-5C25EE544919}"/>
              </a:ext>
            </a:extLst>
          </p:cNvPr>
          <p:cNvSpPr txBox="1"/>
          <p:nvPr/>
        </p:nvSpPr>
        <p:spPr>
          <a:xfrm rot="18965743">
            <a:off x="5311076" y="2059177"/>
            <a:ext cx="865943" cy="369332"/>
          </a:xfrm>
          <a:prstGeom prst="rect">
            <a:avLst/>
          </a:prstGeom>
          <a:noFill/>
        </p:spPr>
        <p:txBody>
          <a:bodyPr wrap="none" rtlCol="0">
            <a:spAutoFit/>
          </a:bodyPr>
          <a:lstStyle/>
          <a:p>
            <a:r>
              <a:rPr lang="en-US" b="1" dirty="0">
                <a:solidFill>
                  <a:srgbClr val="FFFF00"/>
                </a:solidFill>
              </a:rPr>
              <a:t>Driving</a:t>
            </a:r>
          </a:p>
        </p:txBody>
      </p:sp>
      <p:sp>
        <p:nvSpPr>
          <p:cNvPr id="29" name="Rectangle 28">
            <a:extLst>
              <a:ext uri="{FF2B5EF4-FFF2-40B4-BE49-F238E27FC236}">
                <a16:creationId xmlns:a16="http://schemas.microsoft.com/office/drawing/2014/main" xmlns="" id="{A7A65F75-99F6-C6C7-9EEE-03A9965541BB}"/>
              </a:ext>
            </a:extLst>
          </p:cNvPr>
          <p:cNvSpPr/>
          <p:nvPr/>
        </p:nvSpPr>
        <p:spPr>
          <a:xfrm>
            <a:off x="736978" y="3484171"/>
            <a:ext cx="1951630" cy="327546"/>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xmlns="" id="{EEA5998F-3F5C-DFEF-790D-FBF0B12DEA77}"/>
              </a:ext>
            </a:extLst>
          </p:cNvPr>
          <p:cNvSpPr/>
          <p:nvPr/>
        </p:nvSpPr>
        <p:spPr>
          <a:xfrm>
            <a:off x="335415" y="1701530"/>
            <a:ext cx="1951630" cy="327546"/>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2" name="Straight Arrow Connector 31">
            <a:extLst>
              <a:ext uri="{FF2B5EF4-FFF2-40B4-BE49-F238E27FC236}">
                <a16:creationId xmlns:a16="http://schemas.microsoft.com/office/drawing/2014/main" xmlns="" id="{AF941249-5A08-5B56-FB08-C4743641CFE4}"/>
              </a:ext>
            </a:extLst>
          </p:cNvPr>
          <p:cNvCxnSpPr>
            <a:stCxn id="30" idx="2"/>
          </p:cNvCxnSpPr>
          <p:nvPr/>
        </p:nvCxnSpPr>
        <p:spPr>
          <a:xfrm>
            <a:off x="1311230" y="2029076"/>
            <a:ext cx="401563" cy="1409651"/>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33" name="Picture 32">
            <a:extLst>
              <a:ext uri="{FF2B5EF4-FFF2-40B4-BE49-F238E27FC236}">
                <a16:creationId xmlns:a16="http://schemas.microsoft.com/office/drawing/2014/main" xmlns="" id="{18FBA90F-146C-8105-36B8-5A06277074C2}"/>
              </a:ext>
            </a:extLst>
          </p:cNvPr>
          <p:cNvPicPr>
            <a:picLocks noChangeAspect="1"/>
          </p:cNvPicPr>
          <p:nvPr/>
        </p:nvPicPr>
        <p:blipFill>
          <a:blip r:embed="rId4"/>
          <a:srcRect l="-94" t="64817" r="65345" b="4047"/>
          <a:stretch>
            <a:fillRect/>
          </a:stretch>
        </p:blipFill>
        <p:spPr>
          <a:xfrm>
            <a:off x="7204485" y="3288366"/>
            <a:ext cx="759763" cy="364314"/>
          </a:xfrm>
          <a:prstGeom prst="rect">
            <a:avLst/>
          </a:prstGeom>
        </p:spPr>
      </p:pic>
      <p:cxnSp>
        <p:nvCxnSpPr>
          <p:cNvPr id="34" name="Straight Arrow Connector 33">
            <a:extLst>
              <a:ext uri="{FF2B5EF4-FFF2-40B4-BE49-F238E27FC236}">
                <a16:creationId xmlns:a16="http://schemas.microsoft.com/office/drawing/2014/main" xmlns="" id="{810A070A-8538-62A2-8DC9-D19E9A78E46F}"/>
              </a:ext>
            </a:extLst>
          </p:cNvPr>
          <p:cNvCxnSpPr>
            <a:cxnSpLocks/>
          </p:cNvCxnSpPr>
          <p:nvPr/>
        </p:nvCxnSpPr>
        <p:spPr>
          <a:xfrm>
            <a:off x="6009775" y="3820076"/>
            <a:ext cx="174286" cy="31301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250250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0" descr="High Adventure Boy Scout Trips Boundary Waters BWCA Ely ...">
            <a:extLst>
              <a:ext uri="{FF2B5EF4-FFF2-40B4-BE49-F238E27FC236}">
                <a16:creationId xmlns:a16="http://schemas.microsoft.com/office/drawing/2014/main" xmlns="" id="{6B8D2189-5500-D1B7-0BF6-79D597A008D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3758" y="439976"/>
            <a:ext cx="7406735" cy="521214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4" name="Picture 2">
            <a:extLst>
              <a:ext uri="{FF2B5EF4-FFF2-40B4-BE49-F238E27FC236}">
                <a16:creationId xmlns:a16="http://schemas.microsoft.com/office/drawing/2014/main" xmlns="" id="{188D556A-967C-03E6-B1F1-3BE65E6C8B0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32880" y="439976"/>
            <a:ext cx="1578612" cy="1578612"/>
          </a:xfrm>
          <a:prstGeom prst="rect">
            <a:avLst/>
          </a:prstGeom>
          <a:noFill/>
          <a:extLst>
            <a:ext uri="{909E8E84-426E-40DD-AFC4-6F175D3DCCD1}">
              <a14:hiddenFill xmlns:a14="http://schemas.microsoft.com/office/drawing/2010/main">
                <a:solidFill>
                  <a:srgbClr val="FFFFFF"/>
                </a:solidFill>
              </a14:hiddenFill>
            </a:ext>
          </a:extLst>
        </p:spPr>
      </p:pic>
      <p:sp>
        <p:nvSpPr>
          <p:cNvPr id="5" name="Date Placeholder 4">
            <a:extLst>
              <a:ext uri="{FF2B5EF4-FFF2-40B4-BE49-F238E27FC236}">
                <a16:creationId xmlns:a16="http://schemas.microsoft.com/office/drawing/2014/main" xmlns="" id="{DC1E1452-0EBF-C82A-8EED-3BEFF65C632B}"/>
              </a:ext>
            </a:extLst>
          </p:cNvPr>
          <p:cNvSpPr>
            <a:spLocks noGrp="1"/>
          </p:cNvSpPr>
          <p:nvPr>
            <p:ph type="dt" sz="half" idx="10"/>
          </p:nvPr>
        </p:nvSpPr>
        <p:spPr/>
        <p:txBody>
          <a:bodyPr/>
          <a:lstStyle/>
          <a:p>
            <a:fld id="{60A36F76-FB95-44AB-B4FB-3D6A361D8F6C}" type="datetime1">
              <a:rPr lang="en-US" smtClean="0"/>
              <a:t>7/10/2026</a:t>
            </a:fld>
            <a:endParaRPr lang="en-US"/>
          </a:p>
        </p:txBody>
      </p:sp>
      <p:pic>
        <p:nvPicPr>
          <p:cNvPr id="6" name="Picture 2">
            <a:extLst>
              <a:ext uri="{FF2B5EF4-FFF2-40B4-BE49-F238E27FC236}">
                <a16:creationId xmlns:a16="http://schemas.microsoft.com/office/drawing/2014/main" xmlns="" id="{DC1F7946-B964-BB91-B1C1-9ACF61B2C78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04279" y="2182018"/>
            <a:ext cx="3276040" cy="42360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70809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46AB65A7-2B30-9F1B-9A9F-BF75D401D10C}"/>
              </a:ext>
            </a:extLst>
          </p:cNvPr>
          <p:cNvPicPr>
            <a:picLocks noChangeAspect="1"/>
          </p:cNvPicPr>
          <p:nvPr/>
        </p:nvPicPr>
        <p:blipFill>
          <a:blip r:embed="rId2"/>
          <a:srcRect t="12978" r="51170" b="4751"/>
          <a:stretch/>
        </p:blipFill>
        <p:spPr>
          <a:xfrm>
            <a:off x="415046" y="553893"/>
            <a:ext cx="11361908" cy="5554494"/>
          </a:xfrm>
          <a:prstGeom prst="rect">
            <a:avLst/>
          </a:prstGeom>
        </p:spPr>
      </p:pic>
      <p:sp>
        <p:nvSpPr>
          <p:cNvPr id="5" name="Freeform: Shape 4">
            <a:extLst>
              <a:ext uri="{FF2B5EF4-FFF2-40B4-BE49-F238E27FC236}">
                <a16:creationId xmlns:a16="http://schemas.microsoft.com/office/drawing/2014/main" xmlns="" id="{6B3E66A5-6371-91DC-85BC-FB3AF12D0BB9}"/>
              </a:ext>
            </a:extLst>
          </p:cNvPr>
          <p:cNvSpPr/>
          <p:nvPr/>
        </p:nvSpPr>
        <p:spPr>
          <a:xfrm>
            <a:off x="4288536" y="2194560"/>
            <a:ext cx="4434840" cy="1335024"/>
          </a:xfrm>
          <a:custGeom>
            <a:avLst/>
            <a:gdLst>
              <a:gd name="connsiteX0" fmla="*/ 4434840 w 4434840"/>
              <a:gd name="connsiteY0" fmla="*/ 109728 h 1335024"/>
              <a:gd name="connsiteX1" fmla="*/ 4288536 w 4434840"/>
              <a:gd name="connsiteY1" fmla="*/ 36576 h 1335024"/>
              <a:gd name="connsiteX2" fmla="*/ 4187952 w 4434840"/>
              <a:gd name="connsiteY2" fmla="*/ 27432 h 1335024"/>
              <a:gd name="connsiteX3" fmla="*/ 3941064 w 4434840"/>
              <a:gd name="connsiteY3" fmla="*/ 0 h 1335024"/>
              <a:gd name="connsiteX4" fmla="*/ 3611880 w 4434840"/>
              <a:gd name="connsiteY4" fmla="*/ 9144 h 1335024"/>
              <a:gd name="connsiteX5" fmla="*/ 3502152 w 4434840"/>
              <a:gd name="connsiteY5" fmla="*/ 36576 h 1335024"/>
              <a:gd name="connsiteX6" fmla="*/ 3392424 w 4434840"/>
              <a:gd name="connsiteY6" fmla="*/ 54864 h 1335024"/>
              <a:gd name="connsiteX7" fmla="*/ 3227832 w 4434840"/>
              <a:gd name="connsiteY7" fmla="*/ 109728 h 1335024"/>
              <a:gd name="connsiteX8" fmla="*/ 3108960 w 4434840"/>
              <a:gd name="connsiteY8" fmla="*/ 137160 h 1335024"/>
              <a:gd name="connsiteX9" fmla="*/ 2907792 w 4434840"/>
              <a:gd name="connsiteY9" fmla="*/ 228600 h 1335024"/>
              <a:gd name="connsiteX10" fmla="*/ 2724912 w 4434840"/>
              <a:gd name="connsiteY10" fmla="*/ 301752 h 1335024"/>
              <a:gd name="connsiteX11" fmla="*/ 2670048 w 4434840"/>
              <a:gd name="connsiteY11" fmla="*/ 347472 h 1335024"/>
              <a:gd name="connsiteX12" fmla="*/ 2496312 w 4434840"/>
              <a:gd name="connsiteY12" fmla="*/ 438912 h 1335024"/>
              <a:gd name="connsiteX13" fmla="*/ 2423160 w 4434840"/>
              <a:gd name="connsiteY13" fmla="*/ 484632 h 1335024"/>
              <a:gd name="connsiteX14" fmla="*/ 2340864 w 4434840"/>
              <a:gd name="connsiteY14" fmla="*/ 530352 h 1335024"/>
              <a:gd name="connsiteX15" fmla="*/ 2258568 w 4434840"/>
              <a:gd name="connsiteY15" fmla="*/ 594360 h 1335024"/>
              <a:gd name="connsiteX16" fmla="*/ 2194560 w 4434840"/>
              <a:gd name="connsiteY16" fmla="*/ 630936 h 1335024"/>
              <a:gd name="connsiteX17" fmla="*/ 2084832 w 4434840"/>
              <a:gd name="connsiteY17" fmla="*/ 713232 h 1335024"/>
              <a:gd name="connsiteX18" fmla="*/ 1975104 w 4434840"/>
              <a:gd name="connsiteY18" fmla="*/ 758952 h 1335024"/>
              <a:gd name="connsiteX19" fmla="*/ 1810512 w 4434840"/>
              <a:gd name="connsiteY19" fmla="*/ 886968 h 1335024"/>
              <a:gd name="connsiteX20" fmla="*/ 1737360 w 4434840"/>
              <a:gd name="connsiteY20" fmla="*/ 932688 h 1335024"/>
              <a:gd name="connsiteX21" fmla="*/ 1664208 w 4434840"/>
              <a:gd name="connsiteY21" fmla="*/ 969264 h 1335024"/>
              <a:gd name="connsiteX22" fmla="*/ 1618488 w 4434840"/>
              <a:gd name="connsiteY22" fmla="*/ 1005840 h 1335024"/>
              <a:gd name="connsiteX23" fmla="*/ 1545336 w 4434840"/>
              <a:gd name="connsiteY23" fmla="*/ 1051560 h 1335024"/>
              <a:gd name="connsiteX24" fmla="*/ 1472184 w 4434840"/>
              <a:gd name="connsiteY24" fmla="*/ 1106424 h 1335024"/>
              <a:gd name="connsiteX25" fmla="*/ 1399032 w 4434840"/>
              <a:gd name="connsiteY25" fmla="*/ 1143000 h 1335024"/>
              <a:gd name="connsiteX26" fmla="*/ 1325880 w 4434840"/>
              <a:gd name="connsiteY26" fmla="*/ 1188720 h 1335024"/>
              <a:gd name="connsiteX27" fmla="*/ 1261872 w 4434840"/>
              <a:gd name="connsiteY27" fmla="*/ 1234440 h 1335024"/>
              <a:gd name="connsiteX28" fmla="*/ 1179576 w 4434840"/>
              <a:gd name="connsiteY28" fmla="*/ 1271016 h 1335024"/>
              <a:gd name="connsiteX29" fmla="*/ 1033272 w 4434840"/>
              <a:gd name="connsiteY29" fmla="*/ 1316736 h 1335024"/>
              <a:gd name="connsiteX30" fmla="*/ 868680 w 4434840"/>
              <a:gd name="connsiteY30" fmla="*/ 1335024 h 1335024"/>
              <a:gd name="connsiteX31" fmla="*/ 557784 w 4434840"/>
              <a:gd name="connsiteY31" fmla="*/ 1325880 h 1335024"/>
              <a:gd name="connsiteX32" fmla="*/ 466344 w 4434840"/>
              <a:gd name="connsiteY32" fmla="*/ 1298448 h 1335024"/>
              <a:gd name="connsiteX33" fmla="*/ 420624 w 4434840"/>
              <a:gd name="connsiteY33" fmla="*/ 1289304 h 1335024"/>
              <a:gd name="connsiteX34" fmla="*/ 384048 w 4434840"/>
              <a:gd name="connsiteY34" fmla="*/ 1261872 h 1335024"/>
              <a:gd name="connsiteX35" fmla="*/ 320040 w 4434840"/>
              <a:gd name="connsiteY35" fmla="*/ 1197864 h 1335024"/>
              <a:gd name="connsiteX36" fmla="*/ 274320 w 4434840"/>
              <a:gd name="connsiteY36" fmla="*/ 1152144 h 1335024"/>
              <a:gd name="connsiteX37" fmla="*/ 146304 w 4434840"/>
              <a:gd name="connsiteY37" fmla="*/ 1042416 h 1335024"/>
              <a:gd name="connsiteX38" fmla="*/ 128016 w 4434840"/>
              <a:gd name="connsiteY38" fmla="*/ 1014984 h 1335024"/>
              <a:gd name="connsiteX39" fmla="*/ 100584 w 4434840"/>
              <a:gd name="connsiteY39" fmla="*/ 987552 h 1335024"/>
              <a:gd name="connsiteX40" fmla="*/ 82296 w 4434840"/>
              <a:gd name="connsiteY40" fmla="*/ 960120 h 1335024"/>
              <a:gd name="connsiteX41" fmla="*/ 45720 w 4434840"/>
              <a:gd name="connsiteY41" fmla="*/ 914400 h 1335024"/>
              <a:gd name="connsiteX42" fmla="*/ 27432 w 4434840"/>
              <a:gd name="connsiteY42" fmla="*/ 850392 h 1335024"/>
              <a:gd name="connsiteX43" fmla="*/ 9144 w 4434840"/>
              <a:gd name="connsiteY43" fmla="*/ 786384 h 1335024"/>
              <a:gd name="connsiteX44" fmla="*/ 0 w 4434840"/>
              <a:gd name="connsiteY44" fmla="*/ 612648 h 1335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434840" h="1335024">
                <a:moveTo>
                  <a:pt x="4434840" y="109728"/>
                </a:moveTo>
                <a:cubicBezTo>
                  <a:pt x="4380952" y="73802"/>
                  <a:pt x="4358130" y="53146"/>
                  <a:pt x="4288536" y="36576"/>
                </a:cubicBezTo>
                <a:cubicBezTo>
                  <a:pt x="4255785" y="28778"/>
                  <a:pt x="4221433" y="30956"/>
                  <a:pt x="4187952" y="27432"/>
                </a:cubicBezTo>
                <a:lnTo>
                  <a:pt x="3941064" y="0"/>
                </a:lnTo>
                <a:cubicBezTo>
                  <a:pt x="3831336" y="3048"/>
                  <a:pt x="3721271" y="28"/>
                  <a:pt x="3611880" y="9144"/>
                </a:cubicBezTo>
                <a:cubicBezTo>
                  <a:pt x="3574309" y="12275"/>
                  <a:pt x="3539061" y="28887"/>
                  <a:pt x="3502152" y="36576"/>
                </a:cubicBezTo>
                <a:cubicBezTo>
                  <a:pt x="3465851" y="44139"/>
                  <a:pt x="3429000" y="48768"/>
                  <a:pt x="3392424" y="54864"/>
                </a:cubicBezTo>
                <a:cubicBezTo>
                  <a:pt x="3322131" y="81224"/>
                  <a:pt x="3304313" y="89776"/>
                  <a:pt x="3227832" y="109728"/>
                </a:cubicBezTo>
                <a:cubicBezTo>
                  <a:pt x="3188483" y="119993"/>
                  <a:pt x="3147999" y="125774"/>
                  <a:pt x="3108960" y="137160"/>
                </a:cubicBezTo>
                <a:cubicBezTo>
                  <a:pt x="2977862" y="175397"/>
                  <a:pt x="3033939" y="168846"/>
                  <a:pt x="2907792" y="228600"/>
                </a:cubicBezTo>
                <a:cubicBezTo>
                  <a:pt x="2813787" y="273129"/>
                  <a:pt x="2833956" y="241172"/>
                  <a:pt x="2724912" y="301752"/>
                </a:cubicBezTo>
                <a:cubicBezTo>
                  <a:pt x="2704102" y="313313"/>
                  <a:pt x="2689855" y="334267"/>
                  <a:pt x="2670048" y="347472"/>
                </a:cubicBezTo>
                <a:cubicBezTo>
                  <a:pt x="2615022" y="384156"/>
                  <a:pt x="2553857" y="406942"/>
                  <a:pt x="2496312" y="438912"/>
                </a:cubicBezTo>
                <a:cubicBezTo>
                  <a:pt x="2471176" y="452877"/>
                  <a:pt x="2447945" y="470053"/>
                  <a:pt x="2423160" y="484632"/>
                </a:cubicBezTo>
                <a:cubicBezTo>
                  <a:pt x="2396112" y="500543"/>
                  <a:pt x="2366975" y="512945"/>
                  <a:pt x="2340864" y="530352"/>
                </a:cubicBezTo>
                <a:cubicBezTo>
                  <a:pt x="2311948" y="549629"/>
                  <a:pt x="2287206" y="574672"/>
                  <a:pt x="2258568" y="594360"/>
                </a:cubicBezTo>
                <a:cubicBezTo>
                  <a:pt x="2238318" y="608282"/>
                  <a:pt x="2214841" y="617060"/>
                  <a:pt x="2194560" y="630936"/>
                </a:cubicBezTo>
                <a:cubicBezTo>
                  <a:pt x="2156827" y="656753"/>
                  <a:pt x="2124324" y="690195"/>
                  <a:pt x="2084832" y="713232"/>
                </a:cubicBezTo>
                <a:cubicBezTo>
                  <a:pt x="2050606" y="733197"/>
                  <a:pt x="2008579" y="737751"/>
                  <a:pt x="1975104" y="758952"/>
                </a:cubicBezTo>
                <a:cubicBezTo>
                  <a:pt x="1916385" y="796141"/>
                  <a:pt x="1869452" y="850130"/>
                  <a:pt x="1810512" y="886968"/>
                </a:cubicBezTo>
                <a:cubicBezTo>
                  <a:pt x="1786128" y="902208"/>
                  <a:pt x="1762422" y="918591"/>
                  <a:pt x="1737360" y="932688"/>
                </a:cubicBezTo>
                <a:cubicBezTo>
                  <a:pt x="1713599" y="946054"/>
                  <a:pt x="1687426" y="954976"/>
                  <a:pt x="1664208" y="969264"/>
                </a:cubicBezTo>
                <a:cubicBezTo>
                  <a:pt x="1647586" y="979493"/>
                  <a:pt x="1634534" y="994731"/>
                  <a:pt x="1618488" y="1005840"/>
                </a:cubicBezTo>
                <a:cubicBezTo>
                  <a:pt x="1594846" y="1022208"/>
                  <a:pt x="1569031" y="1035270"/>
                  <a:pt x="1545336" y="1051560"/>
                </a:cubicBezTo>
                <a:cubicBezTo>
                  <a:pt x="1520219" y="1068828"/>
                  <a:pt x="1498031" y="1090270"/>
                  <a:pt x="1472184" y="1106424"/>
                </a:cubicBezTo>
                <a:cubicBezTo>
                  <a:pt x="1449066" y="1120873"/>
                  <a:pt x="1422793" y="1129634"/>
                  <a:pt x="1399032" y="1143000"/>
                </a:cubicBezTo>
                <a:cubicBezTo>
                  <a:pt x="1373970" y="1157097"/>
                  <a:pt x="1349805" y="1172770"/>
                  <a:pt x="1325880" y="1188720"/>
                </a:cubicBezTo>
                <a:cubicBezTo>
                  <a:pt x="1304064" y="1203264"/>
                  <a:pt x="1284725" y="1221585"/>
                  <a:pt x="1261872" y="1234440"/>
                </a:cubicBezTo>
                <a:cubicBezTo>
                  <a:pt x="1235708" y="1249157"/>
                  <a:pt x="1207821" y="1260848"/>
                  <a:pt x="1179576" y="1271016"/>
                </a:cubicBezTo>
                <a:cubicBezTo>
                  <a:pt x="1131502" y="1288322"/>
                  <a:pt x="1083971" y="1310399"/>
                  <a:pt x="1033272" y="1316736"/>
                </a:cubicBezTo>
                <a:cubicBezTo>
                  <a:pt x="929725" y="1329679"/>
                  <a:pt x="984572" y="1323435"/>
                  <a:pt x="868680" y="1335024"/>
                </a:cubicBezTo>
                <a:cubicBezTo>
                  <a:pt x="765048" y="1331976"/>
                  <a:pt x="661035" y="1335266"/>
                  <a:pt x="557784" y="1325880"/>
                </a:cubicBezTo>
                <a:cubicBezTo>
                  <a:pt x="526093" y="1322999"/>
                  <a:pt x="497092" y="1306647"/>
                  <a:pt x="466344" y="1298448"/>
                </a:cubicBezTo>
                <a:cubicBezTo>
                  <a:pt x="451327" y="1294443"/>
                  <a:pt x="435864" y="1292352"/>
                  <a:pt x="420624" y="1289304"/>
                </a:cubicBezTo>
                <a:cubicBezTo>
                  <a:pt x="408432" y="1280160"/>
                  <a:pt x="395325" y="1272124"/>
                  <a:pt x="384048" y="1261872"/>
                </a:cubicBezTo>
                <a:cubicBezTo>
                  <a:pt x="361721" y="1241575"/>
                  <a:pt x="341376" y="1219200"/>
                  <a:pt x="320040" y="1197864"/>
                </a:cubicBezTo>
                <a:cubicBezTo>
                  <a:pt x="304800" y="1182624"/>
                  <a:pt x="291001" y="1165792"/>
                  <a:pt x="274320" y="1152144"/>
                </a:cubicBezTo>
                <a:cubicBezTo>
                  <a:pt x="265615" y="1145022"/>
                  <a:pt x="173954" y="1075595"/>
                  <a:pt x="146304" y="1042416"/>
                </a:cubicBezTo>
                <a:cubicBezTo>
                  <a:pt x="139269" y="1033973"/>
                  <a:pt x="135051" y="1023427"/>
                  <a:pt x="128016" y="1014984"/>
                </a:cubicBezTo>
                <a:cubicBezTo>
                  <a:pt x="119737" y="1005050"/>
                  <a:pt x="108863" y="997486"/>
                  <a:pt x="100584" y="987552"/>
                </a:cubicBezTo>
                <a:cubicBezTo>
                  <a:pt x="93549" y="979109"/>
                  <a:pt x="88890" y="968912"/>
                  <a:pt x="82296" y="960120"/>
                </a:cubicBezTo>
                <a:cubicBezTo>
                  <a:pt x="70586" y="944507"/>
                  <a:pt x="57912" y="929640"/>
                  <a:pt x="45720" y="914400"/>
                </a:cubicBezTo>
                <a:cubicBezTo>
                  <a:pt x="39624" y="893064"/>
                  <a:pt x="33271" y="871800"/>
                  <a:pt x="27432" y="850392"/>
                </a:cubicBezTo>
                <a:cubicBezTo>
                  <a:pt x="10209" y="787243"/>
                  <a:pt x="26665" y="838947"/>
                  <a:pt x="9144" y="786384"/>
                </a:cubicBezTo>
                <a:lnTo>
                  <a:pt x="0" y="612648"/>
                </a:lnTo>
              </a:path>
            </a:pathLst>
          </a:custGeom>
          <a:noFill/>
          <a:ln w="57150">
            <a:solidFill>
              <a:srgbClr val="FFFF00"/>
            </a:solidFill>
            <a:headEnd type="arrow" w="med" len="med"/>
            <a:tailEnd type="arrow"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xmlns="" id="{A750EF3B-8DE0-8E3D-6EDF-CE10104A3AF7}"/>
              </a:ext>
            </a:extLst>
          </p:cNvPr>
          <p:cNvSpPr txBox="1"/>
          <p:nvPr/>
        </p:nvSpPr>
        <p:spPr>
          <a:xfrm>
            <a:off x="6096000" y="2513752"/>
            <a:ext cx="1024639" cy="369332"/>
          </a:xfrm>
          <a:prstGeom prst="rect">
            <a:avLst/>
          </a:prstGeom>
          <a:solidFill>
            <a:srgbClr val="FFFF00"/>
          </a:solidFill>
          <a:ln>
            <a:solidFill>
              <a:schemeClr val="tx1"/>
            </a:solidFill>
          </a:ln>
          <a:scene3d>
            <a:camera prst="orthographicFront"/>
            <a:lightRig rig="threePt" dir="t"/>
          </a:scene3d>
          <a:sp3d>
            <a:bevelT/>
          </a:sp3d>
        </p:spPr>
        <p:txBody>
          <a:bodyPr wrap="none" rtlCol="0">
            <a:spAutoFit/>
          </a:bodyPr>
          <a:lstStyle/>
          <a:p>
            <a:r>
              <a:rPr lang="en-US" dirty="0"/>
              <a:t>2.5 miles</a:t>
            </a:r>
          </a:p>
        </p:txBody>
      </p:sp>
      <p:sp>
        <p:nvSpPr>
          <p:cNvPr id="2" name="Date Placeholder 1">
            <a:extLst>
              <a:ext uri="{FF2B5EF4-FFF2-40B4-BE49-F238E27FC236}">
                <a16:creationId xmlns:a16="http://schemas.microsoft.com/office/drawing/2014/main" xmlns="" id="{F84BCA46-AC7A-0EB1-FFF5-E09EB165637A}"/>
              </a:ext>
            </a:extLst>
          </p:cNvPr>
          <p:cNvSpPr>
            <a:spLocks noGrp="1"/>
          </p:cNvSpPr>
          <p:nvPr>
            <p:ph type="dt" sz="half" idx="10"/>
          </p:nvPr>
        </p:nvSpPr>
        <p:spPr/>
        <p:txBody>
          <a:bodyPr/>
          <a:lstStyle/>
          <a:p>
            <a:fld id="{9B3CCE6D-3F2E-4F41-A9DA-20CF5808FC17}" type="datetime1">
              <a:rPr lang="en-US" smtClean="0"/>
              <a:t>7/10/2026</a:t>
            </a:fld>
            <a:endParaRPr lang="en-US"/>
          </a:p>
        </p:txBody>
      </p:sp>
    </p:spTree>
    <p:extLst>
      <p:ext uri="{BB962C8B-B14F-4D97-AF65-F5344CB8AC3E}">
        <p14:creationId xmlns:p14="http://schemas.microsoft.com/office/powerpoint/2010/main" val="10828187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anoe Line Drawing Images – Browse 11,764 Stock Photos, Vectors, and Video  | Adobe Stock">
            <a:extLst>
              <a:ext uri="{FF2B5EF4-FFF2-40B4-BE49-F238E27FC236}">
                <a16:creationId xmlns:a16="http://schemas.microsoft.com/office/drawing/2014/main" xmlns="" id="{759C715B-354F-61A2-A9C7-BCA5877FA14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3853" r="43129"/>
          <a:stretch/>
        </p:blipFill>
        <p:spPr bwMode="auto">
          <a:xfrm>
            <a:off x="397267" y="1208600"/>
            <a:ext cx="817124" cy="3429000"/>
          </a:xfrm>
          <a:prstGeom prst="rect">
            <a:avLst/>
          </a:prstGeom>
          <a:noFill/>
          <a:extLst>
            <a:ext uri="{909E8E84-426E-40DD-AFC4-6F175D3DCCD1}">
              <a14:hiddenFill xmlns:a14="http://schemas.microsoft.com/office/drawing/2010/main">
                <a:solidFill>
                  <a:srgbClr val="FFFFFF"/>
                </a:solidFill>
              </a14:hiddenFill>
            </a:ext>
          </a:extLst>
        </p:spPr>
      </p:pic>
      <p:sp>
        <p:nvSpPr>
          <p:cNvPr id="4" name="Oval 3">
            <a:extLst>
              <a:ext uri="{FF2B5EF4-FFF2-40B4-BE49-F238E27FC236}">
                <a16:creationId xmlns:a16="http://schemas.microsoft.com/office/drawing/2014/main" xmlns="" id="{F9CB992E-1305-CD76-5FA0-A20A12C5122B}"/>
              </a:ext>
            </a:extLst>
          </p:cNvPr>
          <p:cNvSpPr/>
          <p:nvPr/>
        </p:nvSpPr>
        <p:spPr>
          <a:xfrm>
            <a:off x="710078" y="3342248"/>
            <a:ext cx="191502" cy="392158"/>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t>A1</a:t>
            </a:r>
          </a:p>
        </p:txBody>
      </p:sp>
      <p:sp>
        <p:nvSpPr>
          <p:cNvPr id="5" name="Oval 4">
            <a:extLst>
              <a:ext uri="{FF2B5EF4-FFF2-40B4-BE49-F238E27FC236}">
                <a16:creationId xmlns:a16="http://schemas.microsoft.com/office/drawing/2014/main" xmlns="" id="{6B07E55F-18DA-A7F2-5A39-86141AF44AC3}"/>
              </a:ext>
            </a:extLst>
          </p:cNvPr>
          <p:cNvSpPr/>
          <p:nvPr/>
        </p:nvSpPr>
        <p:spPr>
          <a:xfrm>
            <a:off x="710078" y="1773424"/>
            <a:ext cx="191502" cy="392158"/>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t>A2</a:t>
            </a:r>
          </a:p>
        </p:txBody>
      </p:sp>
      <p:pic>
        <p:nvPicPr>
          <p:cNvPr id="6" name="Picture 2" descr="Canoe Line Drawing Images – Browse 11,764 Stock Photos, Vectors, and Video  | Adobe Stock">
            <a:extLst>
              <a:ext uri="{FF2B5EF4-FFF2-40B4-BE49-F238E27FC236}">
                <a16:creationId xmlns:a16="http://schemas.microsoft.com/office/drawing/2014/main" xmlns="" id="{3AA51580-D2C8-B6C2-2F76-CCC9B624D4C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3853" r="43129"/>
          <a:stretch/>
        </p:blipFill>
        <p:spPr bwMode="auto">
          <a:xfrm>
            <a:off x="1303656" y="3006024"/>
            <a:ext cx="817124" cy="3429000"/>
          </a:xfrm>
          <a:prstGeom prst="rect">
            <a:avLst/>
          </a:prstGeom>
          <a:noFill/>
          <a:extLst>
            <a:ext uri="{909E8E84-426E-40DD-AFC4-6F175D3DCCD1}">
              <a14:hiddenFill xmlns:a14="http://schemas.microsoft.com/office/drawing/2010/main">
                <a:solidFill>
                  <a:srgbClr val="FFFFFF"/>
                </a:solidFill>
              </a14:hiddenFill>
            </a:ext>
          </a:extLst>
        </p:spPr>
      </p:pic>
      <p:sp>
        <p:nvSpPr>
          <p:cNvPr id="7" name="Oval 6">
            <a:extLst>
              <a:ext uri="{FF2B5EF4-FFF2-40B4-BE49-F238E27FC236}">
                <a16:creationId xmlns:a16="http://schemas.microsoft.com/office/drawing/2014/main" xmlns="" id="{4E360C26-F810-FAC6-89C7-716FF4FBA7C8}"/>
              </a:ext>
            </a:extLst>
          </p:cNvPr>
          <p:cNvSpPr/>
          <p:nvPr/>
        </p:nvSpPr>
        <p:spPr>
          <a:xfrm>
            <a:off x="1603343" y="5135189"/>
            <a:ext cx="191502" cy="392158"/>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t>B1</a:t>
            </a:r>
          </a:p>
        </p:txBody>
      </p:sp>
      <p:sp>
        <p:nvSpPr>
          <p:cNvPr id="8" name="Oval 7">
            <a:extLst>
              <a:ext uri="{FF2B5EF4-FFF2-40B4-BE49-F238E27FC236}">
                <a16:creationId xmlns:a16="http://schemas.microsoft.com/office/drawing/2014/main" xmlns="" id="{13611C76-DD42-DF03-3747-7AD05426A029}"/>
              </a:ext>
            </a:extLst>
          </p:cNvPr>
          <p:cNvSpPr/>
          <p:nvPr/>
        </p:nvSpPr>
        <p:spPr>
          <a:xfrm>
            <a:off x="1603343" y="3566365"/>
            <a:ext cx="191502" cy="392158"/>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t>B2</a:t>
            </a:r>
          </a:p>
        </p:txBody>
      </p:sp>
      <p:pic>
        <p:nvPicPr>
          <p:cNvPr id="9" name="Picture 2" descr="Canoe Line Drawing Images – Browse 11,764 Stock Photos, Vectors, and Video  | Adobe Stock">
            <a:extLst>
              <a:ext uri="{FF2B5EF4-FFF2-40B4-BE49-F238E27FC236}">
                <a16:creationId xmlns:a16="http://schemas.microsoft.com/office/drawing/2014/main" xmlns="" id="{F9E72F39-8095-BC76-841E-D2EF43B5CD7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3853" r="43129"/>
          <a:stretch/>
        </p:blipFill>
        <p:spPr bwMode="auto">
          <a:xfrm>
            <a:off x="3496437" y="671493"/>
            <a:ext cx="817124" cy="3429000"/>
          </a:xfrm>
          <a:prstGeom prst="rect">
            <a:avLst/>
          </a:prstGeom>
          <a:noFill/>
          <a:extLst>
            <a:ext uri="{909E8E84-426E-40DD-AFC4-6F175D3DCCD1}">
              <a14:hiddenFill xmlns:a14="http://schemas.microsoft.com/office/drawing/2010/main">
                <a:solidFill>
                  <a:srgbClr val="FFFFFF"/>
                </a:solidFill>
              </a14:hiddenFill>
            </a:ext>
          </a:extLst>
        </p:spPr>
      </p:pic>
      <p:sp>
        <p:nvSpPr>
          <p:cNvPr id="10" name="Oval 9">
            <a:extLst>
              <a:ext uri="{FF2B5EF4-FFF2-40B4-BE49-F238E27FC236}">
                <a16:creationId xmlns:a16="http://schemas.microsoft.com/office/drawing/2014/main" xmlns="" id="{ECB4DC4F-25E0-2069-862A-FCAB34A9044A}"/>
              </a:ext>
            </a:extLst>
          </p:cNvPr>
          <p:cNvSpPr/>
          <p:nvPr/>
        </p:nvSpPr>
        <p:spPr>
          <a:xfrm>
            <a:off x="3809248" y="2805141"/>
            <a:ext cx="191502" cy="392158"/>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t>C1</a:t>
            </a:r>
          </a:p>
        </p:txBody>
      </p:sp>
      <p:sp>
        <p:nvSpPr>
          <p:cNvPr id="11" name="Oval 10">
            <a:extLst>
              <a:ext uri="{FF2B5EF4-FFF2-40B4-BE49-F238E27FC236}">
                <a16:creationId xmlns:a16="http://schemas.microsoft.com/office/drawing/2014/main" xmlns="" id="{5A27EC62-6745-30B8-A23C-5003BA5E9B13}"/>
              </a:ext>
            </a:extLst>
          </p:cNvPr>
          <p:cNvSpPr/>
          <p:nvPr/>
        </p:nvSpPr>
        <p:spPr>
          <a:xfrm>
            <a:off x="3809248" y="1236317"/>
            <a:ext cx="191502" cy="392158"/>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t>C2</a:t>
            </a:r>
          </a:p>
        </p:txBody>
      </p:sp>
      <p:pic>
        <p:nvPicPr>
          <p:cNvPr id="12" name="Picture 2" descr="Canoe Line Drawing Images – Browse 11,764 Stock Photos, Vectors, and Video  | Adobe Stock">
            <a:extLst>
              <a:ext uri="{FF2B5EF4-FFF2-40B4-BE49-F238E27FC236}">
                <a16:creationId xmlns:a16="http://schemas.microsoft.com/office/drawing/2014/main" xmlns="" id="{19B9D40C-DC3D-9010-4814-F2224A98350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3853" r="43129"/>
          <a:stretch/>
        </p:blipFill>
        <p:spPr bwMode="auto">
          <a:xfrm>
            <a:off x="4640485" y="2476740"/>
            <a:ext cx="817124" cy="3429000"/>
          </a:xfrm>
          <a:prstGeom prst="rect">
            <a:avLst/>
          </a:prstGeom>
          <a:noFill/>
          <a:extLst>
            <a:ext uri="{909E8E84-426E-40DD-AFC4-6F175D3DCCD1}">
              <a14:hiddenFill xmlns:a14="http://schemas.microsoft.com/office/drawing/2010/main">
                <a:solidFill>
                  <a:srgbClr val="FFFFFF"/>
                </a:solidFill>
              </a14:hiddenFill>
            </a:ext>
          </a:extLst>
        </p:spPr>
      </p:pic>
      <p:sp>
        <p:nvSpPr>
          <p:cNvPr id="14" name="Oval 13">
            <a:extLst>
              <a:ext uri="{FF2B5EF4-FFF2-40B4-BE49-F238E27FC236}">
                <a16:creationId xmlns:a16="http://schemas.microsoft.com/office/drawing/2014/main" xmlns="" id="{F30FD07D-ACD1-4A5A-AF16-BAB33679AEE6}"/>
              </a:ext>
            </a:extLst>
          </p:cNvPr>
          <p:cNvSpPr/>
          <p:nvPr/>
        </p:nvSpPr>
        <p:spPr>
          <a:xfrm>
            <a:off x="4953296" y="4678718"/>
            <a:ext cx="191502" cy="392158"/>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t>D1</a:t>
            </a:r>
          </a:p>
        </p:txBody>
      </p:sp>
      <p:sp>
        <p:nvSpPr>
          <p:cNvPr id="15" name="Oval 14">
            <a:extLst>
              <a:ext uri="{FF2B5EF4-FFF2-40B4-BE49-F238E27FC236}">
                <a16:creationId xmlns:a16="http://schemas.microsoft.com/office/drawing/2014/main" xmlns="" id="{1B9BE66C-13D8-3CCB-A54E-9CF8D2436A67}"/>
              </a:ext>
            </a:extLst>
          </p:cNvPr>
          <p:cNvSpPr/>
          <p:nvPr/>
        </p:nvSpPr>
        <p:spPr>
          <a:xfrm>
            <a:off x="4953296" y="3109894"/>
            <a:ext cx="191502" cy="392158"/>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t>D2</a:t>
            </a:r>
          </a:p>
        </p:txBody>
      </p:sp>
      <p:pic>
        <p:nvPicPr>
          <p:cNvPr id="16" name="Picture 2" descr="Canoe Line Drawing Images – Browse 11,764 Stock Photos, Vectors, and Video  | Adobe Stock">
            <a:extLst>
              <a:ext uri="{FF2B5EF4-FFF2-40B4-BE49-F238E27FC236}">
                <a16:creationId xmlns:a16="http://schemas.microsoft.com/office/drawing/2014/main" xmlns="" id="{4BA09DF4-4351-BAFD-FF67-703644C7097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3853" r="43129"/>
          <a:stretch/>
        </p:blipFill>
        <p:spPr bwMode="auto">
          <a:xfrm>
            <a:off x="7815562" y="2911822"/>
            <a:ext cx="817124" cy="3429000"/>
          </a:xfrm>
          <a:prstGeom prst="rect">
            <a:avLst/>
          </a:prstGeom>
          <a:noFill/>
          <a:extLst>
            <a:ext uri="{909E8E84-426E-40DD-AFC4-6F175D3DCCD1}">
              <a14:hiddenFill xmlns:a14="http://schemas.microsoft.com/office/drawing/2010/main">
                <a:solidFill>
                  <a:srgbClr val="FFFFFF"/>
                </a:solidFill>
              </a14:hiddenFill>
            </a:ext>
          </a:extLst>
        </p:spPr>
      </p:pic>
      <p:sp>
        <p:nvSpPr>
          <p:cNvPr id="17" name="Oval 16">
            <a:extLst>
              <a:ext uri="{FF2B5EF4-FFF2-40B4-BE49-F238E27FC236}">
                <a16:creationId xmlns:a16="http://schemas.microsoft.com/office/drawing/2014/main" xmlns="" id="{0E1929B1-971B-7F3B-BBED-80A1D4172BBC}"/>
              </a:ext>
            </a:extLst>
          </p:cNvPr>
          <p:cNvSpPr/>
          <p:nvPr/>
        </p:nvSpPr>
        <p:spPr>
          <a:xfrm>
            <a:off x="8128373" y="5045470"/>
            <a:ext cx="191502" cy="392158"/>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t>F1</a:t>
            </a:r>
          </a:p>
        </p:txBody>
      </p:sp>
      <p:sp>
        <p:nvSpPr>
          <p:cNvPr id="18" name="Oval 17">
            <a:extLst>
              <a:ext uri="{FF2B5EF4-FFF2-40B4-BE49-F238E27FC236}">
                <a16:creationId xmlns:a16="http://schemas.microsoft.com/office/drawing/2014/main" xmlns="" id="{F7371057-9EB9-CE01-08D0-52AD71570FB3}"/>
              </a:ext>
            </a:extLst>
          </p:cNvPr>
          <p:cNvSpPr/>
          <p:nvPr/>
        </p:nvSpPr>
        <p:spPr>
          <a:xfrm>
            <a:off x="8128373" y="3476646"/>
            <a:ext cx="191502" cy="392158"/>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t>F2</a:t>
            </a:r>
          </a:p>
        </p:txBody>
      </p:sp>
      <p:sp>
        <p:nvSpPr>
          <p:cNvPr id="28" name="TextBox 27">
            <a:extLst>
              <a:ext uri="{FF2B5EF4-FFF2-40B4-BE49-F238E27FC236}">
                <a16:creationId xmlns:a16="http://schemas.microsoft.com/office/drawing/2014/main" xmlns="" id="{3E3C6700-36CA-2E3E-276E-3BEAB371B1D0}"/>
              </a:ext>
            </a:extLst>
          </p:cNvPr>
          <p:cNvSpPr txBox="1"/>
          <p:nvPr/>
        </p:nvSpPr>
        <p:spPr>
          <a:xfrm>
            <a:off x="406399" y="703543"/>
            <a:ext cx="1057790" cy="369332"/>
          </a:xfrm>
          <a:prstGeom prst="rect">
            <a:avLst/>
          </a:prstGeom>
          <a:solidFill>
            <a:srgbClr val="FFFF00"/>
          </a:solidFill>
          <a:ln>
            <a:solidFill>
              <a:schemeClr val="tx1"/>
            </a:solidFill>
          </a:ln>
          <a:scene3d>
            <a:camera prst="orthographicFront"/>
            <a:lightRig rig="threePt" dir="t"/>
          </a:scene3d>
          <a:sp3d>
            <a:bevelT/>
          </a:sp3d>
        </p:spPr>
        <p:txBody>
          <a:bodyPr wrap="none" rtlCol="0">
            <a:spAutoFit/>
          </a:bodyPr>
          <a:lstStyle/>
          <a:p>
            <a:r>
              <a:rPr lang="en-US" b="1" dirty="0"/>
              <a:t>Group #1</a:t>
            </a:r>
          </a:p>
        </p:txBody>
      </p:sp>
      <p:sp>
        <p:nvSpPr>
          <p:cNvPr id="29" name="TextBox 28">
            <a:extLst>
              <a:ext uri="{FF2B5EF4-FFF2-40B4-BE49-F238E27FC236}">
                <a16:creationId xmlns:a16="http://schemas.microsoft.com/office/drawing/2014/main" xmlns="" id="{F656A0EF-4118-3C66-4A02-1E6DC68C15C0}"/>
              </a:ext>
            </a:extLst>
          </p:cNvPr>
          <p:cNvSpPr txBox="1"/>
          <p:nvPr/>
        </p:nvSpPr>
        <p:spPr>
          <a:xfrm>
            <a:off x="3434782" y="147527"/>
            <a:ext cx="1066702" cy="369332"/>
          </a:xfrm>
          <a:prstGeom prst="rect">
            <a:avLst/>
          </a:prstGeom>
          <a:solidFill>
            <a:srgbClr val="FFFF00"/>
          </a:solidFill>
          <a:ln>
            <a:solidFill>
              <a:schemeClr val="tx1"/>
            </a:solidFill>
          </a:ln>
          <a:scene3d>
            <a:camera prst="orthographicFront"/>
            <a:lightRig rig="threePt" dir="t"/>
          </a:scene3d>
          <a:sp3d>
            <a:bevelT/>
          </a:sp3d>
        </p:spPr>
        <p:txBody>
          <a:bodyPr wrap="none" rtlCol="0">
            <a:spAutoFit/>
          </a:bodyPr>
          <a:lstStyle/>
          <a:p>
            <a:r>
              <a:rPr lang="en-US" b="1" dirty="0"/>
              <a:t>Group #2</a:t>
            </a:r>
          </a:p>
        </p:txBody>
      </p:sp>
      <p:sp>
        <p:nvSpPr>
          <p:cNvPr id="30" name="TextBox 29">
            <a:extLst>
              <a:ext uri="{FF2B5EF4-FFF2-40B4-BE49-F238E27FC236}">
                <a16:creationId xmlns:a16="http://schemas.microsoft.com/office/drawing/2014/main" xmlns="" id="{FABCB6B5-5DED-00D1-CBDF-906D1BAA8F2E}"/>
              </a:ext>
            </a:extLst>
          </p:cNvPr>
          <p:cNvSpPr txBox="1"/>
          <p:nvPr/>
        </p:nvSpPr>
        <p:spPr>
          <a:xfrm>
            <a:off x="501002" y="4535199"/>
            <a:ext cx="609654" cy="276999"/>
          </a:xfrm>
          <a:prstGeom prst="rect">
            <a:avLst/>
          </a:prstGeom>
          <a:noFill/>
        </p:spPr>
        <p:txBody>
          <a:bodyPr wrap="none" rtlCol="0">
            <a:spAutoFit/>
          </a:bodyPr>
          <a:lstStyle/>
          <a:p>
            <a:r>
              <a:rPr lang="en-US" sz="1200" b="1" dirty="0"/>
              <a:t>Boat A</a:t>
            </a:r>
          </a:p>
        </p:txBody>
      </p:sp>
      <p:sp>
        <p:nvSpPr>
          <p:cNvPr id="31" name="TextBox 30">
            <a:extLst>
              <a:ext uri="{FF2B5EF4-FFF2-40B4-BE49-F238E27FC236}">
                <a16:creationId xmlns:a16="http://schemas.microsoft.com/office/drawing/2014/main" xmlns="" id="{FC568207-7EE3-5583-495A-501C26F8D165}"/>
              </a:ext>
            </a:extLst>
          </p:cNvPr>
          <p:cNvSpPr txBox="1"/>
          <p:nvPr/>
        </p:nvSpPr>
        <p:spPr>
          <a:xfrm>
            <a:off x="1397473" y="6258762"/>
            <a:ext cx="603242" cy="276999"/>
          </a:xfrm>
          <a:prstGeom prst="rect">
            <a:avLst/>
          </a:prstGeom>
          <a:noFill/>
        </p:spPr>
        <p:txBody>
          <a:bodyPr wrap="none" rtlCol="0">
            <a:spAutoFit/>
          </a:bodyPr>
          <a:lstStyle/>
          <a:p>
            <a:r>
              <a:rPr lang="en-US" sz="1200" b="1" dirty="0"/>
              <a:t>Boat B</a:t>
            </a:r>
          </a:p>
        </p:txBody>
      </p:sp>
      <p:sp>
        <p:nvSpPr>
          <p:cNvPr id="32" name="TextBox 31">
            <a:extLst>
              <a:ext uri="{FF2B5EF4-FFF2-40B4-BE49-F238E27FC236}">
                <a16:creationId xmlns:a16="http://schemas.microsoft.com/office/drawing/2014/main" xmlns="" id="{1EA0F19A-677F-6083-ACA8-548CD08B407F}"/>
              </a:ext>
            </a:extLst>
          </p:cNvPr>
          <p:cNvSpPr txBox="1"/>
          <p:nvPr/>
        </p:nvSpPr>
        <p:spPr>
          <a:xfrm>
            <a:off x="3605782" y="3982571"/>
            <a:ext cx="598434" cy="276999"/>
          </a:xfrm>
          <a:prstGeom prst="rect">
            <a:avLst/>
          </a:prstGeom>
          <a:noFill/>
        </p:spPr>
        <p:txBody>
          <a:bodyPr wrap="none" rtlCol="0">
            <a:spAutoFit/>
          </a:bodyPr>
          <a:lstStyle/>
          <a:p>
            <a:r>
              <a:rPr lang="en-US" sz="1200" b="1" dirty="0"/>
              <a:t>Boat C</a:t>
            </a:r>
          </a:p>
        </p:txBody>
      </p:sp>
      <p:sp>
        <p:nvSpPr>
          <p:cNvPr id="33" name="TextBox 32">
            <a:extLst>
              <a:ext uri="{FF2B5EF4-FFF2-40B4-BE49-F238E27FC236}">
                <a16:creationId xmlns:a16="http://schemas.microsoft.com/office/drawing/2014/main" xmlns="" id="{BFFFA6B1-8BAB-92E0-DB86-EDB45B7DFB39}"/>
              </a:ext>
            </a:extLst>
          </p:cNvPr>
          <p:cNvSpPr txBox="1"/>
          <p:nvPr/>
        </p:nvSpPr>
        <p:spPr>
          <a:xfrm>
            <a:off x="4741815" y="5740275"/>
            <a:ext cx="614464" cy="276999"/>
          </a:xfrm>
          <a:prstGeom prst="rect">
            <a:avLst/>
          </a:prstGeom>
          <a:noFill/>
        </p:spPr>
        <p:txBody>
          <a:bodyPr wrap="none" rtlCol="0">
            <a:spAutoFit/>
          </a:bodyPr>
          <a:lstStyle/>
          <a:p>
            <a:r>
              <a:rPr lang="en-US" sz="1200" b="1" dirty="0"/>
              <a:t>Boat D</a:t>
            </a:r>
          </a:p>
        </p:txBody>
      </p:sp>
      <p:sp>
        <p:nvSpPr>
          <p:cNvPr id="34" name="TextBox 33">
            <a:extLst>
              <a:ext uri="{FF2B5EF4-FFF2-40B4-BE49-F238E27FC236}">
                <a16:creationId xmlns:a16="http://schemas.microsoft.com/office/drawing/2014/main" xmlns="" id="{F95690D1-1E81-4AA4-C637-EB1BBDF1727F}"/>
              </a:ext>
            </a:extLst>
          </p:cNvPr>
          <p:cNvSpPr txBox="1"/>
          <p:nvPr/>
        </p:nvSpPr>
        <p:spPr>
          <a:xfrm>
            <a:off x="7853137" y="6201826"/>
            <a:ext cx="587212" cy="276999"/>
          </a:xfrm>
          <a:prstGeom prst="rect">
            <a:avLst/>
          </a:prstGeom>
          <a:noFill/>
        </p:spPr>
        <p:txBody>
          <a:bodyPr wrap="none" rtlCol="0">
            <a:spAutoFit/>
          </a:bodyPr>
          <a:lstStyle/>
          <a:p>
            <a:r>
              <a:rPr lang="en-US" sz="1200" b="1" dirty="0"/>
              <a:t>Boat F</a:t>
            </a:r>
          </a:p>
        </p:txBody>
      </p:sp>
      <p:sp>
        <p:nvSpPr>
          <p:cNvPr id="38" name="TextBox 37">
            <a:extLst>
              <a:ext uri="{FF2B5EF4-FFF2-40B4-BE49-F238E27FC236}">
                <a16:creationId xmlns:a16="http://schemas.microsoft.com/office/drawing/2014/main" xmlns="" id="{14F3211C-E43D-A71D-44A3-3CA0A67F18C9}"/>
              </a:ext>
            </a:extLst>
          </p:cNvPr>
          <p:cNvSpPr txBox="1"/>
          <p:nvPr/>
        </p:nvSpPr>
        <p:spPr>
          <a:xfrm>
            <a:off x="1577042" y="5653441"/>
            <a:ext cx="476412" cy="246221"/>
          </a:xfrm>
          <a:prstGeom prst="rect">
            <a:avLst/>
          </a:prstGeom>
          <a:solidFill>
            <a:srgbClr val="FFFF00"/>
          </a:solidFill>
          <a:ln>
            <a:solidFill>
              <a:schemeClr val="tx1"/>
            </a:solidFill>
          </a:ln>
          <a:scene3d>
            <a:camera prst="orthographicFront"/>
            <a:lightRig rig="threePt" dir="t"/>
          </a:scene3d>
          <a:sp3d>
            <a:bevelT/>
          </a:sp3d>
        </p:spPr>
        <p:txBody>
          <a:bodyPr wrap="none" rtlCol="0">
            <a:spAutoFit/>
          </a:bodyPr>
          <a:lstStyle/>
          <a:p>
            <a:r>
              <a:rPr lang="en-US" sz="1000" b="1" dirty="0"/>
              <a:t>Adult</a:t>
            </a:r>
          </a:p>
        </p:txBody>
      </p:sp>
      <p:sp>
        <p:nvSpPr>
          <p:cNvPr id="39" name="TextBox 38">
            <a:extLst>
              <a:ext uri="{FF2B5EF4-FFF2-40B4-BE49-F238E27FC236}">
                <a16:creationId xmlns:a16="http://schemas.microsoft.com/office/drawing/2014/main" xmlns="" id="{644136C5-B21B-C92F-F4FB-B089FBC9609D}"/>
              </a:ext>
            </a:extLst>
          </p:cNvPr>
          <p:cNvSpPr txBox="1"/>
          <p:nvPr/>
        </p:nvSpPr>
        <p:spPr>
          <a:xfrm>
            <a:off x="4852626" y="5105749"/>
            <a:ext cx="476412" cy="246221"/>
          </a:xfrm>
          <a:prstGeom prst="rect">
            <a:avLst/>
          </a:prstGeom>
          <a:solidFill>
            <a:srgbClr val="FFFF00"/>
          </a:solidFill>
          <a:ln>
            <a:solidFill>
              <a:schemeClr val="tx1"/>
            </a:solidFill>
          </a:ln>
          <a:scene3d>
            <a:camera prst="orthographicFront"/>
            <a:lightRig rig="threePt" dir="t"/>
          </a:scene3d>
          <a:sp3d>
            <a:bevelT/>
          </a:sp3d>
        </p:spPr>
        <p:txBody>
          <a:bodyPr wrap="none" rtlCol="0">
            <a:spAutoFit/>
          </a:bodyPr>
          <a:lstStyle/>
          <a:p>
            <a:r>
              <a:rPr lang="en-US" sz="1000" b="1" dirty="0"/>
              <a:t>Adult</a:t>
            </a:r>
          </a:p>
        </p:txBody>
      </p:sp>
      <p:sp>
        <p:nvSpPr>
          <p:cNvPr id="40" name="TextBox 39">
            <a:extLst>
              <a:ext uri="{FF2B5EF4-FFF2-40B4-BE49-F238E27FC236}">
                <a16:creationId xmlns:a16="http://schemas.microsoft.com/office/drawing/2014/main" xmlns="" id="{50DE25CF-4ED6-EB75-1257-ADEA497FE350}"/>
              </a:ext>
            </a:extLst>
          </p:cNvPr>
          <p:cNvSpPr txBox="1"/>
          <p:nvPr/>
        </p:nvSpPr>
        <p:spPr>
          <a:xfrm>
            <a:off x="7971973" y="5473895"/>
            <a:ext cx="476412" cy="246221"/>
          </a:xfrm>
          <a:prstGeom prst="rect">
            <a:avLst/>
          </a:prstGeom>
          <a:solidFill>
            <a:srgbClr val="FFFF00"/>
          </a:solidFill>
          <a:ln>
            <a:solidFill>
              <a:schemeClr val="tx1"/>
            </a:solidFill>
          </a:ln>
          <a:scene3d>
            <a:camera prst="orthographicFront"/>
            <a:lightRig rig="threePt" dir="t"/>
          </a:scene3d>
          <a:sp3d>
            <a:bevelT/>
          </a:sp3d>
        </p:spPr>
        <p:txBody>
          <a:bodyPr wrap="none" rtlCol="0">
            <a:spAutoFit/>
          </a:bodyPr>
          <a:lstStyle/>
          <a:p>
            <a:r>
              <a:rPr lang="en-US" sz="1000" b="1" dirty="0"/>
              <a:t>Adult</a:t>
            </a:r>
          </a:p>
        </p:txBody>
      </p:sp>
      <p:sp>
        <p:nvSpPr>
          <p:cNvPr id="45" name="TextBox 44">
            <a:extLst>
              <a:ext uri="{FF2B5EF4-FFF2-40B4-BE49-F238E27FC236}">
                <a16:creationId xmlns:a16="http://schemas.microsoft.com/office/drawing/2014/main" xmlns="" id="{6E249888-BBE0-6EBE-183C-4D23E33DE7F1}"/>
              </a:ext>
            </a:extLst>
          </p:cNvPr>
          <p:cNvSpPr txBox="1"/>
          <p:nvPr/>
        </p:nvSpPr>
        <p:spPr>
          <a:xfrm>
            <a:off x="636388" y="5756117"/>
            <a:ext cx="838691" cy="415498"/>
          </a:xfrm>
          <a:prstGeom prst="rect">
            <a:avLst/>
          </a:prstGeom>
          <a:solidFill>
            <a:srgbClr val="FF0000"/>
          </a:solidFill>
          <a:ln>
            <a:solidFill>
              <a:schemeClr val="tx1"/>
            </a:solidFill>
          </a:ln>
          <a:effectLst>
            <a:outerShdw blurRad="50800" dist="38100" dir="2700000" algn="tl" rotWithShape="0">
              <a:prstClr val="black">
                <a:alpha val="40000"/>
              </a:prstClr>
            </a:outerShdw>
          </a:effectLst>
        </p:spPr>
        <p:txBody>
          <a:bodyPr wrap="none" rtlCol="0">
            <a:spAutoFit/>
          </a:bodyPr>
          <a:lstStyle/>
          <a:p>
            <a:pPr algn="ctr"/>
            <a:r>
              <a:rPr lang="en-US" sz="1050" b="1" dirty="0">
                <a:solidFill>
                  <a:srgbClr val="FFFF00"/>
                </a:solidFill>
              </a:rPr>
              <a:t>ASM Gandy</a:t>
            </a:r>
          </a:p>
          <a:p>
            <a:pPr algn="ctr"/>
            <a:r>
              <a:rPr lang="en-US" sz="1050" b="1" dirty="0">
                <a:solidFill>
                  <a:srgbClr val="FFFF00"/>
                </a:solidFill>
              </a:rPr>
              <a:t>Sr. Adult</a:t>
            </a:r>
          </a:p>
        </p:txBody>
      </p:sp>
      <p:sp>
        <p:nvSpPr>
          <p:cNvPr id="55" name="TextBox 54">
            <a:extLst>
              <a:ext uri="{FF2B5EF4-FFF2-40B4-BE49-F238E27FC236}">
                <a16:creationId xmlns:a16="http://schemas.microsoft.com/office/drawing/2014/main" xmlns="" id="{D907CD22-335C-0F73-0C5F-E03ECA97F8C3}"/>
              </a:ext>
            </a:extLst>
          </p:cNvPr>
          <p:cNvSpPr txBox="1"/>
          <p:nvPr/>
        </p:nvSpPr>
        <p:spPr>
          <a:xfrm>
            <a:off x="1792168" y="3144514"/>
            <a:ext cx="1128068" cy="430887"/>
          </a:xfrm>
          <a:prstGeom prst="rect">
            <a:avLst/>
          </a:prstGeom>
          <a:noFill/>
        </p:spPr>
        <p:txBody>
          <a:bodyPr wrap="square" rtlCol="0">
            <a:spAutoFit/>
          </a:bodyPr>
          <a:lstStyle/>
          <a:p>
            <a:pPr algn="ctr"/>
            <a:r>
              <a:rPr lang="en-US" sz="1100" b="1" dirty="0"/>
              <a:t>Primary</a:t>
            </a:r>
          </a:p>
          <a:p>
            <a:r>
              <a:rPr lang="en-US" sz="1100" b="1" dirty="0"/>
              <a:t>Map/ Compass</a:t>
            </a:r>
          </a:p>
        </p:txBody>
      </p:sp>
      <p:sp>
        <p:nvSpPr>
          <p:cNvPr id="57" name="TextBox 56">
            <a:extLst>
              <a:ext uri="{FF2B5EF4-FFF2-40B4-BE49-F238E27FC236}">
                <a16:creationId xmlns:a16="http://schemas.microsoft.com/office/drawing/2014/main" xmlns="" id="{05AE3B03-F620-019F-BCDF-AED304E73A9F}"/>
              </a:ext>
            </a:extLst>
          </p:cNvPr>
          <p:cNvSpPr txBox="1"/>
          <p:nvPr/>
        </p:nvSpPr>
        <p:spPr>
          <a:xfrm>
            <a:off x="5045204" y="2376774"/>
            <a:ext cx="1034753" cy="430887"/>
          </a:xfrm>
          <a:prstGeom prst="rect">
            <a:avLst/>
          </a:prstGeom>
          <a:noFill/>
        </p:spPr>
        <p:txBody>
          <a:bodyPr wrap="square" rtlCol="0">
            <a:spAutoFit/>
          </a:bodyPr>
          <a:lstStyle/>
          <a:p>
            <a:pPr algn="ctr"/>
            <a:r>
              <a:rPr lang="en-US" sz="1100" b="1" dirty="0"/>
              <a:t>Alternate</a:t>
            </a:r>
          </a:p>
          <a:p>
            <a:pPr algn="ctr"/>
            <a:r>
              <a:rPr lang="en-US" sz="1100" b="1" dirty="0"/>
              <a:t>Map/Compass</a:t>
            </a:r>
          </a:p>
        </p:txBody>
      </p:sp>
      <p:sp>
        <p:nvSpPr>
          <p:cNvPr id="58" name="Oval 57">
            <a:extLst>
              <a:ext uri="{FF2B5EF4-FFF2-40B4-BE49-F238E27FC236}">
                <a16:creationId xmlns:a16="http://schemas.microsoft.com/office/drawing/2014/main" xmlns="" id="{A72CDAC2-053E-E030-561E-7DC6B8C1579F}"/>
              </a:ext>
            </a:extLst>
          </p:cNvPr>
          <p:cNvSpPr/>
          <p:nvPr/>
        </p:nvSpPr>
        <p:spPr>
          <a:xfrm>
            <a:off x="700392" y="2692116"/>
            <a:ext cx="191502" cy="392158"/>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t>A3</a:t>
            </a:r>
          </a:p>
        </p:txBody>
      </p:sp>
      <p:sp>
        <p:nvSpPr>
          <p:cNvPr id="59" name="Oval 58">
            <a:extLst>
              <a:ext uri="{FF2B5EF4-FFF2-40B4-BE49-F238E27FC236}">
                <a16:creationId xmlns:a16="http://schemas.microsoft.com/office/drawing/2014/main" xmlns="" id="{A0355586-DA14-17BE-5CBF-B035842EF8C7}"/>
              </a:ext>
            </a:extLst>
          </p:cNvPr>
          <p:cNvSpPr/>
          <p:nvPr/>
        </p:nvSpPr>
        <p:spPr>
          <a:xfrm>
            <a:off x="3776631" y="2130953"/>
            <a:ext cx="191502" cy="392158"/>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t>C3</a:t>
            </a:r>
          </a:p>
        </p:txBody>
      </p:sp>
      <p:sp>
        <p:nvSpPr>
          <p:cNvPr id="60" name="Oval 59">
            <a:extLst>
              <a:ext uri="{FF2B5EF4-FFF2-40B4-BE49-F238E27FC236}">
                <a16:creationId xmlns:a16="http://schemas.microsoft.com/office/drawing/2014/main" xmlns="" id="{3AEBEE39-1F31-3B45-0174-B237C884987E}"/>
              </a:ext>
            </a:extLst>
          </p:cNvPr>
          <p:cNvSpPr/>
          <p:nvPr/>
        </p:nvSpPr>
        <p:spPr>
          <a:xfrm>
            <a:off x="1589793" y="4486683"/>
            <a:ext cx="191502" cy="392158"/>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t>B3</a:t>
            </a:r>
          </a:p>
        </p:txBody>
      </p:sp>
      <p:sp>
        <p:nvSpPr>
          <p:cNvPr id="61" name="Oval 60">
            <a:extLst>
              <a:ext uri="{FF2B5EF4-FFF2-40B4-BE49-F238E27FC236}">
                <a16:creationId xmlns:a16="http://schemas.microsoft.com/office/drawing/2014/main" xmlns="" id="{0899EA50-E07A-BAF0-EFEC-1EEBA9D9B308}"/>
              </a:ext>
            </a:extLst>
          </p:cNvPr>
          <p:cNvSpPr/>
          <p:nvPr/>
        </p:nvSpPr>
        <p:spPr>
          <a:xfrm>
            <a:off x="4934924" y="3939127"/>
            <a:ext cx="191502" cy="392158"/>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t>D3</a:t>
            </a:r>
          </a:p>
        </p:txBody>
      </p:sp>
      <p:sp>
        <p:nvSpPr>
          <p:cNvPr id="62" name="Oval 61">
            <a:extLst>
              <a:ext uri="{FF2B5EF4-FFF2-40B4-BE49-F238E27FC236}">
                <a16:creationId xmlns:a16="http://schemas.microsoft.com/office/drawing/2014/main" xmlns="" id="{266EE778-7D19-C005-3489-731B71967413}"/>
              </a:ext>
            </a:extLst>
          </p:cNvPr>
          <p:cNvSpPr/>
          <p:nvPr/>
        </p:nvSpPr>
        <p:spPr>
          <a:xfrm>
            <a:off x="8114428" y="4388804"/>
            <a:ext cx="191502" cy="392158"/>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t>F3</a:t>
            </a:r>
          </a:p>
        </p:txBody>
      </p:sp>
      <p:grpSp>
        <p:nvGrpSpPr>
          <p:cNvPr id="74" name="Group 73">
            <a:extLst>
              <a:ext uri="{FF2B5EF4-FFF2-40B4-BE49-F238E27FC236}">
                <a16:creationId xmlns:a16="http://schemas.microsoft.com/office/drawing/2014/main" xmlns="" id="{13F90D7D-5AAB-D495-C4C5-8E26EA22CE1C}"/>
              </a:ext>
            </a:extLst>
          </p:cNvPr>
          <p:cNvGrpSpPr/>
          <p:nvPr/>
        </p:nvGrpSpPr>
        <p:grpSpPr>
          <a:xfrm>
            <a:off x="6784652" y="1294499"/>
            <a:ext cx="817124" cy="3534221"/>
            <a:chOff x="8998067" y="969098"/>
            <a:chExt cx="817124" cy="3534221"/>
          </a:xfrm>
        </p:grpSpPr>
        <p:pic>
          <p:nvPicPr>
            <p:cNvPr id="13" name="Picture 2" descr="Canoe Line Drawing Images – Browse 11,764 Stock Photos, Vectors, and Video  | Adobe Stock">
              <a:extLst>
                <a:ext uri="{FF2B5EF4-FFF2-40B4-BE49-F238E27FC236}">
                  <a16:creationId xmlns:a16="http://schemas.microsoft.com/office/drawing/2014/main" xmlns="" id="{C7FDDB7C-1A8F-3ECD-DC61-DD751FF8747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3853" r="43129"/>
            <a:stretch/>
          </p:blipFill>
          <p:spPr bwMode="auto">
            <a:xfrm>
              <a:off x="8998067" y="969098"/>
              <a:ext cx="817124" cy="3429000"/>
            </a:xfrm>
            <a:prstGeom prst="rect">
              <a:avLst/>
            </a:prstGeom>
            <a:noFill/>
            <a:extLst>
              <a:ext uri="{909E8E84-426E-40DD-AFC4-6F175D3DCCD1}">
                <a14:hiddenFill xmlns:a14="http://schemas.microsoft.com/office/drawing/2010/main">
                  <a:solidFill>
                    <a:srgbClr val="FFFFFF"/>
                  </a:solidFill>
                </a14:hiddenFill>
              </a:ext>
            </a:extLst>
          </p:spPr>
        </p:pic>
        <p:sp>
          <p:nvSpPr>
            <p:cNvPr id="25" name="Oval 24">
              <a:extLst>
                <a:ext uri="{FF2B5EF4-FFF2-40B4-BE49-F238E27FC236}">
                  <a16:creationId xmlns:a16="http://schemas.microsoft.com/office/drawing/2014/main" xmlns="" id="{76A689DB-CB5F-5524-3C99-87314999FB85}"/>
                </a:ext>
              </a:extLst>
            </p:cNvPr>
            <p:cNvSpPr/>
            <p:nvPr/>
          </p:nvSpPr>
          <p:spPr>
            <a:xfrm>
              <a:off x="9310878" y="3224866"/>
              <a:ext cx="191502" cy="392158"/>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t>E1</a:t>
              </a:r>
            </a:p>
          </p:txBody>
        </p:sp>
        <p:sp>
          <p:nvSpPr>
            <p:cNvPr id="26" name="Oval 25">
              <a:extLst>
                <a:ext uri="{FF2B5EF4-FFF2-40B4-BE49-F238E27FC236}">
                  <a16:creationId xmlns:a16="http://schemas.microsoft.com/office/drawing/2014/main" xmlns="" id="{CF92B8FE-DD29-01EA-E561-09BA17DDEEA5}"/>
                </a:ext>
              </a:extLst>
            </p:cNvPr>
            <p:cNvSpPr/>
            <p:nvPr/>
          </p:nvSpPr>
          <p:spPr>
            <a:xfrm>
              <a:off x="9310878" y="1656042"/>
              <a:ext cx="191502" cy="392158"/>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t>E2</a:t>
              </a:r>
            </a:p>
          </p:txBody>
        </p:sp>
        <p:sp>
          <p:nvSpPr>
            <p:cNvPr id="37" name="TextBox 36">
              <a:extLst>
                <a:ext uri="{FF2B5EF4-FFF2-40B4-BE49-F238E27FC236}">
                  <a16:creationId xmlns:a16="http://schemas.microsoft.com/office/drawing/2014/main" xmlns="" id="{36E8C03C-6965-72C9-79F1-4D20901981AD}"/>
                </a:ext>
              </a:extLst>
            </p:cNvPr>
            <p:cNvSpPr txBox="1"/>
            <p:nvPr/>
          </p:nvSpPr>
          <p:spPr>
            <a:xfrm>
              <a:off x="9083011" y="4226320"/>
              <a:ext cx="592022" cy="276999"/>
            </a:xfrm>
            <a:prstGeom prst="rect">
              <a:avLst/>
            </a:prstGeom>
            <a:noFill/>
          </p:spPr>
          <p:txBody>
            <a:bodyPr wrap="none" rtlCol="0">
              <a:spAutoFit/>
            </a:bodyPr>
            <a:lstStyle/>
            <a:p>
              <a:r>
                <a:rPr lang="en-US" sz="1200" b="1" dirty="0"/>
                <a:t>Boat E</a:t>
              </a:r>
            </a:p>
          </p:txBody>
        </p:sp>
        <p:sp>
          <p:nvSpPr>
            <p:cNvPr id="63" name="Oval 62">
              <a:extLst>
                <a:ext uri="{FF2B5EF4-FFF2-40B4-BE49-F238E27FC236}">
                  <a16:creationId xmlns:a16="http://schemas.microsoft.com/office/drawing/2014/main" xmlns="" id="{10F56DD1-4CF0-F07A-D99C-FAF7D446467F}"/>
                </a:ext>
              </a:extLst>
            </p:cNvPr>
            <p:cNvSpPr/>
            <p:nvPr/>
          </p:nvSpPr>
          <p:spPr>
            <a:xfrm>
              <a:off x="9318589" y="2450517"/>
              <a:ext cx="191502" cy="392158"/>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t>E3</a:t>
              </a:r>
            </a:p>
          </p:txBody>
        </p:sp>
      </p:grpSp>
      <p:sp>
        <p:nvSpPr>
          <p:cNvPr id="67" name="TextBox 66">
            <a:extLst>
              <a:ext uri="{FF2B5EF4-FFF2-40B4-BE49-F238E27FC236}">
                <a16:creationId xmlns:a16="http://schemas.microsoft.com/office/drawing/2014/main" xmlns="" id="{FCB4C046-D343-2ADC-635D-5B9F51D93EE8}"/>
              </a:ext>
            </a:extLst>
          </p:cNvPr>
          <p:cNvSpPr txBox="1"/>
          <p:nvPr/>
        </p:nvSpPr>
        <p:spPr>
          <a:xfrm>
            <a:off x="3907426" y="5135897"/>
            <a:ext cx="910827" cy="415498"/>
          </a:xfrm>
          <a:prstGeom prst="rect">
            <a:avLst/>
          </a:prstGeom>
          <a:solidFill>
            <a:srgbClr val="FF0000"/>
          </a:solidFill>
          <a:ln>
            <a:solidFill>
              <a:schemeClr val="tx1"/>
            </a:solidFill>
          </a:ln>
          <a:effectLst>
            <a:outerShdw blurRad="50800" dist="38100" dir="2700000" algn="tl" rotWithShape="0">
              <a:prstClr val="black">
                <a:alpha val="40000"/>
              </a:prstClr>
            </a:outerShdw>
          </a:effectLst>
        </p:spPr>
        <p:txBody>
          <a:bodyPr wrap="none" rtlCol="0">
            <a:spAutoFit/>
          </a:bodyPr>
          <a:lstStyle/>
          <a:p>
            <a:pPr algn="ctr"/>
            <a:r>
              <a:rPr lang="en-US" sz="1050" b="1" dirty="0">
                <a:solidFill>
                  <a:srgbClr val="FFFF00"/>
                </a:solidFill>
              </a:rPr>
              <a:t>Mr. Bertrand</a:t>
            </a:r>
          </a:p>
          <a:p>
            <a:pPr algn="ctr"/>
            <a:r>
              <a:rPr lang="en-US" sz="1050" b="1" dirty="0">
                <a:solidFill>
                  <a:srgbClr val="FFFF00"/>
                </a:solidFill>
              </a:rPr>
              <a:t>Sr. Adult</a:t>
            </a:r>
          </a:p>
        </p:txBody>
      </p:sp>
      <p:sp>
        <p:nvSpPr>
          <p:cNvPr id="69" name="TextBox 68">
            <a:extLst>
              <a:ext uri="{FF2B5EF4-FFF2-40B4-BE49-F238E27FC236}">
                <a16:creationId xmlns:a16="http://schemas.microsoft.com/office/drawing/2014/main" xmlns="" id="{8DC420D2-C645-1C78-BAD1-3CD74BEFDF7A}"/>
              </a:ext>
            </a:extLst>
          </p:cNvPr>
          <p:cNvSpPr txBox="1"/>
          <p:nvPr/>
        </p:nvSpPr>
        <p:spPr>
          <a:xfrm>
            <a:off x="6858161" y="601384"/>
            <a:ext cx="1066702" cy="369332"/>
          </a:xfrm>
          <a:prstGeom prst="rect">
            <a:avLst/>
          </a:prstGeom>
          <a:solidFill>
            <a:srgbClr val="FFFF00"/>
          </a:solidFill>
          <a:ln>
            <a:solidFill>
              <a:schemeClr val="tx1"/>
            </a:solidFill>
          </a:ln>
          <a:scene3d>
            <a:camera prst="orthographicFront"/>
            <a:lightRig rig="threePt" dir="t"/>
          </a:scene3d>
          <a:sp3d>
            <a:bevelT/>
          </a:sp3d>
        </p:spPr>
        <p:txBody>
          <a:bodyPr wrap="none" rtlCol="0">
            <a:spAutoFit/>
          </a:bodyPr>
          <a:lstStyle/>
          <a:p>
            <a:r>
              <a:rPr lang="en-US" b="1" dirty="0"/>
              <a:t>Group #3</a:t>
            </a:r>
          </a:p>
        </p:txBody>
      </p:sp>
      <p:sp>
        <p:nvSpPr>
          <p:cNvPr id="70" name="TextBox 69">
            <a:extLst>
              <a:ext uri="{FF2B5EF4-FFF2-40B4-BE49-F238E27FC236}">
                <a16:creationId xmlns:a16="http://schemas.microsoft.com/office/drawing/2014/main" xmlns="" id="{96D2C630-4B9E-BDFF-A68F-446A1D3ACF5D}"/>
              </a:ext>
            </a:extLst>
          </p:cNvPr>
          <p:cNvSpPr txBox="1"/>
          <p:nvPr/>
        </p:nvSpPr>
        <p:spPr>
          <a:xfrm>
            <a:off x="429694" y="3803665"/>
            <a:ext cx="758541" cy="253916"/>
          </a:xfrm>
          <a:prstGeom prst="rect">
            <a:avLst/>
          </a:prstGeom>
          <a:solidFill>
            <a:schemeClr val="accent6">
              <a:lumMod val="75000"/>
            </a:schemeClr>
          </a:solidFill>
          <a:ln>
            <a:solidFill>
              <a:schemeClr val="tx1"/>
            </a:solidFill>
          </a:ln>
          <a:effectLst>
            <a:outerShdw blurRad="50800" dist="38100" dir="2700000" algn="tl" rotWithShape="0">
              <a:prstClr val="black">
                <a:alpha val="40000"/>
              </a:prstClr>
            </a:outerShdw>
          </a:effectLst>
        </p:spPr>
        <p:txBody>
          <a:bodyPr wrap="none" rtlCol="0">
            <a:spAutoFit/>
          </a:bodyPr>
          <a:lstStyle/>
          <a:p>
            <a:pPr algn="ctr"/>
            <a:r>
              <a:rPr lang="en-US" sz="1050" b="1" dirty="0">
                <a:solidFill>
                  <a:srgbClr val="FFFF00"/>
                </a:solidFill>
              </a:rPr>
              <a:t>SPL Emma</a:t>
            </a:r>
          </a:p>
        </p:txBody>
      </p:sp>
      <p:sp>
        <p:nvSpPr>
          <p:cNvPr id="71" name="TextBox 70">
            <a:extLst>
              <a:ext uri="{FF2B5EF4-FFF2-40B4-BE49-F238E27FC236}">
                <a16:creationId xmlns:a16="http://schemas.microsoft.com/office/drawing/2014/main" xmlns="" id="{347A3C12-F69C-52A5-5D75-4E878B73000E}"/>
              </a:ext>
            </a:extLst>
          </p:cNvPr>
          <p:cNvSpPr txBox="1"/>
          <p:nvPr/>
        </p:nvSpPr>
        <p:spPr>
          <a:xfrm>
            <a:off x="6771621" y="3984294"/>
            <a:ext cx="821059" cy="253916"/>
          </a:xfrm>
          <a:prstGeom prst="rect">
            <a:avLst/>
          </a:prstGeom>
          <a:solidFill>
            <a:schemeClr val="accent6">
              <a:lumMod val="75000"/>
            </a:schemeClr>
          </a:solidFill>
          <a:ln>
            <a:solidFill>
              <a:schemeClr val="tx1"/>
            </a:solidFill>
          </a:ln>
          <a:effectLst>
            <a:outerShdw blurRad="50800" dist="38100" dir="2700000" algn="tl" rotWithShape="0">
              <a:prstClr val="black">
                <a:alpha val="40000"/>
              </a:prstClr>
            </a:outerShdw>
          </a:effectLst>
        </p:spPr>
        <p:txBody>
          <a:bodyPr wrap="none" rtlCol="0">
            <a:spAutoFit/>
          </a:bodyPr>
          <a:lstStyle/>
          <a:p>
            <a:pPr algn="ctr"/>
            <a:r>
              <a:rPr lang="en-US" sz="1050" b="1" dirty="0">
                <a:solidFill>
                  <a:srgbClr val="FFFF00"/>
                </a:solidFill>
              </a:rPr>
              <a:t>SPL Sameul</a:t>
            </a:r>
          </a:p>
        </p:txBody>
      </p:sp>
      <p:sp>
        <p:nvSpPr>
          <p:cNvPr id="72" name="TextBox 71">
            <a:extLst>
              <a:ext uri="{FF2B5EF4-FFF2-40B4-BE49-F238E27FC236}">
                <a16:creationId xmlns:a16="http://schemas.microsoft.com/office/drawing/2014/main" xmlns="" id="{76976397-657A-65C1-3E8E-71FE79AC671D}"/>
              </a:ext>
            </a:extLst>
          </p:cNvPr>
          <p:cNvSpPr txBox="1"/>
          <p:nvPr/>
        </p:nvSpPr>
        <p:spPr>
          <a:xfrm>
            <a:off x="3491384" y="3232999"/>
            <a:ext cx="748923" cy="253916"/>
          </a:xfrm>
          <a:prstGeom prst="rect">
            <a:avLst/>
          </a:prstGeom>
          <a:solidFill>
            <a:schemeClr val="accent6">
              <a:lumMod val="75000"/>
            </a:schemeClr>
          </a:solidFill>
          <a:ln>
            <a:solidFill>
              <a:schemeClr val="tx1"/>
            </a:solidFill>
          </a:ln>
          <a:effectLst>
            <a:outerShdw blurRad="50800" dist="38100" dir="2700000" algn="tl" rotWithShape="0">
              <a:prstClr val="black">
                <a:alpha val="40000"/>
              </a:prstClr>
            </a:outerShdw>
          </a:effectLst>
        </p:spPr>
        <p:txBody>
          <a:bodyPr wrap="none" rtlCol="0">
            <a:spAutoFit/>
          </a:bodyPr>
          <a:lstStyle/>
          <a:p>
            <a:pPr algn="ctr"/>
            <a:r>
              <a:rPr lang="en-US" sz="1050" b="1" dirty="0">
                <a:solidFill>
                  <a:srgbClr val="FFFF00"/>
                </a:solidFill>
              </a:rPr>
              <a:t>ASPL  TBD</a:t>
            </a:r>
          </a:p>
        </p:txBody>
      </p:sp>
      <p:sp>
        <p:nvSpPr>
          <p:cNvPr id="78" name="TextBox 77">
            <a:extLst>
              <a:ext uri="{FF2B5EF4-FFF2-40B4-BE49-F238E27FC236}">
                <a16:creationId xmlns:a16="http://schemas.microsoft.com/office/drawing/2014/main" xmlns="" id="{8615A876-719D-524A-D6AB-497B7A9D051D}"/>
              </a:ext>
            </a:extLst>
          </p:cNvPr>
          <p:cNvSpPr txBox="1"/>
          <p:nvPr/>
        </p:nvSpPr>
        <p:spPr>
          <a:xfrm>
            <a:off x="929120" y="1782613"/>
            <a:ext cx="1348446" cy="261610"/>
          </a:xfrm>
          <a:prstGeom prst="rect">
            <a:avLst/>
          </a:prstGeom>
          <a:noFill/>
        </p:spPr>
        <p:txBody>
          <a:bodyPr wrap="none" rtlCol="0">
            <a:spAutoFit/>
          </a:bodyPr>
          <a:lstStyle/>
          <a:p>
            <a:r>
              <a:rPr lang="en-US" sz="1100" b="1" dirty="0"/>
              <a:t>Scout: ___________</a:t>
            </a:r>
          </a:p>
        </p:txBody>
      </p:sp>
      <p:sp>
        <p:nvSpPr>
          <p:cNvPr id="79" name="TextBox 78">
            <a:extLst>
              <a:ext uri="{FF2B5EF4-FFF2-40B4-BE49-F238E27FC236}">
                <a16:creationId xmlns:a16="http://schemas.microsoft.com/office/drawing/2014/main" xmlns="" id="{C4BFBD49-AAEF-635C-F3BB-19A74B7D3CEE}"/>
              </a:ext>
            </a:extLst>
          </p:cNvPr>
          <p:cNvSpPr txBox="1"/>
          <p:nvPr/>
        </p:nvSpPr>
        <p:spPr>
          <a:xfrm>
            <a:off x="1141025" y="2742238"/>
            <a:ext cx="1348446" cy="261610"/>
          </a:xfrm>
          <a:prstGeom prst="rect">
            <a:avLst/>
          </a:prstGeom>
          <a:noFill/>
        </p:spPr>
        <p:txBody>
          <a:bodyPr wrap="none" rtlCol="0">
            <a:spAutoFit/>
          </a:bodyPr>
          <a:lstStyle/>
          <a:p>
            <a:r>
              <a:rPr lang="en-US" sz="1100" b="1" dirty="0"/>
              <a:t>Scout: ___________</a:t>
            </a:r>
          </a:p>
        </p:txBody>
      </p:sp>
      <p:sp>
        <p:nvSpPr>
          <p:cNvPr id="80" name="TextBox 79">
            <a:extLst>
              <a:ext uri="{FF2B5EF4-FFF2-40B4-BE49-F238E27FC236}">
                <a16:creationId xmlns:a16="http://schemas.microsoft.com/office/drawing/2014/main" xmlns="" id="{3D5FF405-34F1-3225-2A79-10D1956CFFFA}"/>
              </a:ext>
            </a:extLst>
          </p:cNvPr>
          <p:cNvSpPr txBox="1"/>
          <p:nvPr/>
        </p:nvSpPr>
        <p:spPr>
          <a:xfrm>
            <a:off x="1898720" y="3684316"/>
            <a:ext cx="1348446" cy="261610"/>
          </a:xfrm>
          <a:prstGeom prst="rect">
            <a:avLst/>
          </a:prstGeom>
          <a:noFill/>
        </p:spPr>
        <p:txBody>
          <a:bodyPr wrap="none" rtlCol="0">
            <a:spAutoFit/>
          </a:bodyPr>
          <a:lstStyle/>
          <a:p>
            <a:r>
              <a:rPr lang="en-US" sz="1100" b="1" dirty="0"/>
              <a:t>Scout: ___________</a:t>
            </a:r>
          </a:p>
        </p:txBody>
      </p:sp>
      <p:sp>
        <p:nvSpPr>
          <p:cNvPr id="81" name="TextBox 80">
            <a:extLst>
              <a:ext uri="{FF2B5EF4-FFF2-40B4-BE49-F238E27FC236}">
                <a16:creationId xmlns:a16="http://schemas.microsoft.com/office/drawing/2014/main" xmlns="" id="{0146A9B6-59C7-7FED-A2D7-322266919BEB}"/>
              </a:ext>
            </a:extLst>
          </p:cNvPr>
          <p:cNvSpPr txBox="1"/>
          <p:nvPr/>
        </p:nvSpPr>
        <p:spPr>
          <a:xfrm>
            <a:off x="2104687" y="4538073"/>
            <a:ext cx="1348446" cy="261610"/>
          </a:xfrm>
          <a:prstGeom prst="rect">
            <a:avLst/>
          </a:prstGeom>
          <a:noFill/>
        </p:spPr>
        <p:txBody>
          <a:bodyPr wrap="none" rtlCol="0">
            <a:spAutoFit/>
          </a:bodyPr>
          <a:lstStyle/>
          <a:p>
            <a:r>
              <a:rPr lang="en-US" sz="1100" b="1" dirty="0"/>
              <a:t>Scout: ___________</a:t>
            </a:r>
          </a:p>
        </p:txBody>
      </p:sp>
      <p:sp>
        <p:nvSpPr>
          <p:cNvPr id="82" name="TextBox 81">
            <a:extLst>
              <a:ext uri="{FF2B5EF4-FFF2-40B4-BE49-F238E27FC236}">
                <a16:creationId xmlns:a16="http://schemas.microsoft.com/office/drawing/2014/main" xmlns="" id="{3ED6DA14-2EB5-F22F-A1E9-DB41D22ABBA3}"/>
              </a:ext>
            </a:extLst>
          </p:cNvPr>
          <p:cNvSpPr txBox="1"/>
          <p:nvPr/>
        </p:nvSpPr>
        <p:spPr>
          <a:xfrm>
            <a:off x="4067592" y="1286847"/>
            <a:ext cx="1348446" cy="261610"/>
          </a:xfrm>
          <a:prstGeom prst="rect">
            <a:avLst/>
          </a:prstGeom>
          <a:noFill/>
        </p:spPr>
        <p:txBody>
          <a:bodyPr wrap="none" rtlCol="0">
            <a:spAutoFit/>
          </a:bodyPr>
          <a:lstStyle/>
          <a:p>
            <a:r>
              <a:rPr lang="en-US" sz="1100" b="1" dirty="0"/>
              <a:t>Scout: ___________</a:t>
            </a:r>
          </a:p>
        </p:txBody>
      </p:sp>
      <p:sp>
        <p:nvSpPr>
          <p:cNvPr id="83" name="TextBox 82">
            <a:extLst>
              <a:ext uri="{FF2B5EF4-FFF2-40B4-BE49-F238E27FC236}">
                <a16:creationId xmlns:a16="http://schemas.microsoft.com/office/drawing/2014/main" xmlns="" id="{7E0B5A1E-1784-2DB8-1ACA-A23E1A044715}"/>
              </a:ext>
            </a:extLst>
          </p:cNvPr>
          <p:cNvSpPr txBox="1"/>
          <p:nvPr/>
        </p:nvSpPr>
        <p:spPr>
          <a:xfrm>
            <a:off x="4228190" y="2109189"/>
            <a:ext cx="1348446" cy="261610"/>
          </a:xfrm>
          <a:prstGeom prst="rect">
            <a:avLst/>
          </a:prstGeom>
          <a:noFill/>
        </p:spPr>
        <p:txBody>
          <a:bodyPr wrap="none" rtlCol="0">
            <a:spAutoFit/>
          </a:bodyPr>
          <a:lstStyle/>
          <a:p>
            <a:r>
              <a:rPr lang="en-US" sz="1100" b="1" dirty="0"/>
              <a:t>Scout: ___________</a:t>
            </a:r>
          </a:p>
        </p:txBody>
      </p:sp>
      <p:sp>
        <p:nvSpPr>
          <p:cNvPr id="84" name="TextBox 83">
            <a:extLst>
              <a:ext uri="{FF2B5EF4-FFF2-40B4-BE49-F238E27FC236}">
                <a16:creationId xmlns:a16="http://schemas.microsoft.com/office/drawing/2014/main" xmlns="" id="{70572A45-2EF7-F7E9-AABD-032E225D6882}"/>
              </a:ext>
            </a:extLst>
          </p:cNvPr>
          <p:cNvSpPr txBox="1"/>
          <p:nvPr/>
        </p:nvSpPr>
        <p:spPr>
          <a:xfrm>
            <a:off x="5205364" y="3166109"/>
            <a:ext cx="1348446" cy="261610"/>
          </a:xfrm>
          <a:prstGeom prst="rect">
            <a:avLst/>
          </a:prstGeom>
          <a:noFill/>
        </p:spPr>
        <p:txBody>
          <a:bodyPr wrap="none" rtlCol="0">
            <a:spAutoFit/>
          </a:bodyPr>
          <a:lstStyle/>
          <a:p>
            <a:r>
              <a:rPr lang="en-US" sz="1100" b="1" dirty="0"/>
              <a:t>Scout: ___________</a:t>
            </a:r>
          </a:p>
        </p:txBody>
      </p:sp>
      <p:sp>
        <p:nvSpPr>
          <p:cNvPr id="85" name="TextBox 84">
            <a:extLst>
              <a:ext uri="{FF2B5EF4-FFF2-40B4-BE49-F238E27FC236}">
                <a16:creationId xmlns:a16="http://schemas.microsoft.com/office/drawing/2014/main" xmlns="" id="{7ADB1A17-0110-92DA-42B7-3FE414226A28}"/>
              </a:ext>
            </a:extLst>
          </p:cNvPr>
          <p:cNvSpPr txBox="1"/>
          <p:nvPr/>
        </p:nvSpPr>
        <p:spPr>
          <a:xfrm>
            <a:off x="5412590" y="3990265"/>
            <a:ext cx="1348446" cy="261610"/>
          </a:xfrm>
          <a:prstGeom prst="rect">
            <a:avLst/>
          </a:prstGeom>
          <a:noFill/>
        </p:spPr>
        <p:txBody>
          <a:bodyPr wrap="none" rtlCol="0">
            <a:spAutoFit/>
          </a:bodyPr>
          <a:lstStyle/>
          <a:p>
            <a:r>
              <a:rPr lang="en-US" sz="1100" b="1" dirty="0"/>
              <a:t>Scout: ___________</a:t>
            </a:r>
          </a:p>
        </p:txBody>
      </p:sp>
      <p:sp>
        <p:nvSpPr>
          <p:cNvPr id="86" name="TextBox 85">
            <a:extLst>
              <a:ext uri="{FF2B5EF4-FFF2-40B4-BE49-F238E27FC236}">
                <a16:creationId xmlns:a16="http://schemas.microsoft.com/office/drawing/2014/main" xmlns="" id="{56A5AB81-D191-A844-2980-837E964140E6}"/>
              </a:ext>
            </a:extLst>
          </p:cNvPr>
          <p:cNvSpPr txBox="1"/>
          <p:nvPr/>
        </p:nvSpPr>
        <p:spPr>
          <a:xfrm>
            <a:off x="7423731" y="2086934"/>
            <a:ext cx="1348446" cy="261610"/>
          </a:xfrm>
          <a:prstGeom prst="rect">
            <a:avLst/>
          </a:prstGeom>
          <a:noFill/>
        </p:spPr>
        <p:txBody>
          <a:bodyPr wrap="none" rtlCol="0">
            <a:spAutoFit/>
          </a:bodyPr>
          <a:lstStyle/>
          <a:p>
            <a:r>
              <a:rPr lang="en-US" sz="1100" b="1" dirty="0"/>
              <a:t>Scout: ___________</a:t>
            </a:r>
          </a:p>
        </p:txBody>
      </p:sp>
      <p:sp>
        <p:nvSpPr>
          <p:cNvPr id="87" name="TextBox 86">
            <a:extLst>
              <a:ext uri="{FF2B5EF4-FFF2-40B4-BE49-F238E27FC236}">
                <a16:creationId xmlns:a16="http://schemas.microsoft.com/office/drawing/2014/main" xmlns="" id="{A13ADBD4-3804-B092-8291-C0019C032A37}"/>
              </a:ext>
            </a:extLst>
          </p:cNvPr>
          <p:cNvSpPr txBox="1"/>
          <p:nvPr/>
        </p:nvSpPr>
        <p:spPr>
          <a:xfrm>
            <a:off x="7472520" y="2790159"/>
            <a:ext cx="1348446" cy="261610"/>
          </a:xfrm>
          <a:prstGeom prst="rect">
            <a:avLst/>
          </a:prstGeom>
          <a:noFill/>
        </p:spPr>
        <p:txBody>
          <a:bodyPr wrap="none" rtlCol="0">
            <a:spAutoFit/>
          </a:bodyPr>
          <a:lstStyle/>
          <a:p>
            <a:r>
              <a:rPr lang="en-US" sz="1100" b="1" dirty="0"/>
              <a:t>Scout: ___________</a:t>
            </a:r>
          </a:p>
        </p:txBody>
      </p:sp>
      <p:sp>
        <p:nvSpPr>
          <p:cNvPr id="88" name="TextBox 87">
            <a:extLst>
              <a:ext uri="{FF2B5EF4-FFF2-40B4-BE49-F238E27FC236}">
                <a16:creationId xmlns:a16="http://schemas.microsoft.com/office/drawing/2014/main" xmlns="" id="{2D2D5F5F-447C-6903-78DC-76699D2CFD4B}"/>
              </a:ext>
            </a:extLst>
          </p:cNvPr>
          <p:cNvSpPr txBox="1"/>
          <p:nvPr/>
        </p:nvSpPr>
        <p:spPr>
          <a:xfrm>
            <a:off x="8332981" y="3540939"/>
            <a:ext cx="1348446" cy="261610"/>
          </a:xfrm>
          <a:prstGeom prst="rect">
            <a:avLst/>
          </a:prstGeom>
          <a:noFill/>
        </p:spPr>
        <p:txBody>
          <a:bodyPr wrap="none" rtlCol="0">
            <a:spAutoFit/>
          </a:bodyPr>
          <a:lstStyle/>
          <a:p>
            <a:r>
              <a:rPr lang="en-US" sz="1100" b="1" dirty="0"/>
              <a:t>Scout: ___________</a:t>
            </a:r>
          </a:p>
        </p:txBody>
      </p:sp>
      <p:sp>
        <p:nvSpPr>
          <p:cNvPr id="89" name="TextBox 88">
            <a:extLst>
              <a:ext uri="{FF2B5EF4-FFF2-40B4-BE49-F238E27FC236}">
                <a16:creationId xmlns:a16="http://schemas.microsoft.com/office/drawing/2014/main" xmlns="" id="{CAEF7676-0289-008C-39AE-6A7C90A410DC}"/>
              </a:ext>
            </a:extLst>
          </p:cNvPr>
          <p:cNvSpPr txBox="1"/>
          <p:nvPr/>
        </p:nvSpPr>
        <p:spPr>
          <a:xfrm>
            <a:off x="8485152" y="4454078"/>
            <a:ext cx="1348446" cy="261610"/>
          </a:xfrm>
          <a:prstGeom prst="rect">
            <a:avLst/>
          </a:prstGeom>
          <a:noFill/>
        </p:spPr>
        <p:txBody>
          <a:bodyPr wrap="none" rtlCol="0">
            <a:spAutoFit/>
          </a:bodyPr>
          <a:lstStyle/>
          <a:p>
            <a:r>
              <a:rPr lang="en-US" sz="1100" b="1" dirty="0"/>
              <a:t>Scout: ___________</a:t>
            </a:r>
          </a:p>
        </p:txBody>
      </p:sp>
      <p:sp>
        <p:nvSpPr>
          <p:cNvPr id="90" name="TextBox 89">
            <a:extLst>
              <a:ext uri="{FF2B5EF4-FFF2-40B4-BE49-F238E27FC236}">
                <a16:creationId xmlns:a16="http://schemas.microsoft.com/office/drawing/2014/main" xmlns="" id="{7B684557-9967-804C-A264-6CDCD6815AF2}"/>
              </a:ext>
            </a:extLst>
          </p:cNvPr>
          <p:cNvSpPr txBox="1"/>
          <p:nvPr/>
        </p:nvSpPr>
        <p:spPr>
          <a:xfrm>
            <a:off x="45916" y="51393"/>
            <a:ext cx="1500924" cy="369332"/>
          </a:xfrm>
          <a:prstGeom prst="rect">
            <a:avLst/>
          </a:prstGeom>
          <a:solidFill>
            <a:schemeClr val="bg1"/>
          </a:solidFill>
          <a:ln>
            <a:solidFill>
              <a:schemeClr val="tx1"/>
            </a:solidFill>
          </a:ln>
        </p:spPr>
        <p:txBody>
          <a:bodyPr wrap="none" rtlCol="0">
            <a:spAutoFit/>
          </a:bodyPr>
          <a:lstStyle/>
          <a:p>
            <a:r>
              <a:rPr lang="en-US" b="1" dirty="0">
                <a:solidFill>
                  <a:srgbClr val="FF0000"/>
                </a:solidFill>
              </a:rPr>
              <a:t>SPL 5259 Task</a:t>
            </a:r>
          </a:p>
        </p:txBody>
      </p:sp>
      <p:sp>
        <p:nvSpPr>
          <p:cNvPr id="91" name="Date Placeholder 90">
            <a:extLst>
              <a:ext uri="{FF2B5EF4-FFF2-40B4-BE49-F238E27FC236}">
                <a16:creationId xmlns:a16="http://schemas.microsoft.com/office/drawing/2014/main" xmlns="" id="{8D619C6D-A566-F3F2-36E6-18848FD9F651}"/>
              </a:ext>
            </a:extLst>
          </p:cNvPr>
          <p:cNvSpPr>
            <a:spLocks noGrp="1"/>
          </p:cNvSpPr>
          <p:nvPr>
            <p:ph type="dt" sz="half" idx="10"/>
          </p:nvPr>
        </p:nvSpPr>
        <p:spPr>
          <a:xfrm>
            <a:off x="314198" y="6261003"/>
            <a:ext cx="2743200" cy="365125"/>
          </a:xfrm>
        </p:spPr>
        <p:txBody>
          <a:bodyPr/>
          <a:lstStyle/>
          <a:p>
            <a:fld id="{B92425FD-3594-4268-8AD1-8C0E72A3AEFD}" type="datetime1">
              <a:rPr lang="en-US" smtClean="0"/>
              <a:t>7/10/2026</a:t>
            </a:fld>
            <a:endParaRPr lang="en-US" dirty="0"/>
          </a:p>
        </p:txBody>
      </p:sp>
      <p:pic>
        <p:nvPicPr>
          <p:cNvPr id="2" name="Picture 2" descr="Canoe Line Drawing Images – Browse 11,764 Stock Photos, Vectors, and Video  | Adobe Stock">
            <a:extLst>
              <a:ext uri="{FF2B5EF4-FFF2-40B4-BE49-F238E27FC236}">
                <a16:creationId xmlns:a16="http://schemas.microsoft.com/office/drawing/2014/main" xmlns="" id="{9EDD144E-A84C-78DA-4199-0CE26993B15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3853" r="43129"/>
          <a:stretch/>
        </p:blipFill>
        <p:spPr bwMode="auto">
          <a:xfrm>
            <a:off x="10258400" y="2698849"/>
            <a:ext cx="817124" cy="3429000"/>
          </a:xfrm>
          <a:prstGeom prst="rect">
            <a:avLst/>
          </a:prstGeom>
          <a:noFill/>
          <a:extLst>
            <a:ext uri="{909E8E84-426E-40DD-AFC4-6F175D3DCCD1}">
              <a14:hiddenFill xmlns:a14="http://schemas.microsoft.com/office/drawing/2010/main">
                <a:solidFill>
                  <a:srgbClr val="FFFFFF"/>
                </a:solidFill>
              </a14:hiddenFill>
            </a:ext>
          </a:extLst>
        </p:spPr>
      </p:pic>
      <p:sp>
        <p:nvSpPr>
          <p:cNvPr id="19" name="Oval 18">
            <a:extLst>
              <a:ext uri="{FF2B5EF4-FFF2-40B4-BE49-F238E27FC236}">
                <a16:creationId xmlns:a16="http://schemas.microsoft.com/office/drawing/2014/main" xmlns="" id="{A041A1EF-A8F1-BCFC-3E60-9F42060E976F}"/>
              </a:ext>
            </a:extLst>
          </p:cNvPr>
          <p:cNvSpPr/>
          <p:nvPr/>
        </p:nvSpPr>
        <p:spPr>
          <a:xfrm>
            <a:off x="10571211" y="4887089"/>
            <a:ext cx="191502" cy="392158"/>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t>H1</a:t>
            </a:r>
          </a:p>
        </p:txBody>
      </p:sp>
      <p:sp>
        <p:nvSpPr>
          <p:cNvPr id="20" name="Oval 19">
            <a:extLst>
              <a:ext uri="{FF2B5EF4-FFF2-40B4-BE49-F238E27FC236}">
                <a16:creationId xmlns:a16="http://schemas.microsoft.com/office/drawing/2014/main" xmlns="" id="{F92BEE03-24D8-6045-FED1-542F7AA2208B}"/>
              </a:ext>
            </a:extLst>
          </p:cNvPr>
          <p:cNvSpPr/>
          <p:nvPr/>
        </p:nvSpPr>
        <p:spPr>
          <a:xfrm>
            <a:off x="10571211" y="3318265"/>
            <a:ext cx="191502" cy="392158"/>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t>H2</a:t>
            </a:r>
          </a:p>
        </p:txBody>
      </p:sp>
      <p:sp>
        <p:nvSpPr>
          <p:cNvPr id="21" name="TextBox 20">
            <a:extLst>
              <a:ext uri="{FF2B5EF4-FFF2-40B4-BE49-F238E27FC236}">
                <a16:creationId xmlns:a16="http://schemas.microsoft.com/office/drawing/2014/main" xmlns="" id="{B23AADC7-2395-20E5-E85B-A7DE4F6BFDD8}"/>
              </a:ext>
            </a:extLst>
          </p:cNvPr>
          <p:cNvSpPr txBox="1"/>
          <p:nvPr/>
        </p:nvSpPr>
        <p:spPr>
          <a:xfrm>
            <a:off x="10295975" y="6043445"/>
            <a:ext cx="614464" cy="276999"/>
          </a:xfrm>
          <a:prstGeom prst="rect">
            <a:avLst/>
          </a:prstGeom>
          <a:noFill/>
        </p:spPr>
        <p:txBody>
          <a:bodyPr wrap="none" rtlCol="0">
            <a:spAutoFit/>
          </a:bodyPr>
          <a:lstStyle/>
          <a:p>
            <a:r>
              <a:rPr lang="en-US" sz="1200" b="1" dirty="0"/>
              <a:t>Boat H</a:t>
            </a:r>
          </a:p>
        </p:txBody>
      </p:sp>
      <p:sp>
        <p:nvSpPr>
          <p:cNvPr id="22" name="TextBox 21">
            <a:extLst>
              <a:ext uri="{FF2B5EF4-FFF2-40B4-BE49-F238E27FC236}">
                <a16:creationId xmlns:a16="http://schemas.microsoft.com/office/drawing/2014/main" xmlns="" id="{92100675-EEDF-B5C8-3732-E715E8F169C9}"/>
              </a:ext>
            </a:extLst>
          </p:cNvPr>
          <p:cNvSpPr txBox="1"/>
          <p:nvPr/>
        </p:nvSpPr>
        <p:spPr>
          <a:xfrm>
            <a:off x="10414811" y="5315514"/>
            <a:ext cx="476412" cy="246221"/>
          </a:xfrm>
          <a:prstGeom prst="rect">
            <a:avLst/>
          </a:prstGeom>
          <a:solidFill>
            <a:srgbClr val="FFFF00"/>
          </a:solidFill>
          <a:ln>
            <a:solidFill>
              <a:schemeClr val="tx1"/>
            </a:solidFill>
          </a:ln>
          <a:scene3d>
            <a:camera prst="orthographicFront"/>
            <a:lightRig rig="threePt" dir="t"/>
          </a:scene3d>
          <a:sp3d>
            <a:bevelT/>
          </a:sp3d>
        </p:spPr>
        <p:txBody>
          <a:bodyPr wrap="none" rtlCol="0">
            <a:spAutoFit/>
          </a:bodyPr>
          <a:lstStyle/>
          <a:p>
            <a:r>
              <a:rPr lang="en-US" sz="1000" b="1" dirty="0"/>
              <a:t>Adult</a:t>
            </a:r>
          </a:p>
        </p:txBody>
      </p:sp>
      <p:sp>
        <p:nvSpPr>
          <p:cNvPr id="23" name="Oval 22">
            <a:extLst>
              <a:ext uri="{FF2B5EF4-FFF2-40B4-BE49-F238E27FC236}">
                <a16:creationId xmlns:a16="http://schemas.microsoft.com/office/drawing/2014/main" xmlns="" id="{FCABED83-E465-A7FF-A2D6-4B88ECDCA570}"/>
              </a:ext>
            </a:extLst>
          </p:cNvPr>
          <p:cNvSpPr/>
          <p:nvPr/>
        </p:nvSpPr>
        <p:spPr>
          <a:xfrm>
            <a:off x="10557266" y="4230423"/>
            <a:ext cx="191502" cy="392158"/>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t>H3</a:t>
            </a:r>
          </a:p>
        </p:txBody>
      </p:sp>
      <p:grpSp>
        <p:nvGrpSpPr>
          <p:cNvPr id="24" name="Group 23">
            <a:extLst>
              <a:ext uri="{FF2B5EF4-FFF2-40B4-BE49-F238E27FC236}">
                <a16:creationId xmlns:a16="http://schemas.microsoft.com/office/drawing/2014/main" xmlns="" id="{86846581-65E4-064F-2D83-A912D666F191}"/>
              </a:ext>
            </a:extLst>
          </p:cNvPr>
          <p:cNvGrpSpPr/>
          <p:nvPr/>
        </p:nvGrpSpPr>
        <p:grpSpPr>
          <a:xfrm>
            <a:off x="9653632" y="658442"/>
            <a:ext cx="882308" cy="3534221"/>
            <a:chOff x="8932883" y="969098"/>
            <a:chExt cx="882308" cy="3534221"/>
          </a:xfrm>
        </p:grpSpPr>
        <p:pic>
          <p:nvPicPr>
            <p:cNvPr id="27" name="Picture 2" descr="Canoe Line Drawing Images – Browse 11,764 Stock Photos, Vectors, and Video  | Adobe Stock">
              <a:extLst>
                <a:ext uri="{FF2B5EF4-FFF2-40B4-BE49-F238E27FC236}">
                  <a16:creationId xmlns:a16="http://schemas.microsoft.com/office/drawing/2014/main" xmlns="" id="{F0EE5212-DC64-BBEC-146E-ABAA259582C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3853" r="43129"/>
            <a:stretch/>
          </p:blipFill>
          <p:spPr bwMode="auto">
            <a:xfrm>
              <a:off x="8998067" y="969098"/>
              <a:ext cx="817124" cy="3429000"/>
            </a:xfrm>
            <a:prstGeom prst="rect">
              <a:avLst/>
            </a:prstGeom>
            <a:noFill/>
            <a:extLst>
              <a:ext uri="{909E8E84-426E-40DD-AFC4-6F175D3DCCD1}">
                <a14:hiddenFill xmlns:a14="http://schemas.microsoft.com/office/drawing/2010/main">
                  <a:solidFill>
                    <a:srgbClr val="FFFFFF"/>
                  </a:solidFill>
                </a14:hiddenFill>
              </a:ext>
            </a:extLst>
          </p:spPr>
        </p:pic>
        <p:sp>
          <p:nvSpPr>
            <p:cNvPr id="35" name="Oval 34">
              <a:extLst>
                <a:ext uri="{FF2B5EF4-FFF2-40B4-BE49-F238E27FC236}">
                  <a16:creationId xmlns:a16="http://schemas.microsoft.com/office/drawing/2014/main" xmlns="" id="{B3FE0380-1292-D0F7-EABA-061E17B3268A}"/>
                </a:ext>
              </a:extLst>
            </p:cNvPr>
            <p:cNvSpPr/>
            <p:nvPr/>
          </p:nvSpPr>
          <p:spPr>
            <a:xfrm>
              <a:off x="9310878" y="3224866"/>
              <a:ext cx="191502" cy="392158"/>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t>G1</a:t>
              </a:r>
            </a:p>
          </p:txBody>
        </p:sp>
        <p:sp>
          <p:nvSpPr>
            <p:cNvPr id="36" name="Oval 35">
              <a:extLst>
                <a:ext uri="{FF2B5EF4-FFF2-40B4-BE49-F238E27FC236}">
                  <a16:creationId xmlns:a16="http://schemas.microsoft.com/office/drawing/2014/main" xmlns="" id="{9CB593BC-4EB4-72C0-0B34-ED92BC312AB7}"/>
                </a:ext>
              </a:extLst>
            </p:cNvPr>
            <p:cNvSpPr/>
            <p:nvPr/>
          </p:nvSpPr>
          <p:spPr>
            <a:xfrm>
              <a:off x="9310878" y="1656042"/>
              <a:ext cx="191502" cy="392158"/>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t>G2</a:t>
              </a:r>
            </a:p>
          </p:txBody>
        </p:sp>
        <p:sp>
          <p:nvSpPr>
            <p:cNvPr id="41" name="TextBox 40">
              <a:extLst>
                <a:ext uri="{FF2B5EF4-FFF2-40B4-BE49-F238E27FC236}">
                  <a16:creationId xmlns:a16="http://schemas.microsoft.com/office/drawing/2014/main" xmlns="" id="{379CC80F-40B2-E864-F5F5-5E30B9B0732C}"/>
                </a:ext>
              </a:extLst>
            </p:cNvPr>
            <p:cNvSpPr txBox="1"/>
            <p:nvPr/>
          </p:nvSpPr>
          <p:spPr>
            <a:xfrm>
              <a:off x="8932883" y="4226320"/>
              <a:ext cx="614464" cy="276999"/>
            </a:xfrm>
            <a:prstGeom prst="rect">
              <a:avLst/>
            </a:prstGeom>
            <a:noFill/>
          </p:spPr>
          <p:txBody>
            <a:bodyPr wrap="none" rtlCol="0">
              <a:spAutoFit/>
            </a:bodyPr>
            <a:lstStyle/>
            <a:p>
              <a:r>
                <a:rPr lang="en-US" sz="1200" b="1" dirty="0"/>
                <a:t>Boat G</a:t>
              </a:r>
            </a:p>
          </p:txBody>
        </p:sp>
        <p:sp>
          <p:nvSpPr>
            <p:cNvPr id="42" name="Oval 41">
              <a:extLst>
                <a:ext uri="{FF2B5EF4-FFF2-40B4-BE49-F238E27FC236}">
                  <a16:creationId xmlns:a16="http://schemas.microsoft.com/office/drawing/2014/main" xmlns="" id="{F3E71619-768D-C5AA-7163-F31796ED4C33}"/>
                </a:ext>
              </a:extLst>
            </p:cNvPr>
            <p:cNvSpPr/>
            <p:nvPr/>
          </p:nvSpPr>
          <p:spPr>
            <a:xfrm>
              <a:off x="9318589" y="2450517"/>
              <a:ext cx="191502" cy="392158"/>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t>G3</a:t>
              </a:r>
            </a:p>
          </p:txBody>
        </p:sp>
      </p:grpSp>
      <p:sp>
        <p:nvSpPr>
          <p:cNvPr id="44" name="TextBox 43">
            <a:extLst>
              <a:ext uri="{FF2B5EF4-FFF2-40B4-BE49-F238E27FC236}">
                <a16:creationId xmlns:a16="http://schemas.microsoft.com/office/drawing/2014/main" xmlns="" id="{C8476BD2-7916-42C1-BA8E-C0D9595C4AE2}"/>
              </a:ext>
            </a:extLst>
          </p:cNvPr>
          <p:cNvSpPr txBox="1"/>
          <p:nvPr/>
        </p:nvSpPr>
        <p:spPr>
          <a:xfrm>
            <a:off x="9601738" y="361585"/>
            <a:ext cx="1066702" cy="369332"/>
          </a:xfrm>
          <a:prstGeom prst="rect">
            <a:avLst/>
          </a:prstGeom>
          <a:solidFill>
            <a:srgbClr val="FFFF00"/>
          </a:solidFill>
          <a:ln>
            <a:solidFill>
              <a:schemeClr val="tx1"/>
            </a:solidFill>
          </a:ln>
          <a:scene3d>
            <a:camera prst="orthographicFront"/>
            <a:lightRig rig="threePt" dir="t"/>
          </a:scene3d>
          <a:sp3d>
            <a:bevelT/>
          </a:sp3d>
        </p:spPr>
        <p:txBody>
          <a:bodyPr wrap="none" rtlCol="0">
            <a:spAutoFit/>
          </a:bodyPr>
          <a:lstStyle/>
          <a:p>
            <a:r>
              <a:rPr lang="en-US" b="1" dirty="0"/>
              <a:t>Group #4</a:t>
            </a:r>
          </a:p>
        </p:txBody>
      </p:sp>
      <p:sp>
        <p:nvSpPr>
          <p:cNvPr id="46" name="TextBox 45">
            <a:extLst>
              <a:ext uri="{FF2B5EF4-FFF2-40B4-BE49-F238E27FC236}">
                <a16:creationId xmlns:a16="http://schemas.microsoft.com/office/drawing/2014/main" xmlns="" id="{6B2F98E8-08D5-430F-996A-FFEA0CCB0335}"/>
              </a:ext>
            </a:extLst>
          </p:cNvPr>
          <p:cNvSpPr txBox="1"/>
          <p:nvPr/>
        </p:nvSpPr>
        <p:spPr>
          <a:xfrm>
            <a:off x="9886385" y="3342214"/>
            <a:ext cx="460382" cy="253916"/>
          </a:xfrm>
          <a:prstGeom prst="rect">
            <a:avLst/>
          </a:prstGeom>
          <a:solidFill>
            <a:schemeClr val="accent6">
              <a:lumMod val="75000"/>
            </a:schemeClr>
          </a:solidFill>
          <a:ln>
            <a:solidFill>
              <a:schemeClr val="tx1"/>
            </a:solidFill>
          </a:ln>
          <a:effectLst>
            <a:outerShdw blurRad="50800" dist="38100" dir="2700000" algn="tl" rotWithShape="0">
              <a:prstClr val="black">
                <a:alpha val="40000"/>
              </a:prstClr>
            </a:outerShdw>
          </a:effectLst>
        </p:spPr>
        <p:txBody>
          <a:bodyPr wrap="none" rtlCol="0">
            <a:spAutoFit/>
          </a:bodyPr>
          <a:lstStyle/>
          <a:p>
            <a:pPr algn="ctr"/>
            <a:r>
              <a:rPr lang="en-US" sz="1050" b="1" dirty="0">
                <a:solidFill>
                  <a:srgbClr val="FFFF00"/>
                </a:solidFill>
              </a:rPr>
              <a:t>ASPL</a:t>
            </a:r>
          </a:p>
        </p:txBody>
      </p:sp>
      <p:sp>
        <p:nvSpPr>
          <p:cNvPr id="47" name="TextBox 46">
            <a:extLst>
              <a:ext uri="{FF2B5EF4-FFF2-40B4-BE49-F238E27FC236}">
                <a16:creationId xmlns:a16="http://schemas.microsoft.com/office/drawing/2014/main" xmlns="" id="{F2839E70-1E84-7BCE-6D47-317AA57908B9}"/>
              </a:ext>
            </a:extLst>
          </p:cNvPr>
          <p:cNvSpPr txBox="1"/>
          <p:nvPr/>
        </p:nvSpPr>
        <p:spPr>
          <a:xfrm>
            <a:off x="10357895" y="1450877"/>
            <a:ext cx="1348446" cy="261610"/>
          </a:xfrm>
          <a:prstGeom prst="rect">
            <a:avLst/>
          </a:prstGeom>
          <a:noFill/>
        </p:spPr>
        <p:txBody>
          <a:bodyPr wrap="none" rtlCol="0">
            <a:spAutoFit/>
          </a:bodyPr>
          <a:lstStyle/>
          <a:p>
            <a:r>
              <a:rPr lang="en-US" sz="1100" b="1" dirty="0"/>
              <a:t>Scout: ___________</a:t>
            </a:r>
          </a:p>
        </p:txBody>
      </p:sp>
      <p:sp>
        <p:nvSpPr>
          <p:cNvPr id="48" name="TextBox 47">
            <a:extLst>
              <a:ext uri="{FF2B5EF4-FFF2-40B4-BE49-F238E27FC236}">
                <a16:creationId xmlns:a16="http://schemas.microsoft.com/office/drawing/2014/main" xmlns="" id="{A804AF6C-B263-37D3-C571-0EB678C74716}"/>
              </a:ext>
            </a:extLst>
          </p:cNvPr>
          <p:cNvSpPr txBox="1"/>
          <p:nvPr/>
        </p:nvSpPr>
        <p:spPr>
          <a:xfrm>
            <a:off x="10406684" y="2154102"/>
            <a:ext cx="1348446" cy="261610"/>
          </a:xfrm>
          <a:prstGeom prst="rect">
            <a:avLst/>
          </a:prstGeom>
          <a:noFill/>
        </p:spPr>
        <p:txBody>
          <a:bodyPr wrap="none" rtlCol="0">
            <a:spAutoFit/>
          </a:bodyPr>
          <a:lstStyle/>
          <a:p>
            <a:r>
              <a:rPr lang="en-US" sz="1100" b="1" dirty="0"/>
              <a:t>Scout: ___________</a:t>
            </a:r>
          </a:p>
        </p:txBody>
      </p:sp>
      <p:sp>
        <p:nvSpPr>
          <p:cNvPr id="49" name="TextBox 48">
            <a:extLst>
              <a:ext uri="{FF2B5EF4-FFF2-40B4-BE49-F238E27FC236}">
                <a16:creationId xmlns:a16="http://schemas.microsoft.com/office/drawing/2014/main" xmlns="" id="{B424634D-95AB-1479-6492-118DF554D619}"/>
              </a:ext>
            </a:extLst>
          </p:cNvPr>
          <p:cNvSpPr txBox="1"/>
          <p:nvPr/>
        </p:nvSpPr>
        <p:spPr>
          <a:xfrm>
            <a:off x="10953243" y="3382558"/>
            <a:ext cx="992579" cy="430887"/>
          </a:xfrm>
          <a:prstGeom prst="rect">
            <a:avLst/>
          </a:prstGeom>
          <a:noFill/>
        </p:spPr>
        <p:txBody>
          <a:bodyPr wrap="none" rtlCol="0">
            <a:spAutoFit/>
          </a:bodyPr>
          <a:lstStyle/>
          <a:p>
            <a:r>
              <a:rPr lang="en-US" sz="1100" b="1" dirty="0"/>
              <a:t>Scout:</a:t>
            </a:r>
          </a:p>
          <a:p>
            <a:r>
              <a:rPr lang="en-US" sz="1100" b="1" dirty="0"/>
              <a:t> ___________</a:t>
            </a:r>
          </a:p>
        </p:txBody>
      </p:sp>
      <p:sp>
        <p:nvSpPr>
          <p:cNvPr id="50" name="TextBox 49">
            <a:extLst>
              <a:ext uri="{FF2B5EF4-FFF2-40B4-BE49-F238E27FC236}">
                <a16:creationId xmlns:a16="http://schemas.microsoft.com/office/drawing/2014/main" xmlns="" id="{63140AD1-66EC-923E-58A6-136E60577F0D}"/>
              </a:ext>
            </a:extLst>
          </p:cNvPr>
          <p:cNvSpPr txBox="1"/>
          <p:nvPr/>
        </p:nvSpPr>
        <p:spPr>
          <a:xfrm>
            <a:off x="11037174" y="4295697"/>
            <a:ext cx="960519" cy="430887"/>
          </a:xfrm>
          <a:prstGeom prst="rect">
            <a:avLst/>
          </a:prstGeom>
          <a:noFill/>
        </p:spPr>
        <p:txBody>
          <a:bodyPr wrap="none" rtlCol="0">
            <a:spAutoFit/>
          </a:bodyPr>
          <a:lstStyle/>
          <a:p>
            <a:r>
              <a:rPr lang="en-US" sz="1100" b="1" dirty="0"/>
              <a:t>Scout:</a:t>
            </a:r>
          </a:p>
          <a:p>
            <a:r>
              <a:rPr lang="en-US" sz="1100" b="1" dirty="0"/>
              <a:t>___________</a:t>
            </a:r>
          </a:p>
        </p:txBody>
      </p:sp>
      <p:sp>
        <p:nvSpPr>
          <p:cNvPr id="68" name="TextBox 67">
            <a:extLst>
              <a:ext uri="{FF2B5EF4-FFF2-40B4-BE49-F238E27FC236}">
                <a16:creationId xmlns:a16="http://schemas.microsoft.com/office/drawing/2014/main" xmlns="" id="{649CDEDC-6595-7DA4-AA15-000260C54F59}"/>
              </a:ext>
            </a:extLst>
          </p:cNvPr>
          <p:cNvSpPr txBox="1"/>
          <p:nvPr/>
        </p:nvSpPr>
        <p:spPr>
          <a:xfrm>
            <a:off x="9767232" y="5590005"/>
            <a:ext cx="694421" cy="415498"/>
          </a:xfrm>
          <a:prstGeom prst="rect">
            <a:avLst/>
          </a:prstGeom>
          <a:solidFill>
            <a:srgbClr val="FF0000"/>
          </a:solidFill>
          <a:ln>
            <a:solidFill>
              <a:schemeClr val="tx1"/>
            </a:solidFill>
          </a:ln>
          <a:effectLst>
            <a:outerShdw blurRad="50800" dist="38100" dir="2700000" algn="tl" rotWithShape="0">
              <a:prstClr val="black">
                <a:alpha val="40000"/>
              </a:prstClr>
            </a:outerShdw>
          </a:effectLst>
        </p:spPr>
        <p:txBody>
          <a:bodyPr wrap="none" rtlCol="0">
            <a:spAutoFit/>
          </a:bodyPr>
          <a:lstStyle/>
          <a:p>
            <a:pPr algn="ctr"/>
            <a:r>
              <a:rPr lang="en-US" sz="1050" b="1" dirty="0">
                <a:solidFill>
                  <a:srgbClr val="FFFF00"/>
                </a:solidFill>
              </a:rPr>
              <a:t>SM MJ</a:t>
            </a:r>
          </a:p>
          <a:p>
            <a:pPr algn="ctr"/>
            <a:r>
              <a:rPr lang="en-US" sz="1050" b="1" dirty="0">
                <a:solidFill>
                  <a:srgbClr val="FFFF00"/>
                </a:solidFill>
              </a:rPr>
              <a:t>Sr. Adult</a:t>
            </a:r>
          </a:p>
        </p:txBody>
      </p:sp>
      <p:sp>
        <p:nvSpPr>
          <p:cNvPr id="51" name="TextBox 50">
            <a:extLst>
              <a:ext uri="{FF2B5EF4-FFF2-40B4-BE49-F238E27FC236}">
                <a16:creationId xmlns:a16="http://schemas.microsoft.com/office/drawing/2014/main" xmlns="" id="{1D7B4928-498B-4A10-3A6A-589904DE3398}"/>
              </a:ext>
            </a:extLst>
          </p:cNvPr>
          <p:cNvSpPr txBox="1"/>
          <p:nvPr/>
        </p:nvSpPr>
        <p:spPr>
          <a:xfrm>
            <a:off x="7497814" y="5778276"/>
            <a:ext cx="412292" cy="253916"/>
          </a:xfrm>
          <a:prstGeom prst="rect">
            <a:avLst/>
          </a:prstGeom>
          <a:solidFill>
            <a:srgbClr val="FF0000"/>
          </a:solidFill>
          <a:ln>
            <a:solidFill>
              <a:schemeClr val="tx1"/>
            </a:solidFill>
          </a:ln>
          <a:effectLst>
            <a:outerShdw blurRad="50800" dist="38100" dir="2700000" algn="tl" rotWithShape="0">
              <a:prstClr val="black">
                <a:alpha val="40000"/>
              </a:prstClr>
            </a:outerShdw>
          </a:effectLst>
        </p:spPr>
        <p:txBody>
          <a:bodyPr wrap="none" rtlCol="0">
            <a:spAutoFit/>
          </a:bodyPr>
          <a:lstStyle/>
          <a:p>
            <a:pPr algn="ctr"/>
            <a:r>
              <a:rPr lang="en-US" sz="1050" b="1" dirty="0">
                <a:solidFill>
                  <a:srgbClr val="FFFF00"/>
                </a:solidFill>
              </a:rPr>
              <a:t>TBD</a:t>
            </a:r>
          </a:p>
        </p:txBody>
      </p:sp>
    </p:spTree>
    <p:extLst>
      <p:ext uri="{BB962C8B-B14F-4D97-AF65-F5344CB8AC3E}">
        <p14:creationId xmlns:p14="http://schemas.microsoft.com/office/powerpoint/2010/main" val="298783113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4a38a6d0-eeb4-4de8-bcf1-00f03c6986db}" enabled="1" method="Privileged" siteId="{102d0191-eeae-4761-b1cb-1a83e86ef445}" removed="0"/>
</clbl:labelList>
</file>

<file path=docProps/app.xml><?xml version="1.0" encoding="utf-8"?>
<Properties xmlns="http://schemas.openxmlformats.org/officeDocument/2006/extended-properties" xmlns:vt="http://schemas.openxmlformats.org/officeDocument/2006/docPropsVTypes">
  <TotalTime>5916</TotalTime>
  <Words>1932</Words>
  <Application>Microsoft Office PowerPoint</Application>
  <PresentationFormat>Widescreen</PresentationFormat>
  <Paragraphs>488</Paragraphs>
  <Slides>27</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27</vt:i4>
      </vt:variant>
    </vt:vector>
  </HeadingPairs>
  <TitlesOfParts>
    <vt:vector size="36" baseType="lpstr">
      <vt:lpstr>Aptos</vt:lpstr>
      <vt:lpstr>Arial</vt:lpstr>
      <vt:lpstr>Calibri</vt:lpstr>
      <vt:lpstr>Calibri Light</vt:lpstr>
      <vt:lpstr>Roboto</vt:lpstr>
      <vt:lpstr>Roboto Slab</vt:lpstr>
      <vt:lpstr>Symbol</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mollie bertrand</dc:creator>
  <cp:lastModifiedBy>mollie bertrand</cp:lastModifiedBy>
  <cp:revision>18</cp:revision>
  <cp:lastPrinted>2026-07-10T20:07:37Z</cp:lastPrinted>
  <dcterms:created xsi:type="dcterms:W3CDTF">2025-11-30T04:15:16Z</dcterms:created>
  <dcterms:modified xsi:type="dcterms:W3CDTF">2026-07-11T03:11:31Z</dcterms:modified>
</cp:coreProperties>
</file>