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3" r:id="rId2"/>
    <p:sldId id="284" r:id="rId3"/>
    <p:sldId id="285" r:id="rId4"/>
    <p:sldId id="258" r:id="rId5"/>
    <p:sldId id="300" r:id="rId6"/>
    <p:sldId id="286" r:id="rId7"/>
    <p:sldId id="294" r:id="rId8"/>
    <p:sldId id="268" r:id="rId9"/>
    <p:sldId id="295" r:id="rId10"/>
    <p:sldId id="287" r:id="rId11"/>
    <p:sldId id="270" r:id="rId12"/>
    <p:sldId id="309" r:id="rId13"/>
    <p:sldId id="304" r:id="rId14"/>
    <p:sldId id="305" r:id="rId15"/>
    <p:sldId id="278" r:id="rId16"/>
    <p:sldId id="306" r:id="rId17"/>
    <p:sldId id="301" r:id="rId18"/>
    <p:sldId id="307" r:id="rId19"/>
    <p:sldId id="302" r:id="rId20"/>
    <p:sldId id="308" r:id="rId21"/>
    <p:sldId id="303" r:id="rId22"/>
    <p:sldId id="297" r:id="rId23"/>
    <p:sldId id="296" r:id="rId24"/>
    <p:sldId id="288" r:id="rId25"/>
    <p:sldId id="271" r:id="rId26"/>
    <p:sldId id="311" r:id="rId27"/>
    <p:sldId id="312" r:id="rId28"/>
    <p:sldId id="310" r:id="rId29"/>
    <p:sldId id="313" r:id="rId30"/>
    <p:sldId id="314" r:id="rId31"/>
    <p:sldId id="279" r:id="rId32"/>
    <p:sldId id="272" r:id="rId33"/>
    <p:sldId id="280" r:id="rId34"/>
    <p:sldId id="289" r:id="rId35"/>
    <p:sldId id="316" r:id="rId36"/>
    <p:sldId id="315" r:id="rId37"/>
    <p:sldId id="290" r:id="rId38"/>
    <p:sldId id="273" r:id="rId39"/>
    <p:sldId id="291" r:id="rId40"/>
    <p:sldId id="274" r:id="rId41"/>
    <p:sldId id="292" r:id="rId42"/>
    <p:sldId id="275" r:id="rId43"/>
    <p:sldId id="293" r:id="rId44"/>
    <p:sldId id="276"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1" d="100"/>
          <a:sy n="71" d="100"/>
        </p:scale>
        <p:origin x="618" y="54"/>
      </p:cViewPr>
      <p:guideLst/>
    </p:cSldViewPr>
  </p:slideViewPr>
  <p:notesTextViewPr>
    <p:cViewPr>
      <p:scale>
        <a:sx n="1" d="1"/>
        <a:sy n="1" d="1"/>
      </p:scale>
      <p:origin x="0" y="0"/>
    </p:cViewPr>
  </p:notesTextViewPr>
  <p:sorterViewPr>
    <p:cViewPr>
      <p:scale>
        <a:sx n="110" d="100"/>
        <a:sy n="110" d="100"/>
      </p:scale>
      <p:origin x="0" y="-119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8EC31AC-C394-42CD-A826-8B819A29D282}"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AF7DDA-4803-477D-8DAA-40E39403503C}" type="slidenum">
              <a:rPr lang="en-US" smtClean="0"/>
              <a:t>‹#›</a:t>
            </a:fld>
            <a:endParaRPr lang="en-US"/>
          </a:p>
        </p:txBody>
      </p:sp>
    </p:spTree>
    <p:extLst>
      <p:ext uri="{BB962C8B-B14F-4D97-AF65-F5344CB8AC3E}">
        <p14:creationId xmlns:p14="http://schemas.microsoft.com/office/powerpoint/2010/main" val="5299390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EC31AC-C394-42CD-A826-8B819A29D282}"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AF7DDA-4803-477D-8DAA-40E39403503C}" type="slidenum">
              <a:rPr lang="en-US" smtClean="0"/>
              <a:t>‹#›</a:t>
            </a:fld>
            <a:endParaRPr lang="en-US"/>
          </a:p>
        </p:txBody>
      </p:sp>
    </p:spTree>
    <p:extLst>
      <p:ext uri="{BB962C8B-B14F-4D97-AF65-F5344CB8AC3E}">
        <p14:creationId xmlns:p14="http://schemas.microsoft.com/office/powerpoint/2010/main" val="861330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EC31AC-C394-42CD-A826-8B819A29D282}"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AF7DDA-4803-477D-8DAA-40E39403503C}" type="slidenum">
              <a:rPr lang="en-US" smtClean="0"/>
              <a:t>‹#›</a:t>
            </a:fld>
            <a:endParaRPr lang="en-US"/>
          </a:p>
        </p:txBody>
      </p:sp>
    </p:spTree>
    <p:extLst>
      <p:ext uri="{BB962C8B-B14F-4D97-AF65-F5344CB8AC3E}">
        <p14:creationId xmlns:p14="http://schemas.microsoft.com/office/powerpoint/2010/main" val="2090413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EC31AC-C394-42CD-A826-8B819A29D282}"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AF7DDA-4803-477D-8DAA-40E39403503C}" type="slidenum">
              <a:rPr lang="en-US" smtClean="0"/>
              <a:t>‹#›</a:t>
            </a:fld>
            <a:endParaRPr lang="en-US"/>
          </a:p>
        </p:txBody>
      </p:sp>
    </p:spTree>
    <p:extLst>
      <p:ext uri="{BB962C8B-B14F-4D97-AF65-F5344CB8AC3E}">
        <p14:creationId xmlns:p14="http://schemas.microsoft.com/office/powerpoint/2010/main" val="32701997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EC31AC-C394-42CD-A826-8B819A29D282}"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AF7DDA-4803-477D-8DAA-40E39403503C}" type="slidenum">
              <a:rPr lang="en-US" smtClean="0"/>
              <a:t>‹#›</a:t>
            </a:fld>
            <a:endParaRPr lang="en-US"/>
          </a:p>
        </p:txBody>
      </p:sp>
    </p:spTree>
    <p:extLst>
      <p:ext uri="{BB962C8B-B14F-4D97-AF65-F5344CB8AC3E}">
        <p14:creationId xmlns:p14="http://schemas.microsoft.com/office/powerpoint/2010/main" val="8615397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8EC31AC-C394-42CD-A826-8B819A29D282}"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AF7DDA-4803-477D-8DAA-40E39403503C}" type="slidenum">
              <a:rPr lang="en-US" smtClean="0"/>
              <a:t>‹#›</a:t>
            </a:fld>
            <a:endParaRPr lang="en-US"/>
          </a:p>
        </p:txBody>
      </p:sp>
    </p:spTree>
    <p:extLst>
      <p:ext uri="{BB962C8B-B14F-4D97-AF65-F5344CB8AC3E}">
        <p14:creationId xmlns:p14="http://schemas.microsoft.com/office/powerpoint/2010/main" val="1358338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8EC31AC-C394-42CD-A826-8B819A29D282}" type="datetimeFigureOut">
              <a:rPr lang="en-US" smtClean="0"/>
              <a:t>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4AF7DDA-4803-477D-8DAA-40E39403503C}" type="slidenum">
              <a:rPr lang="en-US" smtClean="0"/>
              <a:t>‹#›</a:t>
            </a:fld>
            <a:endParaRPr lang="en-US"/>
          </a:p>
        </p:txBody>
      </p:sp>
    </p:spTree>
    <p:extLst>
      <p:ext uri="{BB962C8B-B14F-4D97-AF65-F5344CB8AC3E}">
        <p14:creationId xmlns:p14="http://schemas.microsoft.com/office/powerpoint/2010/main" val="473485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8EC31AC-C394-42CD-A826-8B819A29D282}" type="datetimeFigureOut">
              <a:rPr lang="en-US" smtClean="0"/>
              <a:t>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4AF7DDA-4803-477D-8DAA-40E39403503C}" type="slidenum">
              <a:rPr lang="en-US" smtClean="0"/>
              <a:t>‹#›</a:t>
            </a:fld>
            <a:endParaRPr lang="en-US"/>
          </a:p>
        </p:txBody>
      </p:sp>
    </p:spTree>
    <p:extLst>
      <p:ext uri="{BB962C8B-B14F-4D97-AF65-F5344CB8AC3E}">
        <p14:creationId xmlns:p14="http://schemas.microsoft.com/office/powerpoint/2010/main" val="3483732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EC31AC-C394-42CD-A826-8B819A29D282}" type="datetimeFigureOut">
              <a:rPr lang="en-US" smtClean="0"/>
              <a:t>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4AF7DDA-4803-477D-8DAA-40E39403503C}" type="slidenum">
              <a:rPr lang="en-US" smtClean="0"/>
              <a:t>‹#›</a:t>
            </a:fld>
            <a:endParaRPr lang="en-US"/>
          </a:p>
        </p:txBody>
      </p:sp>
    </p:spTree>
    <p:extLst>
      <p:ext uri="{BB962C8B-B14F-4D97-AF65-F5344CB8AC3E}">
        <p14:creationId xmlns:p14="http://schemas.microsoft.com/office/powerpoint/2010/main" val="40499158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8EC31AC-C394-42CD-A826-8B819A29D282}"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AF7DDA-4803-477D-8DAA-40E39403503C}" type="slidenum">
              <a:rPr lang="en-US" smtClean="0"/>
              <a:t>‹#›</a:t>
            </a:fld>
            <a:endParaRPr lang="en-US"/>
          </a:p>
        </p:txBody>
      </p:sp>
    </p:spTree>
    <p:extLst>
      <p:ext uri="{BB962C8B-B14F-4D97-AF65-F5344CB8AC3E}">
        <p14:creationId xmlns:p14="http://schemas.microsoft.com/office/powerpoint/2010/main" val="8424218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8EC31AC-C394-42CD-A826-8B819A29D282}"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AF7DDA-4803-477D-8DAA-40E39403503C}" type="slidenum">
              <a:rPr lang="en-US" smtClean="0"/>
              <a:t>‹#›</a:t>
            </a:fld>
            <a:endParaRPr lang="en-US"/>
          </a:p>
        </p:txBody>
      </p:sp>
    </p:spTree>
    <p:extLst>
      <p:ext uri="{BB962C8B-B14F-4D97-AF65-F5344CB8AC3E}">
        <p14:creationId xmlns:p14="http://schemas.microsoft.com/office/powerpoint/2010/main" val="42844363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EC31AC-C394-42CD-A826-8B819A29D282}" type="datetimeFigureOut">
              <a:rPr lang="en-US" smtClean="0"/>
              <a:t>2/5/2026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AF7DDA-4803-477D-8DAA-40E39403503C}" type="slidenum">
              <a:rPr lang="en-US" smtClean="0"/>
              <a:t>‹#›</a:t>
            </a:fld>
            <a:endParaRPr lang="en-US"/>
          </a:p>
        </p:txBody>
      </p:sp>
      <p:pic>
        <p:nvPicPr>
          <p:cNvPr id="7" name="Picture 6"/>
          <p:cNvPicPr>
            <a:picLocks noChangeAspect="1"/>
          </p:cNvPicPr>
          <p:nvPr userDrawn="1"/>
        </p:nvPicPr>
        <p:blipFill>
          <a:blip r:embed="rId13"/>
          <a:stretch>
            <a:fillRect/>
          </a:stretch>
        </p:blipFill>
        <p:spPr>
          <a:xfrm>
            <a:off x="118354" y="124681"/>
            <a:ext cx="11955292" cy="6608637"/>
          </a:xfrm>
          <a:prstGeom prst="rect">
            <a:avLst/>
          </a:prstGeom>
        </p:spPr>
      </p:pic>
    </p:spTree>
    <p:extLst>
      <p:ext uri="{BB962C8B-B14F-4D97-AF65-F5344CB8AC3E}">
        <p14:creationId xmlns:p14="http://schemas.microsoft.com/office/powerpoint/2010/main" val="24264716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www.google.com/search?q=Management&amp;sca_esv=62e345f31140e71e&amp;hl=en&amp;sxsrf=AE3TifPpZJ5-I0YqO2NIUtSQXcaT_x2zDA:1766722805323&amp;ei=9QxOabu8E4OEp84PhraewQk&amp;ved=2ahUKEwjm7MbQs9qRAxUP4ckDHQU6Pb4QgK4QegQIAxAD&amp;uact=5&amp;oq=what+are:+concepts+of+labor,+management,+collective+bargaining,+negotiation,+union+shops,+open+shops,+grievance+procedures,+mediation,+arbitration,+work+stoppages,+strikes,+and+lockouts.%0d%0a&amp;gs_lp=Egxnd3Mtd2l6LXNlcnAiuwF3aGF0IGFyZTogY29uY2VwdHMgb2YgbGFib3IsIG1hbmFnZW1lbnQsIGNvbGxlY3RpdmUgYmFyZ2FpbmluZywgbmVnb3RpYXRpb24sIHVuaW9uIHNob3BzLCBvcGVuIHNob3BzLCBncmlldmFuY2UgcHJvY2VkdXJlcywgbWVkaWF0aW9uLCBhcmJpdHJhdGlvbiwgd29yayBzdG9wcGFnZXMsIHN0cmlrZXMsIGFuZCBsb2Nrb3V0cy4KMgcQIxgnGOoCMg0QIxjwBRgnGOoCGJ4GMgcQIxgnGOoCMgcQIxgnGOoCMgcQIxgnGOoCMgcQIxgnGOoCMgcQIxgnGOoCMhMQIxjwBRiABBgnGIoFGOoCGJ4GMg0QIxiABBgnGIoFGOoCMhMQIxiABBigBhgnGIoFGOoCGKsGMhcQABiABBiRAhi0AhjnBhiKBRjqAtgBATIXEAAYgAQYkQIYtAIY5wYYigUY6gLYAQEyFxAAGIAEGJECGLQCGOcGGIoFGOoC2AEBMhcQABiABBiRAhi0AhjnBhiKBRjqAtgBATIXEAAYgAQYkQIYtAIY5wYYigUY6gLYAQEyFxAAGIAEGJECGLQCGOcGGIoFGOoC2AEBSM5EUNkTWKY1cAF4AZABAJgBAKABAKoBALgBA8gBAPgBAfgBApgCAaACE6gCEJgDE_EFtkr3_dJeigG6BgYIARABGAGSBwExoAcAsgcAuAcAwgcDMy0xyAcSgAgA&amp;sclient=gws-wiz-serp&amp;mstk=AUtExfDSoTPjE8QOThsbVQyFISmdqvXEEBnnSituDMWhjOtdLK1wGwLu7lAM3k1a4XsLeD6oG67Nd3ARvdQXvSAubRj1qJ68TzIn-KgNa3vcuirkyk3cwjOTyj2kgJzrAZ_4phXkf-wIT81ae_vXVrjRaZsD_-WRtyF-ysPq39c00saxh7Od6StXEqvSdhv424vN_RowbCtsTQnxDaFCzsabvj7VXLhNtHQ_dnJMutklSdb4X9bXszmiv7PnAcRWcqMc98WSf-JAB2CdqoN5x23PmvR3gG4ru9kWzAqxzAYvxiRN1Y1Rl1yPupVLADCK-iuW4CTnzvUKod8Xf9ARlN7AM6CqF54hacRd6mGLUPPrjmZ0KgWCmRgrSpUhVxxhNh4PhqB9XT8UQF6IXgZJxjlZUA03z1x5QoQefa2hzLYCv68&amp;csui=3" TargetMode="External"/><Relationship Id="rId2" Type="http://schemas.openxmlformats.org/officeDocument/2006/relationships/hyperlink" Target="https://www.google.com/search?q=Labor&amp;sca_esv=62e345f31140e71e&amp;hl=en&amp;sxsrf=AE3TifPpZJ5-I0YqO2NIUtSQXcaT_x2zDA:1766722805323&amp;ei=9QxOabu8E4OEp84PhraewQk&amp;ved=2ahUKEwjm7MbQs9qRAxUP4ckDHQU6Pb4QgK4QegQIAxAB&amp;uact=5&amp;oq=what+are:+concepts+of+labor,+management,+collective+bargaining,+negotiation,+union+shops,+open+shops,+grievance+procedures,+mediation,+arbitration,+work+stoppages,+strikes,+and+lockouts.%0d%0a&amp;gs_lp=Egxnd3Mtd2l6LXNlcnAiuwF3aGF0IGFyZTogY29uY2VwdHMgb2YgbGFib3IsIG1hbmFnZW1lbnQsIGNvbGxlY3RpdmUgYmFyZ2FpbmluZywgbmVnb3RpYXRpb24sIHVuaW9uIHNob3BzLCBvcGVuIHNob3BzLCBncmlldmFuY2UgcHJvY2VkdXJlcywgbWVkaWF0aW9uLCBhcmJpdHJhdGlvbiwgd29yayBzdG9wcGFnZXMsIHN0cmlrZXMsIGFuZCBsb2Nrb3V0cy4KMgcQIxgnGOoCMg0QIxjwBRgnGOoCGJ4GMgcQIxgnGOoCMgcQIxgnGOoCMgcQIxgnGOoCMgcQIxgnGOoCMgcQIxgnGOoCMhMQIxjwBRiABBgnGIoFGOoCGJ4GMg0QIxiABBgnGIoFGOoCMhMQIxiABBigBhgnGIoFGOoCGKsGMhcQABiABBiRAhi0AhjnBhiKBRjqAtgBATIXEAAYgAQYkQIYtAIY5wYYigUY6gLYAQEyFxAAGIAEGJECGLQCGOcGGIoFGOoC2AEBMhcQABiABBiRAhi0AhjnBhiKBRjqAtgBATIXEAAYgAQYkQIYtAIY5wYYigUY6gLYAQEyFxAAGIAEGJECGLQCGOcGGIoFGOoC2AEBSM5EUNkTWKY1cAF4AZABAJgBAKABAKoBALgBA8gBAPgBAfgBApgCAaACE6gCEJgDE_EFtkr3_dJeigG6BgYIARABGAGSBwExoAcAsgcAuAcAwgcDMy0xyAcSgAgA&amp;sclient=gws-wiz-serp&amp;mstk=AUtExfDSoTPjE8QOThsbVQyFISmdqvXEEBnnSituDMWhjOtdLK1wGwLu7lAM3k1a4XsLeD6oG67Nd3ARvdQXvSAubRj1qJ68TzIn-KgNa3vcuirkyk3cwjOTyj2kgJzrAZ_4phXkf-wIT81ae_vXVrjRaZsD_-WRtyF-ysPq39c00saxh7Od6StXEqvSdhv424vN_RowbCtsTQnxDaFCzsabvj7VXLhNtHQ_dnJMutklSdb4X9bXszmiv7PnAcRWcqMc98WSf-JAB2CdqoN5x23PmvR3gG4ru9kWzAqxzAYvxiRN1Y1Rl1yPupVLADCK-iuW4CTnzvUKod8Xf9ARlN7AM6CqF54hacRd6mGLUPPrjmZ0KgWCmRgrSpUhVxxhNh4PhqB9XT8UQF6IXgZJxjlZUA03z1x5QoQefa2hzLYCv68&amp;csui=3" TargetMode="External"/><Relationship Id="rId1" Type="http://schemas.openxmlformats.org/officeDocument/2006/relationships/slideLayout" Target="../slideLayouts/slideLayout7.xml"/><Relationship Id="rId5" Type="http://schemas.openxmlformats.org/officeDocument/2006/relationships/hyperlink" Target="https://www.google.com/search?q=Negotiation&amp;sca_esv=62e345f31140e71e&amp;hl=en&amp;sxsrf=AE3TifPpZJ5-I0YqO2NIUtSQXcaT_x2zDA:1766722805323&amp;ei=9QxOabu8E4OEp84PhraewQk&amp;ved=2ahUKEwjm7MbQs9qRAxUP4ckDHQU6Pb4QgK4QegQIAxAH&amp;uact=5&amp;oq=what+are:+concepts+of+labor,+management,+collective+bargaining,+negotiation,+union+shops,+open+shops,+grievance+procedures,+mediation,+arbitration,+work+stoppages,+strikes,+and+lockouts.%0d%0a&amp;gs_lp=Egxnd3Mtd2l6LXNlcnAiuwF3aGF0IGFyZTogY29uY2VwdHMgb2YgbGFib3IsIG1hbmFnZW1lbnQsIGNvbGxlY3RpdmUgYmFyZ2FpbmluZywgbmVnb3RpYXRpb24sIHVuaW9uIHNob3BzLCBvcGVuIHNob3BzLCBncmlldmFuY2UgcHJvY2VkdXJlcywgbWVkaWF0aW9uLCBhcmJpdHJhdGlvbiwgd29yayBzdG9wcGFnZXMsIHN0cmlrZXMsIGFuZCBsb2Nrb3V0cy4KMgcQIxgnGOoCMg0QIxjwBRgnGOoCGJ4GMgcQIxgnGOoCMgcQIxgnGOoCMgcQIxgnGOoCMgcQIxgnGOoCMgcQIxgnGOoCMhMQIxjwBRiABBgnGIoFGOoCGJ4GMg0QIxiABBgnGIoFGOoCMhMQIxiABBigBhgnGIoFGOoCGKsGMhcQABiABBiRAhi0AhjnBhiKBRjqAtgBATIXEAAYgAQYkQIYtAIY5wYYigUY6gLYAQEyFxAAGIAEGJECGLQCGOcGGIoFGOoC2AEBMhcQABiABBiRAhi0AhjnBhiKBRjqAtgBATIXEAAYgAQYkQIYtAIY5wYYigUY6gLYAQEyFxAAGIAEGJECGLQCGOcGGIoFGOoC2AEBSM5EUNkTWKY1cAF4AZABAJgBAKABAKoBALgBA8gBAPgBAfgBApgCAaACE6gCEJgDE_EFtkr3_dJeigG6BgYIARABGAGSBwExoAcAsgcAuAcAwgcDMy0xyAcSgAgA&amp;sclient=gws-wiz-serp&amp;mstk=AUtExfDSoTPjE8QOThsbVQyFISmdqvXEEBnnSituDMWhjOtdLK1wGwLu7lAM3k1a4XsLeD6oG67Nd3ARvdQXvSAubRj1qJ68TzIn-KgNa3vcuirkyk3cwjOTyj2kgJzrAZ_4phXkf-wIT81ae_vXVrjRaZsD_-WRtyF-ysPq39c00saxh7Od6StXEqvSdhv424vN_RowbCtsTQnxDaFCzsabvj7VXLhNtHQ_dnJMutklSdb4X9bXszmiv7PnAcRWcqMc98WSf-JAB2CdqoN5x23PmvR3gG4ru9kWzAqxzAYvxiRN1Y1Rl1yPupVLADCK-iuW4CTnzvUKod8Xf9ARlN7AM6CqF54hacRd6mGLUPPrjmZ0KgWCmRgrSpUhVxxhNh4PhqB9XT8UQF6IXgZJxjlZUA03z1x5QoQefa2hzLYCv68&amp;csui=3" TargetMode="External"/><Relationship Id="rId4" Type="http://schemas.openxmlformats.org/officeDocument/2006/relationships/hyperlink" Target="https://www.google.com/search?q=Collective+Bargaining&amp;sca_esv=62e345f31140e71e&amp;hl=en&amp;sxsrf=AE3TifPpZJ5-I0YqO2NIUtSQXcaT_x2zDA:1766722805323&amp;ei=9QxOabu8E4OEp84PhraewQk&amp;ved=2ahUKEwjm7MbQs9qRAxUP4ckDHQU6Pb4QgK4QegQIAxAF&amp;uact=5&amp;oq=what+are:+concepts+of+labor,+management,+collective+bargaining,+negotiation,+union+shops,+open+shops,+grievance+procedures,+mediation,+arbitration,+work+stoppages,+strikes,+and+lockouts.%0d%0a&amp;gs_lp=Egxnd3Mtd2l6LXNlcnAiuwF3aGF0IGFyZTogY29uY2VwdHMgb2YgbGFib3IsIG1hbmFnZW1lbnQsIGNvbGxlY3RpdmUgYmFyZ2FpbmluZywgbmVnb3RpYXRpb24sIHVuaW9uIHNob3BzLCBvcGVuIHNob3BzLCBncmlldmFuY2UgcHJvY2VkdXJlcywgbWVkaWF0aW9uLCBhcmJpdHJhdGlvbiwgd29yayBzdG9wcGFnZXMsIHN0cmlrZXMsIGFuZCBsb2Nrb3V0cy4KMgcQIxgnGOoCMg0QIxjwBRgnGOoCGJ4GMgcQIxgnGOoCMgcQIxgnGOoCMgcQIxgnGOoCMgcQIxgnGOoCMgcQIxgnGOoCMhMQIxjwBRiABBgnGIoFGOoCGJ4GMg0QIxiABBgnGIoFGOoCMhMQIxiABBigBhgnGIoFGOoCGKsGMhcQABiABBiRAhi0AhjnBhiKBRjqAtgBATIXEAAYgAQYkQIYtAIY5wYYigUY6gLYAQEyFxAAGIAEGJECGLQCGOcGGIoFGOoC2AEBMhcQABiABBiRAhi0AhjnBhiKBRjqAtgBATIXEAAYgAQYkQIYtAIY5wYYigUY6gLYAQEyFxAAGIAEGJECGLQCGOcGGIoFGOoC2AEBSM5EUNkTWKY1cAF4AZABAJgBAKABAKoBALgBA8gBAPgBAfgBApgCAaACE6gCEJgDE_EFtkr3_dJeigG6BgYIARABGAGSBwExoAcAsgcAuAcAwgcDMy0xyAcSgAgA&amp;sclient=gws-wiz-serp&amp;mstk=AUtExfDSoTPjE8QOThsbVQyFISmdqvXEEBnnSituDMWhjOtdLK1wGwLu7lAM3k1a4XsLeD6oG67Nd3ARvdQXvSAubRj1qJ68TzIn-KgNa3vcuirkyk3cwjOTyj2kgJzrAZ_4phXkf-wIT81ae_vXVrjRaZsD_-WRtyF-ysPq39c00saxh7Od6StXEqvSdhv424vN_RowbCtsTQnxDaFCzsabvj7VXLhNtHQ_dnJMutklSdb4X9bXszmiv7PnAcRWcqMc98WSf-JAB2CdqoN5x23PmvR3gG4ru9kWzAqxzAYvxiRN1Y1Rl1yPupVLADCK-iuW4CTnzvUKod8Xf9ARlN7AM6CqF54hacRd6mGLUPPrjmZ0KgWCmRgrSpUhVxxhNh4PhqB9XT8UQF6IXgZJxjlZUA03z1x5QoQefa2hzLYCv68&amp;csui=3"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www.google.com/search?q=Open+Shop&amp;sca_esv=62e345f31140e71e&amp;hl=en&amp;sxsrf=AE3TifPpZJ5-I0YqO2NIUtSQXcaT_x2zDA:1766722805323&amp;ei=9QxOabu8E4OEp84PhraewQk&amp;ved=2ahUKEwjm7MbQs9qRAxUP4ckDHQU6Pb4QgK4QegQIBRAD&amp;uact=5&amp;oq=what+are:+concepts+of+labor,+management,+collective+bargaining,+negotiation,+union+shops,+open+shops,+grievance+procedures,+mediation,+arbitration,+work+stoppages,+strikes,+and+lockouts.%0d%0a&amp;gs_lp=Egxnd3Mtd2l6LXNlcnAiuwF3aGF0IGFyZTogY29uY2VwdHMgb2YgbGFib3IsIG1hbmFnZW1lbnQsIGNvbGxlY3RpdmUgYmFyZ2FpbmluZywgbmVnb3RpYXRpb24sIHVuaW9uIHNob3BzLCBvcGVuIHNob3BzLCBncmlldmFuY2UgcHJvY2VkdXJlcywgbWVkaWF0aW9uLCBhcmJpdHJhdGlvbiwgd29yayBzdG9wcGFnZXMsIHN0cmlrZXMsIGFuZCBsb2Nrb3V0cy4KMgcQIxgnGOoCMg0QIxjwBRgnGOoCGJ4GMgcQIxgnGOoCMgcQIxgnGOoCMgcQIxgnGOoCMgcQIxgnGOoCMgcQIxgnGOoCMhMQIxjwBRiABBgnGIoFGOoCGJ4GMg0QIxiABBgnGIoFGOoCMhMQIxiABBigBhgnGIoFGOoCGKsGMhcQABiABBiRAhi0AhjnBhiKBRjqAtgBATIXEAAYgAQYkQIYtAIY5wYYigUY6gLYAQEyFxAAGIAEGJECGLQCGOcGGIoFGOoC2AEBMhcQABiABBiRAhi0AhjnBhiKBRjqAtgBATIXEAAYgAQYkQIYtAIY5wYYigUY6gLYAQEyFxAAGIAEGJECGLQCGOcGGIoFGOoC2AEBSM5EUNkTWKY1cAF4AZABAJgBAKABAKoBALgBA8gBAPgBAfgBApgCAaACE6gCEJgDE_EFtkr3_dJeigG6BgYIARABGAGSBwExoAcAsgcAuAcAwgcDMy0xyAcSgAgA&amp;sclient=gws-wiz-serp&amp;mstk=AUtExfDSoTPjE8QOThsbVQyFISmdqvXEEBnnSituDMWhjOtdLK1wGwLu7lAM3k1a4XsLeD6oG67Nd3ARvdQXvSAubRj1qJ68TzIn-KgNa3vcuirkyk3cwjOTyj2kgJzrAZ_4phXkf-wIT81ae_vXVrjRaZsD_-WRtyF-ysPq39c00saxh7Od6StXEqvSdhv424vN_RowbCtsTQnxDaFCzsabvj7VXLhNtHQ_dnJMutklSdb4X9bXszmiv7PnAcRWcqMc98WSf-JAB2CdqoN5x23PmvR3gG4ru9kWzAqxzAYvxiRN1Y1Rl1yPupVLADCK-iuW4CTnzvUKod8Xf9ARlN7AM6CqF54hacRd6mGLUPPrjmZ0KgWCmRgrSpUhVxxhNh4PhqB9XT8UQF6IXgZJxjlZUA03z1x5QoQefa2hzLYCv68&amp;csui=3" TargetMode="External"/><Relationship Id="rId2" Type="http://schemas.openxmlformats.org/officeDocument/2006/relationships/hyperlink" Target="https://www.google.com/search?q=Union+Shop&amp;sca_esv=62e345f31140e71e&amp;hl=en&amp;sxsrf=AE3TifPpZJ5-I0YqO2NIUtSQXcaT_x2zDA:1766722805323&amp;ei=9QxOabu8E4OEp84PhraewQk&amp;ved=2ahUKEwjm7MbQs9qRAxUP4ckDHQU6Pb4QgK4QegQIBRAB&amp;uact=5&amp;oq=what+are:+concepts+of+labor,+management,+collective+bargaining,+negotiation,+union+shops,+open+shops,+grievance+procedures,+mediation,+arbitration,+work+stoppages,+strikes,+and+lockouts.%0d%0a&amp;gs_lp=Egxnd3Mtd2l6LXNlcnAiuwF3aGF0IGFyZTogY29uY2VwdHMgb2YgbGFib3IsIG1hbmFnZW1lbnQsIGNvbGxlY3RpdmUgYmFyZ2FpbmluZywgbmVnb3RpYXRpb24sIHVuaW9uIHNob3BzLCBvcGVuIHNob3BzLCBncmlldmFuY2UgcHJvY2VkdXJlcywgbWVkaWF0aW9uLCBhcmJpdHJhdGlvbiwgd29yayBzdG9wcGFnZXMsIHN0cmlrZXMsIGFuZCBsb2Nrb3V0cy4KMgcQIxgnGOoCMg0QIxjwBRgnGOoCGJ4GMgcQIxgnGOoCMgcQIxgnGOoCMgcQIxgnGOoCMgcQIxgnGOoCMgcQIxgnGOoCMhMQIxjwBRiABBgnGIoFGOoCGJ4GMg0QIxiABBgnGIoFGOoCMhMQIxiABBigBhgnGIoFGOoCGKsGMhcQABiABBiRAhi0AhjnBhiKBRjqAtgBATIXEAAYgAQYkQIYtAIY5wYYigUY6gLYAQEyFxAAGIAEGJECGLQCGOcGGIoFGOoC2AEBMhcQABiABBiRAhi0AhjnBhiKBRjqAtgBATIXEAAYgAQYkQIYtAIY5wYYigUY6gLYAQEyFxAAGIAEGJECGLQCGOcGGIoFGOoC2AEBSM5EUNkTWKY1cAF4AZABAJgBAKABAKoBALgBA8gBAPgBAfgBApgCAaACE6gCEJgDE_EFtkr3_dJeigG6BgYIARABGAGSBwExoAcAsgcAuAcAwgcDMy0xyAcSgAgA&amp;sclient=gws-wiz-serp&amp;mstk=AUtExfDSoTPjE8QOThsbVQyFISmdqvXEEBnnSituDMWhjOtdLK1wGwLu7lAM3k1a4XsLeD6oG67Nd3ARvdQXvSAubRj1qJ68TzIn-KgNa3vcuirkyk3cwjOTyj2kgJzrAZ_4phXkf-wIT81ae_vXVrjRaZsD_-WRtyF-ysPq39c00saxh7Od6StXEqvSdhv424vN_RowbCtsTQnxDaFCzsabvj7VXLhNtHQ_dnJMutklSdb4X9bXszmiv7PnAcRWcqMc98WSf-JAB2CdqoN5x23PmvR3gG4ru9kWzAqxzAYvxiRN1Y1Rl1yPupVLADCK-iuW4CTnzvUKod8Xf9ARlN7AM6CqF54hacRd6mGLUPPrjmZ0KgWCmRgrSpUhVxxhNh4PhqB9XT8UQF6IXgZJxjlZUA03z1x5QoQefa2hzLYCv68&amp;csui=3"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www.google.com/search?q=Mediation&amp;sca_esv=62e345f31140e71e&amp;hl=en&amp;sxsrf=AE3TifPpZJ5-I0YqO2NIUtSQXcaT_x2zDA:1766722805323&amp;ei=9QxOabu8E4OEp84PhraewQk&amp;ved=2ahUKEwjm7MbQs9qRAxUP4ckDHQU6Pb4QgK4QegQIBxAD&amp;uact=5&amp;oq=what+are:+concepts+of+labor,+management,+collective+bargaining,+negotiation,+union+shops,+open+shops,+grievance+procedures,+mediation,+arbitration,+work+stoppages,+strikes,+and+lockouts.%0d%0a&amp;gs_lp=Egxnd3Mtd2l6LXNlcnAiuwF3aGF0IGFyZTogY29uY2VwdHMgb2YgbGFib3IsIG1hbmFnZW1lbnQsIGNvbGxlY3RpdmUgYmFyZ2FpbmluZywgbmVnb3RpYXRpb24sIHVuaW9uIHNob3BzLCBvcGVuIHNob3BzLCBncmlldmFuY2UgcHJvY2VkdXJlcywgbWVkaWF0aW9uLCBhcmJpdHJhdGlvbiwgd29yayBzdG9wcGFnZXMsIHN0cmlrZXMsIGFuZCBsb2Nrb3V0cy4KMgcQIxgnGOoCMg0QIxjwBRgnGOoCGJ4GMgcQIxgnGOoCMgcQIxgnGOoCMgcQIxgnGOoCMgcQIxgnGOoCMgcQIxgnGOoCMhMQIxjwBRiABBgnGIoFGOoCGJ4GMg0QIxiABBgnGIoFGOoCMhMQIxiABBigBhgnGIoFGOoCGKsGMhcQABiABBiRAhi0AhjnBhiKBRjqAtgBATIXEAAYgAQYkQIYtAIY5wYYigUY6gLYAQEyFxAAGIAEGJECGLQCGOcGGIoFGOoC2AEBMhcQABiABBiRAhi0AhjnBhiKBRjqAtgBATIXEAAYgAQYkQIYtAIY5wYYigUY6gLYAQEyFxAAGIAEGJECGLQCGOcGGIoFGOoC2AEBSM5EUNkTWKY1cAF4AZABAJgBAKABAKoBALgBA8gBAPgBAfgBApgCAaACE6gCEJgDE_EFtkr3_dJeigG6BgYIARABGAGSBwExoAcAsgcAuAcAwgcDMy0xyAcSgAgA&amp;sclient=gws-wiz-serp&amp;mstk=AUtExfDSoTPjE8QOThsbVQyFISmdqvXEEBnnSituDMWhjOtdLK1wGwLu7lAM3k1a4XsLeD6oG67Nd3ARvdQXvSAubRj1qJ68TzIn-KgNa3vcuirkyk3cwjOTyj2kgJzrAZ_4phXkf-wIT81ae_vXVrjRaZsD_-WRtyF-ysPq39c00saxh7Od6StXEqvSdhv424vN_RowbCtsTQnxDaFCzsabvj7VXLhNtHQ_dnJMutklSdb4X9bXszmiv7PnAcRWcqMc98WSf-JAB2CdqoN5x23PmvR3gG4ru9kWzAqxzAYvxiRN1Y1Rl1yPupVLADCK-iuW4CTnzvUKod8Xf9ARlN7AM6CqF54hacRd6mGLUPPrjmZ0KgWCmRgrSpUhVxxhNh4PhqB9XT8UQF6IXgZJxjlZUA03z1x5QoQefa2hzLYCv68&amp;csui=3" TargetMode="External"/><Relationship Id="rId2" Type="http://schemas.openxmlformats.org/officeDocument/2006/relationships/hyperlink" Target="https://www.google.com/search?q=Grievance+Procedures&amp;sca_esv=62e345f31140e71e&amp;hl=en&amp;sxsrf=AE3TifPpZJ5-I0YqO2NIUtSQXcaT_x2zDA:1766722805323&amp;ei=9QxOabu8E4OEp84PhraewQk&amp;ved=2ahUKEwjm7MbQs9qRAxUP4ckDHQU6Pb4QgK4QegQIBxAB&amp;uact=5&amp;oq=what+are:+concepts+of+labor,+management,+collective+bargaining,+negotiation,+union+shops,+open+shops,+grievance+procedures,+mediation,+arbitration,+work+stoppages,+strikes,+and+lockouts.%0d%0a&amp;gs_lp=Egxnd3Mtd2l6LXNlcnAiuwF3aGF0IGFyZTogY29uY2VwdHMgb2YgbGFib3IsIG1hbmFnZW1lbnQsIGNvbGxlY3RpdmUgYmFyZ2FpbmluZywgbmVnb3RpYXRpb24sIHVuaW9uIHNob3BzLCBvcGVuIHNob3BzLCBncmlldmFuY2UgcHJvY2VkdXJlcywgbWVkaWF0aW9uLCBhcmJpdHJhdGlvbiwgd29yayBzdG9wcGFnZXMsIHN0cmlrZXMsIGFuZCBsb2Nrb3V0cy4KMgcQIxgnGOoCMg0QIxjwBRgnGOoCGJ4GMgcQIxgnGOoCMgcQIxgnGOoCMgcQIxgnGOoCMgcQIxgnGOoCMgcQIxgnGOoCMhMQIxjwBRiABBgnGIoFGOoCGJ4GMg0QIxiABBgnGIoFGOoCMhMQIxiABBigBhgnGIoFGOoCGKsGMhcQABiABBiRAhi0AhjnBhiKBRjqAtgBATIXEAAYgAQYkQIYtAIY5wYYigUY6gLYAQEyFxAAGIAEGJECGLQCGOcGGIoFGOoC2AEBMhcQABiABBiRAhi0AhjnBhiKBRjqAtgBATIXEAAYgAQYkQIYtAIY5wYYigUY6gLYAQEyFxAAGIAEGJECGLQCGOcGGIoFGOoC2AEBSM5EUNkTWKY1cAF4AZABAJgBAKABAKoBALgBA8gBAPgBAfgBApgCAaACE6gCEJgDE_EFtkr3_dJeigG6BgYIARABGAGSBwExoAcAsgcAuAcAwgcDMy0xyAcSgAgA&amp;sclient=gws-wiz-serp&amp;mstk=AUtExfDSoTPjE8QOThsbVQyFISmdqvXEEBnnSituDMWhjOtdLK1wGwLu7lAM3k1a4XsLeD6oG67Nd3ARvdQXvSAubRj1qJ68TzIn-KgNa3vcuirkyk3cwjOTyj2kgJzrAZ_4phXkf-wIT81ae_vXVrjRaZsD_-WRtyF-ysPq39c00saxh7Od6StXEqvSdhv424vN_RowbCtsTQnxDaFCzsabvj7VXLhNtHQ_dnJMutklSdb4X9bXszmiv7PnAcRWcqMc98WSf-JAB2CdqoN5x23PmvR3gG4ru9kWzAqxzAYvxiRN1Y1Rl1yPupVLADCK-iuW4CTnzvUKod8Xf9ARlN7AM6CqF54hacRd6mGLUPPrjmZ0KgWCmRgrSpUhVxxhNh4PhqB9XT8UQF6IXgZJxjlZUA03z1x5QoQefa2hzLYCv68&amp;csui=3" TargetMode="External"/><Relationship Id="rId1" Type="http://schemas.openxmlformats.org/officeDocument/2006/relationships/slideLayout" Target="../slideLayouts/slideLayout7.xml"/><Relationship Id="rId4" Type="http://schemas.openxmlformats.org/officeDocument/2006/relationships/hyperlink" Target="https://www.google.com/search?q=Arbitration&amp;sca_esv=62e345f31140e71e&amp;hl=en&amp;sxsrf=AE3TifPpZJ5-I0YqO2NIUtSQXcaT_x2zDA:1766722805323&amp;ei=9QxOabu8E4OEp84PhraewQk&amp;ved=2ahUKEwjm7MbQs9qRAxUP4ckDHQU6Pb4QgK4QegQIBxAF&amp;uact=5&amp;oq=what+are:+concepts+of+labor,+management,+collective+bargaining,+negotiation,+union+shops,+open+shops,+grievance+procedures,+mediation,+arbitration,+work+stoppages,+strikes,+and+lockouts.%0d%0a&amp;gs_lp=Egxnd3Mtd2l6LXNlcnAiuwF3aGF0IGFyZTogY29uY2VwdHMgb2YgbGFib3IsIG1hbmFnZW1lbnQsIGNvbGxlY3RpdmUgYmFyZ2FpbmluZywgbmVnb3RpYXRpb24sIHVuaW9uIHNob3BzLCBvcGVuIHNob3BzLCBncmlldmFuY2UgcHJvY2VkdXJlcywgbWVkaWF0aW9uLCBhcmJpdHJhdGlvbiwgd29yayBzdG9wcGFnZXMsIHN0cmlrZXMsIGFuZCBsb2Nrb3V0cy4KMgcQIxgnGOoCMg0QIxjwBRgnGOoCGJ4GMgcQIxgnGOoCMgcQIxgnGOoCMgcQIxgnGOoCMgcQIxgnGOoCMgcQIxgnGOoCMhMQIxjwBRiABBgnGIoFGOoCGJ4GMg0QIxiABBgnGIoFGOoCMhMQIxiABBigBhgnGIoFGOoCGKsGMhcQABiABBiRAhi0AhjnBhiKBRjqAtgBATIXEAAYgAQYkQIYtAIY5wYYigUY6gLYAQEyFxAAGIAEGJECGLQCGOcGGIoFGOoC2AEBMhcQABiABBiRAhi0AhjnBhiKBRjqAtgBATIXEAAYgAQYkQIYtAIY5wYYigUY6gLYAQEyFxAAGIAEGJECGLQCGOcGGIoFGOoC2AEBSM5EUNkTWKY1cAF4AZABAJgBAKABAKoBALgBA8gBAPgBAfgBApgCAaACE6gCEJgDE_EFtkr3_dJeigG6BgYIARABGAGSBwExoAcAsgcAuAcAwgcDMy0xyAcSgAgA&amp;sclient=gws-wiz-serp&amp;mstk=AUtExfDSoTPjE8QOThsbVQyFISmdqvXEEBnnSituDMWhjOtdLK1wGwLu7lAM3k1a4XsLeD6oG67Nd3ARvdQXvSAubRj1qJ68TzIn-KgNa3vcuirkyk3cwjOTyj2kgJzrAZ_4phXkf-wIT81ae_vXVrjRaZsD_-WRtyF-ysPq39c00saxh7Od6StXEqvSdhv424vN_RowbCtsTQnxDaFCzsabvj7VXLhNtHQ_dnJMutklSdb4X9bXszmiv7PnAcRWcqMc98WSf-JAB2CdqoN5x23PmvR3gG4ru9kWzAqxzAYvxiRN1Y1Rl1yPupVLADCK-iuW4CTnzvUKod8Xf9ARlN7AM6CqF54hacRd6mGLUPPrjmZ0KgWCmRgrSpUhVxxhNh4PhqB9XT8UQF6IXgZJxjlZUA03z1x5QoQefa2hzLYCv68&amp;csui=3"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s://www.google.com/search?q=Strike&amp;sca_esv=62e345f31140e71e&amp;hl=en&amp;sxsrf=AE3TifPpZJ5-I0YqO2NIUtSQXcaT_x2zDA:1766722805323&amp;ei=9QxOabu8E4OEp84PhraewQk&amp;ved=2ahUKEwjm7MbQs9qRAxUP4ckDHQU6Pb4QgK4QegQICxAD&amp;uact=5&amp;oq=what+are:+concepts+of+labor,+management,+collective+bargaining,+negotiation,+union+shops,+open+shops,+grievance+procedures,+mediation,+arbitration,+work+stoppages,+strikes,+and+lockouts.%0d%0a&amp;gs_lp=Egxnd3Mtd2l6LXNlcnAiuwF3aGF0IGFyZTogY29uY2VwdHMgb2YgbGFib3IsIG1hbmFnZW1lbnQsIGNvbGxlY3RpdmUgYmFyZ2FpbmluZywgbmVnb3RpYXRpb24sIHVuaW9uIHNob3BzLCBvcGVuIHNob3BzLCBncmlldmFuY2UgcHJvY2VkdXJlcywgbWVkaWF0aW9uLCBhcmJpdHJhdGlvbiwgd29yayBzdG9wcGFnZXMsIHN0cmlrZXMsIGFuZCBsb2Nrb3V0cy4KMgcQIxgnGOoCMg0QIxjwBRgnGOoCGJ4GMgcQIxgnGOoCMgcQIxgnGOoCMgcQIxgnGOoCMgcQIxgnGOoCMgcQIxgnGOoCMhMQIxjwBRiABBgnGIoFGOoCGJ4GMg0QIxiABBgnGIoFGOoCMhMQIxiABBigBhgnGIoFGOoCGKsGMhcQABiABBiRAhi0AhjnBhiKBRjqAtgBATIXEAAYgAQYkQIYtAIY5wYYigUY6gLYAQEyFxAAGIAEGJECGLQCGOcGGIoFGOoC2AEBMhcQABiABBiRAhi0AhjnBhiKBRjqAtgBATIXEAAYgAQYkQIYtAIY5wYYigUY6gLYAQEyFxAAGIAEGJECGLQCGOcGGIoFGOoC2AEBSM5EUNkTWKY1cAF4AZABAJgBAKABAKoBALgBA8gBAPgBAfgBApgCAaACE6gCEJgDE_EFtkr3_dJeigG6BgYIARABGAGSBwExoAcAsgcAuAcAwgcDMy0xyAcSgAgA&amp;sclient=gws-wiz-serp&amp;mstk=AUtExfDSoTPjE8QOThsbVQyFISmdqvXEEBnnSituDMWhjOtdLK1wGwLu7lAM3k1a4XsLeD6oG67Nd3ARvdQXvSAubRj1qJ68TzIn-KgNa3vcuirkyk3cwjOTyj2kgJzrAZ_4phXkf-wIT81ae_vXVrjRaZsD_-WRtyF-ysPq39c00saxh7Od6StXEqvSdhv424vN_RowbCtsTQnxDaFCzsabvj7VXLhNtHQ_dnJMutklSdb4X9bXszmiv7PnAcRWcqMc98WSf-JAB2CdqoN5x23PmvR3gG4ru9kWzAqxzAYvxiRN1Y1Rl1yPupVLADCK-iuW4CTnzvUKod8Xf9ARlN7AM6CqF54hacRd6mGLUPPrjmZ0KgWCmRgrSpUhVxxhNh4PhqB9XT8UQF6IXgZJxjlZUA03z1x5QoQefa2hzLYCv68&amp;csui=3" TargetMode="External"/><Relationship Id="rId2" Type="http://schemas.openxmlformats.org/officeDocument/2006/relationships/hyperlink" Target="https://www.google.com/search?q=Work+Stoppage&amp;sca_esv=62e345f31140e71e&amp;hl=en&amp;sxsrf=AE3TifPpZJ5-I0YqO2NIUtSQXcaT_x2zDA:1766722805323&amp;ei=9QxOabu8E4OEp84PhraewQk&amp;ved=2ahUKEwjm7MbQs9qRAxUP4ckDHQU6Pb4QgK4QegQICxAB&amp;uact=5&amp;oq=what+are:+concepts+of+labor,+management,+collective+bargaining,+negotiation,+union+shops,+open+shops,+grievance+procedures,+mediation,+arbitration,+work+stoppages,+strikes,+and+lockouts.%0d%0a&amp;gs_lp=Egxnd3Mtd2l6LXNlcnAiuwF3aGF0IGFyZTogY29uY2VwdHMgb2YgbGFib3IsIG1hbmFnZW1lbnQsIGNvbGxlY3RpdmUgYmFyZ2FpbmluZywgbmVnb3RpYXRpb24sIHVuaW9uIHNob3BzLCBvcGVuIHNob3BzLCBncmlldmFuY2UgcHJvY2VkdXJlcywgbWVkaWF0aW9uLCBhcmJpdHJhdGlvbiwgd29yayBzdG9wcGFnZXMsIHN0cmlrZXMsIGFuZCBsb2Nrb3V0cy4KMgcQIxgnGOoCMg0QIxjwBRgnGOoCGJ4GMgcQIxgnGOoCMgcQIxgnGOoCMgcQIxgnGOoCMgcQIxgnGOoCMgcQIxgnGOoCMhMQIxjwBRiABBgnGIoFGOoCGJ4GMg0QIxiABBgnGIoFGOoCMhMQIxiABBigBhgnGIoFGOoCGKsGMhcQABiABBiRAhi0AhjnBhiKBRjqAtgBATIXEAAYgAQYkQIYtAIY5wYYigUY6gLYAQEyFxAAGIAEGJECGLQCGOcGGIoFGOoC2AEBMhcQABiABBiRAhi0AhjnBhiKBRjqAtgBATIXEAAYgAQYkQIYtAIY5wYYigUY6gLYAQEyFxAAGIAEGJECGLQCGOcGGIoFGOoC2AEBSM5EUNkTWKY1cAF4AZABAJgBAKABAKoBALgBA8gBAPgBAfgBApgCAaACE6gCEJgDE_EFtkr3_dJeigG6BgYIARABGAGSBwExoAcAsgcAuAcAwgcDMy0xyAcSgAgA&amp;sclient=gws-wiz-serp&amp;mstk=AUtExfDSoTPjE8QOThsbVQyFISmdqvXEEBnnSituDMWhjOtdLK1wGwLu7lAM3k1a4XsLeD6oG67Nd3ARvdQXvSAubRj1qJ68TzIn-KgNa3vcuirkyk3cwjOTyj2kgJzrAZ_4phXkf-wIT81ae_vXVrjRaZsD_-WRtyF-ysPq39c00saxh7Od6StXEqvSdhv424vN_RowbCtsTQnxDaFCzsabvj7VXLhNtHQ_dnJMutklSdb4X9bXszmiv7PnAcRWcqMc98WSf-JAB2CdqoN5x23PmvR3gG4ru9kWzAqxzAYvxiRN1Y1Rl1yPupVLADCK-iuW4CTnzvUKod8Xf9ARlN7AM6CqF54hacRd6mGLUPPrjmZ0KgWCmRgrSpUhVxxhNh4PhqB9XT8UQF6IXgZJxjlZUA03z1x5QoQefa2hzLYCv68&amp;csui=3" TargetMode="External"/><Relationship Id="rId1" Type="http://schemas.openxmlformats.org/officeDocument/2006/relationships/slideLayout" Target="../slideLayouts/slideLayout7.xml"/><Relationship Id="rId4" Type="http://schemas.openxmlformats.org/officeDocument/2006/relationships/hyperlink" Target="https://www.google.com/search?q=Lockout&amp;sca_esv=62e345f31140e71e&amp;hl=en&amp;sxsrf=AE3TifPpZJ5-I0YqO2NIUtSQXcaT_x2zDA:1766722805323&amp;ei=9QxOabu8E4OEp84PhraewQk&amp;ved=2ahUKEwjm7MbQs9qRAxUP4ckDHQU6Pb4QgK4QegQICxAF&amp;uact=5&amp;oq=what+are:+concepts+of+labor,+management,+collective+bargaining,+negotiation,+union+shops,+open+shops,+grievance+procedures,+mediation,+arbitration,+work+stoppages,+strikes,+and+lockouts.%0d%0a&amp;gs_lp=Egxnd3Mtd2l6LXNlcnAiuwF3aGF0IGFyZTogY29uY2VwdHMgb2YgbGFib3IsIG1hbmFnZW1lbnQsIGNvbGxlY3RpdmUgYmFyZ2FpbmluZywgbmVnb3RpYXRpb24sIHVuaW9uIHNob3BzLCBvcGVuIHNob3BzLCBncmlldmFuY2UgcHJvY2VkdXJlcywgbWVkaWF0aW9uLCBhcmJpdHJhdGlvbiwgd29yayBzdG9wcGFnZXMsIHN0cmlrZXMsIGFuZCBsb2Nrb3V0cy4KMgcQIxgnGOoCMg0QIxjwBRgnGOoCGJ4GMgcQIxgnGOoCMgcQIxgnGOoCMgcQIxgnGOoCMgcQIxgnGOoCMgcQIxgnGOoCMhMQIxjwBRiABBgnGIoFGOoCGJ4GMg0QIxiABBgnGIoFGOoCMhMQIxiABBigBhgnGIoFGOoCGKsGMhcQABiABBiRAhi0AhjnBhiKBRjqAtgBATIXEAAYgAQYkQIYtAIY5wYYigUY6gLYAQEyFxAAGIAEGJECGLQCGOcGGIoFGOoC2AEBMhcQABiABBiRAhi0AhjnBhiKBRjqAtgBATIXEAAYgAQYkQIYtAIY5wYYigUY6gLYAQEyFxAAGIAEGJECGLQCGOcGGIoFGOoC2AEBSM5EUNkTWKY1cAF4AZABAJgBAKABAKoBALgBA8gBAPgBAfgBApgCAaACE6gCEJgDE_EFtkr3_dJeigG6BgYIARABGAGSBwExoAcAsgcAuAcAwgcDMy0xyAcSgAgA&amp;sclient=gws-wiz-serp&amp;mstk=AUtExfDSoTPjE8QOThsbVQyFISmdqvXEEBnnSituDMWhjOtdLK1wGwLu7lAM3k1a4XsLeD6oG67Nd3ARvdQXvSAubRj1qJ68TzIn-KgNa3vcuirkyk3cwjOTyj2kgJzrAZ_4phXkf-wIT81ae_vXVrjRaZsD_-WRtyF-ysPq39c00saxh7Od6StXEqvSdhv424vN_RowbCtsTQnxDaFCzsabvj7VXLhNtHQ_dnJMutklSdb4X9bXszmiv7PnAcRWcqMc98WSf-JAB2CdqoN5x23PmvR3gG4ru9kWzAqxzAYvxiRN1Y1Rl1yPupVLADCK-iuW4CTnzvUKod8Xf9ARlN7AM6CqF54hacRd6mGLUPPrjmZ0KgWCmRgrSpUhVxxhNh4PhqB9XT8UQF6IXgZJxjlZUA03z1x5QoQefa2hzLYCv68&amp;csui=3"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s://www.google.com/search?q=Adversarial+Model&amp;sca_esv=62e345f31140e71e&amp;hl=en&amp;sxsrf=AE3TifPSqAU_olm8sZZyXzMJYBVmwcbSJQ:1766722886188&amp;ei=Rg1OacqjC7fGp84PitXX-As&amp;ved=2ahUKEwiAnJu0tNqRAxV3RTABHfFgO8MQgK4QegQIAhAA&amp;uact=5&amp;oq=what+is+meant+by+the+adversarial+model+of+labor-management+relations,+compared+with+a+cooperative-bargaining+style&amp;gs_lp=Egxnd3Mtd2l6LXNlcnAicndoYXQgaXMgbWVhbnQgYnkgdGhlIGFkdmVyc2FyaWFsIG1vZGVsIG9mIGxhYm9yLW1hbmFnZW1lbnQgcmVsYXRpb25zLCBjb21wYXJlZCB3aXRoIGEgY29vcGVyYXRpdmUtYmFyZ2FpbmluZyBzdHlsZTIHECMYJxjqAjIHECMYJxjqAjINECMY8AUYJxjqAhieBjIHECMYJxjqAjIHECMYJxjqAjIHECMYJxjqAjIHECMYJxjqAjIHECMYJxjqAjITECMY8AUYgAQYJxiKBRjqAhieBjINECMYgAQYJxiKBRjqAjIXEAAYgAQYkQIYtAIY5wYYigUY6gLYAQEyFxAAGIAEGJECGLQCGOcGGIoFGOoC2AEBMhcQABiABBiRAhi0AhjnBhiKBRjqAtgBATIXEAAYgAQYkQIYtAIY5wYYigUY6gLYAQEyEBAAGAMYtAIY6gIYjwHYAQEyEBAAGAMYtAIY6gIYjwHYAQEyEBAAGAMYtAIY6gIYjwHYAQEyEBAAGAMYtAIY6gIYjwHYAQEyEBAAGAMYtAIY6gIYjwHYAQFI1h5Q3hNY3hNwAXgBkAEAmAEAoAEAqgEAuAEDyAEA-AEB-AECmAIBoAIbqAITmAMb8QUwD8aWXZ5nUboGBggBEAEYAZIHATGgBwCyBwC4BwDCBwM0LTHIBxiACAA&amp;sclient=gws-wiz-serp&amp;mstk=AUtExfAmBqbcfnDd5dGMS8xOUM_HCaLiP978xqFEzg15BSVtm_BLI-vkegHTX4pnaXx_QttnGnnbGR0E82PDl2zS6Gyfrdh4UOMl9xMdkasb1zcBLvB3GfPX13_Z-7ydFPNlvOuhlesKf2fZZNfU_LmUiREO4jsdELur-pj7gHJquGOklUXkFeNFuR_2VTDwa-THsVdq6R3POITq9kgImO1WwWQYbTqBDg295KA3vsj6ZWa6BpTCx2LF6EioJfrieVcQTLe2su0V4dGzsl5YhJQsss8Tn3Wyd6K1cicUgb3AHgW7CeB0C0ihch5Wc4lwyx9xbj2FgCdUQyJN-pVfSXmk-M99hUAj15LskLGcc3mfdrRtfgitf_yWBwjEoCY2WUNoBmFesZEjvPafMh6pXZEd2lVBLYnhAA6APm8isFfui0I&amp;csui=3" TargetMode="External"/><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hyperlink" Target="https://www.google.com/search?q=Cooperative+Bargaining+Style&amp;sca_esv=62e345f31140e71e&amp;hl=en&amp;sxsrf=AE3TifPSqAU_olm8sZZyXzMJYBVmwcbSJQ:1766722886188&amp;ei=Rg1OacqjC7fGp84PitXX-As&amp;ved=2ahUKEwiAnJu0tNqRAxV3RTABHfFgO8MQgK4QegQIBBAA&amp;uact=5&amp;oq=what+is+meant+by+the+adversarial+model+of+labor-management+relations,+compared+with+a+cooperative-bargaining+style&amp;gs_lp=Egxnd3Mtd2l6LXNlcnAicndoYXQgaXMgbWVhbnQgYnkgdGhlIGFkdmVyc2FyaWFsIG1vZGVsIG9mIGxhYm9yLW1hbmFnZW1lbnQgcmVsYXRpb25zLCBjb21wYXJlZCB3aXRoIGEgY29vcGVyYXRpdmUtYmFyZ2FpbmluZyBzdHlsZTIHECMYJxjqAjIHECMYJxjqAjINECMY8AUYJxjqAhieBjIHECMYJxjqAjIHECMYJxjqAjIHECMYJxjqAjIHECMYJxjqAjIHECMYJxjqAjITECMY8AUYgAQYJxiKBRjqAhieBjINECMYgAQYJxiKBRjqAjIXEAAYgAQYkQIYtAIY5wYYigUY6gLYAQEyFxAAGIAEGJECGLQCGOcGGIoFGOoC2AEBMhcQABiABBiRAhi0AhjnBhiKBRjqAtgBATIXEAAYgAQYkQIYtAIY5wYYigUY6gLYAQEyEBAAGAMYtAIY6gIYjwHYAQEyEBAAGAMYtAIY6gIYjwHYAQEyEBAAGAMYtAIY6gIYjwHYAQEyEBAAGAMYtAIY6gIYjwHYAQEyEBAAGAMYtAIY6gIYjwHYAQFI1h5Q3hNY3hNwAXgBkAEAmAEAoAEAqgEAuAEDyAEA-AEB-AECmAIBoAIbqAITmAMb8QUwD8aWXZ5nUboGBggBEAEYAZIHATGgBwCyBwC4BwDCBwM0LTHIBxiACAA&amp;sclient=gws-wiz-serp&amp;mstk=AUtExfAmBqbcfnDd5dGMS8xOUM_HCaLiP978xqFEzg15BSVtm_BLI-vkegHTX4pnaXx_QttnGnnbGR0E82PDl2zS6Gyfrdh4UOMl9xMdkasb1zcBLvB3GfPX13_Z-7ydFPNlvOuhlesKf2fZZNfU_LmUiREO4jsdELur-pj7gHJquGOklUXkFeNFuR_2VTDwa-THsVdq6R3POITq9kgImO1WwWQYbTqBDg295KA3vsj6ZWa6BpTCx2LF6EioJfrieVcQTLe2su0V4dGzsl5YhJQsss8Tn3Wyd6K1cicUgb3AHgW7CeB0C0ihch5Wc4lwyx9xbj2FgCdUQyJN-pVfSXmk-M99hUAj15LskLGcc3mfdrRtfgitf_yWBwjEoCY2WUNoBmFesZEjvPafMh6pXZEd2lVBLYnhAA6APm8isFfui0I&amp;csui=3"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www.google.com/search?q=Adversarial+Model&amp;sca_esv=62e345f31140e71e&amp;hl=en&amp;sxsrf=AE3TifPSqAU_olm8sZZyXzMJYBVmwcbSJQ:1766722886188&amp;ei=Rg1OacqjC7fGp84PitXX-As&amp;ved=2ahUKEwiAnJu0tNqRAxV3RTABHfFgO8MQgK4QegQIAhAA&amp;uact=5&amp;oq=what+is+meant+by+the+adversarial+model+of+labor-management+relations,+compared+with+a+cooperative-bargaining+style&amp;gs_lp=Egxnd3Mtd2l6LXNlcnAicndoYXQgaXMgbWVhbnQgYnkgdGhlIGFkdmVyc2FyaWFsIG1vZGVsIG9mIGxhYm9yLW1hbmFnZW1lbnQgcmVsYXRpb25zLCBjb21wYXJlZCB3aXRoIGEgY29vcGVyYXRpdmUtYmFyZ2FpbmluZyBzdHlsZTIHECMYJxjqAjIHECMYJxjqAjINECMY8AUYJxjqAhieBjIHECMYJxjqAjIHECMYJxjqAjIHECMYJxjqAjIHECMYJxjqAjIHECMYJxjqAjITECMY8AUYgAQYJxiKBRjqAhieBjINECMYgAQYJxiKBRjqAjIXEAAYgAQYkQIYtAIY5wYYigUY6gLYAQEyFxAAGIAEGJECGLQCGOcGGIoFGOoC2AEBMhcQABiABBiRAhi0AhjnBhiKBRjqAtgBATIXEAAYgAQYkQIYtAIY5wYYigUY6gLYAQEyEBAAGAMYtAIY6gIYjwHYAQEyEBAAGAMYtAIY6gIYjwHYAQEyEBAAGAMYtAIY6gIYjwHYAQEyEBAAGAMYtAIY6gIYjwHYAQEyEBAAGAMYtAIY6gIYjwHYAQFI1h5Q3hNY3hNwAXgBkAEAmAEAoAEAqgEAuAEDyAEA-AEB-AECmAIBoAIbqAITmAMb8QUwD8aWXZ5nUboGBggBEAEYAZIHATGgBwCyBwC4BwDCBwM0LTHIBxiACAA&amp;sclient=gws-wiz-serp&amp;mstk=AUtExfAmBqbcfnDd5dGMS8xOUM_HCaLiP978xqFEzg15BSVtm_BLI-vkegHTX4pnaXx_QttnGnnbGR0E82PDl2zS6Gyfrdh4UOMl9xMdkasb1zcBLvB3GfPX13_Z-7ydFPNlvOuhlesKf2fZZNfU_LmUiREO4jsdELur-pj7gHJquGOklUXkFeNFuR_2VTDwa-THsVdq6R3POITq9kgImO1WwWQYbTqBDg295KA3vsj6ZWa6BpTCx2LF6EioJfrieVcQTLe2su0V4dGzsl5YhJQsss8Tn3Wyd6K1cicUgb3AHgW7CeB0C0ihch5Wc4lwyx9xbj2FgCdUQyJN-pVfSXmk-M99hUAj15LskLGcc3mfdrRtfgitf_yWBwjEoCY2WUNoBmFesZEjvPafMh6pXZEd2lVBLYnhAA6APm8isFfui0I&amp;csui=3" TargetMode="External"/><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hyperlink" Target="https://www.google.com/search?q=Cooperative+Bargaining+Style&amp;sca_esv=62e345f31140e71e&amp;hl=en&amp;sxsrf=AE3TifPSqAU_olm8sZZyXzMJYBVmwcbSJQ:1766722886188&amp;ei=Rg1OacqjC7fGp84PitXX-As&amp;ved=2ahUKEwiAnJu0tNqRAxV3RTABHfFgO8MQgK4QegQIBBAA&amp;uact=5&amp;oq=what+is+meant+by+the+adversarial+model+of+labor-management+relations,+compared+with+a+cooperative-bargaining+style&amp;gs_lp=Egxnd3Mtd2l6LXNlcnAicndoYXQgaXMgbWVhbnQgYnkgdGhlIGFkdmVyc2FyaWFsIG1vZGVsIG9mIGxhYm9yLW1hbmFnZW1lbnQgcmVsYXRpb25zLCBjb21wYXJlZCB3aXRoIGEgY29vcGVyYXRpdmUtYmFyZ2FpbmluZyBzdHlsZTIHECMYJxjqAjIHECMYJxjqAjINECMY8AUYJxjqAhieBjIHECMYJxjqAjIHECMYJxjqAjIHECMYJxjqAjIHECMYJxjqAjIHECMYJxjqAjITECMY8AUYgAQYJxiKBRjqAhieBjINECMYgAQYJxiKBRjqAjIXEAAYgAQYkQIYtAIY5wYYigUY6gLYAQEyFxAAGIAEGJECGLQCGOcGGIoFGOoC2AEBMhcQABiABBiRAhi0AhjnBhiKBRjqAtgBATIXEAAYgAQYkQIYtAIY5wYYigUY6gLYAQEyEBAAGAMYtAIY6gIYjwHYAQEyEBAAGAMYtAIY6gIYjwHYAQEyEBAAGAMYtAIY6gIYjwHYAQEyEBAAGAMYtAIY6gIYjwHYAQEyEBAAGAMYtAIY6gIYjwHYAQFI1h5Q3hNY3hNwAXgBkAEAmAEAoAEAqgEAuAEDyAEA-AEB-AECmAIBoAIbqAITmAMb8QUwD8aWXZ5nUboGBggBEAEYAZIHATGgBwCyBwC4BwDCBwM0LTHIBxiACAA&amp;sclient=gws-wiz-serp&amp;mstk=AUtExfAmBqbcfnDd5dGMS8xOUM_HCaLiP978xqFEzg15BSVtm_BLI-vkegHTX4pnaXx_QttnGnnbGR0E82PDl2zS6Gyfrdh4UOMl9xMdkasb1zcBLvB3GfPX13_Z-7ydFPNlvOuhlesKf2fZZNfU_LmUiREO4jsdELur-pj7gHJquGOklUXkFeNFuR_2VTDwa-THsVdq6R3POITq9kgImO1WwWQYbTqBDg295KA3vsj6ZWa6BpTCx2LF6EioJfrieVcQTLe2su0V4dGzsl5YhJQsss8Tn3Wyd6K1cicUgb3AHgW7CeB0C0ihch5Wc4lwyx9xbj2FgCdUQyJN-pVfSXmk-M99hUAj15LskLGcc3mfdrRtfgitf_yWBwjEoCY2WUNoBmFesZEjvPafMh6pXZEd2lVBLYnhAA6APm8isFfui0I&amp;csui=3"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google.com/search?q=Adversarial+Model&amp;sca_esv=62e345f31140e71e&amp;hl=en&amp;sxsrf=AE3TifPSqAU_olm8sZZyXzMJYBVmwcbSJQ:1766722886188&amp;ei=Rg1OacqjC7fGp84PitXX-As&amp;ved=2ahUKEwiAnJu0tNqRAxV3RTABHfFgO8MQgK4QegQIAhAA&amp;uact=5&amp;oq=what+is+meant+by+the+adversarial+model+of+labor-management+relations,+compared+with+a+cooperative-bargaining+style&amp;gs_lp=Egxnd3Mtd2l6LXNlcnAicndoYXQgaXMgbWVhbnQgYnkgdGhlIGFkdmVyc2FyaWFsIG1vZGVsIG9mIGxhYm9yLW1hbmFnZW1lbnQgcmVsYXRpb25zLCBjb21wYXJlZCB3aXRoIGEgY29vcGVyYXRpdmUtYmFyZ2FpbmluZyBzdHlsZTIHECMYJxjqAjIHECMYJxjqAjINECMY8AUYJxjqAhieBjIHECMYJxjqAjIHECMYJxjqAjIHECMYJxjqAjIHECMYJxjqAjIHECMYJxjqAjITECMY8AUYgAQYJxiKBRjqAhieBjINECMYgAQYJxiKBRjqAjIXEAAYgAQYkQIYtAIY5wYYigUY6gLYAQEyFxAAGIAEGJECGLQCGOcGGIoFGOoC2AEBMhcQABiABBiRAhi0AhjnBhiKBRjqAtgBATIXEAAYgAQYkQIYtAIY5wYYigUY6gLYAQEyEBAAGAMYtAIY6gIYjwHYAQEyEBAAGAMYtAIY6gIYjwHYAQEyEBAAGAMYtAIY6gIYjwHYAQEyEBAAGAMYtAIY6gIYjwHYAQEyEBAAGAMYtAIY6gIYjwHYAQFI1h5Q3hNY3hNwAXgBkAEAmAEAoAEAqgEAuAEDyAEA-AEB-AECmAIBoAIbqAITmAMb8QUwD8aWXZ5nUboGBggBEAEYAZIHATGgBwCyBwC4BwDCBwM0LTHIBxiACAA&amp;sclient=gws-wiz-serp&amp;mstk=AUtExfAmBqbcfnDd5dGMS8xOUM_HCaLiP978xqFEzg15BSVtm_BLI-vkegHTX4pnaXx_QttnGnnbGR0E82PDl2zS6Gyfrdh4UOMl9xMdkasb1zcBLvB3GfPX13_Z-7ydFPNlvOuhlesKf2fZZNfU_LmUiREO4jsdELur-pj7gHJquGOklUXkFeNFuR_2VTDwa-THsVdq6R3POITq9kgImO1WwWQYbTqBDg295KA3vsj6ZWa6BpTCx2LF6EioJfrieVcQTLe2su0V4dGzsl5YhJQsss8Tn3Wyd6K1cicUgb3AHgW7CeB0C0ihch5Wc4lwyx9xbj2FgCdUQyJN-pVfSXmk-M99hUAj15LskLGcc3mfdrRtfgitf_yWBwjEoCY2WUNoBmFesZEjvPafMh6pXZEd2lVBLYnhAA6APm8isFfui0I&amp;csui=3" TargetMode="External"/><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hyperlink" Target="https://www.google.com/search?q=Cooperative+Bargaining+Style&amp;sca_esv=62e345f31140e71e&amp;hl=en&amp;sxsrf=AE3TifPSqAU_olm8sZZyXzMJYBVmwcbSJQ:1766722886188&amp;ei=Rg1OacqjC7fGp84PitXX-As&amp;ved=2ahUKEwiAnJu0tNqRAxV3RTABHfFgO8MQgK4QegQIBBAA&amp;uact=5&amp;oq=what+is+meant+by+the+adversarial+model+of+labor-management+relations,+compared+with+a+cooperative-bargaining+style&amp;gs_lp=Egxnd3Mtd2l6LXNlcnAicndoYXQgaXMgbWVhbnQgYnkgdGhlIGFkdmVyc2FyaWFsIG1vZGVsIG9mIGxhYm9yLW1hbmFnZW1lbnQgcmVsYXRpb25zLCBjb21wYXJlZCB3aXRoIGEgY29vcGVyYXRpdmUtYmFyZ2FpbmluZyBzdHlsZTIHECMYJxjqAjIHECMYJxjqAjINECMY8AUYJxjqAhieBjIHECMYJxjqAjIHECMYJxjqAjIHECMYJxjqAjIHECMYJxjqAjIHECMYJxjqAjITECMY8AUYgAQYJxiKBRjqAhieBjINECMYgAQYJxiKBRjqAjIXEAAYgAQYkQIYtAIY5wYYigUY6gLYAQEyFxAAGIAEGJECGLQCGOcGGIoFGOoC2AEBMhcQABiABBiRAhi0AhjnBhiKBRjqAtgBATIXEAAYgAQYkQIYtAIY5wYYigUY6gLYAQEyEBAAGAMYtAIY6gIYjwHYAQEyEBAAGAMYtAIY6gIYjwHYAQEyEBAAGAMYtAIY6gIYjwHYAQEyEBAAGAMYtAIY6gIYjwHYAQEyEBAAGAMYtAIY6gIYjwHYAQFI1h5Q3hNY3hNwAXgBkAEAmAEAoAEAqgEAuAEDyAEA-AEB-AECmAIBoAIbqAITmAMb8QUwD8aWXZ5nUboGBggBEAEYAZIHATGgBwCyBwC4BwDCBwM0LTHIBxiACAA&amp;sclient=gws-wiz-serp&amp;mstk=AUtExfAmBqbcfnDd5dGMS8xOUM_HCaLiP978xqFEzg15BSVtm_BLI-vkegHTX4pnaXx_QttnGnnbGR0E82PDl2zS6Gyfrdh4UOMl9xMdkasb1zcBLvB3GfPX13_Z-7ydFPNlvOuhlesKf2fZZNfU_LmUiREO4jsdELur-pj7gHJquGOklUXkFeNFuR_2VTDwa-THsVdq6R3POITq9kgImO1WwWQYbTqBDg295KA3vsj6ZWa6BpTCx2LF6EioJfrieVcQTLe2su0V4dGzsl5YhJQsss8Tn3Wyd6K1cicUgb3AHgW7CeB0C0ihch5Wc4lwyx9xbj2FgCdUQyJN-pVfSXmk-M99hUAj15LskLGcc3mfdrRtfgitf_yWBwjEoCY2WUNoBmFesZEjvPafMh6pXZEd2lVBLYnhAA6APm8isFfui0I&amp;csui=3"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www.google.com/search?q=Adversarial+Model&amp;sca_esv=62e345f31140e71e&amp;hl=en&amp;sxsrf=AE3TifPSqAU_olm8sZZyXzMJYBVmwcbSJQ:1766722886188&amp;ei=Rg1OacqjC7fGp84PitXX-As&amp;ved=2ahUKEwiAnJu0tNqRAxV3RTABHfFgO8MQgK4QegQIAhAA&amp;uact=5&amp;oq=what+is+meant+by+the+adversarial+model+of+labor-management+relations,+compared+with+a+cooperative-bargaining+style&amp;gs_lp=Egxnd3Mtd2l6LXNlcnAicndoYXQgaXMgbWVhbnQgYnkgdGhlIGFkdmVyc2FyaWFsIG1vZGVsIG9mIGxhYm9yLW1hbmFnZW1lbnQgcmVsYXRpb25zLCBjb21wYXJlZCB3aXRoIGEgY29vcGVyYXRpdmUtYmFyZ2FpbmluZyBzdHlsZTIHECMYJxjqAjIHECMYJxjqAjINECMY8AUYJxjqAhieBjIHECMYJxjqAjIHECMYJxjqAjIHECMYJxjqAjIHECMYJxjqAjIHECMYJxjqAjITECMY8AUYgAQYJxiKBRjqAhieBjINECMYgAQYJxiKBRjqAjIXEAAYgAQYkQIYtAIY5wYYigUY6gLYAQEyFxAAGIAEGJECGLQCGOcGGIoFGOoC2AEBMhcQABiABBiRAhi0AhjnBhiKBRjqAtgBATIXEAAYgAQYkQIYtAIY5wYYigUY6gLYAQEyEBAAGAMYtAIY6gIYjwHYAQEyEBAAGAMYtAIY6gIYjwHYAQEyEBAAGAMYtAIY6gIYjwHYAQEyEBAAGAMYtAIY6gIYjwHYAQEyEBAAGAMYtAIY6gIYjwHYAQFI1h5Q3hNY3hNwAXgBkAEAmAEAoAEAqgEAuAEDyAEA-AEB-AECmAIBoAIbqAITmAMb8QUwD8aWXZ5nUboGBggBEAEYAZIHATGgBwCyBwC4BwDCBwM0LTHIBxiACAA&amp;sclient=gws-wiz-serp&amp;mstk=AUtExfAmBqbcfnDd5dGMS8xOUM_HCaLiP978xqFEzg15BSVtm_BLI-vkegHTX4pnaXx_QttnGnnbGR0E82PDl2zS6Gyfrdh4UOMl9xMdkasb1zcBLvB3GfPX13_Z-7ydFPNlvOuhlesKf2fZZNfU_LmUiREO4jsdELur-pj7gHJquGOklUXkFeNFuR_2VTDwa-THsVdq6R3POITq9kgImO1WwWQYbTqBDg295KA3vsj6ZWa6BpTCx2LF6EioJfrieVcQTLe2su0V4dGzsl5YhJQsss8Tn3Wyd6K1cicUgb3AHgW7CeB0C0ihch5Wc4lwyx9xbj2FgCdUQyJN-pVfSXmk-M99hUAj15LskLGcc3mfdrRtfgitf_yWBwjEoCY2WUNoBmFesZEjvPafMh6pXZEd2lVBLYnhAA6APm8isFfui0I&amp;csui=3" TargetMode="External"/><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hyperlink" Target="https://www.google.com/search?q=Quality+of+Work+Life+(QWL)+programs&amp;sca_esv=62e345f31140e71e&amp;hl=en&amp;sxsrf=AE3TifPSqAU_olm8sZZyXzMJYBVmwcbSJQ:1766722886188&amp;ei=Rg1OacqjC7fGp84PitXX-As&amp;ved=2ahUKEwiAnJu0tNqRAxV3RTABHfFgO8MQgK4QegQIBRAE&amp;uact=5&amp;oq=what+is+meant+by+the+adversarial+model+of+labor-management+relations,+compared+with+a+cooperative-bargaining+style&amp;gs_lp=Egxnd3Mtd2l6LXNlcnAicndoYXQgaXMgbWVhbnQgYnkgdGhlIGFkdmVyc2FyaWFsIG1vZGVsIG9mIGxhYm9yLW1hbmFnZW1lbnQgcmVsYXRpb25zLCBjb21wYXJlZCB3aXRoIGEgY29vcGVyYXRpdmUtYmFyZ2FpbmluZyBzdHlsZTIHECMYJxjqAjIHECMYJxjqAjINECMY8AUYJxjqAhieBjIHECMYJxjqAjIHECMYJxjqAjIHECMYJxjqAjIHECMYJxjqAjIHECMYJxjqAjITECMY8AUYgAQYJxiKBRjqAhieBjINECMYgAQYJxiKBRjqAjIXEAAYgAQYkQIYtAIY5wYYigUY6gLYAQEyFxAAGIAEGJECGLQCGOcGGIoFGOoC2AEBMhcQABiABBiRAhi0AhjnBhiKBRjqAtgBATIXEAAYgAQYkQIYtAIY5wYYigUY6gLYAQEyEBAAGAMYtAIY6gIYjwHYAQEyEBAAGAMYtAIY6gIYjwHYAQEyEBAAGAMYtAIY6gIYjwHYAQEyEBAAGAMYtAIY6gIYjwHYAQEyEBAAGAMYtAIY6gIYjwHYAQFI1h5Q3hNY3hNwAXgBkAEAmAEAoAEAqgEAuAEDyAEA-AEB-AECmAIBoAIbqAITmAMb8QUwD8aWXZ5nUboGBggBEAEYAZIHATGgBwCyBwC4BwDCBwM0LTHIBxiACAA&amp;sclient=gws-wiz-serp&amp;mstk=AUtExfAmBqbcfnDd5dGMS8xOUM_HCaLiP978xqFEzg15BSVtm_BLI-vkegHTX4pnaXx_QttnGnnbGR0E82PDl2zS6Gyfrdh4UOMl9xMdkasb1zcBLvB3GfPX13_Z-7ydFPNlvOuhlesKf2fZZNfU_LmUiREO4jsdELur-pj7gHJquGOklUXkFeNFuR_2VTDwa-THsVdq6R3POITq9kgImO1WwWQYbTqBDg295KA3vsj6ZWa6BpTCx2LF6EioJfrieVcQTLe2su0V4dGzsl5YhJQsss8Tn3Wyd6K1cicUgb3AHgW7CeB0C0ihch5Wc4lwyx9xbj2FgCdUQyJN-pVfSXmk-M99hUAj15LskLGcc3mfdrRtfgitf_yWBwjEoCY2WUNoBmFesZEjvPafMh6pXZEd2lVBLYnhAA6APm8isFfui0I&amp;csui=3" TargetMode="External"/><Relationship Id="rId4" Type="http://schemas.openxmlformats.org/officeDocument/2006/relationships/hyperlink" Target="https://www.google.com/search?q=Cooperative+Bargaining+Style&amp;sca_esv=62e345f31140e71e&amp;hl=en&amp;sxsrf=AE3TifPSqAU_olm8sZZyXzMJYBVmwcbSJQ:1766722886188&amp;ei=Rg1OacqjC7fGp84PitXX-As&amp;ved=2ahUKEwiAnJu0tNqRAxV3RTABHfFgO8MQgK4QegQIBBAA&amp;uact=5&amp;oq=what+is+meant+by+the+adversarial+model+of+labor-management+relations,+compared+with+a+cooperative-bargaining+style&amp;gs_lp=Egxnd3Mtd2l6LXNlcnAicndoYXQgaXMgbWVhbnQgYnkgdGhlIGFkdmVyc2FyaWFsIG1vZGVsIG9mIGxhYm9yLW1hbmFnZW1lbnQgcmVsYXRpb25zLCBjb21wYXJlZCB3aXRoIGEgY29vcGVyYXRpdmUtYmFyZ2FpbmluZyBzdHlsZTIHECMYJxjqAjIHECMYJxjqAjINECMY8AUYJxjqAhieBjIHECMYJxjqAjIHECMYJxjqAjIHECMYJxjqAjIHECMYJxjqAjIHECMYJxjqAjITECMY8AUYgAQYJxiKBRjqAhieBjINECMYgAQYJxiKBRjqAjIXEAAYgAQYkQIYtAIY5wYYigUY6gLYAQEyFxAAGIAEGJECGLQCGOcGGIoFGOoC2AEBMhcQABiABBiRAhi0AhjnBhiKBRjqAtgBATIXEAAYgAQYkQIYtAIY5wYYigUY6gLYAQEyEBAAGAMYtAIY6gIYjwHYAQEyEBAAGAMYtAIY6gIYjwHYAQEyEBAAGAMYtAIY6gIYjwHYAQEyEBAAGAMYtAIY6gIYjwHYAQEyEBAAGAMYtAIY6gIYjwHYAQFI1h5Q3hNY3hNwAXgBkAEAmAEAoAEAqgEAuAEDyAEA-AEB-AECmAIBoAIbqAITmAMb8QUwD8aWXZ5nUboGBggBEAEYAZIHATGgBwCyBwC4BwDCBwM0LTHIBxiACAA&amp;sclient=gws-wiz-serp&amp;mstk=AUtExfAmBqbcfnDd5dGMS8xOUM_HCaLiP978xqFEzg15BSVtm_BLI-vkegHTX4pnaXx_QttnGnnbGR0E82PDl2zS6Gyfrdh4UOMl9xMdkasb1zcBLvB3GfPX13_Z-7ydFPNlvOuhlesKf2fZZNfU_LmUiREO4jsdELur-pj7gHJquGOklUXkFeNFuR_2VTDwa-THsVdq6R3POITq9kgImO1WwWQYbTqBDg295KA3vsj6ZWa6BpTCx2LF6EioJfrieVcQTLe2su0V4dGzsl5YhJQsss8Tn3Wyd6K1cicUgb3AHgW7CeB0C0ihch5Wc4lwyx9xbj2FgCdUQyJN-pVfSXmk-M99hUAj15LskLGcc3mfdrRtfgitf_yWBwjEoCY2WUNoBmFesZEjvPafMh6pXZEd2lVBLYnhAA6APm8isFfui0I&amp;csui=3"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www.google.com/search?q=Adversarial+Model&amp;sca_esv=62e345f31140e71e&amp;hl=en&amp;sxsrf=AE3TifPSqAU_olm8sZZyXzMJYBVmwcbSJQ:1766722886188&amp;ei=Rg1OacqjC7fGp84PitXX-As&amp;ved=2ahUKEwiAnJu0tNqRAxV3RTABHfFgO8MQgK4QegQIAhAA&amp;uact=5&amp;oq=what+is+meant+by+the+adversarial+model+of+labor-management+relations,+compared+with+a+cooperative-bargaining+style&amp;gs_lp=Egxnd3Mtd2l6LXNlcnAicndoYXQgaXMgbWVhbnQgYnkgdGhlIGFkdmVyc2FyaWFsIG1vZGVsIG9mIGxhYm9yLW1hbmFnZW1lbnQgcmVsYXRpb25zLCBjb21wYXJlZCB3aXRoIGEgY29vcGVyYXRpdmUtYmFyZ2FpbmluZyBzdHlsZTIHECMYJxjqAjIHECMYJxjqAjINECMY8AUYJxjqAhieBjIHECMYJxjqAjIHECMYJxjqAjIHECMYJxjqAjIHECMYJxjqAjIHECMYJxjqAjITECMY8AUYgAQYJxiKBRjqAhieBjINECMYgAQYJxiKBRjqAjIXEAAYgAQYkQIYtAIY5wYYigUY6gLYAQEyFxAAGIAEGJECGLQCGOcGGIoFGOoC2AEBMhcQABiABBiRAhi0AhjnBhiKBRjqAtgBATIXEAAYgAQYkQIYtAIY5wYYigUY6gLYAQEyEBAAGAMYtAIY6gIYjwHYAQEyEBAAGAMYtAIY6gIYjwHYAQEyEBAAGAMYtAIY6gIYjwHYAQEyEBAAGAMYtAIY6gIYjwHYAQEyEBAAGAMYtAIY6gIYjwHYAQFI1h5Q3hNY3hNwAXgBkAEAmAEAoAEAqgEAuAEDyAEA-AEB-AECmAIBoAIbqAITmAMb8QUwD8aWXZ5nUboGBggBEAEYAZIHATGgBwCyBwC4BwDCBwM0LTHIBxiACAA&amp;sclient=gws-wiz-serp&amp;mstk=AUtExfAmBqbcfnDd5dGMS8xOUM_HCaLiP978xqFEzg15BSVtm_BLI-vkegHTX4pnaXx_QttnGnnbGR0E82PDl2zS6Gyfrdh4UOMl9xMdkasb1zcBLvB3GfPX13_Z-7ydFPNlvOuhlesKf2fZZNfU_LmUiREO4jsdELur-pj7gHJquGOklUXkFeNFuR_2VTDwa-THsVdq6R3POITq9kgImO1WwWQYbTqBDg295KA3vsj6ZWa6BpTCx2LF6EioJfrieVcQTLe2su0V4dGzsl5YhJQsss8Tn3Wyd6K1cicUgb3AHgW7CeB0C0ihch5Wc4lwyx9xbj2FgCdUQyJN-pVfSXmk-M99hUAj15LskLGcc3mfdrRtfgitf_yWBwjEoCY2WUNoBmFesZEjvPafMh6pXZEd2lVBLYnhAA6APm8isFfui0I&amp;csui=3" TargetMode="External"/><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hyperlink" Target="https://www.google.com/search?q=Quality+of+Work+Life+(QWL)+programs&amp;sca_esv=62e345f31140e71e&amp;hl=en&amp;sxsrf=AE3TifPSqAU_olm8sZZyXzMJYBVmwcbSJQ:1766722886188&amp;ei=Rg1OacqjC7fGp84PitXX-As&amp;ved=2ahUKEwiAnJu0tNqRAxV3RTABHfFgO8MQgK4QegQIBRAE&amp;uact=5&amp;oq=what+is+meant+by+the+adversarial+model+of+labor-management+relations,+compared+with+a+cooperative-bargaining+style&amp;gs_lp=Egxnd3Mtd2l6LXNlcnAicndoYXQgaXMgbWVhbnQgYnkgdGhlIGFkdmVyc2FyaWFsIG1vZGVsIG9mIGxhYm9yLW1hbmFnZW1lbnQgcmVsYXRpb25zLCBjb21wYXJlZCB3aXRoIGEgY29vcGVyYXRpdmUtYmFyZ2FpbmluZyBzdHlsZTIHECMYJxjqAjIHECMYJxjqAjINECMY8AUYJxjqAhieBjIHECMYJxjqAjIHECMYJxjqAjIHECMYJxjqAjIHECMYJxjqAjIHECMYJxjqAjITECMY8AUYgAQYJxiKBRjqAhieBjINECMYgAQYJxiKBRjqAjIXEAAYgAQYkQIYtAIY5wYYigUY6gLYAQEyFxAAGIAEGJECGLQCGOcGGIoFGOoC2AEBMhcQABiABBiRAhi0AhjnBhiKBRjqAtgBATIXEAAYgAQYkQIYtAIY5wYYigUY6gLYAQEyEBAAGAMYtAIY6gIYjwHYAQEyEBAAGAMYtAIY6gIYjwHYAQEyEBAAGAMYtAIY6gIYjwHYAQEyEBAAGAMYtAIY6gIYjwHYAQEyEBAAGAMYtAIY6gIYjwHYAQFI1h5Q3hNY3hNwAXgBkAEAmAEAoAEAqgEAuAEDyAEA-AEB-AECmAIBoAIbqAITmAMb8QUwD8aWXZ5nUboGBggBEAEYAZIHATGgBwCyBwC4BwDCBwM0LTHIBxiACAA&amp;sclient=gws-wiz-serp&amp;mstk=AUtExfAmBqbcfnDd5dGMS8xOUM_HCaLiP978xqFEzg15BSVtm_BLI-vkegHTX4pnaXx_QttnGnnbGR0E82PDl2zS6Gyfrdh4UOMl9xMdkasb1zcBLvB3GfPX13_Z-7ydFPNlvOuhlesKf2fZZNfU_LmUiREO4jsdELur-pj7gHJquGOklUXkFeNFuR_2VTDwa-THsVdq6R3POITq9kgImO1WwWQYbTqBDg295KA3vsj6ZWa6BpTCx2LF6EioJfrieVcQTLe2su0V4dGzsl5YhJQsss8Tn3Wyd6K1cicUgb3AHgW7CeB0C0ihch5Wc4lwyx9xbj2FgCdUQyJN-pVfSXmk-M99hUAj15LskLGcc3mfdrRtfgitf_yWBwjEoCY2WUNoBmFesZEjvPafMh6pXZEd2lVBLYnhAA6APm8isFfui0I&amp;csui=3" TargetMode="External"/><Relationship Id="rId4" Type="http://schemas.openxmlformats.org/officeDocument/2006/relationships/hyperlink" Target="https://www.google.com/search?q=Cooperative+Bargaining+Style&amp;sca_esv=62e345f31140e71e&amp;hl=en&amp;sxsrf=AE3TifPSqAU_olm8sZZyXzMJYBVmwcbSJQ:1766722886188&amp;ei=Rg1OacqjC7fGp84PitXX-As&amp;ved=2ahUKEwiAnJu0tNqRAxV3RTABHfFgO8MQgK4QegQIBBAA&amp;uact=5&amp;oq=what+is+meant+by+the+adversarial+model+of+labor-management+relations,+compared+with+a+cooperative-bargaining+style&amp;gs_lp=Egxnd3Mtd2l6LXNlcnAicndoYXQgaXMgbWVhbnQgYnkgdGhlIGFkdmVyc2FyaWFsIG1vZGVsIG9mIGxhYm9yLW1hbmFnZW1lbnQgcmVsYXRpb25zLCBjb21wYXJlZCB3aXRoIGEgY29vcGVyYXRpdmUtYmFyZ2FpbmluZyBzdHlsZTIHECMYJxjqAjIHECMYJxjqAjINECMY8AUYJxjqAhieBjIHECMYJxjqAjIHECMYJxjqAjIHECMYJxjqAjIHECMYJxjqAjIHECMYJxjqAjITECMY8AUYgAQYJxiKBRjqAhieBjINECMYgAQYJxiKBRjqAjIXEAAYgAQYkQIYtAIY5wYYigUY6gLYAQEyFxAAGIAEGJECGLQCGOcGGIoFGOoC2AEBMhcQABiABBiRAhi0AhjnBhiKBRjqAtgBATIXEAAYgAQYkQIYtAIY5wYYigUY6gLYAQEyEBAAGAMYtAIY6gIYjwHYAQEyEBAAGAMYtAIY6gIYjwHYAQEyEBAAGAMYtAIY6gIYjwHYAQEyEBAAGAMYtAIY6gIYjwHYAQEyEBAAGAMYtAIY6gIYjwHYAQFI1h5Q3hNY3hNwAXgBkAEAmAEAoAEAqgEAuAEDyAEA-AEB-AECmAIBoAIbqAITmAMb8QUwD8aWXZ5nUboGBggBEAEYAZIHATGgBwCyBwC4BwDCBwM0LTHIBxiACAA&amp;sclient=gws-wiz-serp&amp;mstk=AUtExfAmBqbcfnDd5dGMS8xOUM_HCaLiP978xqFEzg15BSVtm_BLI-vkegHTX4pnaXx_QttnGnnbGR0E82PDl2zS6Gyfrdh4UOMl9xMdkasb1zcBLvB3GfPX13_Z-7ydFPNlvOuhlesKf2fZZNfU_LmUiREO4jsdELur-pj7gHJquGOklUXkFeNFuR_2VTDwa-THsVdq6R3POITq9kgImO1WwWQYbTqBDg295KA3vsj6ZWa6BpTCx2LF6EioJfrieVcQTLe2su0V4dGzsl5YhJQsss8Tn3Wyd6K1cicUgb3AHgW7CeB0C0ihch5Wc4lwyx9xbj2FgCdUQyJN-pVfSXmk-M99hUAj15LskLGcc3mfdrRtfgitf_yWBwjEoCY2WUNoBmFesZEjvPafMh6pXZEd2lVBLYnhAA6APm8isFfui0I&amp;csui=3"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s://www.google.com/search?q=Adversarial+Model&amp;sca_esv=62e345f31140e71e&amp;hl=en&amp;sxsrf=AE3TifPSqAU_olm8sZZyXzMJYBVmwcbSJQ:1766722886188&amp;ei=Rg1OacqjC7fGp84PitXX-As&amp;ved=2ahUKEwiAnJu0tNqRAxV3RTABHfFgO8MQgK4QegQIAhAA&amp;uact=5&amp;oq=what+is+meant+by+the+adversarial+model+of+labor-management+relations,+compared+with+a+cooperative-bargaining+style&amp;gs_lp=Egxnd3Mtd2l6LXNlcnAicndoYXQgaXMgbWVhbnQgYnkgdGhlIGFkdmVyc2FyaWFsIG1vZGVsIG9mIGxhYm9yLW1hbmFnZW1lbnQgcmVsYXRpb25zLCBjb21wYXJlZCB3aXRoIGEgY29vcGVyYXRpdmUtYmFyZ2FpbmluZyBzdHlsZTIHECMYJxjqAjIHECMYJxjqAjINECMY8AUYJxjqAhieBjIHECMYJxjqAjIHECMYJxjqAjIHECMYJxjqAjIHECMYJxjqAjIHECMYJxjqAjITECMY8AUYgAQYJxiKBRjqAhieBjINECMYgAQYJxiKBRjqAjIXEAAYgAQYkQIYtAIY5wYYigUY6gLYAQEyFxAAGIAEGJECGLQCGOcGGIoFGOoC2AEBMhcQABiABBiRAhi0AhjnBhiKBRjqAtgBATIXEAAYgAQYkQIYtAIY5wYYigUY6gLYAQEyEBAAGAMYtAIY6gIYjwHYAQEyEBAAGAMYtAIY6gIYjwHYAQEyEBAAGAMYtAIY6gIYjwHYAQEyEBAAGAMYtAIY6gIYjwHYAQEyEBAAGAMYtAIY6gIYjwHYAQFI1h5Q3hNY3hNwAXgBkAEAmAEAoAEAqgEAuAEDyAEA-AEB-AECmAIBoAIbqAITmAMb8QUwD8aWXZ5nUboGBggBEAEYAZIHATGgBwCyBwC4BwDCBwM0LTHIBxiACAA&amp;sclient=gws-wiz-serp&amp;mstk=AUtExfAmBqbcfnDd5dGMS8xOUM_HCaLiP978xqFEzg15BSVtm_BLI-vkegHTX4pnaXx_QttnGnnbGR0E82PDl2zS6Gyfrdh4UOMl9xMdkasb1zcBLvB3GfPX13_Z-7ydFPNlvOuhlesKf2fZZNfU_LmUiREO4jsdELur-pj7gHJquGOklUXkFeNFuR_2VTDwa-THsVdq6R3POITq9kgImO1WwWQYbTqBDg295KA3vsj6ZWa6BpTCx2LF6EioJfrieVcQTLe2su0V4dGzsl5YhJQsss8Tn3Wyd6K1cicUgb3AHgW7CeB0C0ihch5Wc4lwyx9xbj2FgCdUQyJN-pVfSXmk-M99hUAj15LskLGcc3mfdrRtfgitf_yWBwjEoCY2WUNoBmFesZEjvPafMh6pXZEd2lVBLYnhAA6APm8isFfui0I&amp;csui=3" TargetMode="External"/><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hyperlink" Target="https://www.google.com/search?q=Quality+of+Work+Life+(QWL)+programs&amp;sca_esv=62e345f31140e71e&amp;hl=en&amp;sxsrf=AE3TifPSqAU_olm8sZZyXzMJYBVmwcbSJQ:1766722886188&amp;ei=Rg1OacqjC7fGp84PitXX-As&amp;ved=2ahUKEwiAnJu0tNqRAxV3RTABHfFgO8MQgK4QegQIBRAE&amp;uact=5&amp;oq=what+is+meant+by+the+adversarial+model+of+labor-management+relations,+compared+with+a+cooperative-bargaining+style&amp;gs_lp=Egxnd3Mtd2l6LXNlcnAicndoYXQgaXMgbWVhbnQgYnkgdGhlIGFkdmVyc2FyaWFsIG1vZGVsIG9mIGxhYm9yLW1hbmFnZW1lbnQgcmVsYXRpb25zLCBjb21wYXJlZCB3aXRoIGEgY29vcGVyYXRpdmUtYmFyZ2FpbmluZyBzdHlsZTIHECMYJxjqAjIHECMYJxjqAjINECMY8AUYJxjqAhieBjIHECMYJxjqAjIHECMYJxjqAjIHECMYJxjqAjIHECMYJxjqAjIHECMYJxjqAjITECMY8AUYgAQYJxiKBRjqAhieBjINECMYgAQYJxiKBRjqAjIXEAAYgAQYkQIYtAIY5wYYigUY6gLYAQEyFxAAGIAEGJECGLQCGOcGGIoFGOoC2AEBMhcQABiABBiRAhi0AhjnBhiKBRjqAtgBATIXEAAYgAQYkQIYtAIY5wYYigUY6gLYAQEyEBAAGAMYtAIY6gIYjwHYAQEyEBAAGAMYtAIY6gIYjwHYAQEyEBAAGAMYtAIY6gIYjwHYAQEyEBAAGAMYtAIY6gIYjwHYAQEyEBAAGAMYtAIY6gIYjwHYAQFI1h5Q3hNY3hNwAXgBkAEAmAEAoAEAqgEAuAEDyAEA-AEB-AECmAIBoAIbqAITmAMb8QUwD8aWXZ5nUboGBggBEAEYAZIHATGgBwCyBwC4BwDCBwM0LTHIBxiACAA&amp;sclient=gws-wiz-serp&amp;mstk=AUtExfAmBqbcfnDd5dGMS8xOUM_HCaLiP978xqFEzg15BSVtm_BLI-vkegHTX4pnaXx_QttnGnnbGR0E82PDl2zS6Gyfrdh4UOMl9xMdkasb1zcBLvB3GfPX13_Z-7ydFPNlvOuhlesKf2fZZNfU_LmUiREO4jsdELur-pj7gHJquGOklUXkFeNFuR_2VTDwa-THsVdq6R3POITq9kgImO1WwWQYbTqBDg295KA3vsj6ZWa6BpTCx2LF6EioJfrieVcQTLe2su0V4dGzsl5YhJQsss8Tn3Wyd6K1cicUgb3AHgW7CeB0C0ihch5Wc4lwyx9xbj2FgCdUQyJN-pVfSXmk-M99hUAj15LskLGcc3mfdrRtfgitf_yWBwjEoCY2WUNoBmFesZEjvPafMh6pXZEd2lVBLYnhAA6APm8isFfui0I&amp;csui=3" TargetMode="External"/><Relationship Id="rId4" Type="http://schemas.openxmlformats.org/officeDocument/2006/relationships/hyperlink" Target="https://www.google.com/search?q=Cooperative+Bargaining+Style&amp;sca_esv=62e345f31140e71e&amp;hl=en&amp;sxsrf=AE3TifPSqAU_olm8sZZyXzMJYBVmwcbSJQ:1766722886188&amp;ei=Rg1OacqjC7fGp84PitXX-As&amp;ved=2ahUKEwiAnJu0tNqRAxV3RTABHfFgO8MQgK4QegQIBBAA&amp;uact=5&amp;oq=what+is+meant+by+the+adversarial+model+of+labor-management+relations,+compared+with+a+cooperative-bargaining+style&amp;gs_lp=Egxnd3Mtd2l6LXNlcnAicndoYXQgaXMgbWVhbnQgYnkgdGhlIGFkdmVyc2FyaWFsIG1vZGVsIG9mIGxhYm9yLW1hbmFnZW1lbnQgcmVsYXRpb25zLCBjb21wYXJlZCB3aXRoIGEgY29vcGVyYXRpdmUtYmFyZ2FpbmluZyBzdHlsZTIHECMYJxjqAjIHECMYJxjqAjINECMY8AUYJxjqAhieBjIHECMYJxjqAjIHECMYJxjqAjIHECMYJxjqAjIHECMYJxjqAjIHECMYJxjqAjITECMY8AUYgAQYJxiKBRjqAhieBjINECMYgAQYJxiKBRjqAjIXEAAYgAQYkQIYtAIY5wYYigUY6gLYAQEyFxAAGIAEGJECGLQCGOcGGIoFGOoC2AEBMhcQABiABBiRAhi0AhjnBhiKBRjqAtgBATIXEAAYgAQYkQIYtAIY5wYYigUY6gLYAQEyEBAAGAMYtAIY6gIYjwHYAQEyEBAAGAMYtAIY6gIYjwHYAQEyEBAAGAMYtAIY6gIYjwHYAQEyEBAAGAMYtAIY6gIYjwHYAQEyEBAAGAMYtAIY6gIYjwHYAQFI1h5Q3hNY3hNwAXgBkAEAmAEAoAEAqgEAuAEDyAEA-AEB-AECmAIBoAIbqAITmAMb8QUwD8aWXZ5nUboGBggBEAEYAZIHATGgBwCyBwC4BwDCBwM0LTHIBxiACAA&amp;sclient=gws-wiz-serp&amp;mstk=AUtExfAmBqbcfnDd5dGMS8xOUM_HCaLiP978xqFEzg15BSVtm_BLI-vkegHTX4pnaXx_QttnGnnbGR0E82PDl2zS6Gyfrdh4UOMl9xMdkasb1zcBLvB3GfPX13_Z-7ydFPNlvOuhlesKf2fZZNfU_LmUiREO4jsdELur-pj7gHJquGOklUXkFeNFuR_2VTDwa-THsVdq6R3POITq9kgImO1WwWQYbTqBDg295KA3vsj6ZWa6BpTCx2LF6EioJfrieVcQTLe2su0V4dGzsl5YhJQsss8Tn3Wyd6K1cicUgb3AHgW7CeB0C0ihch5Wc4lwyx9xbj2FgCdUQyJN-pVfSXmk-M99hUAj15LskLGcc3mfdrRtfgitf_yWBwjEoCY2WUNoBmFesZEjvPafMh6pXZEd2lVBLYnhAA6APm8isFfui0I&amp;csui=3" TargetMode="External"/></Relationships>
</file>

<file path=ppt/slides/_rels/slide31.xml.rels><?xml version="1.0" encoding="UTF-8" standalone="yes"?>
<Relationships xmlns="http://schemas.openxmlformats.org/package/2006/relationships"><Relationship Id="rId8" Type="http://schemas.openxmlformats.org/officeDocument/2006/relationships/hyperlink" Target="https://www.google.com/search?q=Congress+of+Industrial+Organizations&amp;sca_esv=62e345f31140e71e&amp;hl=en&amp;sxsrf=AE3TifMHawT-bV_7vvf-ka6d1mzvBklikQ:1766723095232&amp;ei=Fw5OaYT5DbONwbkPoZikOA&amp;ved=2ahUKEwi0vL_8tNqRAxWdmYQIHcRbF74QgK4QegQICBAD&amp;uact=5&amp;oq=Develop+a+time+line+of+significant+events+in+the+history+of+the+American+labor+movement+from+the+1770s+to+the+present.&amp;gs_lp=Egxnd3Mtd2l6LXNlcnAidkRldmVsb3AgYSB0aW1lIGxpbmUgb2Ygc2lnbmlmaWNhbnQgZXZlbnRzIGluIHRoZSBoaXN0b3J5IG9mIHRoZSBBbWVyaWNhbiBsYWJvciBtb3ZlbWVudCBmcm9tIHRoZSAxNzcwcyB0byB0aGUgcHJlc2VudC4yBxAjGCcY6gIyBxAjGCcY6gIyBxAjGCcY6gIyDRAjGPAFGCcY6gIYngYyBxAjGCcY6gIyBxAjGCcY6gIyBxAjGCcY6gIyBxAjGCcY6gIyBxAjGCcY6gIyExAjGPAFGIAEGCcYigUY6gIYngYyFxAAGIAEGJECGLQCGOcGGIoFGOoC2AEBMhcQABiABBiRAhi0AhjnBhiKBRjqAtgBATIXEAAYgAQYkQIYtAIY5wYYigUY6gLYAQEyEBAAGAMYtAIY6gIYjwHYAQEyEBAAGAMYtAIY6gIYjwHYAQEyEBAAGAMYtAIY6gIYjwHYAQEyEBAAGAMYtAIY6gIYjwHYAQEyEBAAGAMYtAIY6gIYjwHYAQFI-xlQvBFYvBFwAXgAkAEAmAEAoAEAqgEAuAEDyAEA-AEB-AECmAIBoAIbqAISmAMb8QUTQ1DQq1EjRroGBggBEAEYAZIHATGgBwCyBwC4BwDCBwM0LTHIBxiACAA&amp;sclient=gws-wiz-serp&amp;mstk=AUtExfAUpiTIHNlux1GFigFg6MGTr5EuBWCHHR-kWKMK3Jixx8DIc1mjS28tTZSLyOYwWbWqn6ya3ZS4Jxaj_UfqJN9wWcmb9XugMQr5vVXs4L4dSdQM1rXCpkrw4riuKEPsCJaOebXA7KRMFB7pjol5ATZVzuLE5zq-f_a4X3sPNSGQVKqOFdo6r1u6Mwwdg0XYIKvVar0WAKnl9BWTgk7YD_72hXvxFidQcUQuWe7APHbhDaXe9yvRhwwR5SFH_0nJwXCK5JY-OLouwfjxxdBEGRqxwKoOZC0kU2iWzolXF-8FhquO-7E6XjTp8KZ_pzG1zbkZ2QN8ugIXZh7z1UOL27GqoLT-rUSaKzqanYMwa8nBONF6nikEA3-XWMQg-1RVnPvKlh0Hvy-Tp5UQbbBHEdfIqTV41U_rcG5kdJ0AsRs&amp;csui=3" TargetMode="External"/><Relationship Id="rId13" Type="http://schemas.openxmlformats.org/officeDocument/2006/relationships/hyperlink" Target="https://www.google.com/search?q=PATCO&amp;sca_esv=62e345f31140e71e&amp;hl=en&amp;sxsrf=AE3TifMHawT-bV_7vvf-ka6d1mzvBklikQ:1766723095232&amp;ei=Fw5OaYT5DbONwbkPoZikOA&amp;ved=2ahUKEwi0vL_8tNqRAxWdmYQIHcRbF74QgK4QegQIChAB&amp;uact=5&amp;oq=Develop+a+time+line+of+significant+events+in+the+history+of+the+American+labor+movement+from+the+1770s+to+the+present.&amp;gs_lp=Egxnd3Mtd2l6LXNlcnAidkRldmVsb3AgYSB0aW1lIGxpbmUgb2Ygc2lnbmlmaWNhbnQgZXZlbnRzIGluIHRoZSBoaXN0b3J5IG9mIHRoZSBBbWVyaWNhbiBsYWJvciBtb3ZlbWVudCBmcm9tIHRoZSAxNzcwcyB0byB0aGUgcHJlc2VudC4yBxAjGCcY6gIyBxAjGCcY6gIyBxAjGCcY6gIyDRAjGPAFGCcY6gIYngYyBxAjGCcY6gIyBxAjGCcY6gIyBxAjGCcY6gIyBxAjGCcY6gIyBxAjGCcY6gIyExAjGPAFGIAEGCcYigUY6gIYngYyFxAAGIAEGJECGLQCGOcGGIoFGOoC2AEBMhcQABiABBiRAhi0AhjnBhiKBRjqAtgBATIXEAAYgAQYkQIYtAIY5wYYigUY6gLYAQEyEBAAGAMYtAIY6gIYjwHYAQEyEBAAGAMYtAIY6gIYjwHYAQEyEBAAGAMYtAIY6gIYjwHYAQEyEBAAGAMYtAIY6gIYjwHYAQEyEBAAGAMYtAIY6gIYjwHYAQFI-xlQvBFYvBFwAXgAkAEAmAEAoAEAqgEAuAEDyAEA-AEB-AECmAIBoAIbqAISmAMb8QUTQ1DQq1EjRroGBggBEAEYAZIHATGgBwCyBwC4BwDCBwM0LTHIBxiACAA&amp;sclient=gws-wiz-serp&amp;mstk=AUtExfAUpiTIHNlux1GFigFg6MGTr5EuBWCHHR-kWKMK3Jixx8DIc1mjS28tTZSLyOYwWbWqn6ya3ZS4Jxaj_UfqJN9wWcmb9XugMQr5vVXs4L4dSdQM1rXCpkrw4riuKEPsCJaOebXA7KRMFB7pjol5ATZVzuLE5zq-f_a4X3sPNSGQVKqOFdo6r1u6Mwwdg0XYIKvVar0WAKnl9BWTgk7YD_72hXvxFidQcUQuWe7APHbhDaXe9yvRhwwR5SFH_0nJwXCK5JY-OLouwfjxxdBEGRqxwKoOZC0kU2iWzolXF-8FhquO-7E6XjTp8KZ_pzG1zbkZ2QN8ugIXZh7z1UOL27GqoLT-rUSaKzqanYMwa8nBONF6nikEA3-XWMQg-1RVnPvKlh0Hvy-Tp5UQbbBHEdfIqTV41U_rcG5kdJ0AsRs&amp;csui=3" TargetMode="External"/><Relationship Id="rId3" Type="http://schemas.openxmlformats.org/officeDocument/2006/relationships/hyperlink" Target="https://www.history.com/articles/labor" TargetMode="External"/><Relationship Id="rId7" Type="http://schemas.openxmlformats.org/officeDocument/2006/relationships/hyperlink" Target="https://www.google.com/search?q=Pullman+Strike&amp;sca_esv=62e345f31140e71e&amp;hl=en&amp;sxsrf=AE3TifMHawT-bV_7vvf-ka6d1mzvBklikQ:1766723095232&amp;ei=Fw5OaYT5DbONwbkPoZikOA&amp;ved=2ahUKEwi0vL_8tNqRAxWdmYQIHcRbF74QgK4QegQIBhAK&amp;uact=5&amp;oq=Develop+a+time+line+of+significant+events+in+the+history+of+the+American+labor+movement+from+the+1770s+to+the+present.&amp;gs_lp=Egxnd3Mtd2l6LXNlcnAidkRldmVsb3AgYSB0aW1lIGxpbmUgb2Ygc2lnbmlmaWNhbnQgZXZlbnRzIGluIHRoZSBoaXN0b3J5IG9mIHRoZSBBbWVyaWNhbiBsYWJvciBtb3ZlbWVudCBmcm9tIHRoZSAxNzcwcyB0byB0aGUgcHJlc2VudC4yBxAjGCcY6gIyBxAjGCcY6gIyBxAjGCcY6gIyDRAjGPAFGCcY6gIYngYyBxAjGCcY6gIyBxAjGCcY6gIyBxAjGCcY6gIyBxAjGCcY6gIyBxAjGCcY6gIyExAjGPAFGIAEGCcYigUY6gIYngYyFxAAGIAEGJECGLQCGOcGGIoFGOoC2AEBMhcQABiABBiRAhi0AhjnBhiKBRjqAtgBATIXEAAYgAQYkQIYtAIY5wYYigUY6gLYAQEyEBAAGAMYtAIY6gIYjwHYAQEyEBAAGAMYtAIY6gIYjwHYAQEyEBAAGAMYtAIY6gIYjwHYAQEyEBAAGAMYtAIY6gIYjwHYAQEyEBAAGAMYtAIY6gIYjwHYAQFI-xlQvBFYvBFwAXgAkAEAmAEAoAEAqgEAuAEDyAEA-AEB-AECmAIBoAIbqAISmAMb8QUTQ1DQq1EjRroGBggBEAEYAZIHATGgBwCyBwC4BwDCBwM0LTHIBxiACAA&amp;sclient=gws-wiz-serp&amp;mstk=AUtExfAUpiTIHNlux1GFigFg6MGTr5EuBWCHHR-kWKMK3Jixx8DIc1mjS28tTZSLyOYwWbWqn6ya3ZS4Jxaj_UfqJN9wWcmb9XugMQr5vVXs4L4dSdQM1rXCpkrw4riuKEPsCJaOebXA7KRMFB7pjol5ATZVzuLE5zq-f_a4X3sPNSGQVKqOFdo6r1u6Mwwdg0XYIKvVar0WAKnl9BWTgk7YD_72hXvxFidQcUQuWe7APHbhDaXe9yvRhwwR5SFH_0nJwXCK5JY-OLouwfjxxdBEGRqxwKoOZC0kU2iWzolXF-8FhquO-7E6XjTp8KZ_pzG1zbkZ2QN8ugIXZh7z1UOL27GqoLT-rUSaKzqanYMwa8nBONF6nikEA3-XWMQg-1RVnPvKlh0Hvy-Tp5UQbbBHEdfIqTV41U_rcG5kdJ0AsRs&amp;csui=3" TargetMode="External"/><Relationship Id="rId12" Type="http://schemas.openxmlformats.org/officeDocument/2006/relationships/hyperlink" Target="https://www.google.com/search?q=Great+Postal+Strike&amp;sca_esv=62e345f31140e71e&amp;hl=en&amp;sxsrf=AE3TifMHawT-bV_7vvf-ka6d1mzvBklikQ:1766723095232&amp;ei=Fw5OaYT5DbONwbkPoZikOA&amp;ved=2ahUKEwi0vL_8tNqRAxWdmYQIHcRbF74QgK4QegQICBAO&amp;uact=5&amp;oq=Develop+a+time+line+of+significant+events+in+the+history+of+the+American+labor+movement+from+the+1770s+to+the+present.&amp;gs_lp=Egxnd3Mtd2l6LXNlcnAidkRldmVsb3AgYSB0aW1lIGxpbmUgb2Ygc2lnbmlmaWNhbnQgZXZlbnRzIGluIHRoZSBoaXN0b3J5IG9mIHRoZSBBbWVyaWNhbiBsYWJvciBtb3ZlbWVudCBmcm9tIHRoZSAxNzcwcyB0byB0aGUgcHJlc2VudC4yBxAjGCcY6gIyBxAjGCcY6gIyBxAjGCcY6gIyDRAjGPAFGCcY6gIYngYyBxAjGCcY6gIyBxAjGCcY6gIyBxAjGCcY6gIyBxAjGCcY6gIyBxAjGCcY6gIyExAjGPAFGIAEGCcYigUY6gIYngYyFxAAGIAEGJECGLQCGOcGGIoFGOoC2AEBMhcQABiABBiRAhi0AhjnBhiKBRjqAtgBATIXEAAYgAQYkQIYtAIY5wYYigUY6gLYAQEyEBAAGAMYtAIY6gIYjwHYAQEyEBAAGAMYtAIY6gIYjwHYAQEyEBAAGAMYtAIY6gIYjwHYAQEyEBAAGAMYtAIY6gIYjwHYAQEyEBAAGAMYtAIY6gIYjwHYAQFI-xlQvBFYvBFwAXgAkAEAmAEAoAEAqgEAuAEDyAEA-AEB-AECmAIBoAIbqAISmAMb8QUTQ1DQq1EjRroGBggBEAEYAZIHATGgBwCyBwC4BwDCBwM0LTHIBxiACAA&amp;sclient=gws-wiz-serp&amp;mstk=AUtExfAUpiTIHNlux1GFigFg6MGTr5EuBWCHHR-kWKMK3Jixx8DIc1mjS28tTZSLyOYwWbWqn6ya3ZS4Jxaj_UfqJN9wWcmb9XugMQr5vVXs4L4dSdQM1rXCpkrw4riuKEPsCJaOebXA7KRMFB7pjol5ATZVzuLE5zq-f_a4X3sPNSGQVKqOFdo6r1u6Mwwdg0XYIKvVar0WAKnl9BWTgk7YD_72hXvxFidQcUQuWe7APHbhDaXe9yvRhwwR5SFH_0nJwXCK5JY-OLouwfjxxdBEGRqxwKoOZC0kU2iWzolXF-8FhquO-7E6XjTp8KZ_pzG1zbkZ2QN8ugIXZh7z1UOL27GqoLT-rUSaKzqanYMwa8nBONF6nikEA3-XWMQg-1RVnPvKlh0Hvy-Tp5UQbbBHEdfIqTV41U_rcG5kdJ0AsRs&amp;csui=3" TargetMode="External"/><Relationship Id="rId2" Type="http://schemas.openxmlformats.org/officeDocument/2006/relationships/image" Target="../media/image3.png"/><Relationship Id="rId16" Type="http://schemas.openxmlformats.org/officeDocument/2006/relationships/hyperlink" Target="https://www.youtube.com/watch?v=-ZypvdYjKSM" TargetMode="External"/><Relationship Id="rId1" Type="http://schemas.openxmlformats.org/officeDocument/2006/relationships/slideLayout" Target="../slideLayouts/slideLayout7.xml"/><Relationship Id="rId6" Type="http://schemas.openxmlformats.org/officeDocument/2006/relationships/hyperlink" Target="https://www.google.com/search?q=Haymarket+Riot&amp;sca_esv=62e345f31140e71e&amp;hl=en&amp;sxsrf=AE3TifMHawT-bV_7vvf-ka6d1mzvBklikQ:1766723095232&amp;ei=Fw5OaYT5DbONwbkPoZikOA&amp;ved=2ahUKEwi0vL_8tNqRAxWdmYQIHcRbF74QgK4QegQIBhAH&amp;uact=5&amp;oq=Develop+a+time+line+of+significant+events+in+the+history+of+the+American+labor+movement+from+the+1770s+to+the+present.&amp;gs_lp=Egxnd3Mtd2l6LXNlcnAidkRldmVsb3AgYSB0aW1lIGxpbmUgb2Ygc2lnbmlmaWNhbnQgZXZlbnRzIGluIHRoZSBoaXN0b3J5IG9mIHRoZSBBbWVyaWNhbiBsYWJvciBtb3ZlbWVudCBmcm9tIHRoZSAxNzcwcyB0byB0aGUgcHJlc2VudC4yBxAjGCcY6gIyBxAjGCcY6gIyBxAjGCcY6gIyDRAjGPAFGCcY6gIYngYyBxAjGCcY6gIyBxAjGCcY6gIyBxAjGCcY6gIyBxAjGCcY6gIyBxAjGCcY6gIyExAjGPAFGIAEGCcYigUY6gIYngYyFxAAGIAEGJECGLQCGOcGGIoFGOoC2AEBMhcQABiABBiRAhi0AhjnBhiKBRjqAtgBATIXEAAYgAQYkQIYtAIY5wYYigUY6gLYAQEyEBAAGAMYtAIY6gIYjwHYAQEyEBAAGAMYtAIY6gIYjwHYAQEyEBAAGAMYtAIY6gIYjwHYAQEyEBAAGAMYtAIY6gIYjwHYAQEyEBAAGAMYtAIY6gIYjwHYAQFI-xlQvBFYvBFwAXgAkAEAmAEAoAEAqgEAuAEDyAEA-AEB-AECmAIBoAIbqAISmAMb8QUTQ1DQq1EjRroGBggBEAEYAZIHATGgBwCyBwC4BwDCBwM0LTHIBxiACAA&amp;sclient=gws-wiz-serp&amp;mstk=AUtExfAUpiTIHNlux1GFigFg6MGTr5EuBWCHHR-kWKMK3Jixx8DIc1mjS28tTZSLyOYwWbWqn6ya3ZS4Jxaj_UfqJN9wWcmb9XugMQr5vVXs4L4dSdQM1rXCpkrw4riuKEPsCJaOebXA7KRMFB7pjol5ATZVzuLE5zq-f_a4X3sPNSGQVKqOFdo6r1u6Mwwdg0XYIKvVar0WAKnl9BWTgk7YD_72hXvxFidQcUQuWe7APHbhDaXe9yvRhwwR5SFH_0nJwXCK5JY-OLouwfjxxdBEGRqxwKoOZC0kU2iWzolXF-8FhquO-7E6XjTp8KZ_pzG1zbkZ2QN8ugIXZh7z1UOL27GqoLT-rUSaKzqanYMwa8nBONF6nikEA3-XWMQg-1RVnPvKlh0Hvy-Tp5UQbbBHEdfIqTV41U_rcG5kdJ0AsRs&amp;csui=3" TargetMode="External"/><Relationship Id="rId11" Type="http://schemas.openxmlformats.org/officeDocument/2006/relationships/hyperlink" Target="https://www.google.com/search?q=United+Auto+Workers&amp;sca_esv=62e345f31140e71e&amp;hl=en&amp;sxsrf=AE3TifMHawT-bV_7vvf-ka6d1mzvBklikQ:1766723095232&amp;ei=Fw5OaYT5DbONwbkPoZikOA&amp;ved=2ahUKEwi0vL_8tNqRAxWdmYQIHcRbF74QgK4QegQICBAM&amp;uact=5&amp;oq=Develop+a+time+line+of+significant+events+in+the+history+of+the+American+labor+movement+from+the+1770s+to+the+present.&amp;gs_lp=Egxnd3Mtd2l6LXNlcnAidkRldmVsb3AgYSB0aW1lIGxpbmUgb2Ygc2lnbmlmaWNhbnQgZXZlbnRzIGluIHRoZSBoaXN0b3J5IG9mIHRoZSBBbWVyaWNhbiBsYWJvciBtb3ZlbWVudCBmcm9tIHRoZSAxNzcwcyB0byB0aGUgcHJlc2VudC4yBxAjGCcY6gIyBxAjGCcY6gIyBxAjGCcY6gIyDRAjGPAFGCcY6gIYngYyBxAjGCcY6gIyBxAjGCcY6gIyBxAjGCcY6gIyBxAjGCcY6gIyBxAjGCcY6gIyExAjGPAFGIAEGCcYigUY6gIYngYyFxAAGIAEGJECGLQCGOcGGIoFGOoC2AEBMhcQABiABBiRAhi0AhjnBhiKBRjqAtgBATIXEAAYgAQYkQIYtAIY5wYYigUY6gLYAQEyEBAAGAMYtAIY6gIYjwHYAQEyEBAAGAMYtAIY6gIYjwHYAQEyEBAAGAMYtAIY6gIYjwHYAQEyEBAAGAMYtAIY6gIYjwHYAQEyEBAAGAMYtAIY6gIYjwHYAQFI-xlQvBFYvBFwAXgAkAEAmAEAoAEAqgEAuAEDyAEA-AEB-AECmAIBoAIbqAISmAMb8QUTQ1DQq1EjRroGBggBEAEYAZIHATGgBwCyBwC4BwDCBwM0LTHIBxiACAA&amp;sclient=gws-wiz-serp&amp;mstk=AUtExfAUpiTIHNlux1GFigFg6MGTr5EuBWCHHR-kWKMK3Jixx8DIc1mjS28tTZSLyOYwWbWqn6ya3ZS4Jxaj_UfqJN9wWcmb9XugMQr5vVXs4L4dSdQM1rXCpkrw4riuKEPsCJaOebXA7KRMFB7pjol5ATZVzuLE5zq-f_a4X3sPNSGQVKqOFdo6r1u6Mwwdg0XYIKvVar0WAKnl9BWTgk7YD_72hXvxFidQcUQuWe7APHbhDaXe9yvRhwwR5SFH_0nJwXCK5JY-OLouwfjxxdBEGRqxwKoOZC0kU2iWzolXF-8FhquO-7E6XjTp8KZ_pzG1zbkZ2QN8ugIXZh7z1UOL27GqoLT-rUSaKzqanYMwa8nBONF6nikEA3-XWMQg-1RVnPvKlh0Hvy-Tp5UQbbBHEdfIqTV41U_rcG5kdJ0AsRs&amp;csui=3" TargetMode="External"/><Relationship Id="rId5" Type="http://schemas.openxmlformats.org/officeDocument/2006/relationships/hyperlink" Target="https://www.google.com/search?q=Lowell+Mill+Women&amp;sca_esv=62e345f31140e71e&amp;hl=en&amp;sxsrf=AE3TifMHawT-bV_7vvf-ka6d1mzvBklikQ:1766723095232&amp;ei=Fw5OaYT5DbONwbkPoZikOA&amp;ved=2ahUKEwi0vL_8tNqRAxWdmYQIHcRbF74QgK4QegQIBhAE&amp;uact=5&amp;oq=Develop+a+time+line+of+significant+events+in+the+history+of+the+American+labor+movement+from+the+1770s+to+the+present.&amp;gs_lp=Egxnd3Mtd2l6LXNlcnAidkRldmVsb3AgYSB0aW1lIGxpbmUgb2Ygc2lnbmlmaWNhbnQgZXZlbnRzIGluIHRoZSBoaXN0b3J5IG9mIHRoZSBBbWVyaWNhbiBsYWJvciBtb3ZlbWVudCBmcm9tIHRoZSAxNzcwcyB0byB0aGUgcHJlc2VudC4yBxAjGCcY6gIyBxAjGCcY6gIyBxAjGCcY6gIyDRAjGPAFGCcY6gIYngYyBxAjGCcY6gIyBxAjGCcY6gIyBxAjGCcY6gIyBxAjGCcY6gIyBxAjGCcY6gIyExAjGPAFGIAEGCcYigUY6gIYngYyFxAAGIAEGJECGLQCGOcGGIoFGOoC2AEBMhcQABiABBiRAhi0AhjnBhiKBRjqAtgBATIXEAAYgAQYkQIYtAIY5wYYigUY6gLYAQEyEBAAGAMYtAIY6gIYjwHYAQEyEBAAGAMYtAIY6gIYjwHYAQEyEBAAGAMYtAIY6gIYjwHYAQEyEBAAGAMYtAIY6gIYjwHYAQEyEBAAGAMYtAIY6gIYjwHYAQFI-xlQvBFYvBFwAXgAkAEAmAEAoAEAqgEAuAEDyAEA-AEB-AECmAIBoAIbqAISmAMb8QUTQ1DQq1EjRroGBggBEAEYAZIHATGgBwCyBwC4BwDCBwM0LTHIBxiACAA&amp;sclient=gws-wiz-serp&amp;mstk=AUtExfAUpiTIHNlux1GFigFg6MGTr5EuBWCHHR-kWKMK3Jixx8DIc1mjS28tTZSLyOYwWbWqn6ya3ZS4Jxaj_UfqJN9wWcmb9XugMQr5vVXs4L4dSdQM1rXCpkrw4riuKEPsCJaOebXA7KRMFB7pjol5ATZVzuLE5zq-f_a4X3sPNSGQVKqOFdo6r1u6Mwwdg0XYIKvVar0WAKnl9BWTgk7YD_72hXvxFidQcUQuWe7APHbhDaXe9yvRhwwR5SFH_0nJwXCK5JY-OLouwfjxxdBEGRqxwKoOZC0kU2iWzolXF-8FhquO-7E6XjTp8KZ_pzG1zbkZ2QN8ugIXZh7z1UOL27GqoLT-rUSaKzqanYMwa8nBONF6nikEA3-XWMQg-1RVnPvKlh0Hvy-Tp5UQbbBHEdfIqTV41U_rcG5kdJ0AsRs&amp;csui=3" TargetMode="External"/><Relationship Id="rId15" Type="http://schemas.openxmlformats.org/officeDocument/2006/relationships/image" Target="../media/image14.jpeg"/><Relationship Id="rId10" Type="http://schemas.openxmlformats.org/officeDocument/2006/relationships/hyperlink" Target="https://www.google.com/search?q=Fair+Labor+Standards+Act&amp;sca_esv=62e345f31140e71e&amp;hl=en&amp;sxsrf=AE3TifMHawT-bV_7vvf-ka6d1mzvBklikQ:1766723095232&amp;ei=Fw5OaYT5DbONwbkPoZikOA&amp;ved=2ahUKEwi0vL_8tNqRAxWdmYQIHcRbF74QgK4QegQICBAH&amp;uact=5&amp;oq=Develop+a+time+line+of+significant+events+in+the+history+of+the+American+labor+movement+from+the+1770s+to+the+present.&amp;gs_lp=Egxnd3Mtd2l6LXNlcnAidkRldmVsb3AgYSB0aW1lIGxpbmUgb2Ygc2lnbmlmaWNhbnQgZXZlbnRzIGluIHRoZSBoaXN0b3J5IG9mIHRoZSBBbWVyaWNhbiBsYWJvciBtb3ZlbWVudCBmcm9tIHRoZSAxNzcwcyB0byB0aGUgcHJlc2VudC4yBxAjGCcY6gIyBxAjGCcY6gIyBxAjGCcY6gIyDRAjGPAFGCcY6gIYngYyBxAjGCcY6gIyBxAjGCcY6gIyBxAjGCcY6gIyBxAjGCcY6gIyBxAjGCcY6gIyExAjGPAFGIAEGCcYigUY6gIYngYyFxAAGIAEGJECGLQCGOcGGIoFGOoC2AEBMhcQABiABBiRAhi0AhjnBhiKBRjqAtgBATIXEAAYgAQYkQIYtAIY5wYYigUY6gLYAQEyEBAAGAMYtAIY6gIYjwHYAQEyEBAAGAMYtAIY6gIYjwHYAQEyEBAAGAMYtAIY6gIYjwHYAQEyEBAAGAMYtAIY6gIYjwHYAQEyEBAAGAMYtAIY6gIYjwHYAQFI-xlQvBFYvBFwAXgAkAEAmAEAoAEAqgEAuAEDyAEA-AEB-AECmAIBoAIbqAISmAMb8QUTQ1DQq1EjRroGBggBEAEYAZIHATGgBwCyBwC4BwDCBwM0LTHIBxiACAA&amp;sclient=gws-wiz-serp&amp;mstk=AUtExfAUpiTIHNlux1GFigFg6MGTr5EuBWCHHR-kWKMK3Jixx8DIc1mjS28tTZSLyOYwWbWqn6ya3ZS4Jxaj_UfqJN9wWcmb9XugMQr5vVXs4L4dSdQM1rXCpkrw4riuKEPsCJaOebXA7KRMFB7pjol5ATZVzuLE5zq-f_a4X3sPNSGQVKqOFdo6r1u6Mwwdg0XYIKvVar0WAKnl9BWTgk7YD_72hXvxFidQcUQuWe7APHbhDaXe9yvRhwwR5SFH_0nJwXCK5JY-OLouwfjxxdBEGRqxwKoOZC0kU2iWzolXF-8FhquO-7E6XjTp8KZ_pzG1zbkZ2QN8ugIXZh7z1UOL27GqoLT-rUSaKzqanYMwa8nBONF6nikEA3-XWMQg-1RVnPvKlh0Hvy-Tp5UQbbBHEdfIqTV41U_rcG5kdJ0AsRs&amp;csui=3" TargetMode="External"/><Relationship Id="rId4" Type="http://schemas.openxmlformats.org/officeDocument/2006/relationships/hyperlink" Target="https://www.nps.gov/blrv/learn/historyculture/200-labor-events.htm" TargetMode="External"/><Relationship Id="rId9" Type="http://schemas.openxmlformats.org/officeDocument/2006/relationships/hyperlink" Target="https://www.google.com/search?q=National+Labor+Relations+Act+(Wagner+Act)&amp;sca_esv=62e345f31140e71e&amp;hl=en&amp;sxsrf=AE3TifMHawT-bV_7vvf-ka6d1mzvBklikQ:1766723095232&amp;ei=Fw5OaYT5DbONwbkPoZikOA&amp;ved=2ahUKEwi0vL_8tNqRAxWdmYQIHcRbF74QgK4QegQICBAF&amp;uact=5&amp;oq=Develop+a+time+line+of+significant+events+in+the+history+of+the+American+labor+movement+from+the+1770s+to+the+present.&amp;gs_lp=Egxnd3Mtd2l6LXNlcnAidkRldmVsb3AgYSB0aW1lIGxpbmUgb2Ygc2lnbmlmaWNhbnQgZXZlbnRzIGluIHRoZSBoaXN0b3J5IG9mIHRoZSBBbWVyaWNhbiBsYWJvciBtb3ZlbWVudCBmcm9tIHRoZSAxNzcwcyB0byB0aGUgcHJlc2VudC4yBxAjGCcY6gIyBxAjGCcY6gIyBxAjGCcY6gIyDRAjGPAFGCcY6gIYngYyBxAjGCcY6gIyBxAjGCcY6gIyBxAjGCcY6gIyBxAjGCcY6gIyBxAjGCcY6gIyExAjGPAFGIAEGCcYigUY6gIYngYyFxAAGIAEGJECGLQCGOcGGIoFGOoC2AEBMhcQABiABBiRAhi0AhjnBhiKBRjqAtgBATIXEAAYgAQYkQIYtAIY5wYYigUY6gLYAQEyEBAAGAMYtAIY6gIYjwHYAQEyEBAAGAMYtAIY6gIYjwHYAQEyEBAAGAMYtAIY6gIYjwHYAQEyEBAAGAMYtAIY6gIYjwHYAQEyEBAAGAMYtAIY6gIYjwHYAQFI-xlQvBFYvBFwAXgAkAEAmAEAoAEAqgEAuAEDyAEA-AEB-AECmAIBoAIbqAISmAMb8QUTQ1DQq1EjRroGBggBEAEYAZIHATGgBwCyBwC4BwDCBwM0LTHIBxiACAA&amp;sclient=gws-wiz-serp&amp;mstk=AUtExfAUpiTIHNlux1GFigFg6MGTr5EuBWCHHR-kWKMK3Jixx8DIc1mjS28tTZSLyOYwWbWqn6ya3ZS4Jxaj_UfqJN9wWcmb9XugMQr5vVXs4L4dSdQM1rXCpkrw4riuKEPsCJaOebXA7KRMFB7pjol5ATZVzuLE5zq-f_a4X3sPNSGQVKqOFdo6r1u6Mwwdg0XYIKvVar0WAKnl9BWTgk7YD_72hXvxFidQcUQuWe7APHbhDaXe9yvRhwwR5SFH_0nJwXCK5JY-OLouwfjxxdBEGRqxwKoOZC0kU2iWzolXF-8FhquO-7E6XjTp8KZ_pzG1zbkZ2QN8ugIXZh7z1UOL27GqoLT-rUSaKzqanYMwa8nBONF6nikEA3-XWMQg-1RVnPvKlh0Hvy-Tp5UQbbBHEdfIqTV41U_rcG5kdJ0AsRs&amp;csui=3" TargetMode="External"/><Relationship Id="rId14" Type="http://schemas.openxmlformats.org/officeDocument/2006/relationships/hyperlink" Target="https://www.google.com/search?q=Cesar+Chavez&amp;sca_esv=62e345f31140e71e&amp;hl=en&amp;sxsrf=AE3TifMHawT-bV_7vvf-ka6d1mzvBklikQ:1766723095232&amp;ei=Fw5OaYT5DbONwbkPoZikOA&amp;ved=2ahUKEwi0vL_8tNqRAxWdmYQIHcRbF74QgK4QegQIChAF&amp;uact=5&amp;oq=Develop+a+time+line+of+significant+events+in+the+history+of+the+American+labor+movement+from+the+1770s+to+the+present.&amp;gs_lp=Egxnd3Mtd2l6LXNlcnAidkRldmVsb3AgYSB0aW1lIGxpbmUgb2Ygc2lnbmlmaWNhbnQgZXZlbnRzIGluIHRoZSBoaXN0b3J5IG9mIHRoZSBBbWVyaWNhbiBsYWJvciBtb3ZlbWVudCBmcm9tIHRoZSAxNzcwcyB0byB0aGUgcHJlc2VudC4yBxAjGCcY6gIyBxAjGCcY6gIyBxAjGCcY6gIyDRAjGPAFGCcY6gIYngYyBxAjGCcY6gIyBxAjGCcY6gIyBxAjGCcY6gIyBxAjGCcY6gIyBxAjGCcY6gIyExAjGPAFGIAEGCcYigUY6gIYngYyFxAAGIAEGJECGLQCGOcGGIoFGOoC2AEBMhcQABiABBiRAhi0AhjnBhiKBRjqAtgBATIXEAAYgAQYkQIYtAIY5wYYigUY6gLYAQEyEBAAGAMYtAIY6gIYjwHYAQEyEBAAGAMYtAIY6gIYjwHYAQEyEBAAGAMYtAIY6gIYjwHYAQEyEBAAGAMYtAIY6gIYjwHYAQEyEBAAGAMYtAIY6gIYjwHYAQFI-xlQvBFYvBFwAXgAkAEAmAEAoAEAqgEAuAEDyAEA-AEB-AECmAIBoAIbqAISmAMb8QUTQ1DQq1EjRroGBggBEAEYAZIHATGgBwCyBwC4BwDCBwM0LTHIBxiACAA&amp;sclient=gws-wiz-serp&amp;mstk=AUtExfAUpiTIHNlux1GFigFg6MGTr5EuBWCHHR-kWKMK3Jixx8DIc1mjS28tTZSLyOYwWbWqn6ya3ZS4Jxaj_UfqJN9wWcmb9XugMQr5vVXs4L4dSdQM1rXCpkrw4riuKEPsCJaOebXA7KRMFB7pjol5ATZVzuLE5zq-f_a4X3sPNSGQVKqOFdo6r1u6Mwwdg0XYIKvVar0WAKnl9BWTgk7YD_72hXvxFidQcUQuWe7APHbhDaXe9yvRhwwR5SFH_0nJwXCK5JY-OLouwfjxxdBEGRqxwKoOZC0kU2iWzolXF-8FhquO-7E6XjTp8KZ_pzG1zbkZ2QN8ugIXZh7z1UOL27GqoLT-rUSaKzqanYMwa8nBONF6nikEA3-XWMQg-1RVnPvKlh0Hvy-Tp5UQbbBHEdfIqTV41U_rcG5kdJ0AsRs&amp;csui=3"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www.google.com/search?q=National+Labor+Relations+Act+(NLRA)&amp;sca_esv=62e345f31140e71e&amp;hl=en&amp;sxsrf=AE3TifMbUlPHr_Sja8MrySbThS7jW9wZ6w:1766723246760&amp;ei=rg5Oad-WLvSXwbkP24O94AU&amp;ved=2ahUKEwi0tIHFtdqRAxUCTDABHW1QMWEQgK4QegQIAxAI&amp;uact=5&amp;oq=,+illustrating+three+major+achievements+of+the+American+labor+movement+and+how+those+achievements+affect+American+workers.&amp;gs_lp=Egxnd3Mtd2l6LXNlcnAieiwgaWxsdXN0cmF0aW5nIHRocmVlIG1ham9yIGFjaGlldmVtZW50cyBvZiB0aGUgQW1lcmljYW4gbGFib3IgbW92ZW1lbnQgYW5kIGhvdyB0aG9zZSBhY2hpZXZlbWVudHMgYWZmZWN0IEFtZXJpY2FuIHdvcmtlcnMuMgcQIxgnGOoCMgcQIxgnGOoCMgcQIxgnGOoCMgcQIxgnGOoCMg0QIxjwBRgnGOoCGJ4GMgcQIxgnGOoCMgcQIxgnGOoCMgcQIxgnGOoCMgcQIxgnGOoCMgcQIxgnGOoCMhcQABiABBiRAhi0AhjnBhiKBRjqAtgBATIXEAAYgAQYkQIYtAIY5wYYigUY6gLYAQEyFxAAGIAEGJECGLQCGOcGGIoFGOoC2AEBMhcQABiABBiRAhi0AhjnBhiKBRjqAtgBATIXEAAYgAQYkQIYtAIY5wYYigUY6gLYAQEyFxAAGIAEGJECGLQCGOcGGIoFGOoC2AEBSLMxULwRWOUpcAF4AZABAJgBAKABAKoBALgBA8gBAPgBAfgBApgCAaACGagCEJgDGfEFvEULy0WrJrm6BgYIARABGAGSBwExoAcAsgcAuAcAwgcDNC0xyAcXgAgA&amp;sclient=gws-wiz-serp&amp;mstk=AUtExfDwP0lCEKjrDfywNaLMl7mor9upJNqRjXMNbkJgr9dMRn7M_tswQPO_aLOOVJH9dPKP3bQub1SSXvqbG8yVFPau_b_Ruc5UMfahYcaDCHVfOWJ9qaZfcl6jzf9O3Ld9Q27z5AYSfBJuNoLzQLGMHgP1mU_RnRR4mAg4DlLc5HN_T6Vt6FBlY_piVjtUkiclSMb1mFGMqUF1i5rwNh1WCNACirrjMI_lLbEhc0CydZYWob6ggNUU8MIyZIzIX5v1ZMF8FUHS35rf5MLxlySsYbVNKO9JZ--n_SrwjXs068r-eqgTepoAQDYu9P91eSXv7r5CaL8roChWYEJ68fCVc3878N0_e40tuQlx2C0mAdZjuPVq2NegYkmdhqtbIcgQiA4acqkd1p_zWoToMriE_KFx4oUULXdVs_1MNNUFqfM&amp;csui=3" TargetMode="External"/><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microsoft.com/office/2007/relationships/hdphoto" Target="../media/hdphoto1.wdp"/><Relationship Id="rId9" Type="http://schemas.openxmlformats.org/officeDocument/2006/relationships/hyperlink" Target="https://en.wikipedia.org/wiki/Newsboys'_strike_of_1899"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7.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hyperlink" Target="https://www.google.com/search?q=offshoring&amp;sca_esv=62e345f31140e71e&amp;hl=en&amp;sxsrf=AE3TifPmMKAX4-SY6irVnS94YhPwyqgWEw:1766723556592&amp;ei=5A9OaYHzI6bFp84Pyqm0oQ4&amp;ved=2ahUKEwizlNTkttqRAxWX_8kDHUsOAagQgK4QegQIBhAB&amp;uact=5&amp;oq=Explain+the+term%C2%A0globalization.+Discuss+with+your+counselor+some+effects+of+globalization+on+the+workforce+in+the+United+States.+Explain+how+this+global+workforce+fits+into+the+economic+system+of+this+country&amp;gs_lp=Egxnd3Mtd2l6LXNlcnAi0QFFeHBsYWluIHRoZSB0ZXJtwqBnbG9iYWxpemF0aW9uLiBEaXNjdXNzIHdpdGggeW91ciBjb3Vuc2Vsb3Igc29tZSBlZmZlY3RzIG9mIGdsb2JhbGl6YXRpb24gb24gdGhlIHdvcmtmb3JjZSBpbiB0aGUgVW5pdGVkIFN0YXRlcy4gRXhwbGFpbiBob3cgdGhpcyBnbG9iYWwgd29ya2ZvcmNlIGZpdHMgaW50byB0aGUgZWNvbm9taWMgc3lzdGVtIG9mIHRoaXMgY291bnRyeTIHECMYJxjqAjIHECMYJxjqAjIHECMYJxjqAjIHECMYJxjqAjIHECMYJxjqAjIHECMYJxjqAjINECMY8AUYJxjqAhieBjIHECMYJxjqAjIHECMYJxjqAjIHECMYJxjqAjIXEAAYgAQYkQIYtAIY5wYYigUY6gLYAQEyFxAAGIAEGJECGLQCGOcGGIoFGOoC2AEBMhcQABiABBiRAhi0AhjnBhiKBRjqAtgBATIXEAAYgAQYkQIYtAIY5wYYigUY6gLYAQEyFxAAGIAEGJECGLQCGOcGGIoFGOoC2AEBMhcQABiABBiRAhi0AhjnBhiKBRjqAtgBAUiFIFDWE1jWE3ABeAGQAQCYAQCgAQCqAQC4AQPIAQD4AQH4AQKYAgGgAhWoAhCYAxXxBcQZD-aojqBIugYGCAEQARgBkgcBMaAHALIHALgHAMIHAzQtMcgHE4AIAA&amp;sclient=gws-wiz-serp&amp;mstk=AUtExfC7B9xZpHQudvXumTRK30Rjo0j6rIMiIVaodLxMYpI15Y0w6mGwuM3s75b6ITY7_G9rfT8XAZfTOCuyZlp1OmFsT1JrC68Z7rLrHOfsYINJu3F7Oarod-6gWPBdX6sf8UOozR9StsdAwK56EeKrOJsbbok4xvUqg07PNVvn1EwYmuMw_h8CR1kfb5o1Alixe3OdStZOJpE2oUzU7TLwOl1i6r4LM3Gq9sO419xK0QWzvWOiud16kptFhHq5DPDHfX8GleVo-KbwUBEKQ9YOrMShF_X_OPtSmMTWE5Qq_ucCCD_9nwWuRu0nWX_MbkUSWtlDYWDkJwrjpNK9Xocy__0B4rgfGgOwCoEpNrdCGy1oKFt4S1NwgPvm9VsGNmvIJkc97qzx8HPak2u1HntHcfDOv8A5oFgwdABLUP2PWl8&amp;csui=3" TargetMode="External"/><Relationship Id="rId2" Type="http://schemas.openxmlformats.org/officeDocument/2006/relationships/image" Target="../media/image21.png"/><Relationship Id="rId1" Type="http://schemas.openxmlformats.org/officeDocument/2006/relationships/slideLayout" Target="../slideLayouts/slideLayout7.xml"/><Relationship Id="rId5" Type="http://schemas.openxmlformats.org/officeDocument/2006/relationships/hyperlink" Target="https://www.quora.com/How-does-globalization-help-working-class-people-in-the-US" TargetMode="External"/><Relationship Id="rId4" Type="http://schemas.openxmlformats.org/officeDocument/2006/relationships/hyperlink" Target="https://study.com/academy/lesson/video/the-effects-of-globalization-on-labor-conditions.html" TargetMode="External"/></Relationships>
</file>

<file path=ppt/slides/_rels/slide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8" Type="http://schemas.openxmlformats.org/officeDocument/2006/relationships/hyperlink" Target="https://www.google.com/search?q=Minimum+Wage&amp;hl=en&amp;sca_esv=62e345f31140e71e&amp;sxsrf=AE3TifOyzmOdHIN02Xpj3BpR0P9gXQYSGA:1766723906863&amp;ei=QhFOabm1NOfSp84Pru7ymQo&amp;ved=2ahUKEwj7156kuNqRAxXGHNAFHVH0C98QgK4QegQIDRAA&amp;uact=5&amp;oq=summarize+the+basic+rights+and+responsibilities+of+employers+and+employees,+including+union+members+and+nonunion+members+with+respect+to+minimal+wages+concerning+unions+and+workers;+provide+both+sides+of+the+argument.%0d%0a&amp;gs_lp=Egxnd3Mtd2l6LXNlcnAi2gFzdW1tYXJpemUgdGhlIGJhc2ljIHJpZ2h0cyBhbmQgcmVzcG9uc2liaWxpdGllcyBvZiBlbXBsb3llcnMgYW5kIGVtcGxveWVlcywgaW5jbHVkaW5nIHVuaW9uIG1lbWJlcnMgYW5kIG5vbnVuaW9uIG1lbWJlcnMgd2l0aCByZXNwZWN0IHRvIG1pbmltYWwgd2FnZXMgY29uY2VybmluZyB1bmlvbnMgYW5kIHdvcmtlcnM7IHByb3ZpZGUgYm90aCBzaWRlcyBvZiB0aGUgYXJndW1lbnQuCjIHECMYJxjqAjIHECMYJxjqAjIHECMYJxjqAjIHECMYJxjqAjIHECMYJxjqAjIHECMYJxjqAjIHECMYJxjqAjINECMY8AUYJxjqAhieBjIHECMYJxjqAjIHECMYJxjqAjIXEAAYgAQYkQIYtAIY5wYYigUY6gLYAQEyFxAAGIAEGJECGLQCGOcGGIoFGOoC2AEBMhcQABiABBiRAhi0AhjnBhiKBRjqAtgBATIXEAAYgAQYkQIYtAIY5wYYigUY6gLYAQEyFxAAGIAEGJECGLQCGOcGGIoFGOoC2AEBMhcQABiABBiRAhi0AhjnBhiKBRjqAtgBAUiV9QJQAFjF8wJwAXgBkAEAmAEAoAEAqgEAuAEDyAEA-AEB-AECmAIBoAIoqAIQmAMo8QWpsFqlHTtyYroGBggBEAEYAZIHATGgBwCyBwC4BwDCBwM0LTHIByWACAA&amp;sclient=gws-wiz-serp&amp;mstk=AUtExfBgvVfICe9cqAJnuX-htdVIvJInchnJB4xJ6hzI30rxcxapEXTivyX1dfn4hAm4XAfGbAGlgrkX4j6JefgW6cROSsn_1iUr6CLstZKYNuQMX17GGs8gOxU-q3OP1vtsFhgWY46WO_i8smj1eBVpBgafJsg5TPR-QTTWdlnllD_a8vawNDe9F4pFHd6Kt3AoomEYiNY6Tfsq8ly4p1_2hjqT6BWAraME3YfNeuZJFoXQhh3REoqm3ROEOFRJ63hUUn4vQWDnohDCV_RntWtNNjSNFy5H9cqz_gh9jDAgAaiS38T52VTbE1uX0-iF4ap1xHLkS2zpvH_6lzlprtCFAK6No5-3jZnoXT0n_3Lp-Ytup9axmlsKVILUgq8-1Ypn5z2ztmKmbtlmirU5c9X0H3eGV18N41MXbc7Nx0q-Oeo&amp;csui=3" TargetMode="External"/><Relationship Id="rId3" Type="http://schemas.openxmlformats.org/officeDocument/2006/relationships/hyperlink" Target="https://www.google.com/search?q=minimum+wage+laws&amp;hl=en&amp;sca_esv=62e345f31140e71e&amp;sxsrf=AE3TifOyzmOdHIN02Xpj3BpR0P9gXQYSGA:1766723906863&amp;ei=QhFOabm1NOfSp84Pru7ymQo&amp;ved=2ahUKEwj7156kuNqRAxXGHNAFHVH0C98QgK4QegQIARAC&amp;uact=5&amp;oq=summarize+the+basic+rights+and+responsibilities+of+employers+and+employees,+including+union+members+and+nonunion+members+with+respect+to+minimal+wages+concerning+unions+and+workers;+provide+both+sides+of+the+argument.%0d%0a&amp;gs_lp=Egxnd3Mtd2l6LXNlcnAi2gFzdW1tYXJpemUgdGhlIGJhc2ljIHJpZ2h0cyBhbmQgcmVzcG9uc2liaWxpdGllcyBvZiBlbXBsb3llcnMgYW5kIGVtcGxveWVlcywgaW5jbHVkaW5nIHVuaW9uIG1lbWJlcnMgYW5kIG5vbnVuaW9uIG1lbWJlcnMgd2l0aCByZXNwZWN0IHRvIG1pbmltYWwgd2FnZXMgY29uY2VybmluZyB1bmlvbnMgYW5kIHdvcmtlcnM7IHByb3ZpZGUgYm90aCBzaWRlcyBvZiB0aGUgYXJndW1lbnQuCjIHECMYJxjqAjIHECMYJxjqAjIHECMYJxjqAjIHECMYJxjqAjIHECMYJxjqAjIHECMYJxjqAjIHECMYJxjqAjINECMY8AUYJxjqAhieBjIHECMYJxjqAjIHECMYJxjqAjIXEAAYgAQYkQIYtAIY5wYYigUY6gLYAQEyFxAAGIAEGJECGLQCGOcGGIoFGOoC2AEBMhcQABiABBiRAhi0AhjnBhiKBRjqAtgBATIXEAAYgAQYkQIYtAIY5wYYigUY6gLYAQEyFxAAGIAEGJECGLQCGOcGGIoFGOoC2AEBMhcQABiABBiRAhi0AhjnBhiKBRjqAtgBAUiV9QJQAFjF8wJwAXgBkAEAmAEAoAEAqgEAuAEDyAEA-AEB-AECmAIBoAIoqAIQmAMo8QWpsFqlHTtyYroGBggBEAEYAZIHATGgBwCyBwC4BwDCBwM0LTHIByWACAA&amp;sclient=gws-wiz-serp&amp;mstk=AUtExfBgvVfICe9cqAJnuX-htdVIvJInchnJB4xJ6hzI30rxcxapEXTivyX1dfn4hAm4XAfGbAGlgrkX4j6JefgW6cROSsn_1iUr6CLstZKYNuQMX17GGs8gOxU-q3OP1vtsFhgWY46WO_i8smj1eBVpBgafJsg5TPR-QTTWdlnllD_a8vawNDe9F4pFHd6Kt3AoomEYiNY6Tfsq8ly4p1_2hjqT6BWAraME3YfNeuZJFoXQhh3REoqm3ROEOFRJ63hUUn4vQWDnohDCV_RntWtNNjSNFy5H9cqz_gh9jDAgAaiS38T52VTbE1uX0-iF4ap1xHLkS2zpvH_6lzlprtCFAK6No5-3jZnoXT0n_3Lp-Ytup9axmlsKVILUgq8-1Ypn5z2ztmKmbtlmirU5c9X0H3eGV18N41MXbc7Nx0q-Oeo&amp;csui=3" TargetMode="External"/><Relationship Id="rId7" Type="http://schemas.openxmlformats.org/officeDocument/2006/relationships/hyperlink" Target="https://www.google.com/search?q=Non-Union&amp;hl=en&amp;sca_esv=62e345f31140e71e&amp;sxsrf=AE3TifOyzmOdHIN02Xpj3BpR0P9gXQYSGA:1766723906863&amp;ei=QhFOabm1NOfSp84Pru7ymQo&amp;ved=2ahUKEwj7156kuNqRAxXGHNAFHVH0C98QgK4QegQIBBAF&amp;uact=5&amp;oq=summarize+the+basic+rights+and+responsibilities+of+employers+and+employees,+including+union+members+and+nonunion+members+with+respect+to+minimal+wages+concerning+unions+and+workers;+provide+both+sides+of+the+argument.%0d%0a&amp;gs_lp=Egxnd3Mtd2l6LXNlcnAi2gFzdW1tYXJpemUgdGhlIGJhc2ljIHJpZ2h0cyBhbmQgcmVzcG9uc2liaWxpdGllcyBvZiBlbXBsb3llcnMgYW5kIGVtcGxveWVlcywgaW5jbHVkaW5nIHVuaW9uIG1lbWJlcnMgYW5kIG5vbnVuaW9uIG1lbWJlcnMgd2l0aCByZXNwZWN0IHRvIG1pbmltYWwgd2FnZXMgY29uY2VybmluZyB1bmlvbnMgYW5kIHdvcmtlcnM7IHByb3ZpZGUgYm90aCBzaWRlcyBvZiB0aGUgYXJndW1lbnQuCjIHECMYJxjqAjIHECMYJxjqAjIHECMYJxjqAjIHECMYJxjqAjIHECMYJxjqAjIHECMYJxjqAjIHECMYJxjqAjINECMY8AUYJxjqAhieBjIHECMYJxjqAjIHECMYJxjqAjIXEAAYgAQYkQIYtAIY5wYYigUY6gLYAQEyFxAAGIAEGJECGLQCGOcGGIoFGOoC2AEBMhcQABiABBiRAhi0AhjnBhiKBRjqAtgBATIXEAAYgAQYkQIYtAIY5wYYigUY6gLYAQEyFxAAGIAEGJECGLQCGOcGGIoFGOoC2AEBMhcQABiABBiRAhi0AhjnBhiKBRjqAtgBAUiV9QJQAFjF8wJwAXgBkAEAmAEAoAEAqgEAuAEDyAEA-AEB-AECmAIBoAIoqAIQmAMo8QWpsFqlHTtyYroGBggBEAEYAZIHATGgBwCyBwC4BwDCBwM0LTHIByWACAA&amp;sclient=gws-wiz-serp&amp;mstk=AUtExfBgvVfICe9cqAJnuX-htdVIvJInchnJB4xJ6hzI30rxcxapEXTivyX1dfn4hAm4XAfGbAGlgrkX4j6JefgW6cROSsn_1iUr6CLstZKYNuQMX17GGs8gOxU-q3OP1vtsFhgWY46WO_i8smj1eBVpBgafJsg5TPR-QTTWdlnllD_a8vawNDe9F4pFHd6Kt3AoomEYiNY6Tfsq8ly4p1_2hjqT6BWAraME3YfNeuZJFoXQhh3REoqm3ROEOFRJ63hUUn4vQWDnohDCV_RntWtNNjSNFy5H9cqz_gh9jDAgAaiS38T52VTbE1uX0-iF4ap1xHLkS2zpvH_6lzlprtCFAK6No5-3jZnoXT0n_3Lp-Ytup9axmlsKVILUgq8-1Ypn5z2ztmKmbtlmirU5c9X0H3eGV18N41MXbc7Nx0q-Oeo&amp;csui=3" TargetMode="Externa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hyperlink" Target="https://www.google.com/search?q=Collective+Bargaining&amp;hl=en&amp;sca_esv=62e345f31140e71e&amp;sxsrf=AE3TifOyzmOdHIN02Xpj3BpR0P9gXQYSGA:1766723906863&amp;ei=QhFOabm1NOfSp84Pru7ymQo&amp;ved=2ahUKEwj7156kuNqRAxXGHNAFHVH0C98QgK4QegQIBBAD&amp;uact=5&amp;oq=summarize+the+basic+rights+and+responsibilities+of+employers+and+employees,+including+union+members+and+nonunion+members+with+respect+to+minimal+wages+concerning+unions+and+workers;+provide+both+sides+of+the+argument.%0d%0a&amp;gs_lp=Egxnd3Mtd2l6LXNlcnAi2gFzdW1tYXJpemUgdGhlIGJhc2ljIHJpZ2h0cyBhbmQgcmVzcG9uc2liaWxpdGllcyBvZiBlbXBsb3llcnMgYW5kIGVtcGxveWVlcywgaW5jbHVkaW5nIHVuaW9uIG1lbWJlcnMgYW5kIG5vbnVuaW9uIG1lbWJlcnMgd2l0aCByZXNwZWN0IHRvIG1pbmltYWwgd2FnZXMgY29uY2VybmluZyB1bmlvbnMgYW5kIHdvcmtlcnM7IHByb3ZpZGUgYm90aCBzaWRlcyBvZiB0aGUgYXJndW1lbnQuCjIHECMYJxjqAjIHECMYJxjqAjIHECMYJxjqAjIHECMYJxjqAjIHECMYJxjqAjIHECMYJxjqAjIHECMYJxjqAjINECMY8AUYJxjqAhieBjIHECMYJxjqAjIHECMYJxjqAjIXEAAYgAQYkQIYtAIY5wYYigUY6gLYAQEyFxAAGIAEGJECGLQCGOcGGIoFGOoC2AEBMhcQABiABBiRAhi0AhjnBhiKBRjqAtgBATIXEAAYgAQYkQIYtAIY5wYYigUY6gLYAQEyFxAAGIAEGJECGLQCGOcGGIoFGOoC2AEBMhcQABiABBiRAhi0AhjnBhiKBRjqAtgBAUiV9QJQAFjF8wJwAXgBkAEAmAEAoAEAqgEAuAEDyAEA-AEB-AECmAIBoAIoqAIQmAMo8QWpsFqlHTtyYroGBggBEAEYAZIHATGgBwCyBwC4BwDCBwM0LTHIByWACAA&amp;sclient=gws-wiz-serp&amp;mstk=AUtExfBgvVfICe9cqAJnuX-htdVIvJInchnJB4xJ6hzI30rxcxapEXTivyX1dfn4hAm4XAfGbAGlgrkX4j6JefgW6cROSsn_1iUr6CLstZKYNuQMX17GGs8gOxU-q3OP1vtsFhgWY46WO_i8smj1eBVpBgafJsg5TPR-QTTWdlnllD_a8vawNDe9F4pFHd6Kt3AoomEYiNY6Tfsq8ly4p1_2hjqT6BWAraME3YfNeuZJFoXQhh3REoqm3ROEOFRJ63hUUn4vQWDnohDCV_RntWtNNjSNFy5H9cqz_gh9jDAgAaiS38T52VTbE1uX0-iF4ap1xHLkS2zpvH_6lzlprtCFAK6No5-3jZnoXT0n_3Lp-Ytup9axmlsKVILUgq8-1Ypn5z2ztmKmbtlmirU5c9X0H3eGV18N41MXbc7Nx0q-Oeo&amp;csui=3" TargetMode="External"/><Relationship Id="rId5" Type="http://schemas.openxmlformats.org/officeDocument/2006/relationships/hyperlink" Target="https://www.google.com/search?q=Union+Members&amp;hl=en&amp;sca_esv=62e345f31140e71e&amp;sxsrf=AE3TifOyzmOdHIN02Xpj3BpR0P9gXQYSGA:1766723906863&amp;ei=QhFOabm1NOfSp84Pru7ymQo&amp;ved=2ahUKEwj7156kuNqRAxXGHNAFHVH0C98QgK4QegQIBBAC&amp;uact=5&amp;oq=summarize+the+basic+rights+and+responsibilities+of+employers+and+employees,+including+union+members+and+nonunion+members+with+respect+to+minimal+wages+concerning+unions+and+workers;+provide+both+sides+of+the+argument.%0d%0a&amp;gs_lp=Egxnd3Mtd2l6LXNlcnAi2gFzdW1tYXJpemUgdGhlIGJhc2ljIHJpZ2h0cyBhbmQgcmVzcG9uc2liaWxpdGllcyBvZiBlbXBsb3llcnMgYW5kIGVtcGxveWVlcywgaW5jbHVkaW5nIHVuaW9uIG1lbWJlcnMgYW5kIG5vbnVuaW9uIG1lbWJlcnMgd2l0aCByZXNwZWN0IHRvIG1pbmltYWwgd2FnZXMgY29uY2VybmluZyB1bmlvbnMgYW5kIHdvcmtlcnM7IHByb3ZpZGUgYm90aCBzaWRlcyBvZiB0aGUgYXJndW1lbnQuCjIHECMYJxjqAjIHECMYJxjqAjIHECMYJxjqAjIHECMYJxjqAjIHECMYJxjqAjIHECMYJxjqAjIHECMYJxjqAjINECMY8AUYJxjqAhieBjIHECMYJxjqAjIHECMYJxjqAjIXEAAYgAQYkQIYtAIY5wYYigUY6gLYAQEyFxAAGIAEGJECGLQCGOcGGIoFGOoC2AEBMhcQABiABBiRAhi0AhjnBhiKBRjqAtgBATIXEAAYgAQYkQIYtAIY5wYYigUY6gLYAQEyFxAAGIAEGJECGLQCGOcGGIoFGOoC2AEBMhcQABiABBiRAhi0AhjnBhiKBRjqAtgBAUiV9QJQAFjF8wJwAXgBkAEAmAEAoAEAqgEAuAEDyAEA-AEB-AECmAIBoAIoqAIQmAMo8QWpsFqlHTtyYroGBggBEAEYAZIHATGgBwCyBwC4BwDCBwM0LTHIByWACAA&amp;sclient=gws-wiz-serp&amp;mstk=AUtExfBgvVfICe9cqAJnuX-htdVIvJInchnJB4xJ6hzI30rxcxapEXTivyX1dfn4hAm4XAfGbAGlgrkX4j6JefgW6cROSsn_1iUr6CLstZKYNuQMX17GGs8gOxU-q3OP1vtsFhgWY46WO_i8smj1eBVpBgafJsg5TPR-QTTWdlnllD_a8vawNDe9F4pFHd6Kt3AoomEYiNY6Tfsq8ly4p1_2hjqT6BWAraME3YfNeuZJFoXQhh3REoqm3ROEOFRJ63hUUn4vQWDnohDCV_RntWtNNjSNFy5H9cqz_gh9jDAgAaiS38T52VTbE1uX0-iF4ap1xHLkS2zpvH_6lzlprtCFAK6No5-3jZnoXT0n_3Lp-Ytup9axmlsKVILUgq8-1Ypn5z2ztmKmbtlmirU5c9X0H3eGV18N41MXbc7Nx0q-Oeo&amp;csui=3" TargetMode="External"/><Relationship Id="rId4" Type="http://schemas.openxmlformats.org/officeDocument/2006/relationships/hyperlink" Target="https://www.google.com/search?q=NLRA&amp;hl=en&amp;sca_esv=62e345f31140e71e&amp;sxsrf=AE3TifOyzmOdHIN02Xpj3BpR0P9gXQYSGA:1766723906863&amp;ei=QhFOabm1NOfSp84Pru7ymQo&amp;ved=2ahUKEwj7156kuNqRAxXGHNAFHVH0C98QgK4QegQIARAD&amp;uact=5&amp;oq=summarize+the+basic+rights+and+responsibilities+of+employers+and+employees,+including+union+members+and+nonunion+members+with+respect+to+minimal+wages+concerning+unions+and+workers;+provide+both+sides+of+the+argument.%0d%0a&amp;gs_lp=Egxnd3Mtd2l6LXNlcnAi2gFzdW1tYXJpemUgdGhlIGJhc2ljIHJpZ2h0cyBhbmQgcmVzcG9uc2liaWxpdGllcyBvZiBlbXBsb3llcnMgYW5kIGVtcGxveWVlcywgaW5jbHVkaW5nIHVuaW9uIG1lbWJlcnMgYW5kIG5vbnVuaW9uIG1lbWJlcnMgd2l0aCByZXNwZWN0IHRvIG1pbmltYWwgd2FnZXMgY29uY2VybmluZyB1bmlvbnMgYW5kIHdvcmtlcnM7IHByb3ZpZGUgYm90aCBzaWRlcyBvZiB0aGUgYXJndW1lbnQuCjIHECMYJxjqAjIHECMYJxjqAjIHECMYJxjqAjIHECMYJxjqAjIHECMYJxjqAjIHECMYJxjqAjIHECMYJxjqAjINECMY8AUYJxjqAhieBjIHECMYJxjqAjIHECMYJxjqAjIXEAAYgAQYkQIYtAIY5wYYigUY6gLYAQEyFxAAGIAEGJECGLQCGOcGGIoFGOoC2AEBMhcQABiABBiRAhi0AhjnBhiKBRjqAtgBATIXEAAYgAQYkQIYtAIY5wYYigUY6gLYAQEyFxAAGIAEGJECGLQCGOcGGIoFGOoC2AEBMhcQABiABBiRAhi0AhjnBhiKBRjqAtgBAUiV9QJQAFjF8wJwAXgBkAEAmAEAoAEAqgEAuAEDyAEA-AEB-AECmAIBoAIoqAIQmAMo8QWpsFqlHTtyYroGBggBEAEYAZIHATGgBwCyBwC4BwDCBwM0LTHIByWACAA&amp;sclient=gws-wiz-serp&amp;mstk=AUtExfBgvVfICe9cqAJnuX-htdVIvJInchnJB4xJ6hzI30rxcxapEXTivyX1dfn4hAm4XAfGbAGlgrkX4j6JefgW6cROSsn_1iUr6CLstZKYNuQMX17GGs8gOxU-q3OP1vtsFhgWY46WO_i8smj1eBVpBgafJsg5TPR-QTTWdlnllD_a8vawNDe9F4pFHd6Kt3AoomEYiNY6Tfsq8ly4p1_2hjqT6BWAraME3YfNeuZJFoXQhh3REoqm3ROEOFRJ63hUUn4vQWDnohDCV_RntWtNNjSNFy5H9cqz_gh9jDAgAaiS38T52VTbE1uX0-iF4ap1xHLkS2zpvH_6lzlprtCFAK6No5-3jZnoXT0n_3Lp-Ytup9axmlsKVILUgq8-1Ypn5z2ztmKmbtlmirU5c9X0H3eGV18N41MXbc7Nx0q-Oeo&amp;csui=3" TargetMode="External"/></Relationships>
</file>

<file path=ppt/slides/_rels/slide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8" Type="http://schemas.openxmlformats.org/officeDocument/2006/relationships/hyperlink" Target="https://www.google.com/search?q=Community&amp;hl=en&amp;sca_esv=62e345f31140e71e&amp;sxsrf=AE3TifPokcXi7o-NlyJd1zC4vE11mKq9dA:1766724135409&amp;ei=JxJOaZLhGJvUp84PuNvxsAc&amp;ved=2ahUKEwiatLfzuNqRAxX16ckDHYF7NrAQgK4QegQIAxAL&amp;uact=5&amp;oq=%C2%A0Discuss+with+your+counselor+the+different+goals+that+may+motivate+the+owners+of+a+business,+its+stockholders,+its+customers,+its+employees,+the+employees'+representatives,+the+community,+and+public+officials.+Explain+why+agreements+and+compromises+are+made+and+how+they+affect+each+group+in+achieving+its+goals.%0d%0a&amp;gs_lp=Egxnd3Mtd2l6LXNlcnAiugLCoERpc2N1c3Mgd2l0aCB5b3VyIGNvdW5zZWxvciB0aGUgZGlmZmVyZW50IGdvYWxzIHRoYXQgbWF5IG1vdGl2YXRlIHRoZSBvd25lcnMgb2YgYSBidXNpbmVzcywgaXRzIHN0b2NraG9sZGVycywgaXRzIGN1c3RvbWVycywgaXRzIGVtcGxveWVlcywgdGhlIGVtcGxveWVlcycgcmVwcmVzZW50YXRpdmVzLCB0aGUgY29tbXVuaXR5LCBhbmQgcHVibGljIG9mZmljaWFscy4gRXhwbGFpbiB3aHkgYWdyZWVtZW50cyBhbmQgY29tcHJvbWlzZXMgYXJlIG1hZGUgYW5kIGhvdyB0aGV5IGFmZmVjdCBlYWNoIGdyb3VwIGluIGFjaGlldmluZyBpdHMgZ29hbHMuCjIHECMYJxjqAjIHECMYJxjqAjIHECMYJxjqAjIHECMYJxjqAjIHECMYJxjqAjIHECMYJxjqAjIHECMYJxjqAjIHECMYJxjqAjIHECMYJxjqAjINECMY8AUYJxjqAhieBjIXEAAYgAQYkQIYtAIY5wYYigUY6gLYAQEyFxAAGIAEGJECGLQCGOcGGIoFGOoC2AEBMhcQABiABBiRAhi0AhjnBhiKBRjqAtgBATIXEAAYgAQYkQIYtAIY5wYYigUY6gLYAQEyFxAAGIAEGJECGLQCGOcGGIoFGOoC2AEBMhcQABiABBiRAhi0AhjnBhiKBRjqAtgBAUjfI1CMFFiMFHABeAGQAQCYAQCgAQCqAQC4AQPIAQD4AQH4AQKYAgGgAhqoAhCYAxrxBfLEC9vDO2LJugYGCAEQARgBkgcBMaAHALIHALgHAMIHAzQtMcgHGIAIAA&amp;sclient=gws-wiz-serp&amp;mstk=AUtExfAzXwYpIdqqDyFj6WMtlt2e8YmAaDTlAKr-OEBkKLPusYDbmMKcCagQsHNnqLGUpGhGKdxzj8NYHEWvIznklYVncR8t9zvqnks2a4A1ovQg8bKSgCacq-GzUv_vc9gKxSwPdEbRYnc8wWPdBffHeriXGUe7_4KSDH_uOVRh21I706O2RYYssaWlYmxpZlxVJY-nSd7DiBtyPCogSYGLdzbwZhE3Kry1e0uF4arcjsvm_akXqFHhJ0SSwICxz7kmj5pakFpoZAHIMt7sYbZNOPg9s7WkJNwYNmm2MraETeqB55YFQrWFHV8jhOyYGyrXfG5vOmjZage_RZdy-oDftDlJ9qWip0FMEjv6aV84wJY45t_WkT3oAhE5tjAWNixCAmnuq05fZt25oXC5ek9AUAQC3vGs9Soea53x5RH2cxE&amp;csui=3" TargetMode="External"/><Relationship Id="rId3" Type="http://schemas.openxmlformats.org/officeDocument/2006/relationships/hyperlink" Target="https://www.google.com/search?q=Owners&amp;hl=en&amp;sca_esv=62e345f31140e71e&amp;sxsrf=AE3TifPokcXi7o-NlyJd1zC4vE11mKq9dA:1766724135409&amp;ei=JxJOaZLhGJvUp84PuNvxsAc&amp;ved=2ahUKEwiatLfzuNqRAxX16ckDHYF7NrAQgK4QegQIAxAB&amp;uact=5&amp;oq=%C2%A0Discuss+with+your+counselor+the+different+goals+that+may+motivate+the+owners+of+a+business,+its+stockholders,+its+customers,+its+employees,+the+employees'+representatives,+the+community,+and+public+officials.+Explain+why+agreements+and+compromises+are+made+and+how+they+affect+each+group+in+achieving+its+goals.%0d%0a&amp;gs_lp=Egxnd3Mtd2l6LXNlcnAiugLCoERpc2N1c3Mgd2l0aCB5b3VyIGNvdW5zZWxvciB0aGUgZGlmZmVyZW50IGdvYWxzIHRoYXQgbWF5IG1vdGl2YXRlIHRoZSBvd25lcnMgb2YgYSBidXNpbmVzcywgaXRzIHN0b2NraG9sZGVycywgaXRzIGN1c3RvbWVycywgaXRzIGVtcGxveWVlcywgdGhlIGVtcGxveWVlcycgcmVwcmVzZW50YXRpdmVzLCB0aGUgY29tbXVuaXR5LCBhbmQgcHVibGljIG9mZmljaWFscy4gRXhwbGFpbiB3aHkgYWdyZWVtZW50cyBhbmQgY29tcHJvbWlzZXMgYXJlIG1hZGUgYW5kIGhvdyB0aGV5IGFmZmVjdCBlYWNoIGdyb3VwIGluIGFjaGlldmluZyBpdHMgZ29hbHMuCjIHECMYJxjqAjIHECMYJxjqAjIHECMYJxjqAjIHECMYJxjqAjIHECMYJxjqAjIHECMYJxjqAjIHECMYJxjqAjIHECMYJxjqAjIHECMYJxjqAjINECMY8AUYJxjqAhieBjIXEAAYgAQYkQIYtAIY5wYYigUY6gLYAQEyFxAAGIAEGJECGLQCGOcGGIoFGOoC2AEBMhcQABiABBiRAhi0AhjnBhiKBRjqAtgBATIXEAAYgAQYkQIYtAIY5wYYigUY6gLYAQEyFxAAGIAEGJECGLQCGOcGGIoFGOoC2AEBMhcQABiABBiRAhi0AhjnBhiKBRjqAtgBAUjfI1CMFFiMFHABeAGQAQCYAQCgAQCqAQC4AQPIAQD4AQH4AQKYAgGgAhqoAhCYAxrxBfLEC9vDO2LJugYGCAEQARgBkgcBMaAHALIHALgHAMIHAzQtMcgHGIAIAA&amp;sclient=gws-wiz-serp&amp;mstk=AUtExfAzXwYpIdqqDyFj6WMtlt2e8YmAaDTlAKr-OEBkKLPusYDbmMKcCagQsHNnqLGUpGhGKdxzj8NYHEWvIznklYVncR8t9zvqnks2a4A1ovQg8bKSgCacq-GzUv_vc9gKxSwPdEbRYnc8wWPdBffHeriXGUe7_4KSDH_uOVRh21I706O2RYYssaWlYmxpZlxVJY-nSd7DiBtyPCogSYGLdzbwZhE3Kry1e0uF4arcjsvm_akXqFHhJ0SSwICxz7kmj5pakFpoZAHIMt7sYbZNOPg9s7WkJNwYNmm2MraETeqB55YFQrWFHV8jhOyYGyrXfG5vOmjZage_RZdy-oDftDlJ9qWip0FMEjv6aV84wJY45t_WkT3oAhE5tjAWNixCAmnuq05fZt25oXC5ek9AUAQC3vGs9Soea53x5RH2cxE&amp;csui=3" TargetMode="External"/><Relationship Id="rId7" Type="http://schemas.openxmlformats.org/officeDocument/2006/relationships/hyperlink" Target="https://www.google.com/search?q=Employee+Representatives+(Unions)&amp;hl=en&amp;sca_esv=62e345f31140e71e&amp;sxsrf=AE3TifPokcXi7o-NlyJd1zC4vE11mKq9dA:1766724135409&amp;ei=JxJOaZLhGJvUp84PuNvxsAc&amp;ved=2ahUKEwiatLfzuNqRAxX16ckDHYF7NrAQgK4QegQIAxAJ&amp;uact=5&amp;oq=%C2%A0Discuss+with+your+counselor+the+different+goals+that+may+motivate+the+owners+of+a+business,+its+stockholders,+its+customers,+its+employees,+the+employees'+representatives,+the+community,+and+public+officials.+Explain+why+agreements+and+compromises+are+made+and+how+they+affect+each+group+in+achieving+its+goals.%0d%0a&amp;gs_lp=Egxnd3Mtd2l6LXNlcnAiugLCoERpc2N1c3Mgd2l0aCB5b3VyIGNvdW5zZWxvciB0aGUgZGlmZmVyZW50IGdvYWxzIHRoYXQgbWF5IG1vdGl2YXRlIHRoZSBvd25lcnMgb2YgYSBidXNpbmVzcywgaXRzIHN0b2NraG9sZGVycywgaXRzIGN1c3RvbWVycywgaXRzIGVtcGxveWVlcywgdGhlIGVtcGxveWVlcycgcmVwcmVzZW50YXRpdmVzLCB0aGUgY29tbXVuaXR5LCBhbmQgcHVibGljIG9mZmljaWFscy4gRXhwbGFpbiB3aHkgYWdyZWVtZW50cyBhbmQgY29tcHJvbWlzZXMgYXJlIG1hZGUgYW5kIGhvdyB0aGV5IGFmZmVjdCBlYWNoIGdyb3VwIGluIGFjaGlldmluZyBpdHMgZ29hbHMuCjIHECMYJxjqAjIHECMYJxjqAjIHECMYJxjqAjIHECMYJxjqAjIHECMYJxjqAjIHECMYJxjqAjIHECMYJxjqAjIHECMYJxjqAjIHECMYJxjqAjINECMY8AUYJxjqAhieBjIXEAAYgAQYkQIYtAIY5wYYigUY6gLYAQEyFxAAGIAEGJECGLQCGOcGGIoFGOoC2AEBMhcQABiABBiRAhi0AhjnBhiKBRjqAtgBATIXEAAYgAQYkQIYtAIY5wYYigUY6gLYAQEyFxAAGIAEGJECGLQCGOcGGIoFGOoC2AEBMhcQABiABBiRAhi0AhjnBhiKBRjqAtgBAUjfI1CMFFiMFHABeAGQAQCYAQCgAQCqAQC4AQPIAQD4AQH4AQKYAgGgAhqoAhCYAxrxBfLEC9vDO2LJugYGCAEQARgBkgcBMaAHALIHALgHAMIHAzQtMcgHGIAIAA&amp;sclient=gws-wiz-serp&amp;mstk=AUtExfAzXwYpIdqqDyFj6WMtlt2e8YmAaDTlAKr-OEBkKLPusYDbmMKcCagQsHNnqLGUpGhGKdxzj8NYHEWvIznklYVncR8t9zvqnks2a4A1ovQg8bKSgCacq-GzUv_vc9gKxSwPdEbRYnc8wWPdBffHeriXGUe7_4KSDH_uOVRh21I706O2RYYssaWlYmxpZlxVJY-nSd7DiBtyPCogSYGLdzbwZhE3Kry1e0uF4arcjsvm_akXqFHhJ0SSwICxz7kmj5pakFpoZAHIMt7sYbZNOPg9s7WkJNwYNmm2MraETeqB55YFQrWFHV8jhOyYGyrXfG5vOmjZage_RZdy-oDftDlJ9qWip0FMEjv6aV84wJY45t_WkT3oAhE5tjAWNixCAmnuq05fZt25oXC5ek9AUAQC3vGs9Soea53x5RH2cxE&amp;csui=3" TargetMode="Externa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hyperlink" Target="https://www.google.com/search?q=Employees&amp;hl=en&amp;sca_esv=62e345f31140e71e&amp;sxsrf=AE3TifPokcXi7o-NlyJd1zC4vE11mKq9dA:1766724135409&amp;ei=JxJOaZLhGJvUp84PuNvxsAc&amp;ved=2ahUKEwiatLfzuNqRAxX16ckDHYF7NrAQgK4QegQIAxAH&amp;uact=5&amp;oq=%C2%A0Discuss+with+your+counselor+the+different+goals+that+may+motivate+the+owners+of+a+business,+its+stockholders,+its+customers,+its+employees,+the+employees'+representatives,+the+community,+and+public+officials.+Explain+why+agreements+and+compromises+are+made+and+how+they+affect+each+group+in+achieving+its+goals.%0d%0a&amp;gs_lp=Egxnd3Mtd2l6LXNlcnAiugLCoERpc2N1c3Mgd2l0aCB5b3VyIGNvdW5zZWxvciB0aGUgZGlmZmVyZW50IGdvYWxzIHRoYXQgbWF5IG1vdGl2YXRlIHRoZSBvd25lcnMgb2YgYSBidXNpbmVzcywgaXRzIHN0b2NraG9sZGVycywgaXRzIGN1c3RvbWVycywgaXRzIGVtcGxveWVlcywgdGhlIGVtcGxveWVlcycgcmVwcmVzZW50YXRpdmVzLCB0aGUgY29tbXVuaXR5LCBhbmQgcHVibGljIG9mZmljaWFscy4gRXhwbGFpbiB3aHkgYWdyZWVtZW50cyBhbmQgY29tcHJvbWlzZXMgYXJlIG1hZGUgYW5kIGhvdyB0aGV5IGFmZmVjdCBlYWNoIGdyb3VwIGluIGFjaGlldmluZyBpdHMgZ29hbHMuCjIHECMYJxjqAjIHECMYJxjqAjIHECMYJxjqAjIHECMYJxjqAjIHECMYJxjqAjIHECMYJxjqAjIHECMYJxjqAjIHECMYJxjqAjIHECMYJxjqAjINECMY8AUYJxjqAhieBjIXEAAYgAQYkQIYtAIY5wYYigUY6gLYAQEyFxAAGIAEGJECGLQCGOcGGIoFGOoC2AEBMhcQABiABBiRAhi0AhjnBhiKBRjqAtgBATIXEAAYgAQYkQIYtAIY5wYYigUY6gLYAQEyFxAAGIAEGJECGLQCGOcGGIoFGOoC2AEBMhcQABiABBiRAhi0AhjnBhiKBRjqAtgBAUjfI1CMFFiMFHABeAGQAQCYAQCgAQCqAQC4AQPIAQD4AQH4AQKYAgGgAhqoAhCYAxrxBfLEC9vDO2LJugYGCAEQARgBkgcBMaAHALIHALgHAMIHAzQtMcgHGIAIAA&amp;sclient=gws-wiz-serp&amp;mstk=AUtExfAzXwYpIdqqDyFj6WMtlt2e8YmAaDTlAKr-OEBkKLPusYDbmMKcCagQsHNnqLGUpGhGKdxzj8NYHEWvIznklYVncR8t9zvqnks2a4A1ovQg8bKSgCacq-GzUv_vc9gKxSwPdEbRYnc8wWPdBffHeriXGUe7_4KSDH_uOVRh21I706O2RYYssaWlYmxpZlxVJY-nSd7DiBtyPCogSYGLdzbwZhE3Kry1e0uF4arcjsvm_akXqFHhJ0SSwICxz7kmj5pakFpoZAHIMt7sYbZNOPg9s7WkJNwYNmm2MraETeqB55YFQrWFHV8jhOyYGyrXfG5vOmjZage_RZdy-oDftDlJ9qWip0FMEjv6aV84wJY45t_WkT3oAhE5tjAWNixCAmnuq05fZt25oXC5ek9AUAQC3vGs9Soea53x5RH2cxE&amp;csui=3" TargetMode="External"/><Relationship Id="rId5" Type="http://schemas.openxmlformats.org/officeDocument/2006/relationships/hyperlink" Target="https://www.google.com/search?q=Customers&amp;hl=en&amp;sca_esv=62e345f31140e71e&amp;sxsrf=AE3TifPokcXi7o-NlyJd1zC4vE11mKq9dA:1766724135409&amp;ei=JxJOaZLhGJvUp84PuNvxsAc&amp;ved=2ahUKEwiatLfzuNqRAxX16ckDHYF7NrAQgK4QegQIAxAF&amp;uact=5&amp;oq=%C2%A0Discuss+with+your+counselor+the+different+goals+that+may+motivate+the+owners+of+a+business,+its+stockholders,+its+customers,+its+employees,+the+employees'+representatives,+the+community,+and+public+officials.+Explain+why+agreements+and+compromises+are+made+and+how+they+affect+each+group+in+achieving+its+goals.%0d%0a&amp;gs_lp=Egxnd3Mtd2l6LXNlcnAiugLCoERpc2N1c3Mgd2l0aCB5b3VyIGNvdW5zZWxvciB0aGUgZGlmZmVyZW50IGdvYWxzIHRoYXQgbWF5IG1vdGl2YXRlIHRoZSBvd25lcnMgb2YgYSBidXNpbmVzcywgaXRzIHN0b2NraG9sZGVycywgaXRzIGN1c3RvbWVycywgaXRzIGVtcGxveWVlcywgdGhlIGVtcGxveWVlcycgcmVwcmVzZW50YXRpdmVzLCB0aGUgY29tbXVuaXR5LCBhbmQgcHVibGljIG9mZmljaWFscy4gRXhwbGFpbiB3aHkgYWdyZWVtZW50cyBhbmQgY29tcHJvbWlzZXMgYXJlIG1hZGUgYW5kIGhvdyB0aGV5IGFmZmVjdCBlYWNoIGdyb3VwIGluIGFjaGlldmluZyBpdHMgZ29hbHMuCjIHECMYJxjqAjIHECMYJxjqAjIHECMYJxjqAjIHECMYJxjqAjIHECMYJxjqAjIHECMYJxjqAjIHECMYJxjqAjIHECMYJxjqAjIHECMYJxjqAjINECMY8AUYJxjqAhieBjIXEAAYgAQYkQIYtAIY5wYYigUY6gLYAQEyFxAAGIAEGJECGLQCGOcGGIoFGOoC2AEBMhcQABiABBiRAhi0AhjnBhiKBRjqAtgBATIXEAAYgAQYkQIYtAIY5wYYigUY6gLYAQEyFxAAGIAEGJECGLQCGOcGGIoFGOoC2AEBMhcQABiABBiRAhi0AhjnBhiKBRjqAtgBAUjfI1CMFFiMFHABeAGQAQCYAQCgAQCqAQC4AQPIAQD4AQH4AQKYAgGgAhqoAhCYAxrxBfLEC9vDO2LJugYGCAEQARgBkgcBMaAHALIHALgHAMIHAzQtMcgHGIAIAA&amp;sclient=gws-wiz-serp&amp;mstk=AUtExfAzXwYpIdqqDyFj6WMtlt2e8YmAaDTlAKr-OEBkKLPusYDbmMKcCagQsHNnqLGUpGhGKdxzj8NYHEWvIznklYVncR8t9zvqnks2a4A1ovQg8bKSgCacq-GzUv_vc9gKxSwPdEbRYnc8wWPdBffHeriXGUe7_4KSDH_uOVRh21I706O2RYYssaWlYmxpZlxVJY-nSd7DiBtyPCogSYGLdzbwZhE3Kry1e0uF4arcjsvm_akXqFHhJ0SSwICxz7kmj5pakFpoZAHIMt7sYbZNOPg9s7WkJNwYNmm2MraETeqB55YFQrWFHV8jhOyYGyrXfG5vOmjZage_RZdy-oDftDlJ9qWip0FMEjv6aV84wJY45t_WkT3oAhE5tjAWNixCAmnuq05fZt25oXC5ek9AUAQC3vGs9Soea53x5RH2cxE&amp;csui=3" TargetMode="External"/><Relationship Id="rId4" Type="http://schemas.openxmlformats.org/officeDocument/2006/relationships/hyperlink" Target="https://www.google.com/search?q=Stockholders+(Investors)&amp;hl=en&amp;sca_esv=62e345f31140e71e&amp;sxsrf=AE3TifPokcXi7o-NlyJd1zC4vE11mKq9dA:1766724135409&amp;ei=JxJOaZLhGJvUp84PuNvxsAc&amp;ved=2ahUKEwiatLfzuNqRAxX16ckDHYF7NrAQgK4QegQIAxAD&amp;uact=5&amp;oq=%C2%A0Discuss+with+your+counselor+the+different+goals+that+may+motivate+the+owners+of+a+business,+its+stockholders,+its+customers,+its+employees,+the+employees'+representatives,+the+community,+and+public+officials.+Explain+why+agreements+and+compromises+are+made+and+how+they+affect+each+group+in+achieving+its+goals.%0d%0a&amp;gs_lp=Egxnd3Mtd2l6LXNlcnAiugLCoERpc2N1c3Mgd2l0aCB5b3VyIGNvdW5zZWxvciB0aGUgZGlmZmVyZW50IGdvYWxzIHRoYXQgbWF5IG1vdGl2YXRlIHRoZSBvd25lcnMgb2YgYSBidXNpbmVzcywgaXRzIHN0b2NraG9sZGVycywgaXRzIGN1c3RvbWVycywgaXRzIGVtcGxveWVlcywgdGhlIGVtcGxveWVlcycgcmVwcmVzZW50YXRpdmVzLCB0aGUgY29tbXVuaXR5LCBhbmQgcHVibGljIG9mZmljaWFscy4gRXhwbGFpbiB3aHkgYWdyZWVtZW50cyBhbmQgY29tcHJvbWlzZXMgYXJlIG1hZGUgYW5kIGhvdyB0aGV5IGFmZmVjdCBlYWNoIGdyb3VwIGluIGFjaGlldmluZyBpdHMgZ29hbHMuCjIHECMYJxjqAjIHECMYJxjqAjIHECMYJxjqAjIHECMYJxjqAjIHECMYJxjqAjIHECMYJxjqAjIHECMYJxjqAjIHECMYJxjqAjIHECMYJxjqAjINECMY8AUYJxjqAhieBjIXEAAYgAQYkQIYtAIY5wYYigUY6gLYAQEyFxAAGIAEGJECGLQCGOcGGIoFGOoC2AEBMhcQABiABBiRAhi0AhjnBhiKBRjqAtgBATIXEAAYgAQYkQIYtAIY5wYYigUY6gLYAQEyFxAAGIAEGJECGLQCGOcGGIoFGOoC2AEBMhcQABiABBiRAhi0AhjnBhiKBRjqAtgBAUjfI1CMFFiMFHABeAGQAQCYAQCgAQCqAQC4AQPIAQD4AQH4AQKYAgGgAhqoAhCYAxrxBfLEC9vDO2LJugYGCAEQARgBkgcBMaAHALIHALgHAMIHAzQtMcgHGIAIAA&amp;sclient=gws-wiz-serp&amp;mstk=AUtExfAzXwYpIdqqDyFj6WMtlt2e8YmAaDTlAKr-OEBkKLPusYDbmMKcCagQsHNnqLGUpGhGKdxzj8NYHEWvIznklYVncR8t9zvqnks2a4A1ovQg8bKSgCacq-GzUv_vc9gKxSwPdEbRYnc8wWPdBffHeriXGUe7_4KSDH_uOVRh21I706O2RYYssaWlYmxpZlxVJY-nSd7DiBtyPCogSYGLdzbwZhE3Kry1e0uF4arcjsvm_akXqFHhJ0SSwICxz7kmj5pakFpoZAHIMt7sYbZNOPg9s7WkJNwYNmm2MraETeqB55YFQrWFHV8jhOyYGyrXfG5vOmjZage_RZdy-oDftDlJ9qWip0FMEjv6aV84wJY45t_WkT3oAhE5tjAWNixCAmnuq05fZt25oXC5ek9AUAQC3vGs9Soea53x5RH2cxE&amp;csui=3" TargetMode="External"/><Relationship Id="rId9" Type="http://schemas.openxmlformats.org/officeDocument/2006/relationships/hyperlink" Target="https://www.google.com/search?q=Public+Officials&amp;hl=en&amp;sca_esv=62e345f31140e71e&amp;sxsrf=AE3TifPokcXi7o-NlyJd1zC4vE11mKq9dA:1766724135409&amp;ei=JxJOaZLhGJvUp84PuNvxsAc&amp;ved=2ahUKEwiatLfzuNqRAxX16ckDHYF7NrAQgK4QegQIAxAN&amp;uact=5&amp;oq=%C2%A0Discuss+with+your+counselor+the+different+goals+that+may+motivate+the+owners+of+a+business,+its+stockholders,+its+customers,+its+employees,+the+employees'+representatives,+the+community,+and+public+officials.+Explain+why+agreements+and+compromises+are+made+and+how+they+affect+each+group+in+achieving+its+goals.%0d%0a&amp;gs_lp=Egxnd3Mtd2l6LXNlcnAiugLCoERpc2N1c3Mgd2l0aCB5b3VyIGNvdW5zZWxvciB0aGUgZGlmZmVyZW50IGdvYWxzIHRoYXQgbWF5IG1vdGl2YXRlIHRoZSBvd25lcnMgb2YgYSBidXNpbmVzcywgaXRzIHN0b2NraG9sZGVycywgaXRzIGN1c3RvbWVycywgaXRzIGVtcGxveWVlcywgdGhlIGVtcGxveWVlcycgcmVwcmVzZW50YXRpdmVzLCB0aGUgY29tbXVuaXR5LCBhbmQgcHVibGljIG9mZmljaWFscy4gRXhwbGFpbiB3aHkgYWdyZWVtZW50cyBhbmQgY29tcHJvbWlzZXMgYXJlIG1hZGUgYW5kIGhvdyB0aGV5IGFmZmVjdCBlYWNoIGdyb3VwIGluIGFjaGlldmluZyBpdHMgZ29hbHMuCjIHECMYJxjqAjIHECMYJxjqAjIHECMYJxjqAjIHECMYJxjqAjIHECMYJxjqAjIHECMYJxjqAjIHECMYJxjqAjIHECMYJxjqAjIHECMYJxjqAjINECMY8AUYJxjqAhieBjIXEAAYgAQYkQIYtAIY5wYYigUY6gLYAQEyFxAAGIAEGJECGLQCGOcGGIoFGOoC2AEBMhcQABiABBiRAhi0AhjnBhiKBRjqAtgBATIXEAAYgAQYkQIYtAIY5wYYigUY6gLYAQEyFxAAGIAEGJECGLQCGOcGGIoFGOoC2AEBMhcQABiABBiRAhi0AhjnBhiKBRjqAtgBAUjfI1CMFFiMFHABeAGQAQCYAQCgAQCqAQC4AQPIAQD4AQH4AQKYAgGgAhqoAhCYAxrxBfLEC9vDO2LJugYGCAEQARgBkgcBMaAHALIHALgHAMIHAzQtMcgHGIAIAA&amp;sclient=gws-wiz-serp&amp;mstk=AUtExfAzXwYpIdqqDyFj6WMtlt2e8YmAaDTlAKr-OEBkKLPusYDbmMKcCagQsHNnqLGUpGhGKdxzj8NYHEWvIznklYVncR8t9zvqnks2a4A1ovQg8bKSgCacq-GzUv_vc9gKxSwPdEbRYnc8wWPdBffHeriXGUe7_4KSDH_uOVRh21I706O2RYYssaWlYmxpZlxVJY-nSd7DiBtyPCogSYGLdzbwZhE3Kry1e0uF4arcjsvm_akXqFHhJ0SSwICxz7kmj5pakFpoZAHIMt7sYbZNOPg9s7WkJNwYNmm2MraETeqB55YFQrWFHV8jhOyYGyrXfG5vOmjZage_RZdy-oDftDlJ9qWip0FMEjv6aV84wJY45t_WkT3oAhE5tjAWNixCAmnuq05fZt25oXC5ek9AUAQC3vGs9Soea53x5RH2cxE&amp;csui=3" TargetMode="External"/></Relationships>
</file>

<file path=ppt/slides/_rels/slide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microsoft.com/office/2007/relationships/hdphoto" Target="../media/hdphoto1.wdp"/><Relationship Id="rId9" Type="http://schemas.openxmlformats.org/officeDocument/2006/relationships/hyperlink" Target="https://en.wikipedia.org/wiki/Newsboys'_strike_of_1899"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google.com/search?q=Cornelius+Vanderbilt&amp;oq=titans+othe+rise+of+wall+street+best+episode+for+boy+scouts+on+labor+and+managment+eveolution+in+US&amp;gs_lcrp=EgZjaHJvbWUyBggAEEUYOdIBCTI0NTQ4ajBqNKgCAbACAfEFxtXuyaRmFTs&amp;sourceid=chrome&amp;ie=UTF-8&amp;mstk=AUtExfAN0KVmKoH00EhhaY3pvUE-hUWWw3cnqqgR2wnoUHw-7fXUyNqpZoTXiZYKrhwwTYo4w8bcHaTYD9ExVS0DQ4SQV321RjVqj_3otbfRAyV9rXGLpcCqoIDBxwWq9rthp14PssH2N_gFI2jd96pSHjeqQ7-JYZ7OnN54YEIC-P9V4IfEVTzV460V_-7ptZsxNeKeAREpSkFSFOq62dPwz0YJOuPG-BfPCLDpYT2kjPX7ghtF2zzh7_dL2X0eMn9JkDYdud96_dWNcLLB3wdnQowKYc4zazPSm5T2loW_gy596A&amp;csui=3&amp;ved=2ahUKEwjF1o-6p-uRAxVWLtAFHavXD_AQgK4QegQIAxAD" TargetMode="External"/><Relationship Id="rId2" Type="http://schemas.openxmlformats.org/officeDocument/2006/relationships/hyperlink" Target="https://www.google.com/search?q=J.P.+Morgan&amp;oq=titans+othe+rise+of+wall+street+best+episode+for+boy+scouts+on+labor+and+managment+eveolution+in+US&amp;gs_lcrp=EgZjaHJvbWUyBggAEEUYOdIBCTI0NTQ4ajBqNKgCAbACAfEFxtXuyaRmFTs&amp;sourceid=chrome&amp;ie=UTF-8&amp;mstk=AUtExfAN0KVmKoH00EhhaY3pvUE-hUWWw3cnqqgR2wnoUHw-7fXUyNqpZoTXiZYKrhwwTYo4w8bcHaTYD9ExVS0DQ4SQV321RjVqj_3otbfRAyV9rXGLpcCqoIDBxwWq9rthp14PssH2N_gFI2jd96pSHjeqQ7-JYZ7OnN54YEIC-P9V4IfEVTzV460V_-7ptZsxNeKeAREpSkFSFOq62dPwz0YJOuPG-BfPCLDpYT2kjPX7ghtF2zzh7_dL2X0eMn9JkDYdud96_dWNcLLB3wdnQowKYc4zazPSm5T2loW_gy596A&amp;csui=3&amp;ved=2ahUKEwjF1o-6p-uRAxVWLtAFHavXD_AQgK4QegQIAxAC" TargetMode="External"/><Relationship Id="rId1" Type="http://schemas.openxmlformats.org/officeDocument/2006/relationships/slideLayout" Target="../slideLayouts/slideLayout7.xml"/><Relationship Id="rId6" Type="http://schemas.openxmlformats.org/officeDocument/2006/relationships/hyperlink" Target="https://www.google.com/search?q=FDR's+New+Deal&amp;oq=titans+othe+rise+of+wall+street+best+episode+for+boy+scouts+on+labor+and+managment+eveolution+in+US&amp;gs_lcrp=EgZjaHJvbWUyBggAEEUYOdIBCTI0NTQ4ajBqNKgCAbACAfEFxtXuyaRmFTs&amp;sourceid=chrome&amp;ie=UTF-8&amp;mstk=AUtExfAN0KVmKoH00EhhaY3pvUE-hUWWw3cnqqgR2wnoUHw-7fXUyNqpZoTXiZYKrhwwTYo4w8bcHaTYD9ExVS0DQ4SQV321RjVqj_3otbfRAyV9rXGLpcCqoIDBxwWq9rthp14PssH2N_gFI2jd96pSHjeqQ7-JYZ7OnN54YEIC-P9V4IfEVTzV460V_-7ptZsxNeKeAREpSkFSFOq62dPwz0YJOuPG-BfPCLDpYT2kjPX7ghtF2zzh7_dL2X0eMn9JkDYdud96_dWNcLLB3wdnQowKYc4zazPSm5T2loW_gy596A&amp;csui=3&amp;ved=2ahUKEwjF1o-6p-uRAxVWLtAFHavXD_AQgK4QegQIAxAJ" TargetMode="External"/><Relationship Id="rId5" Type="http://schemas.openxmlformats.org/officeDocument/2006/relationships/hyperlink" Target="https://www.google.com/search?q=Joe+Kennedy&amp;oq=titans+othe+rise+of+wall+street+best+episode+for+boy+scouts+on+labor+and+managment+eveolution+in+US&amp;gs_lcrp=EgZjaHJvbWUyBggAEEUYOdIBCTI0NTQ4ajBqNKgCAbACAfEFxtXuyaRmFTs&amp;sourceid=chrome&amp;ie=UTF-8&amp;mstk=AUtExfAN0KVmKoH00EhhaY3pvUE-hUWWw3cnqqgR2wnoUHw-7fXUyNqpZoTXiZYKrhwwTYo4w8bcHaTYD9ExVS0DQ4SQV321RjVqj_3otbfRAyV9rXGLpcCqoIDBxwWq9rthp14PssH2N_gFI2jd96pSHjeqQ7-JYZ7OnN54YEIC-P9V4IfEVTzV460V_-7ptZsxNeKeAREpSkFSFOq62dPwz0YJOuPG-BfPCLDpYT2kjPX7ghtF2zzh7_dL2X0eMn9JkDYdud96_dWNcLLB3wdnQowKYc4zazPSm5T2loW_gy596A&amp;csui=3&amp;ved=2ahUKEwjF1o-6p-uRAxVWLtAFHavXD_AQgK4QegQIAxAI" TargetMode="External"/><Relationship Id="rId4" Type="http://schemas.openxmlformats.org/officeDocument/2006/relationships/hyperlink" Target="https://www.google.com/search?q=Great+Railroad+Strike+of+1877&amp;oq=titans+othe+rise+of+wall+street+best+episode+for+boy+scouts+on+labor+and+managment+eveolution+in+US&amp;gs_lcrp=EgZjaHJvbWUyBggAEEUYOdIBCTI0NTQ4ajBqNKgCAbACAfEFxtXuyaRmFTs&amp;sourceid=chrome&amp;ie=UTF-8&amp;mstk=AUtExfAN0KVmKoH00EhhaY3pvUE-hUWWw3cnqqgR2wnoUHw-7fXUyNqpZoTXiZYKrhwwTYo4w8bcHaTYD9ExVS0DQ4SQV321RjVqj_3otbfRAyV9rXGLpcCqoIDBxwWq9rthp14PssH2N_gFI2jd96pSHjeqQ7-JYZ7OnN54YEIC-P9V4IfEVTzV460V_-7ptZsxNeKeAREpSkFSFOq62dPwz0YJOuPG-BfPCLDpYT2kjPX7ghtF2zzh7_dL2X0eMn9JkDYdud96_dWNcLLB3wdnQowKYc4zazPSm5T2loW_gy596A&amp;csui=3&amp;ved=2ahUKEwjF1o-6p-uRAxVWLtAFHavXD_AQgK4QegQIAxAE"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hyperlink" Target="https://www.google.com/search?q=Workplace+Safety+%26+Respect&amp;oq=List+and+briefly+describe+or+give+examples+of+at+least+EIGHT+concerns+of+American+workers.&amp;gs_lcrp=EgZjaHJvbWUyBggAEEUYOTIHCAEQIRiPAjIHCAIQIRiPAtIBCDMzMjNqMGo0qAIBsAIB8QXoOeQ3BO603Q&amp;sourceid=chrome&amp;ie=UTF-8&amp;mstk=AUtExfAUiyT6DOADICIActozc5EW-V26VkPuku1iX5ngD_Por6ZQArg2HWWtwwP9Xv2dYuzEkU5Di-PMn4nGTieXMkF3ZB0oRa9oXTUQavU_IIdgBsaPkxaX5OS7XfwABAXgVjd5giPr9Gn1QkxXIUm3oGv7bnKuPuKGy8g9Y_8gwytK9GI&amp;csui=3&amp;ved=2ahUKEwi1w--Sq9qRAxWz1skDHYSjHdMQgK4QegQIBRAT" TargetMode="External"/><Relationship Id="rId3" Type="http://schemas.openxmlformats.org/officeDocument/2006/relationships/hyperlink" Target="https://www.google.com/search?q=Job+Security&amp;oq=List+and+briefly+describe+or+give+examples+of+at+least+EIGHT+concerns+of+American+workers.&amp;gs_lcrp=EgZjaHJvbWUyBggAEEUYOTIHCAEQIRiPAjIHCAIQIRiPAtIBCDMzMjNqMGo0qAIBsAIB8QXoOeQ3BO603Q&amp;sourceid=chrome&amp;ie=UTF-8&amp;mstk=AUtExfAUiyT6DOADICIActozc5EW-V26VkPuku1iX5ngD_Por6ZQArg2HWWtwwP9Xv2dYuzEkU5Di-PMn4nGTieXMkF3ZB0oRa9oXTUQavU_IIdgBsaPkxaX5OS7XfwABAXgVjd5giPr9Gn1QkxXIUm3oGv7bnKuPuKGy8g9Y_8gwytK9GI&amp;csui=3&amp;ved=2ahUKEwi1w--Sq9qRAxWz1skDHYSjHdMQgK4QegQIBRAF" TargetMode="External"/><Relationship Id="rId7" Type="http://schemas.openxmlformats.org/officeDocument/2006/relationships/hyperlink" Target="https://www.google.com/search?q=Poor+Management+%26+Lack+of+Voice&amp;oq=List+and+briefly+describe+or+give+examples+of+at+least+EIGHT+concerns+of+American+workers.&amp;gs_lcrp=EgZjaHJvbWUyBggAEEUYOTIHCAEQIRiPAjIHCAIQIRiPAtIBCDMzMjNqMGo0qAIBsAIB8QXoOeQ3BO603Q&amp;sourceid=chrome&amp;ie=UTF-8&amp;mstk=AUtExfAUiyT6DOADICIActozc5EW-V26VkPuku1iX5ngD_Por6ZQArg2HWWtwwP9Xv2dYuzEkU5Di-PMn4nGTieXMkF3ZB0oRa9oXTUQavU_IIdgBsaPkxaX5OS7XfwABAXgVjd5giPr9Gn1QkxXIUm3oGv7bnKuPuKGy8g9Y_8gwytK9GI&amp;csui=3&amp;ved=2ahUKEwi1w--Sq9qRAxWz1skDHYSjHdMQgK4QegQIBRAR" TargetMode="External"/><Relationship Id="rId2" Type="http://schemas.openxmlformats.org/officeDocument/2006/relationships/hyperlink" Target="https://www.google.com/search?q=Wage+Stagnation+%26+Affordability&amp;oq=List+and+briefly+describe+or+give+examples+of+at+least+EIGHT+concerns+of+American+workers.&amp;gs_lcrp=EgZjaHJvbWUyBggAEEUYOTIHCAEQIRiPAjIHCAIQIRiPAtIBCDMzMjNqMGo0qAIBsAIB8QXoOeQ3BO603Q&amp;sourceid=chrome&amp;ie=UTF-8&amp;mstk=AUtExfAUiyT6DOADICIActozc5EW-V26VkPuku1iX5ngD_Por6ZQArg2HWWtwwP9Xv2dYuzEkU5Di-PMn4nGTieXMkF3ZB0oRa9oXTUQavU_IIdgBsaPkxaX5OS7XfwABAXgVjd5giPr9Gn1QkxXIUm3oGv7bnKuPuKGy8g9Y_8gwytK9GI&amp;csui=3&amp;ved=2ahUKEwi1w--Sq9qRAxWz1skDHYSjHdMQgK4QegQIBRAB" TargetMode="External"/><Relationship Id="rId1" Type="http://schemas.openxmlformats.org/officeDocument/2006/relationships/slideLayout" Target="../slideLayouts/slideLayout7.xml"/><Relationship Id="rId6" Type="http://schemas.openxmlformats.org/officeDocument/2006/relationships/hyperlink" Target="https://www.google.com/search?q=Limited+Career+Growth&amp;oq=List+and+briefly+describe+or+give+examples+of+at+least+EIGHT+concerns+of+American+workers.&amp;gs_lcrp=EgZjaHJvbWUyBggAEEUYOTIHCAEQIRiPAjIHCAIQIRiPAtIBCDMzMjNqMGo0qAIBsAIB8QXoOeQ3BO603Q&amp;sourceid=chrome&amp;ie=UTF-8&amp;mstk=AUtExfAUiyT6DOADICIActozc5EW-V26VkPuku1iX5ngD_Por6ZQArg2HWWtwwP9Xv2dYuzEkU5Di-PMn4nGTieXMkF3ZB0oRa9oXTUQavU_IIdgBsaPkxaX5OS7XfwABAXgVjd5giPr9Gn1QkxXIUm3oGv7bnKuPuKGy8g9Y_8gwytK9GI&amp;csui=3&amp;ved=2ahUKEwi1w--Sq9qRAxWz1skDHYSjHdMQgK4QegQIBRAO" TargetMode="External"/><Relationship Id="rId5" Type="http://schemas.openxmlformats.org/officeDocument/2006/relationships/hyperlink" Target="https://www.google.com/search?q=Lack+of+Benefits+%26+Paid+Leave&amp;oq=List+and+briefly+describe+or+give+examples+of+at+least+EIGHT+concerns+of+American+workers.&amp;gs_lcrp=EgZjaHJvbWUyBggAEEUYOTIHCAEQIRiPAjIHCAIQIRiPAtIBCDMzMjNqMGo0qAIBsAIB8QXoOeQ3BO603Q&amp;sourceid=chrome&amp;ie=UTF-8&amp;mstk=AUtExfAUiyT6DOADICIActozc5EW-V26VkPuku1iX5ngD_Por6ZQArg2HWWtwwP9Xv2dYuzEkU5Di-PMn4nGTieXMkF3ZB0oRa9oXTUQavU_IIdgBsaPkxaX5OS7XfwABAXgVjd5giPr9Gn1QkxXIUm3oGv7bnKuPuKGy8g9Y_8gwytK9GI&amp;csui=3&amp;ved=2ahUKEwi1w--Sq9qRAxWz1skDHYSjHdMQgK4QegQIBRAM" TargetMode="External"/><Relationship Id="rId10" Type="http://schemas.openxmlformats.org/officeDocument/2006/relationships/image" Target="../media/image3.png"/><Relationship Id="rId4" Type="http://schemas.openxmlformats.org/officeDocument/2006/relationships/hyperlink" Target="https://www.google.com/search?q=Work-Life+Balance+%26+Schedules&amp;oq=List+and+briefly+describe+or+give+examples+of+at+least+EIGHT+concerns+of+American+workers.&amp;gs_lcrp=EgZjaHJvbWUyBggAEEUYOTIHCAEQIRiPAjIHCAIQIRiPAtIBCDMzMjNqMGo0qAIBsAIB8QXoOeQ3BO603Q&amp;sourceid=chrome&amp;ie=UTF-8&amp;mstk=AUtExfAUiyT6DOADICIActozc5EW-V26VkPuku1iX5ngD_Por6ZQArg2HWWtwwP9Xv2dYuzEkU5Di-PMn4nGTieXMkF3ZB0oRa9oXTUQavU_IIdgBsaPkxaX5OS7XfwABAXgVjd5giPr9Gn1QkxXIUm3oGv7bnKuPuKGy8g9Y_8gwytK9GI&amp;csui=3&amp;ved=2ahUKEwi1w--Sq9qRAxWz1skDHYSjHdMQgK4QegQIBRAJ" TargetMode="External"/><Relationship Id="rId9" Type="http://schemas.openxmlformats.org/officeDocument/2006/relationships/hyperlink" Target="https://www.google.com/search?q=Skills+Mismatch+%26+Training+Gaps&amp;oq=List+and+briefly+describe+or+give+examples+of+at+least+EIGHT+concerns+of+American+workers.&amp;gs_lcrp=EgZjaHJvbWUyBggAEEUYOTIHCAEQIRiPAjIHCAIQIRiPAtIBCDMzMjNqMGo0qAIBsAIB8QXoOeQ3BO603Q&amp;sourceid=chrome&amp;ie=UTF-8&amp;mstk=AUtExfAUiyT6DOADICIActozc5EW-V26VkPuku1iX5ngD_Por6ZQArg2HWWtwwP9Xv2dYuzEkU5Di-PMn4nGTieXMkF3ZB0oRa9oXTUQavU_IIdgBsaPkxaX5OS7XfwABAXgVjd5giPr9Gn1QkxXIUm3oGv7bnKuPuKGy8g9Y_8gwytK9GI&amp;csui=3&amp;ved=2ahUKEwi1w--Sq9qRAxWz1skDHYSjHdMQgK4QegQIBRAW"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36924" y="1752703"/>
            <a:ext cx="7490012" cy="584775"/>
          </a:xfrm>
          <a:prstGeom prst="rect">
            <a:avLst/>
          </a:prstGeom>
        </p:spPr>
        <p:txBody>
          <a:bodyPr wrap="square">
            <a:spAutoFit/>
          </a:bodyPr>
          <a:lstStyle/>
          <a:p>
            <a:r>
              <a:rPr lang="en-US" sz="3200" b="1" dirty="0"/>
              <a:t>American Labor Merit Badge</a:t>
            </a:r>
          </a:p>
        </p:txBody>
      </p:sp>
      <p:sp>
        <p:nvSpPr>
          <p:cNvPr id="5" name="TextBox 4"/>
          <p:cNvSpPr txBox="1"/>
          <p:nvPr/>
        </p:nvSpPr>
        <p:spPr>
          <a:xfrm>
            <a:off x="443720" y="6083938"/>
            <a:ext cx="4412875" cy="369332"/>
          </a:xfrm>
          <a:prstGeom prst="rect">
            <a:avLst/>
          </a:prstGeom>
          <a:solidFill>
            <a:schemeClr val="accent6">
              <a:lumMod val="40000"/>
              <a:lumOff val="60000"/>
            </a:schemeClr>
          </a:solidFill>
          <a:ln>
            <a:solidFill>
              <a:schemeClr val="tx1"/>
            </a:solidFill>
          </a:ln>
          <a:scene3d>
            <a:camera prst="orthographicFront"/>
            <a:lightRig rig="threePt" dir="t"/>
          </a:scene3d>
          <a:sp3d>
            <a:bevelT/>
          </a:sp3d>
        </p:spPr>
        <p:txBody>
          <a:bodyPr wrap="none" rtlCol="0">
            <a:spAutoFit/>
          </a:bodyPr>
          <a:lstStyle/>
          <a:p>
            <a:r>
              <a:rPr lang="en-US" b="1" dirty="0"/>
              <a:t>POC Mr. Robert Bertrand: cell</a:t>
            </a:r>
            <a:r>
              <a:rPr lang="en-US" b="1"/>
              <a:t>: 910.916.0755</a:t>
            </a:r>
            <a:endParaRPr lang="en-US" b="1" dirty="0"/>
          </a:p>
        </p:txBody>
      </p:sp>
      <p:sp>
        <p:nvSpPr>
          <p:cNvPr id="6" name="TextBox 5"/>
          <p:cNvSpPr txBox="1"/>
          <p:nvPr/>
        </p:nvSpPr>
        <p:spPr>
          <a:xfrm>
            <a:off x="5758009" y="6083938"/>
            <a:ext cx="5854460" cy="369332"/>
          </a:xfrm>
          <a:prstGeom prst="rect">
            <a:avLst/>
          </a:prstGeom>
          <a:solidFill>
            <a:srgbClr val="FFFF00"/>
          </a:solidFill>
          <a:ln>
            <a:solidFill>
              <a:schemeClr val="tx1"/>
            </a:solidFill>
          </a:ln>
          <a:scene3d>
            <a:camera prst="orthographicFront"/>
            <a:lightRig rig="threePt" dir="t"/>
          </a:scene3d>
          <a:sp3d>
            <a:bevelT/>
          </a:sp3d>
        </p:spPr>
        <p:txBody>
          <a:bodyPr wrap="square" rtlCol="0">
            <a:spAutoFit/>
          </a:bodyPr>
          <a:lstStyle/>
          <a:p>
            <a:pPr algn="ctr"/>
            <a:r>
              <a:rPr lang="en-US" b="1" u="sng" dirty="0"/>
              <a:t>Merit Badge Counselor: </a:t>
            </a:r>
            <a:r>
              <a:rPr lang="en-US" b="1" dirty="0"/>
              <a:t>ASM CAPT Gandy and Mr. Bertrand</a:t>
            </a:r>
          </a:p>
        </p:txBody>
      </p:sp>
      <p:pic>
        <p:nvPicPr>
          <p:cNvPr id="4" name="Picture 3"/>
          <p:cNvPicPr>
            <a:picLocks noChangeAspect="1"/>
          </p:cNvPicPr>
          <p:nvPr/>
        </p:nvPicPr>
        <p:blipFill>
          <a:blip r:embed="rId2"/>
          <a:stretch>
            <a:fillRect/>
          </a:stretch>
        </p:blipFill>
        <p:spPr>
          <a:xfrm>
            <a:off x="719834" y="1287599"/>
            <a:ext cx="2564748" cy="3817299"/>
          </a:xfrm>
          <a:prstGeom prst="rect">
            <a:avLst/>
          </a:prstGeom>
        </p:spPr>
      </p:pic>
      <p:pic>
        <p:nvPicPr>
          <p:cNvPr id="9" name="Picture 2" descr="AmericanLab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65664" y="564776"/>
            <a:ext cx="2446805" cy="244680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419006" y="2448063"/>
            <a:ext cx="3111942" cy="369332"/>
          </a:xfrm>
          <a:prstGeom prst="rect">
            <a:avLst/>
          </a:prstGeom>
        </p:spPr>
        <p:txBody>
          <a:bodyPr wrap="none">
            <a:spAutoFit/>
          </a:bodyPr>
          <a:lstStyle/>
          <a:p>
            <a:r>
              <a:rPr lang="en-US" b="1" u="sng" dirty="0">
                <a:solidFill>
                  <a:srgbClr val="FF0000"/>
                </a:solidFill>
              </a:rPr>
              <a:t>Saturday, Feb 7</a:t>
            </a:r>
            <a:r>
              <a:rPr lang="en-US" b="1" u="sng" baseline="30000" dirty="0">
                <a:solidFill>
                  <a:srgbClr val="FF0000"/>
                </a:solidFill>
              </a:rPr>
              <a:t>th</a:t>
            </a:r>
            <a:r>
              <a:rPr lang="en-US" b="1" u="sng" dirty="0">
                <a:solidFill>
                  <a:srgbClr val="FF0000"/>
                </a:solidFill>
              </a:rPr>
              <a:t> at the Church</a:t>
            </a:r>
            <a:endParaRPr lang="en-US" dirty="0">
              <a:solidFill>
                <a:srgbClr val="FF0000"/>
              </a:solidFill>
            </a:endParaRPr>
          </a:p>
        </p:txBody>
      </p:sp>
      <p:sp>
        <p:nvSpPr>
          <p:cNvPr id="7" name="TextBox 6">
            <a:extLst>
              <a:ext uri="{FF2B5EF4-FFF2-40B4-BE49-F238E27FC236}">
                <a16:creationId xmlns:a16="http://schemas.microsoft.com/office/drawing/2014/main" xmlns="" id="{9CD12C69-66D0-7931-4628-85A1A31FF5E8}"/>
              </a:ext>
            </a:extLst>
          </p:cNvPr>
          <p:cNvSpPr txBox="1"/>
          <p:nvPr/>
        </p:nvSpPr>
        <p:spPr>
          <a:xfrm>
            <a:off x="3827390" y="2826917"/>
            <a:ext cx="6096000" cy="369332"/>
          </a:xfrm>
          <a:prstGeom prst="rect">
            <a:avLst/>
          </a:prstGeom>
          <a:noFill/>
        </p:spPr>
        <p:txBody>
          <a:bodyPr wrap="square">
            <a:spAutoFit/>
          </a:bodyPr>
          <a:lstStyle/>
          <a:p>
            <a:r>
              <a:rPr lang="en-US" b="1" i="0" dirty="0">
                <a:solidFill>
                  <a:srgbClr val="1F1F1F"/>
                </a:solidFill>
                <a:effectLst/>
                <a:latin typeface="Roboto" panose="02000000000000000000" pitchFamily="2" charset="0"/>
              </a:rPr>
              <a:t> </a:t>
            </a:r>
            <a:r>
              <a:rPr lang="en-US" b="0" i="0" dirty="0">
                <a:solidFill>
                  <a:srgbClr val="1F1F1F"/>
                </a:solidFill>
                <a:effectLst/>
                <a:latin typeface="Roboto" panose="02000000000000000000" pitchFamily="2" charset="0"/>
              </a:rPr>
              <a:t>4137 Portsmouth Blvd, Chesapeake, VA 23321</a:t>
            </a:r>
            <a:endParaRPr lang="en-US" dirty="0"/>
          </a:p>
        </p:txBody>
      </p:sp>
    </p:spTree>
    <p:extLst>
      <p:ext uri="{BB962C8B-B14F-4D97-AF65-F5344CB8AC3E}">
        <p14:creationId xmlns:p14="http://schemas.microsoft.com/office/powerpoint/2010/main" val="50972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25887" y="1910565"/>
            <a:ext cx="9866130" cy="4524315"/>
          </a:xfrm>
          <a:prstGeom prst="rect">
            <a:avLst/>
          </a:prstGeom>
        </p:spPr>
        <p:txBody>
          <a:bodyPr wrap="square">
            <a:spAutoFit/>
          </a:bodyPr>
          <a:lstStyle/>
          <a:p>
            <a:r>
              <a:rPr lang="en-US" sz="3200" b="1" dirty="0">
                <a:solidFill>
                  <a:srgbClr val="515354"/>
                </a:solidFill>
                <a:latin typeface="Roboto"/>
              </a:rPr>
              <a:t>Bottom Line: </a:t>
            </a:r>
            <a:r>
              <a:rPr lang="en-US" sz="3200" b="1" i="0" dirty="0">
                <a:solidFill>
                  <a:srgbClr val="515354"/>
                </a:solidFill>
                <a:effectLst/>
                <a:latin typeface="Roboto"/>
              </a:rPr>
              <a:t>Explain what labor unions:</a:t>
            </a:r>
          </a:p>
          <a:p>
            <a:endParaRPr lang="en-US" sz="3200" b="1" i="0" dirty="0">
              <a:solidFill>
                <a:srgbClr val="515354"/>
              </a:solidFill>
              <a:effectLst/>
              <a:latin typeface="Roboto"/>
            </a:endParaRPr>
          </a:p>
          <a:p>
            <a:pPr marL="457200" indent="-457200">
              <a:lnSpc>
                <a:spcPct val="200000"/>
              </a:lnSpc>
              <a:buFont typeface="Arial" panose="020B0604020202020204" pitchFamily="34" charset="0"/>
              <a:buChar char="•"/>
            </a:pPr>
            <a:r>
              <a:rPr lang="en-US" sz="3200" b="1" dirty="0">
                <a:solidFill>
                  <a:srgbClr val="515354"/>
                </a:solidFill>
                <a:latin typeface="Roboto"/>
              </a:rPr>
              <a:t>A</a:t>
            </a:r>
            <a:r>
              <a:rPr lang="en-US" sz="3200" b="1" i="0" dirty="0">
                <a:solidFill>
                  <a:srgbClr val="515354"/>
                </a:solidFill>
                <a:effectLst/>
                <a:latin typeface="Roboto"/>
              </a:rPr>
              <a:t>re, </a:t>
            </a:r>
          </a:p>
          <a:p>
            <a:pPr marL="457200" indent="-457200">
              <a:lnSpc>
                <a:spcPct val="200000"/>
              </a:lnSpc>
              <a:buFont typeface="Arial" panose="020B0604020202020204" pitchFamily="34" charset="0"/>
              <a:buChar char="•"/>
            </a:pPr>
            <a:r>
              <a:rPr lang="en-US" sz="3200" b="1" dirty="0">
                <a:solidFill>
                  <a:srgbClr val="515354"/>
                </a:solidFill>
                <a:latin typeface="Roboto"/>
              </a:rPr>
              <a:t>W</a:t>
            </a:r>
            <a:r>
              <a:rPr lang="en-US" sz="3200" b="1" i="0" dirty="0">
                <a:solidFill>
                  <a:srgbClr val="515354"/>
                </a:solidFill>
                <a:effectLst/>
                <a:latin typeface="Roboto"/>
              </a:rPr>
              <a:t>hat they do, </a:t>
            </a:r>
          </a:p>
          <a:p>
            <a:pPr marL="457200" indent="-457200">
              <a:lnSpc>
                <a:spcPct val="200000"/>
              </a:lnSpc>
              <a:buFont typeface="Arial" panose="020B0604020202020204" pitchFamily="34" charset="0"/>
              <a:buChar char="•"/>
            </a:pPr>
            <a:r>
              <a:rPr lang="en-US" sz="3200" b="1" i="0" u="sng" dirty="0">
                <a:solidFill>
                  <a:srgbClr val="515354"/>
                </a:solidFill>
                <a:effectLst/>
                <a:latin typeface="Roboto"/>
              </a:rPr>
              <a:t>What services they provide </a:t>
            </a:r>
            <a:r>
              <a:rPr lang="en-US" sz="3200" b="1" i="0" dirty="0">
                <a:solidFill>
                  <a:srgbClr val="515354"/>
                </a:solidFill>
                <a:effectLst/>
                <a:latin typeface="Roboto"/>
              </a:rPr>
              <a:t>to their members </a:t>
            </a:r>
            <a:endParaRPr lang="en-US" sz="3200" b="1" dirty="0">
              <a:solidFill>
                <a:srgbClr val="515354"/>
              </a:solidFill>
              <a:latin typeface="Roboto"/>
            </a:endParaRPr>
          </a:p>
          <a:p>
            <a:endParaRPr lang="en-US" sz="3200" b="1" i="0" dirty="0">
              <a:solidFill>
                <a:srgbClr val="515354"/>
              </a:solidFill>
              <a:effectLst/>
              <a:latin typeface="Roboto"/>
            </a:endParaRPr>
          </a:p>
        </p:txBody>
      </p:sp>
      <p:pic>
        <p:nvPicPr>
          <p:cNvPr id="3" name="Picture 2" descr="AmericanLab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1942" y="5123329"/>
            <a:ext cx="1311550" cy="131155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xmlns="" id="{A8BA600D-6B54-9B66-9EF1-36155C597CC1}"/>
              </a:ext>
            </a:extLst>
          </p:cNvPr>
          <p:cNvSpPr txBox="1"/>
          <p:nvPr/>
        </p:nvSpPr>
        <p:spPr>
          <a:xfrm>
            <a:off x="440062" y="423120"/>
            <a:ext cx="11257242" cy="1200329"/>
          </a:xfrm>
          <a:prstGeom prst="rect">
            <a:avLst/>
          </a:prstGeom>
          <a:noFill/>
        </p:spPr>
        <p:txBody>
          <a:bodyPr wrap="square">
            <a:spAutoFit/>
          </a:bodyPr>
          <a:lstStyle/>
          <a:p>
            <a:r>
              <a:rPr lang="en-US" sz="1800" b="1" i="0" dirty="0">
                <a:solidFill>
                  <a:srgbClr val="515354"/>
                </a:solidFill>
                <a:effectLst/>
                <a:latin typeface="Roboto"/>
              </a:rPr>
              <a:t>3. Explain to your counselor what labor unions are, what they do, and what services they provide to members. In your discussion, show that you understand the concepts of labor, management, collective bargaining, negotiation, union shops, open shops, grievance procedures, mediation, arbitration, work stoppages, strikes, and lockouts.</a:t>
            </a:r>
          </a:p>
        </p:txBody>
      </p:sp>
    </p:spTree>
    <p:extLst>
      <p:ext uri="{BB962C8B-B14F-4D97-AF65-F5344CB8AC3E}">
        <p14:creationId xmlns:p14="http://schemas.microsoft.com/office/powerpoint/2010/main" val="33845237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3935" y="273911"/>
            <a:ext cx="11524130" cy="5924699"/>
          </a:xfrm>
          <a:prstGeom prst="rect">
            <a:avLst/>
          </a:prstGeom>
        </p:spPr>
        <p:txBody>
          <a:bodyPr wrap="square">
            <a:spAutoFit/>
          </a:bodyPr>
          <a:lstStyle/>
          <a:p>
            <a:r>
              <a:rPr lang="en-US" sz="1100" b="1" i="0" dirty="0">
                <a:solidFill>
                  <a:srgbClr val="515354"/>
                </a:solidFill>
                <a:effectLst/>
                <a:latin typeface="Roboto"/>
              </a:rPr>
              <a:t>3.</a:t>
            </a:r>
            <a:r>
              <a:rPr lang="en-US" sz="1100" b="1" i="0" dirty="0">
                <a:solidFill>
                  <a:srgbClr val="FF0000"/>
                </a:solidFill>
                <a:effectLst/>
                <a:latin typeface="Roboto"/>
              </a:rPr>
              <a:t> Explain to your counselor what labor unions are, what they do, and what services they provide to members. </a:t>
            </a:r>
          </a:p>
          <a:p>
            <a:pPr lvl="0" eaLnBrk="0" fontAlgn="base" hangingPunct="0">
              <a:spcBef>
                <a:spcPct val="0"/>
              </a:spcBef>
              <a:spcAft>
                <a:spcPct val="0"/>
              </a:spcAft>
            </a:pPr>
            <a:endParaRPr lang="en-US" altLang="en-US" sz="1600" b="1" dirty="0">
              <a:solidFill>
                <a:srgbClr val="001D35"/>
              </a:solidFill>
              <a:latin typeface="Google Sans"/>
            </a:endParaRPr>
          </a:p>
          <a:p>
            <a:pPr lvl="0" eaLnBrk="0" fontAlgn="base" hangingPunct="0">
              <a:spcBef>
                <a:spcPct val="0"/>
              </a:spcBef>
              <a:spcAft>
                <a:spcPct val="0"/>
              </a:spcAft>
            </a:pPr>
            <a:endParaRPr kumimoji="0" lang="en-US" altLang="en-US" sz="1600" b="1" i="0" u="none" strike="noStrike" cap="none" normalizeH="0" baseline="0" dirty="0">
              <a:ln>
                <a:noFill/>
              </a:ln>
              <a:solidFill>
                <a:srgbClr val="001D35"/>
              </a:solidFill>
              <a:effectLst/>
              <a:latin typeface="Google Sans"/>
            </a:endParaRPr>
          </a:p>
          <a:p>
            <a:pPr lvl="0" eaLnBrk="0" fontAlgn="base" hangingPunct="0">
              <a:spcBef>
                <a:spcPct val="0"/>
              </a:spcBef>
              <a:spcAft>
                <a:spcPct val="0"/>
              </a:spcAft>
            </a:pPr>
            <a:endParaRPr kumimoji="0" lang="en-US" altLang="en-US" sz="1600" b="1" i="0" u="none" strike="noStrike" cap="none" normalizeH="0" baseline="0" dirty="0">
              <a:ln>
                <a:noFill/>
              </a:ln>
              <a:solidFill>
                <a:srgbClr val="001D35"/>
              </a:solidFill>
              <a:effectLst/>
              <a:latin typeface="Google Sans"/>
            </a:endParaRPr>
          </a:p>
          <a:p>
            <a:pPr lvl="0" eaLnBrk="0" fontAlgn="base" hangingPunct="0">
              <a:spcBef>
                <a:spcPct val="0"/>
              </a:spcBef>
              <a:spcAft>
                <a:spcPct val="0"/>
              </a:spcAft>
            </a:pPr>
            <a:endParaRPr kumimoji="0" lang="en-US" altLang="en-US" sz="1600" b="1" i="0" u="sng" strike="noStrike" cap="none" normalizeH="0" baseline="0" dirty="0">
              <a:ln>
                <a:noFill/>
              </a:ln>
              <a:solidFill>
                <a:srgbClr val="001D35"/>
              </a:solidFill>
              <a:effectLst/>
              <a:latin typeface="Google Sans"/>
            </a:endParaRPr>
          </a:p>
          <a:p>
            <a:pPr lvl="0" eaLnBrk="0" fontAlgn="base" hangingPunct="0">
              <a:spcBef>
                <a:spcPct val="0"/>
              </a:spcBef>
              <a:spcAft>
                <a:spcPct val="0"/>
              </a:spcAft>
            </a:pPr>
            <a:r>
              <a:rPr kumimoji="0" lang="en-US" altLang="en-US" sz="1600" b="1" i="0" u="sng" strike="noStrike" cap="none" normalizeH="0" baseline="0" dirty="0">
                <a:ln>
                  <a:noFill/>
                </a:ln>
                <a:solidFill>
                  <a:srgbClr val="001D35"/>
                </a:solidFill>
                <a:effectLst/>
                <a:latin typeface="Google Sans"/>
              </a:rPr>
              <a:t>How They Work and Services Provided</a:t>
            </a:r>
            <a:endParaRPr kumimoji="0" lang="en-US" altLang="en-US" sz="1600" b="0" i="0" u="sng" strike="noStrike" cap="none" normalizeH="0" baseline="0" dirty="0">
              <a:ln>
                <a:noFill/>
              </a:ln>
              <a:solidFill>
                <a:schemeClr val="tx1"/>
              </a:solidFill>
              <a:effectLst/>
            </a:endParaRPr>
          </a:p>
          <a:p>
            <a:pPr lvl="0" eaLnBrk="0" fontAlgn="base" hangingPunct="0">
              <a:spcBef>
                <a:spcPct val="0"/>
              </a:spcBef>
              <a:spcAft>
                <a:spcPct val="0"/>
              </a:spcAft>
            </a:pPr>
            <a:r>
              <a:rPr kumimoji="0" lang="en-US" altLang="en-US" sz="1600" b="0" i="0" u="none" strike="noStrike" cap="none" normalizeH="0" baseline="0" dirty="0">
                <a:ln>
                  <a:noFill/>
                </a:ln>
                <a:solidFill>
                  <a:srgbClr val="0A0A0A"/>
                </a:solidFill>
                <a:effectLst/>
                <a:latin typeface="Google Sans"/>
              </a:rPr>
              <a:t>Unions negotiate a legally enforceable, written contract, known as a collective bargaining agreement (CBA), that outlines the rights and responsibilities of both employees and management. </a:t>
            </a:r>
            <a:r>
              <a:rPr kumimoji="0" lang="en-US" altLang="en-US" sz="1600" b="1" i="0" u="none" strike="noStrike" cap="none" normalizeH="0" baseline="0" dirty="0">
                <a:ln>
                  <a:noFill/>
                </a:ln>
                <a:solidFill>
                  <a:srgbClr val="FF0000"/>
                </a:solidFill>
                <a:effectLst/>
                <a:latin typeface="Google Sans"/>
              </a:rPr>
              <a:t>Beyond the contract, unions provide several services to their members: </a:t>
            </a:r>
          </a:p>
          <a:p>
            <a:pPr lvl="0" eaLnBrk="0" fontAlgn="base" hangingPunct="0">
              <a:lnSpc>
                <a:spcPct val="250000"/>
              </a:lnSpc>
              <a:spcBef>
                <a:spcPct val="0"/>
              </a:spcBef>
              <a:spcAft>
                <a:spcPct val="0"/>
              </a:spcAft>
              <a:buFontTx/>
              <a:buChar char="•"/>
            </a:pPr>
            <a:r>
              <a:rPr kumimoji="0" lang="en-US" altLang="en-US" sz="1600" b="1" i="0" u="none" strike="noStrike" cap="none" normalizeH="0" baseline="0" dirty="0">
                <a:ln>
                  <a:noFill/>
                </a:ln>
                <a:solidFill>
                  <a:srgbClr val="0A0A0A"/>
                </a:solidFill>
                <a:effectLst/>
                <a:latin typeface="Google Sans"/>
              </a:rPr>
              <a:t>Negotiation &amp; Advocacy:</a:t>
            </a:r>
            <a:r>
              <a:rPr kumimoji="0" lang="en-US" altLang="en-US" sz="1600" b="0" i="0" u="none" strike="noStrike" cap="none" normalizeH="0" baseline="0" dirty="0">
                <a:ln>
                  <a:noFill/>
                </a:ln>
                <a:solidFill>
                  <a:srgbClr val="0A0A0A"/>
                </a:solidFill>
                <a:effectLst/>
                <a:latin typeface="Google Sans"/>
              </a:rPr>
              <a:t> </a:t>
            </a:r>
          </a:p>
          <a:p>
            <a:pPr lvl="0" eaLnBrk="0" fontAlgn="base" hangingPunct="0">
              <a:lnSpc>
                <a:spcPct val="250000"/>
              </a:lnSpc>
              <a:spcBef>
                <a:spcPct val="0"/>
              </a:spcBef>
              <a:spcAft>
                <a:spcPct val="0"/>
              </a:spcAft>
              <a:buFontTx/>
              <a:buChar char="•"/>
            </a:pPr>
            <a:r>
              <a:rPr kumimoji="0" lang="en-US" altLang="en-US" sz="1600" b="1" i="0" u="none" strike="noStrike" cap="none" normalizeH="0" baseline="0" dirty="0">
                <a:ln>
                  <a:noFill/>
                </a:ln>
                <a:solidFill>
                  <a:srgbClr val="0A0A0A"/>
                </a:solidFill>
                <a:effectLst/>
                <a:latin typeface="Google Sans"/>
              </a:rPr>
              <a:t>Job Security:</a:t>
            </a:r>
            <a:r>
              <a:rPr kumimoji="0" lang="en-US" altLang="en-US" sz="1600" b="0" i="0" u="none" strike="noStrike" cap="none" normalizeH="0" baseline="0" dirty="0">
                <a:ln>
                  <a:noFill/>
                </a:ln>
                <a:solidFill>
                  <a:srgbClr val="0A0A0A"/>
                </a:solidFill>
                <a:effectLst/>
                <a:latin typeface="Google Sans"/>
              </a:rPr>
              <a:t> </a:t>
            </a:r>
          </a:p>
          <a:p>
            <a:pPr lvl="0" eaLnBrk="0" fontAlgn="base" hangingPunct="0">
              <a:lnSpc>
                <a:spcPct val="250000"/>
              </a:lnSpc>
              <a:spcBef>
                <a:spcPct val="0"/>
              </a:spcBef>
              <a:spcAft>
                <a:spcPct val="0"/>
              </a:spcAft>
              <a:buFontTx/>
              <a:buChar char="•"/>
            </a:pPr>
            <a:r>
              <a:rPr kumimoji="0" lang="en-US" altLang="en-US" sz="1600" b="1" i="0" u="none" strike="noStrike" cap="none" normalizeH="0" baseline="0" dirty="0">
                <a:ln>
                  <a:noFill/>
                </a:ln>
                <a:solidFill>
                  <a:srgbClr val="0A0A0A"/>
                </a:solidFill>
                <a:effectLst/>
                <a:latin typeface="Google Sans"/>
              </a:rPr>
              <a:t>Legal Representation:</a:t>
            </a:r>
            <a:r>
              <a:rPr kumimoji="0" lang="en-US" altLang="en-US" sz="1600" b="0" i="0" u="none" strike="noStrike" cap="none" normalizeH="0" baseline="0" dirty="0">
                <a:ln>
                  <a:noFill/>
                </a:ln>
                <a:solidFill>
                  <a:srgbClr val="0A0A0A"/>
                </a:solidFill>
                <a:effectLst/>
                <a:latin typeface="Google Sans"/>
              </a:rPr>
              <a:t> </a:t>
            </a:r>
          </a:p>
          <a:p>
            <a:pPr lvl="0" eaLnBrk="0" fontAlgn="base" hangingPunct="0">
              <a:lnSpc>
                <a:spcPct val="250000"/>
              </a:lnSpc>
              <a:spcBef>
                <a:spcPct val="0"/>
              </a:spcBef>
              <a:spcAft>
                <a:spcPct val="0"/>
              </a:spcAft>
              <a:buFontTx/>
              <a:buChar char="•"/>
            </a:pPr>
            <a:r>
              <a:rPr kumimoji="0" lang="en-US" altLang="en-US" sz="1600" b="1" i="0" u="none" strike="noStrike" cap="none" normalizeH="0" baseline="0" dirty="0">
                <a:ln>
                  <a:noFill/>
                </a:ln>
                <a:solidFill>
                  <a:srgbClr val="0A0A0A"/>
                </a:solidFill>
                <a:effectLst/>
                <a:latin typeface="Google Sans"/>
              </a:rPr>
              <a:t>Training &amp; Education:</a:t>
            </a:r>
            <a:r>
              <a:rPr kumimoji="0" lang="en-US" altLang="en-US" sz="1600" b="0" i="0" u="none" strike="noStrike" cap="none" normalizeH="0" baseline="0" dirty="0">
                <a:ln>
                  <a:noFill/>
                </a:ln>
                <a:solidFill>
                  <a:srgbClr val="0A0A0A"/>
                </a:solidFill>
                <a:effectLst/>
                <a:latin typeface="Google Sans"/>
              </a:rPr>
              <a:t> </a:t>
            </a:r>
          </a:p>
          <a:p>
            <a:pPr lvl="0" eaLnBrk="0" fontAlgn="base" hangingPunct="0">
              <a:lnSpc>
                <a:spcPct val="250000"/>
              </a:lnSpc>
              <a:spcBef>
                <a:spcPct val="0"/>
              </a:spcBef>
              <a:spcAft>
                <a:spcPct val="0"/>
              </a:spcAft>
              <a:buFontTx/>
              <a:buChar char="•"/>
            </a:pPr>
            <a:r>
              <a:rPr kumimoji="0" lang="en-US" altLang="en-US" sz="1600" b="1" i="0" u="none" strike="noStrike" cap="none" normalizeH="0" baseline="0" dirty="0">
                <a:ln>
                  <a:noFill/>
                </a:ln>
                <a:solidFill>
                  <a:srgbClr val="0A0A0A"/>
                </a:solidFill>
                <a:effectLst/>
                <a:latin typeface="Google Sans"/>
              </a:rPr>
              <a:t>Consumer Benefits:</a:t>
            </a:r>
            <a:r>
              <a:rPr kumimoji="0" lang="en-US" altLang="en-US" sz="1600" b="0" i="0" u="none" strike="noStrike" cap="none" normalizeH="0" baseline="0" dirty="0">
                <a:ln>
                  <a:noFill/>
                </a:ln>
                <a:solidFill>
                  <a:srgbClr val="0A0A0A"/>
                </a:solidFill>
                <a:effectLst/>
                <a:latin typeface="Google Sans"/>
              </a:rPr>
              <a:t> </a:t>
            </a:r>
          </a:p>
          <a:p>
            <a:pPr lvl="0" eaLnBrk="0" fontAlgn="base" hangingPunct="0">
              <a:lnSpc>
                <a:spcPct val="250000"/>
              </a:lnSpc>
              <a:spcBef>
                <a:spcPct val="0"/>
              </a:spcBef>
              <a:spcAft>
                <a:spcPct val="0"/>
              </a:spcAft>
              <a:buFontTx/>
              <a:buChar char="•"/>
            </a:pPr>
            <a:r>
              <a:rPr kumimoji="0" lang="en-US" altLang="en-US" sz="1600" b="1" i="0" u="none" strike="noStrike" cap="none" normalizeH="0" baseline="0" dirty="0">
                <a:ln>
                  <a:noFill/>
                </a:ln>
                <a:solidFill>
                  <a:srgbClr val="0A0A0A"/>
                </a:solidFill>
                <a:effectLst/>
                <a:latin typeface="Google Sans"/>
              </a:rPr>
              <a:t>Political Action:</a:t>
            </a:r>
            <a:r>
              <a:rPr kumimoji="0" lang="en-US" altLang="en-US" sz="1600" b="0" i="0" u="none" strike="noStrike" cap="none" normalizeH="0" baseline="0" dirty="0">
                <a:ln>
                  <a:noFill/>
                </a:ln>
                <a:solidFill>
                  <a:srgbClr val="0A0A0A"/>
                </a:solidFill>
                <a:effectLst/>
                <a:latin typeface="Google Sans"/>
              </a:rPr>
              <a:t> </a:t>
            </a:r>
            <a:endParaRPr kumimoji="0" lang="en-US" altLang="en-US" sz="1600" b="0" i="0" u="none" strike="noStrike" cap="none" normalizeH="0" baseline="0" dirty="0">
              <a:ln>
                <a:noFill/>
              </a:ln>
              <a:solidFill>
                <a:schemeClr val="tx1"/>
              </a:solidFill>
              <a:effectLst/>
              <a:latin typeface="Arial" panose="020B0604020202020204" pitchFamily="34" charset="0"/>
            </a:endParaRPr>
          </a:p>
        </p:txBody>
      </p:sp>
      <p:pic>
        <p:nvPicPr>
          <p:cNvPr id="3" name="Picture 2" descr="AmericanLabo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58282" y="91250"/>
            <a:ext cx="760692" cy="76069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1"/>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xmlns="" id="{2CD80253-E184-6CAF-5601-93E9A52DDEDC}"/>
              </a:ext>
            </a:extLst>
          </p:cNvPr>
          <p:cNvSpPr txBox="1"/>
          <p:nvPr/>
        </p:nvSpPr>
        <p:spPr>
          <a:xfrm>
            <a:off x="434788" y="565725"/>
            <a:ext cx="11214847" cy="830997"/>
          </a:xfrm>
          <a:prstGeom prst="rect">
            <a:avLst/>
          </a:prstGeom>
          <a:solidFill>
            <a:srgbClr val="FFFF00"/>
          </a:solidFill>
          <a:ln>
            <a:solidFill>
              <a:schemeClr val="tx1"/>
            </a:solidFill>
          </a:ln>
          <a:scene3d>
            <a:camera prst="orthographicFront"/>
            <a:lightRig rig="threePt" dir="t"/>
          </a:scene3d>
          <a:sp3d>
            <a:bevelT/>
          </a:sp3d>
        </p:spPr>
        <p:txBody>
          <a:bodyPr wrap="square">
            <a:spAutoFit/>
          </a:bodyPr>
          <a:lstStyle/>
          <a:p>
            <a:pPr lvl="0" eaLnBrk="0" fontAlgn="base" hangingPunct="0">
              <a:spcBef>
                <a:spcPct val="0"/>
              </a:spcBef>
              <a:spcAft>
                <a:spcPct val="0"/>
              </a:spcAft>
            </a:pPr>
            <a:r>
              <a:rPr kumimoji="0" lang="en-US" altLang="en-US" sz="1600" b="0" i="0" u="none" strike="noStrike" cap="none" normalizeH="0" baseline="0" dirty="0">
                <a:ln>
                  <a:noFill/>
                </a:ln>
                <a:solidFill>
                  <a:srgbClr val="0A0A0A"/>
                </a:solidFill>
                <a:effectLst/>
                <a:latin typeface="Google Sans"/>
              </a:rPr>
              <a:t>A labor union is an organization of employees who join to advance common interests and goals such as wages, benefits, work hours, and other employment terms. Their primary role is to give workers a powerful, collective voice to negotiate with their employer through a process called </a:t>
            </a:r>
            <a:r>
              <a:rPr kumimoji="0" lang="en-US" altLang="en-US" sz="1600" b="1" i="0" u="none" strike="noStrike" cap="none" normalizeH="0" baseline="0" dirty="0">
                <a:ln>
                  <a:noFill/>
                </a:ln>
                <a:solidFill>
                  <a:srgbClr val="0A0A0A"/>
                </a:solidFill>
                <a:effectLst/>
                <a:latin typeface="Google Sans"/>
              </a:rPr>
              <a:t>collective bargaining</a:t>
            </a:r>
            <a:r>
              <a:rPr kumimoji="0" lang="en-US" altLang="en-US" sz="1600" b="0" i="0" u="none" strike="noStrike" cap="none" normalizeH="0" baseline="0" dirty="0">
                <a:ln>
                  <a:noFill/>
                </a:ln>
                <a:solidFill>
                  <a:srgbClr val="0A0A0A"/>
                </a:solidFill>
                <a:effectLst/>
                <a:latin typeface="Google Sans"/>
              </a:rPr>
              <a:t>. </a:t>
            </a:r>
            <a:endParaRPr kumimoji="0" lang="en-US" altLang="en-US" sz="16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23433523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8ABB292-3BF7-122F-6A83-374F5039D8C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xmlns="" id="{0FDD427A-D083-5268-1869-24CC555CF486}"/>
              </a:ext>
            </a:extLst>
          </p:cNvPr>
          <p:cNvSpPr/>
          <p:nvPr/>
        </p:nvSpPr>
        <p:spPr>
          <a:xfrm>
            <a:off x="333935" y="273911"/>
            <a:ext cx="11524130" cy="6694140"/>
          </a:xfrm>
          <a:prstGeom prst="rect">
            <a:avLst/>
          </a:prstGeom>
        </p:spPr>
        <p:txBody>
          <a:bodyPr wrap="square">
            <a:spAutoFit/>
          </a:bodyPr>
          <a:lstStyle/>
          <a:p>
            <a:r>
              <a:rPr lang="en-US" sz="1100" b="1" i="0" dirty="0">
                <a:solidFill>
                  <a:srgbClr val="515354"/>
                </a:solidFill>
                <a:effectLst/>
                <a:latin typeface="Roboto"/>
              </a:rPr>
              <a:t>3.</a:t>
            </a:r>
            <a:r>
              <a:rPr lang="en-US" sz="1100" b="1" i="0" dirty="0">
                <a:solidFill>
                  <a:srgbClr val="FF0000"/>
                </a:solidFill>
                <a:effectLst/>
                <a:latin typeface="Roboto"/>
              </a:rPr>
              <a:t> Explain to your counselor what labor unions are, what they do, and what services they provide to members. </a:t>
            </a:r>
          </a:p>
          <a:p>
            <a:pPr lvl="0" algn="ctr" eaLnBrk="0" fontAlgn="base" hangingPunct="0">
              <a:spcBef>
                <a:spcPct val="0"/>
              </a:spcBef>
              <a:spcAft>
                <a:spcPct val="0"/>
              </a:spcAft>
            </a:pPr>
            <a:r>
              <a:rPr kumimoji="0" lang="en-US" altLang="en-US" sz="3200" b="1" i="0" u="none" strike="noStrike" cap="none" normalizeH="0" baseline="0" dirty="0">
                <a:ln>
                  <a:noFill/>
                </a:ln>
                <a:solidFill>
                  <a:srgbClr val="FF0000"/>
                </a:solidFill>
                <a:effectLst/>
                <a:latin typeface="Google Sans"/>
              </a:rPr>
              <a:t>Labor unions</a:t>
            </a:r>
            <a:endParaRPr kumimoji="0" lang="en-US" altLang="en-US" sz="3200" b="0" i="0" u="none" strike="noStrike" cap="none" normalizeH="0" baseline="0" dirty="0">
              <a:ln>
                <a:noFill/>
              </a:ln>
              <a:solidFill>
                <a:srgbClr val="FF0000"/>
              </a:solidFill>
              <a:effectLst/>
            </a:endParaRPr>
          </a:p>
          <a:p>
            <a:pPr lvl="0" eaLnBrk="0" fontAlgn="base" hangingPunct="0">
              <a:spcBef>
                <a:spcPct val="0"/>
              </a:spcBef>
              <a:spcAft>
                <a:spcPct val="0"/>
              </a:spcAft>
            </a:pPr>
            <a:endParaRPr kumimoji="0" lang="en-US" altLang="en-US" sz="1600" b="1" i="0" u="sng" strike="noStrike" cap="none" normalizeH="0" baseline="0" dirty="0">
              <a:ln>
                <a:noFill/>
              </a:ln>
              <a:solidFill>
                <a:srgbClr val="001D35"/>
              </a:solidFill>
              <a:effectLst/>
              <a:latin typeface="Google Sans"/>
            </a:endParaRPr>
          </a:p>
          <a:p>
            <a:pPr lvl="0" eaLnBrk="0" fontAlgn="base" hangingPunct="0">
              <a:spcBef>
                <a:spcPct val="0"/>
              </a:spcBef>
              <a:spcAft>
                <a:spcPct val="0"/>
              </a:spcAft>
            </a:pPr>
            <a:r>
              <a:rPr kumimoji="0" lang="en-US" altLang="en-US" sz="1600" b="1" i="0" u="sng" strike="noStrike" cap="none" normalizeH="0" baseline="0" dirty="0">
                <a:ln>
                  <a:noFill/>
                </a:ln>
                <a:solidFill>
                  <a:srgbClr val="001D35"/>
                </a:solidFill>
                <a:effectLst/>
                <a:latin typeface="Google Sans"/>
              </a:rPr>
              <a:t>How They Work and Services Provided</a:t>
            </a:r>
            <a:endParaRPr kumimoji="0" lang="en-US" altLang="en-US" sz="1600" b="0" i="0" u="sng" strike="noStrike" cap="none" normalizeH="0" baseline="0" dirty="0">
              <a:ln>
                <a:noFill/>
              </a:ln>
              <a:solidFill>
                <a:schemeClr val="tx1"/>
              </a:solidFill>
              <a:effectLst/>
            </a:endParaRPr>
          </a:p>
          <a:p>
            <a:pPr lvl="0" eaLnBrk="0" fontAlgn="base" hangingPunct="0">
              <a:spcBef>
                <a:spcPct val="0"/>
              </a:spcBef>
              <a:spcAft>
                <a:spcPct val="0"/>
              </a:spcAft>
            </a:pPr>
            <a:r>
              <a:rPr kumimoji="0" lang="en-US" altLang="en-US" sz="1600" b="0" i="0" u="none" strike="noStrike" cap="none" normalizeH="0" baseline="0" dirty="0">
                <a:ln>
                  <a:noFill/>
                </a:ln>
                <a:solidFill>
                  <a:srgbClr val="0A0A0A"/>
                </a:solidFill>
                <a:effectLst/>
                <a:latin typeface="Google Sans"/>
              </a:rPr>
              <a:t>Unions negotiate a legally enforceable, written contract, known as a collective bargaining agreement (CBA), that outlines the rights and responsibilities of both employees and management. </a:t>
            </a:r>
            <a:r>
              <a:rPr kumimoji="0" lang="en-US" altLang="en-US" sz="1600" b="1" i="0" u="none" strike="noStrike" cap="none" normalizeH="0" baseline="0" dirty="0">
                <a:ln>
                  <a:noFill/>
                </a:ln>
                <a:solidFill>
                  <a:srgbClr val="FF0000"/>
                </a:solidFill>
                <a:effectLst/>
                <a:latin typeface="Google Sans"/>
              </a:rPr>
              <a:t>Beyond the contract, unions provide several services to their members: </a:t>
            </a:r>
          </a:p>
          <a:p>
            <a:pPr lvl="0" eaLnBrk="0" fontAlgn="base" hangingPunct="0">
              <a:spcBef>
                <a:spcPct val="0"/>
              </a:spcBef>
              <a:spcAft>
                <a:spcPct val="0"/>
              </a:spcAft>
            </a:pPr>
            <a:endParaRPr kumimoji="0" lang="en-US" altLang="en-US" sz="1600" b="0" i="0" u="none" strike="noStrike" cap="none" normalizeH="0" baseline="0" dirty="0">
              <a:ln>
                <a:noFill/>
              </a:ln>
              <a:solidFill>
                <a:schemeClr val="tx1"/>
              </a:solidFill>
              <a:effectLst/>
            </a:endParaRPr>
          </a:p>
          <a:p>
            <a:pPr lvl="0" eaLnBrk="0" fontAlgn="base" hangingPunct="0">
              <a:spcBef>
                <a:spcPct val="0"/>
              </a:spcBef>
              <a:spcAft>
                <a:spcPct val="0"/>
              </a:spcAft>
              <a:buFontTx/>
              <a:buChar char="•"/>
            </a:pPr>
            <a:r>
              <a:rPr kumimoji="0" lang="en-US" altLang="en-US" sz="1600" b="1" i="0" u="none" strike="noStrike" cap="none" normalizeH="0" baseline="0" dirty="0">
                <a:ln>
                  <a:noFill/>
                </a:ln>
                <a:solidFill>
                  <a:srgbClr val="0A0A0A"/>
                </a:solidFill>
                <a:effectLst/>
                <a:latin typeface="Google Sans"/>
              </a:rPr>
              <a:t>Negotiation &amp; Advocacy:</a:t>
            </a:r>
            <a:r>
              <a:rPr kumimoji="0" lang="en-US" altLang="en-US" sz="1600" b="0" i="0" u="none" strike="noStrike" cap="none" normalizeH="0" baseline="0" dirty="0">
                <a:ln>
                  <a:noFill/>
                </a:ln>
                <a:solidFill>
                  <a:srgbClr val="0A0A0A"/>
                </a:solidFill>
                <a:effectLst/>
                <a:latin typeface="Google Sans"/>
              </a:rPr>
              <a:t> Representing members in </a:t>
            </a:r>
            <a:r>
              <a:rPr kumimoji="0" lang="en-US" altLang="en-US" sz="1600" b="0" i="0" u="none" strike="noStrike" cap="none" normalizeH="0" baseline="0" dirty="0">
                <a:ln>
                  <a:noFill/>
                </a:ln>
                <a:solidFill>
                  <a:srgbClr val="FF0000"/>
                </a:solidFill>
                <a:effectLst/>
                <a:latin typeface="Google Sans"/>
              </a:rPr>
              <a:t>negotiations for higher pay, better health insurance, retirement plans</a:t>
            </a:r>
            <a:r>
              <a:rPr kumimoji="0" lang="en-US" altLang="en-US" sz="1600" b="0" i="0" u="none" strike="noStrike" cap="none" normalizeH="0" baseline="0" dirty="0">
                <a:ln>
                  <a:noFill/>
                </a:ln>
                <a:solidFill>
                  <a:srgbClr val="0A0A0A"/>
                </a:solidFill>
                <a:effectLst/>
                <a:latin typeface="Google Sans"/>
              </a:rPr>
              <a:t>, paid time off, and </a:t>
            </a:r>
            <a:r>
              <a:rPr kumimoji="0" lang="en-US" altLang="en-US" b="0" i="1" u="sng" strike="noStrike" cap="none" normalizeH="0" baseline="0" dirty="0">
                <a:ln>
                  <a:noFill/>
                </a:ln>
                <a:solidFill>
                  <a:srgbClr val="FF0000"/>
                </a:solidFill>
                <a:effectLst/>
                <a:latin typeface="Google Sans"/>
              </a:rPr>
              <a:t>safer working conditions.</a:t>
            </a:r>
          </a:p>
          <a:p>
            <a:pPr lvl="0" eaLnBrk="0" fontAlgn="base" hangingPunct="0">
              <a:spcBef>
                <a:spcPct val="0"/>
              </a:spcBef>
              <a:spcAft>
                <a:spcPct val="0"/>
              </a:spcAft>
              <a:buFontTx/>
              <a:buChar char="•"/>
            </a:pPr>
            <a:endParaRPr kumimoji="0" lang="en-US" altLang="en-US" sz="1600" b="0" i="0" u="none" strike="noStrike" cap="none" normalizeH="0" baseline="0" dirty="0">
              <a:ln>
                <a:noFill/>
              </a:ln>
              <a:solidFill>
                <a:srgbClr val="0A0A0A"/>
              </a:solidFill>
              <a:effectLst/>
              <a:latin typeface="Google Sans"/>
            </a:endParaRPr>
          </a:p>
          <a:p>
            <a:pPr lvl="0" eaLnBrk="0" fontAlgn="base" hangingPunct="0">
              <a:spcBef>
                <a:spcPct val="0"/>
              </a:spcBef>
              <a:spcAft>
                <a:spcPct val="0"/>
              </a:spcAft>
              <a:buFontTx/>
              <a:buChar char="•"/>
            </a:pPr>
            <a:r>
              <a:rPr kumimoji="0" lang="en-US" altLang="en-US" sz="1600" b="1" i="0" u="none" strike="noStrike" cap="none" normalizeH="0" baseline="0" dirty="0">
                <a:ln>
                  <a:noFill/>
                </a:ln>
                <a:solidFill>
                  <a:srgbClr val="0A0A0A"/>
                </a:solidFill>
                <a:effectLst/>
                <a:latin typeface="Google Sans"/>
              </a:rPr>
              <a:t>Job Security:</a:t>
            </a:r>
            <a:r>
              <a:rPr kumimoji="0" lang="en-US" altLang="en-US" sz="1600" b="0" i="0" u="none" strike="noStrike" cap="none" normalizeH="0" baseline="0" dirty="0">
                <a:ln>
                  <a:noFill/>
                </a:ln>
                <a:solidFill>
                  <a:srgbClr val="0A0A0A"/>
                </a:solidFill>
                <a:effectLst/>
                <a:latin typeface="Google Sans"/>
              </a:rPr>
              <a:t> </a:t>
            </a:r>
            <a:r>
              <a:rPr kumimoji="0" lang="en-US" altLang="en-US" sz="1600" b="0" i="0" u="none" strike="noStrike" cap="none" normalizeH="0" baseline="0" dirty="0">
                <a:ln>
                  <a:noFill/>
                </a:ln>
                <a:solidFill>
                  <a:srgbClr val="FF0000"/>
                </a:solidFill>
                <a:effectLst/>
                <a:latin typeface="Google Sans"/>
              </a:rPr>
              <a:t>Protecting employees </a:t>
            </a:r>
            <a:r>
              <a:rPr kumimoji="0" lang="en-US" altLang="en-US" sz="1600" b="0" i="0" u="none" strike="noStrike" cap="none" normalizeH="0" baseline="0" dirty="0">
                <a:ln>
                  <a:noFill/>
                </a:ln>
                <a:solidFill>
                  <a:srgbClr val="0A0A0A"/>
                </a:solidFill>
                <a:effectLst/>
                <a:latin typeface="Google Sans"/>
              </a:rPr>
              <a:t>from unjust dismissal by ensuring "just cause" provisions and providing a formal grievance and arbitration process for disputes with management.</a:t>
            </a:r>
          </a:p>
          <a:p>
            <a:pPr lvl="0" eaLnBrk="0" fontAlgn="base" hangingPunct="0">
              <a:spcBef>
                <a:spcPct val="0"/>
              </a:spcBef>
              <a:spcAft>
                <a:spcPct val="0"/>
              </a:spcAft>
              <a:buFontTx/>
              <a:buChar char="•"/>
            </a:pPr>
            <a:endParaRPr kumimoji="0" lang="en-US" altLang="en-US" sz="1600" b="0" i="0" u="none" strike="noStrike" cap="none" normalizeH="0" baseline="0" dirty="0">
              <a:ln>
                <a:noFill/>
              </a:ln>
              <a:solidFill>
                <a:srgbClr val="0A0A0A"/>
              </a:solidFill>
              <a:effectLst/>
              <a:latin typeface="Google Sans"/>
            </a:endParaRPr>
          </a:p>
          <a:p>
            <a:pPr lvl="0" eaLnBrk="0" fontAlgn="base" hangingPunct="0">
              <a:spcBef>
                <a:spcPct val="0"/>
              </a:spcBef>
              <a:spcAft>
                <a:spcPct val="0"/>
              </a:spcAft>
              <a:buFontTx/>
              <a:buChar char="•"/>
            </a:pPr>
            <a:r>
              <a:rPr kumimoji="0" lang="en-US" altLang="en-US" sz="1600" b="1" i="0" u="none" strike="noStrike" cap="none" normalizeH="0" baseline="0" dirty="0">
                <a:ln>
                  <a:noFill/>
                </a:ln>
                <a:solidFill>
                  <a:srgbClr val="0A0A0A"/>
                </a:solidFill>
                <a:effectLst/>
                <a:latin typeface="Google Sans"/>
              </a:rPr>
              <a:t>Legal Representation:</a:t>
            </a:r>
            <a:r>
              <a:rPr kumimoji="0" lang="en-US" altLang="en-US" sz="1600" b="0" i="0" u="none" strike="noStrike" cap="none" normalizeH="0" baseline="0" dirty="0">
                <a:ln>
                  <a:noFill/>
                </a:ln>
                <a:solidFill>
                  <a:srgbClr val="0A0A0A"/>
                </a:solidFill>
                <a:effectLst/>
                <a:latin typeface="Google Sans"/>
              </a:rPr>
              <a:t> Offering support and </a:t>
            </a:r>
            <a:r>
              <a:rPr kumimoji="0" lang="en-US" altLang="en-US" sz="1600" b="0" i="0" u="none" strike="noStrike" cap="none" normalizeH="0" baseline="0" dirty="0">
                <a:ln>
                  <a:noFill/>
                </a:ln>
                <a:solidFill>
                  <a:srgbClr val="FF0000"/>
                </a:solidFill>
                <a:effectLst/>
                <a:latin typeface="Google Sans"/>
              </a:rPr>
              <a:t>expert representation </a:t>
            </a:r>
            <a:r>
              <a:rPr kumimoji="0" lang="en-US" altLang="en-US" sz="1600" b="0" i="0" u="none" strike="noStrike" cap="none" normalizeH="0" baseline="0" dirty="0">
                <a:ln>
                  <a:noFill/>
                </a:ln>
                <a:solidFill>
                  <a:srgbClr val="0A0A0A"/>
                </a:solidFill>
                <a:effectLst/>
                <a:latin typeface="Google Sans"/>
              </a:rPr>
              <a:t>in workplace disputes or legal issues.</a:t>
            </a:r>
          </a:p>
          <a:p>
            <a:pPr lvl="0" eaLnBrk="0" fontAlgn="base" hangingPunct="0">
              <a:spcBef>
                <a:spcPct val="0"/>
              </a:spcBef>
              <a:spcAft>
                <a:spcPct val="0"/>
              </a:spcAft>
              <a:buFontTx/>
              <a:buChar char="•"/>
            </a:pPr>
            <a:endParaRPr kumimoji="0" lang="en-US" altLang="en-US" sz="1600" b="0" i="0" u="none" strike="noStrike" cap="none" normalizeH="0" baseline="0" dirty="0">
              <a:ln>
                <a:noFill/>
              </a:ln>
              <a:solidFill>
                <a:srgbClr val="0A0A0A"/>
              </a:solidFill>
              <a:effectLst/>
              <a:latin typeface="Google Sans"/>
            </a:endParaRPr>
          </a:p>
          <a:p>
            <a:pPr lvl="0" eaLnBrk="0" fontAlgn="base" hangingPunct="0">
              <a:spcBef>
                <a:spcPct val="0"/>
              </a:spcBef>
              <a:spcAft>
                <a:spcPct val="0"/>
              </a:spcAft>
              <a:buFontTx/>
              <a:buChar char="•"/>
            </a:pPr>
            <a:r>
              <a:rPr kumimoji="0" lang="en-US" altLang="en-US" sz="1600" b="1" i="0" u="none" strike="noStrike" cap="none" normalizeH="0" baseline="0" dirty="0">
                <a:ln>
                  <a:noFill/>
                </a:ln>
                <a:solidFill>
                  <a:srgbClr val="0A0A0A"/>
                </a:solidFill>
                <a:effectLst/>
                <a:latin typeface="Google Sans"/>
              </a:rPr>
              <a:t>Training &amp; Education:</a:t>
            </a:r>
            <a:r>
              <a:rPr kumimoji="0" lang="en-US" altLang="en-US" sz="1600" b="0" i="0" u="none" strike="noStrike" cap="none" normalizeH="0" baseline="0" dirty="0">
                <a:ln>
                  <a:noFill/>
                </a:ln>
                <a:solidFill>
                  <a:srgbClr val="0A0A0A"/>
                </a:solidFill>
                <a:effectLst/>
                <a:latin typeface="Google Sans"/>
              </a:rPr>
              <a:t> Providing access to </a:t>
            </a:r>
            <a:r>
              <a:rPr kumimoji="0" lang="en-US" altLang="en-US" sz="1600" b="0" i="0" u="none" strike="noStrike" cap="none" normalizeH="0" baseline="0" dirty="0">
                <a:ln>
                  <a:noFill/>
                </a:ln>
                <a:solidFill>
                  <a:srgbClr val="FF0000"/>
                </a:solidFill>
                <a:effectLst/>
                <a:latin typeface="Google Sans"/>
              </a:rPr>
              <a:t>job training programs</a:t>
            </a:r>
            <a:r>
              <a:rPr kumimoji="0" lang="en-US" altLang="en-US" sz="1600" b="0" i="0" u="none" strike="noStrike" cap="none" normalizeH="0" baseline="0" dirty="0">
                <a:ln>
                  <a:noFill/>
                </a:ln>
                <a:solidFill>
                  <a:srgbClr val="0A0A0A"/>
                </a:solidFill>
                <a:effectLst/>
                <a:latin typeface="Google Sans"/>
              </a:rPr>
              <a:t>, </a:t>
            </a:r>
            <a:r>
              <a:rPr kumimoji="0" lang="en-US" altLang="en-US" sz="1600" b="0" i="0" u="none" strike="noStrike" cap="none" normalizeH="0" baseline="0" dirty="0">
                <a:ln>
                  <a:noFill/>
                </a:ln>
                <a:solidFill>
                  <a:srgbClr val="FF0000"/>
                </a:solidFill>
                <a:effectLst/>
                <a:latin typeface="Google Sans"/>
              </a:rPr>
              <a:t>skill development</a:t>
            </a:r>
            <a:r>
              <a:rPr kumimoji="0" lang="en-US" altLang="en-US" sz="1600" b="0" i="0" u="none" strike="noStrike" cap="none" normalizeH="0" baseline="0" dirty="0">
                <a:ln>
                  <a:noFill/>
                </a:ln>
                <a:solidFill>
                  <a:srgbClr val="0A0A0A"/>
                </a:solidFill>
                <a:effectLst/>
                <a:latin typeface="Google Sans"/>
              </a:rPr>
              <a:t>, and </a:t>
            </a:r>
            <a:r>
              <a:rPr kumimoji="0" lang="en-US" altLang="en-US" sz="1600" b="0" i="0" u="none" strike="noStrike" cap="none" normalizeH="0" baseline="0" dirty="0">
                <a:ln>
                  <a:noFill/>
                </a:ln>
                <a:solidFill>
                  <a:srgbClr val="FF0000"/>
                </a:solidFill>
                <a:effectLst/>
                <a:latin typeface="Google Sans"/>
              </a:rPr>
              <a:t>scholarships</a:t>
            </a:r>
            <a:r>
              <a:rPr kumimoji="0" lang="en-US" altLang="en-US" sz="1600" b="0" i="0" u="none" strike="noStrike" cap="none" normalizeH="0" baseline="0" dirty="0">
                <a:ln>
                  <a:noFill/>
                </a:ln>
                <a:solidFill>
                  <a:srgbClr val="0A0A0A"/>
                </a:solidFill>
                <a:effectLst/>
                <a:latin typeface="Google Sans"/>
              </a:rPr>
              <a:t> for members and their families.</a:t>
            </a:r>
          </a:p>
          <a:p>
            <a:pPr lvl="0" eaLnBrk="0" fontAlgn="base" hangingPunct="0">
              <a:spcBef>
                <a:spcPct val="0"/>
              </a:spcBef>
              <a:spcAft>
                <a:spcPct val="0"/>
              </a:spcAft>
              <a:buFontTx/>
              <a:buChar char="•"/>
            </a:pPr>
            <a:endParaRPr kumimoji="0" lang="en-US" altLang="en-US" sz="1600" b="0" i="0" u="none" strike="noStrike" cap="none" normalizeH="0" baseline="0" dirty="0">
              <a:ln>
                <a:noFill/>
              </a:ln>
              <a:solidFill>
                <a:srgbClr val="0A0A0A"/>
              </a:solidFill>
              <a:effectLst/>
              <a:latin typeface="Google Sans"/>
            </a:endParaRPr>
          </a:p>
          <a:p>
            <a:pPr lvl="0" eaLnBrk="0" fontAlgn="base" hangingPunct="0">
              <a:spcBef>
                <a:spcPct val="0"/>
              </a:spcBef>
              <a:spcAft>
                <a:spcPct val="0"/>
              </a:spcAft>
              <a:buFontTx/>
              <a:buChar char="•"/>
            </a:pPr>
            <a:r>
              <a:rPr kumimoji="0" lang="en-US" altLang="en-US" sz="1600" b="1" i="0" u="none" strike="noStrike" cap="none" normalizeH="0" baseline="0" dirty="0">
                <a:ln>
                  <a:noFill/>
                </a:ln>
                <a:solidFill>
                  <a:srgbClr val="0A0A0A"/>
                </a:solidFill>
                <a:effectLst/>
                <a:latin typeface="Google Sans"/>
              </a:rPr>
              <a:t>Consumer Benefits:</a:t>
            </a:r>
            <a:r>
              <a:rPr kumimoji="0" lang="en-US" altLang="en-US" sz="1600" b="0" i="0" u="none" strike="noStrike" cap="none" normalizeH="0" baseline="0" dirty="0">
                <a:ln>
                  <a:noFill/>
                </a:ln>
                <a:solidFill>
                  <a:srgbClr val="0A0A0A"/>
                </a:solidFill>
                <a:effectLst/>
                <a:latin typeface="Google Sans"/>
              </a:rPr>
              <a:t> Utilizing the collective buying power of members to negotiate discounts on various consumer goods and services like financial products, travel, and car rentals.</a:t>
            </a:r>
          </a:p>
          <a:p>
            <a:pPr lvl="0" eaLnBrk="0" fontAlgn="base" hangingPunct="0">
              <a:spcBef>
                <a:spcPct val="0"/>
              </a:spcBef>
              <a:spcAft>
                <a:spcPct val="0"/>
              </a:spcAft>
              <a:buFontTx/>
              <a:buChar char="•"/>
            </a:pPr>
            <a:endParaRPr kumimoji="0" lang="en-US" altLang="en-US" sz="1600" b="0" i="0" u="none" strike="noStrike" cap="none" normalizeH="0" baseline="0" dirty="0">
              <a:ln>
                <a:noFill/>
              </a:ln>
              <a:solidFill>
                <a:srgbClr val="0A0A0A"/>
              </a:solidFill>
              <a:effectLst/>
              <a:latin typeface="Google Sans"/>
            </a:endParaRPr>
          </a:p>
          <a:p>
            <a:pPr lvl="0" eaLnBrk="0" fontAlgn="base" hangingPunct="0">
              <a:spcBef>
                <a:spcPct val="0"/>
              </a:spcBef>
              <a:spcAft>
                <a:spcPct val="0"/>
              </a:spcAft>
              <a:buFontTx/>
              <a:buChar char="•"/>
            </a:pPr>
            <a:r>
              <a:rPr kumimoji="0" lang="en-US" altLang="en-US" sz="1600" b="1" i="0" u="none" strike="noStrike" cap="none" normalizeH="0" baseline="0" dirty="0">
                <a:ln>
                  <a:noFill/>
                </a:ln>
                <a:solidFill>
                  <a:srgbClr val="0A0A0A"/>
                </a:solidFill>
                <a:effectLst/>
                <a:latin typeface="Google Sans"/>
              </a:rPr>
              <a:t>Political Action:</a:t>
            </a:r>
            <a:r>
              <a:rPr kumimoji="0" lang="en-US" altLang="en-US" sz="1600" b="0" i="0" u="none" strike="noStrike" cap="none" normalizeH="0" baseline="0" dirty="0">
                <a:ln>
                  <a:noFill/>
                </a:ln>
                <a:solidFill>
                  <a:srgbClr val="0A0A0A"/>
                </a:solidFill>
                <a:effectLst/>
                <a:latin typeface="Google Sans"/>
              </a:rPr>
              <a:t> </a:t>
            </a:r>
            <a:r>
              <a:rPr kumimoji="0" lang="en-US" altLang="en-US" sz="1600" b="0" i="0" u="none" strike="noStrike" cap="none" normalizeH="0" baseline="0" dirty="0">
                <a:ln>
                  <a:noFill/>
                </a:ln>
                <a:solidFill>
                  <a:srgbClr val="FF0000"/>
                </a:solidFill>
                <a:effectLst/>
                <a:latin typeface="Google Sans"/>
              </a:rPr>
              <a:t>Lobbying </a:t>
            </a:r>
            <a:r>
              <a:rPr kumimoji="0" lang="en-US" altLang="en-US" sz="1600" b="0" i="0" u="none" strike="noStrike" cap="none" normalizeH="0" baseline="0" dirty="0">
                <a:ln>
                  <a:noFill/>
                </a:ln>
                <a:solidFill>
                  <a:srgbClr val="0A0A0A"/>
                </a:solidFill>
                <a:effectLst/>
                <a:latin typeface="Google Sans"/>
              </a:rPr>
              <a:t>local, state, and federal legislators to pass laws that protect workers' rights and advance social justice</a:t>
            </a:r>
          </a:p>
          <a:p>
            <a:pPr lvl="0" eaLnBrk="0" fontAlgn="base" hangingPunct="0">
              <a:spcBef>
                <a:spcPct val="0"/>
              </a:spcBef>
              <a:spcAft>
                <a:spcPct val="0"/>
              </a:spcAft>
            </a:pPr>
            <a:endParaRPr kumimoji="0" lang="en-US" altLang="en-US" sz="1600" b="0" i="0" u="none" strike="noStrike" cap="none" normalizeH="0" baseline="0" dirty="0">
              <a:ln>
                <a:noFill/>
              </a:ln>
              <a:solidFill>
                <a:schemeClr val="tx1"/>
              </a:solidFill>
              <a:effectLst/>
              <a:latin typeface="Arial" panose="020B0604020202020204" pitchFamily="34" charset="0"/>
            </a:endParaRPr>
          </a:p>
        </p:txBody>
      </p:sp>
      <p:pic>
        <p:nvPicPr>
          <p:cNvPr id="3" name="Picture 2" descr="AmericanLabor">
            <a:extLst>
              <a:ext uri="{FF2B5EF4-FFF2-40B4-BE49-F238E27FC236}">
                <a16:creationId xmlns:a16="http://schemas.microsoft.com/office/drawing/2014/main" xmlns="" id="{D9563FE4-C343-6828-69F6-1EC7644FDB4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58282" y="91250"/>
            <a:ext cx="760692" cy="76069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1">
            <a:extLst>
              <a:ext uri="{FF2B5EF4-FFF2-40B4-BE49-F238E27FC236}">
                <a16:creationId xmlns:a16="http://schemas.microsoft.com/office/drawing/2014/main" xmlns="" id="{F5FAB413-E57B-EC1F-C362-9ACB1E441940}"/>
              </a:ext>
            </a:extLst>
          </p:cNvPr>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711126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566168" y="951518"/>
            <a:ext cx="10857297" cy="448736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88872"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sz="1400" b="1" i="0" dirty="0">
                <a:solidFill>
                  <a:srgbClr val="515354"/>
                </a:solidFill>
                <a:effectLst/>
                <a:latin typeface="Roboto"/>
              </a:rPr>
              <a:t>3. In your discussion, show that you understand the concepts of labor, management, collective bargaining, negotiation, union shops, open shops, grievance procedures, mediation, arbitration, work stoppages, strikes, and lockouts.</a:t>
            </a:r>
          </a:p>
          <a:p>
            <a:pPr lvl="0"/>
            <a:endParaRPr kumimoji="0" lang="en-US" altLang="en-US" sz="1400" b="0" i="0" u="none" strike="noStrike" cap="none" normalizeH="0" baseline="0" dirty="0">
              <a:ln>
                <a:noFill/>
              </a:ln>
              <a:solidFill>
                <a:srgbClr val="0A0A0A"/>
              </a:solidFill>
              <a:effectLst/>
              <a:latin typeface="Google Sans"/>
            </a:endParaRPr>
          </a:p>
          <a:p>
            <a:pPr lvl="0"/>
            <a:r>
              <a:rPr kumimoji="0" lang="en-US" altLang="en-US" sz="1600" b="0" i="0" u="none" strike="noStrike" cap="none" normalizeH="0" baseline="0" dirty="0">
                <a:ln>
                  <a:noFill/>
                </a:ln>
                <a:solidFill>
                  <a:srgbClr val="0A0A0A"/>
                </a:solidFill>
                <a:effectLst/>
                <a:latin typeface="Google Sans"/>
              </a:rPr>
              <a:t>Labor and management concepts involve workers (labor) and employers (management) negotiating terms like pay and conditions via collective bargaining, using negotiation, mediation, or arbitration to resolve disputes, with tactics like strikes (workers stop work) or lockouts (management bars entry) if talks fail, all within systems like union/open shops and grievance procedures. </a:t>
            </a:r>
            <a:endParaRPr kumimoji="0" lang="en-US" altLang="en-US" sz="1600" b="0" i="0" u="none" strike="noStrike" cap="none" normalizeH="0" baseline="0" dirty="0">
              <a:ln>
                <a:noFill/>
              </a:ln>
              <a:solidFill>
                <a:schemeClr val="tx1"/>
              </a:solidFill>
              <a:effectLst/>
            </a:endParaRPr>
          </a:p>
          <a:p>
            <a:pPr lvl="0"/>
            <a:endParaRPr kumimoji="0" lang="en-US" altLang="en-US" sz="1200" b="1" i="0" u="none" strike="noStrike" cap="none" normalizeH="0" baseline="0" dirty="0">
              <a:ln>
                <a:noFill/>
              </a:ln>
              <a:solidFill>
                <a:srgbClr val="001D35"/>
              </a:solidFill>
              <a:effectLst/>
              <a:latin typeface="Google Sans"/>
            </a:endParaRPr>
          </a:p>
          <a:p>
            <a:pPr lvl="0" algn="ctr"/>
            <a:r>
              <a:rPr kumimoji="0" lang="en-US" altLang="en-US" sz="2800" b="1" i="0" u="none" strike="noStrike" cap="none" normalizeH="0" baseline="0" dirty="0">
                <a:ln>
                  <a:noFill/>
                </a:ln>
                <a:solidFill>
                  <a:srgbClr val="FF0000"/>
                </a:solidFill>
                <a:effectLst/>
                <a:latin typeface="Google Sans"/>
              </a:rPr>
              <a:t>Core Concepts:</a:t>
            </a:r>
            <a:endParaRPr kumimoji="0" lang="en-US" altLang="en-US" sz="2800" b="0" i="0" u="none" strike="noStrike" cap="none" normalizeH="0" baseline="0" dirty="0">
              <a:ln>
                <a:noFill/>
              </a:ln>
              <a:solidFill>
                <a:srgbClr val="FF0000"/>
              </a:solidFill>
              <a:effectLst/>
            </a:endParaRPr>
          </a:p>
          <a:p>
            <a:pPr lvl="0" algn="ctr"/>
            <a:endParaRPr kumimoji="0" lang="en-US" altLang="en-US" sz="2000" b="1" i="0" u="none" strike="noStrike" cap="none" normalizeH="0" baseline="0" dirty="0">
              <a:ln>
                <a:noFill/>
              </a:ln>
              <a:solidFill>
                <a:srgbClr val="FF0000"/>
              </a:solidFill>
              <a:effectLst/>
              <a:latin typeface="Google Sans"/>
            </a:endParaRPr>
          </a:p>
          <a:p>
            <a:pPr lvl="0" algn="ctr"/>
            <a:r>
              <a:rPr kumimoji="0" lang="en-US" altLang="en-US" sz="2800" b="1" i="0" u="none" strike="noStrike" cap="none" normalizeH="0" baseline="0" dirty="0">
                <a:ln>
                  <a:noFill/>
                </a:ln>
                <a:solidFill>
                  <a:srgbClr val="FF0000"/>
                </a:solidFill>
                <a:effectLst/>
                <a:latin typeface="Google Sans"/>
              </a:rPr>
              <a:t>Workplace Structures:</a:t>
            </a:r>
            <a:endParaRPr kumimoji="0" lang="en-US" altLang="en-US" sz="2800" b="0" i="0" u="none" strike="noStrike" cap="none" normalizeH="0" baseline="0" dirty="0">
              <a:ln>
                <a:noFill/>
              </a:ln>
              <a:solidFill>
                <a:srgbClr val="FF0000"/>
              </a:solidFill>
              <a:effectLst/>
            </a:endParaRPr>
          </a:p>
          <a:p>
            <a:pPr lvl="0" algn="ctr"/>
            <a:endParaRPr kumimoji="0" lang="en-US" altLang="en-US" sz="2000" b="1" i="0" u="none" strike="noStrike" cap="none" normalizeH="0" baseline="0" dirty="0">
              <a:ln>
                <a:noFill/>
              </a:ln>
              <a:solidFill>
                <a:srgbClr val="FF0000"/>
              </a:solidFill>
              <a:effectLst/>
              <a:latin typeface="Google Sans"/>
            </a:endParaRPr>
          </a:p>
          <a:p>
            <a:pPr lvl="0" algn="ctr"/>
            <a:r>
              <a:rPr kumimoji="0" lang="en-US" altLang="en-US" sz="2800" b="1" i="0" u="none" strike="noStrike" cap="none" normalizeH="0" baseline="0" dirty="0">
                <a:ln>
                  <a:noFill/>
                </a:ln>
                <a:solidFill>
                  <a:srgbClr val="FF0000"/>
                </a:solidFill>
                <a:effectLst/>
                <a:latin typeface="Google Sans"/>
              </a:rPr>
              <a:t>Dispute Resolution:</a:t>
            </a:r>
            <a:endParaRPr kumimoji="0" lang="en-US" altLang="en-US" sz="2800" b="0" i="0" u="none" strike="noStrike" cap="none" normalizeH="0" baseline="0" dirty="0">
              <a:ln>
                <a:noFill/>
              </a:ln>
              <a:solidFill>
                <a:srgbClr val="FF0000"/>
              </a:solidFill>
              <a:effectLst/>
            </a:endParaRPr>
          </a:p>
          <a:p>
            <a:pPr lvl="0" algn="ctr"/>
            <a:endParaRPr kumimoji="0" lang="en-US" altLang="en-US" sz="2000" b="1" i="0" u="none" strike="noStrike" cap="none" normalizeH="0" baseline="0" dirty="0">
              <a:ln>
                <a:noFill/>
              </a:ln>
              <a:solidFill>
                <a:srgbClr val="FF0000"/>
              </a:solidFill>
              <a:effectLst/>
              <a:latin typeface="Google Sans"/>
            </a:endParaRPr>
          </a:p>
          <a:p>
            <a:pPr lvl="0" algn="ctr"/>
            <a:r>
              <a:rPr kumimoji="0" lang="en-US" altLang="en-US" sz="2800" b="1" i="0" u="none" strike="noStrike" cap="none" normalizeH="0" baseline="0" dirty="0">
                <a:ln>
                  <a:noFill/>
                </a:ln>
                <a:solidFill>
                  <a:srgbClr val="FF0000"/>
                </a:solidFill>
                <a:effectLst/>
                <a:latin typeface="Google Sans"/>
              </a:rPr>
              <a:t>Tactics (Work Stoppages):</a:t>
            </a:r>
            <a:endParaRPr kumimoji="0" lang="en-US" altLang="en-US" sz="2800" b="0" i="0" u="none" strike="noStrike" cap="none" normalizeH="0" baseline="0" dirty="0">
              <a:ln>
                <a:noFill/>
              </a:ln>
              <a:solidFill>
                <a:srgbClr val="FF0000"/>
              </a:solidFill>
              <a:effectLst/>
            </a:endParaRPr>
          </a:p>
        </p:txBody>
      </p:sp>
    </p:spTree>
    <p:extLst>
      <p:ext uri="{BB962C8B-B14F-4D97-AF65-F5344CB8AC3E}">
        <p14:creationId xmlns:p14="http://schemas.microsoft.com/office/powerpoint/2010/main" val="32883634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322D445-43B7-24C1-607F-DB86048E11F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xmlns="" id="{F3C0D4F4-DE02-5511-6ED9-99F359CB1226}"/>
              </a:ext>
            </a:extLst>
          </p:cNvPr>
          <p:cNvSpPr>
            <a:spLocks noChangeArrowheads="1"/>
          </p:cNvSpPr>
          <p:nvPr/>
        </p:nvSpPr>
        <p:spPr bwMode="auto">
          <a:xfrm>
            <a:off x="530309" y="769534"/>
            <a:ext cx="10857297" cy="467202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88872"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sz="1400" b="1" i="0" dirty="0">
                <a:solidFill>
                  <a:srgbClr val="515354"/>
                </a:solidFill>
                <a:effectLst/>
                <a:latin typeface="Roboto"/>
              </a:rPr>
              <a:t>3. In your discussion, show that you understand the concepts of labor, management, collective bargaining, negotiation, union shops, open shops, grievance procedures, mediation, arbitration, work stoppages, strikes, and lockouts.</a:t>
            </a:r>
          </a:p>
          <a:p>
            <a:pPr lvl="0"/>
            <a:endParaRPr kumimoji="0" lang="en-US" altLang="en-US" sz="1400" b="0" i="0" u="none" strike="noStrike" cap="none" normalizeH="0" baseline="0" dirty="0">
              <a:ln>
                <a:noFill/>
              </a:ln>
              <a:solidFill>
                <a:srgbClr val="0A0A0A"/>
              </a:solidFill>
              <a:effectLst/>
              <a:latin typeface="Google Sans"/>
            </a:endParaRPr>
          </a:p>
          <a:p>
            <a:pPr lvl="0"/>
            <a:r>
              <a:rPr kumimoji="0" lang="en-US" altLang="en-US" sz="1600" b="0" i="0" u="none" strike="noStrike" cap="none" normalizeH="0" baseline="0" dirty="0">
                <a:ln>
                  <a:noFill/>
                </a:ln>
                <a:solidFill>
                  <a:srgbClr val="0A0A0A"/>
                </a:solidFill>
                <a:effectLst/>
                <a:latin typeface="Google Sans"/>
              </a:rPr>
              <a:t>Labor and management concepts involve workers (labor) and employers (management) negotiating terms like pay and conditions via collective bargaining, using negotiation, mediation, or arbitration to resolve disputes, with tactics like strikes (workers stop work) or lockouts (management bars entry) if talks fail, all within systems like union/open shops and grievance procedures. </a:t>
            </a:r>
            <a:endParaRPr kumimoji="0" lang="en-US" altLang="en-US" sz="1600" b="0" i="0" u="none" strike="noStrike" cap="none" normalizeH="0" baseline="0" dirty="0">
              <a:ln>
                <a:noFill/>
              </a:ln>
              <a:solidFill>
                <a:schemeClr val="tx1"/>
              </a:solidFill>
              <a:effectLst/>
            </a:endParaRPr>
          </a:p>
          <a:p>
            <a:pPr lvl="0"/>
            <a:endParaRPr kumimoji="0" lang="en-US" altLang="en-US" sz="1200" b="1" i="0" u="none" strike="noStrike" cap="none" normalizeH="0" baseline="0" dirty="0">
              <a:ln>
                <a:noFill/>
              </a:ln>
              <a:solidFill>
                <a:srgbClr val="001D35"/>
              </a:solidFill>
              <a:effectLst/>
              <a:latin typeface="Google Sans"/>
            </a:endParaRPr>
          </a:p>
          <a:p>
            <a:pPr lvl="0" algn="ctr"/>
            <a:r>
              <a:rPr kumimoji="0" lang="en-US" altLang="en-US" sz="2800" b="1" i="0" u="none" strike="noStrike" cap="none" normalizeH="0" baseline="0" dirty="0">
                <a:ln>
                  <a:noFill/>
                </a:ln>
                <a:solidFill>
                  <a:srgbClr val="FF0000"/>
                </a:solidFill>
                <a:effectLst/>
                <a:latin typeface="Google Sans"/>
              </a:rPr>
              <a:t>Core Concepts:</a:t>
            </a:r>
          </a:p>
          <a:p>
            <a:pPr lvl="0" algn="ctr"/>
            <a:endParaRPr lang="en-US" altLang="en-US" sz="2800" b="1" dirty="0">
              <a:solidFill>
                <a:srgbClr val="FF0000"/>
              </a:solidFill>
              <a:latin typeface="Google Sans"/>
            </a:endParaRPr>
          </a:p>
          <a:p>
            <a:pPr lvl="0" algn="ctr"/>
            <a:r>
              <a:rPr kumimoji="0" lang="en-US" altLang="en-US" sz="2800" b="1" i="0" u="none" strike="noStrike" cap="none" normalizeH="0" baseline="0" dirty="0">
                <a:ln>
                  <a:noFill/>
                </a:ln>
                <a:solidFill>
                  <a:srgbClr val="7030A0"/>
                </a:solidFill>
                <a:effectLst/>
                <a:latin typeface="Google Sans"/>
              </a:rPr>
              <a:t>Who / What makes up the issues</a:t>
            </a:r>
          </a:p>
          <a:p>
            <a:pPr lvl="0" algn="ctr"/>
            <a:endParaRPr lang="en-US" altLang="en-US" sz="2800" b="1" dirty="0">
              <a:solidFill>
                <a:srgbClr val="7030A0"/>
              </a:solidFill>
              <a:latin typeface="Google Sans"/>
            </a:endParaRPr>
          </a:p>
          <a:p>
            <a:pPr lvl="0" algn="ctr"/>
            <a:r>
              <a:rPr kumimoji="0" lang="en-US" altLang="en-US" sz="2800" b="1" i="0" u="none" strike="noStrike" cap="none" normalizeH="0" baseline="0" dirty="0">
                <a:ln>
                  <a:noFill/>
                </a:ln>
                <a:solidFill>
                  <a:srgbClr val="7030A0"/>
                </a:solidFill>
                <a:effectLst/>
                <a:latin typeface="Google Sans"/>
              </a:rPr>
              <a:t> (the parties involved and what do they discuss?):</a:t>
            </a:r>
          </a:p>
          <a:p>
            <a:pPr lvl="0"/>
            <a:endParaRPr lang="en-US" altLang="en-US" sz="1600" b="1" dirty="0">
              <a:solidFill>
                <a:srgbClr val="FF0000"/>
              </a:solidFill>
              <a:latin typeface="Google Sans"/>
            </a:endParaRPr>
          </a:p>
          <a:p>
            <a:pPr lvl="0"/>
            <a:endParaRPr kumimoji="0" lang="en-US" altLang="en-US" sz="1600" b="0" i="0" u="none" strike="noStrike" cap="none" normalizeH="0" baseline="0" dirty="0">
              <a:ln>
                <a:noFill/>
              </a:ln>
              <a:solidFill>
                <a:srgbClr val="FF0000"/>
              </a:solidFill>
              <a:effectLst/>
            </a:endParaRPr>
          </a:p>
          <a:p>
            <a:pPr lvl="0"/>
            <a:endParaRPr kumimoji="0" lang="en-US" altLang="en-US" sz="1200" b="1" i="0" u="none" strike="noStrike" cap="none" normalizeH="0" baseline="0" dirty="0">
              <a:ln>
                <a:noFill/>
              </a:ln>
              <a:solidFill>
                <a:srgbClr val="FF0000"/>
              </a:solidFill>
              <a:effectLst/>
              <a:latin typeface="Google Sans"/>
            </a:endParaRPr>
          </a:p>
        </p:txBody>
      </p:sp>
    </p:spTree>
    <p:extLst>
      <p:ext uri="{BB962C8B-B14F-4D97-AF65-F5344CB8AC3E}">
        <p14:creationId xmlns:p14="http://schemas.microsoft.com/office/powerpoint/2010/main" val="29252309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547720" y="586755"/>
            <a:ext cx="10857297" cy="224059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88872"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sz="1400" b="1" i="0" dirty="0">
                <a:solidFill>
                  <a:srgbClr val="515354"/>
                </a:solidFill>
                <a:effectLst/>
                <a:latin typeface="Roboto"/>
              </a:rPr>
              <a:t>3. In your discussion, show that you understand the concepts of labor, management, collective bargaining, negotiation, union shops, open shops, grievance procedures, mediation, arbitration, work stoppages, strikes, and lockouts.</a:t>
            </a:r>
          </a:p>
          <a:p>
            <a:pPr lvl="0"/>
            <a:endParaRPr kumimoji="0" lang="en-US" altLang="en-US" sz="1400" b="0" i="0" u="none" strike="noStrike" cap="none" normalizeH="0" baseline="0" dirty="0">
              <a:ln>
                <a:noFill/>
              </a:ln>
              <a:solidFill>
                <a:srgbClr val="0A0A0A"/>
              </a:solidFill>
              <a:effectLst/>
              <a:latin typeface="Google Sans"/>
            </a:endParaRPr>
          </a:p>
          <a:p>
            <a:pPr lvl="0"/>
            <a:r>
              <a:rPr kumimoji="0" lang="en-US" altLang="en-US" sz="1600" b="0" i="0" u="none" strike="noStrike" cap="none" normalizeH="0" baseline="0" dirty="0">
                <a:ln>
                  <a:noFill/>
                </a:ln>
                <a:solidFill>
                  <a:srgbClr val="0A0A0A"/>
                </a:solidFill>
                <a:effectLst/>
                <a:latin typeface="Google Sans"/>
              </a:rPr>
              <a:t>Labor and management concepts involve workers (labor) and employers (management) negotiating terms like pay and conditions via collective bargaining, using negotiation, mediation, or arbitration to resolve disputes, with tactics like strikes (workers stop work) or lockouts (management bars entry) if talks fail, all within systems like union/open shops and grievance procedures. </a:t>
            </a:r>
            <a:endParaRPr kumimoji="0" lang="en-US" altLang="en-US" sz="1600" b="0" i="0" u="none" strike="noStrike" cap="none" normalizeH="0" baseline="0" dirty="0">
              <a:ln>
                <a:noFill/>
              </a:ln>
              <a:solidFill>
                <a:schemeClr val="tx1"/>
              </a:solidFill>
              <a:effectLst/>
            </a:endParaRPr>
          </a:p>
          <a:p>
            <a:pPr lvl="0"/>
            <a:endParaRPr kumimoji="0" lang="en-US" altLang="en-US" sz="1200" b="1" i="0" u="none" strike="noStrike" cap="none" normalizeH="0" baseline="0" dirty="0">
              <a:ln>
                <a:noFill/>
              </a:ln>
              <a:solidFill>
                <a:srgbClr val="001D35"/>
              </a:solidFill>
              <a:effectLst/>
              <a:latin typeface="Google Sans"/>
            </a:endParaRPr>
          </a:p>
          <a:p>
            <a:pPr lvl="0"/>
            <a:endParaRPr kumimoji="0" lang="en-US" altLang="en-US" sz="1200" b="1" i="0" u="none" strike="noStrike" cap="none" normalizeH="0" baseline="0" dirty="0">
              <a:ln>
                <a:noFill/>
              </a:ln>
              <a:solidFill>
                <a:srgbClr val="001D35"/>
              </a:solidFill>
              <a:effectLst/>
              <a:latin typeface="Google Sans"/>
            </a:endParaRPr>
          </a:p>
          <a:p>
            <a:pPr lvl="0"/>
            <a:endParaRPr kumimoji="0" lang="en-US" altLang="en-US" sz="1400" b="0" i="0" u="none" strike="noStrike" cap="none" normalizeH="0" baseline="0" dirty="0">
              <a:ln>
                <a:noFill/>
              </a:ln>
              <a:solidFill>
                <a:schemeClr val="tx1"/>
              </a:solidFill>
              <a:effectLst/>
            </a:endParaRPr>
          </a:p>
        </p:txBody>
      </p:sp>
      <p:sp>
        <p:nvSpPr>
          <p:cNvPr id="4" name="TextBox 3">
            <a:extLst>
              <a:ext uri="{FF2B5EF4-FFF2-40B4-BE49-F238E27FC236}">
                <a16:creationId xmlns:a16="http://schemas.microsoft.com/office/drawing/2014/main" xmlns="" id="{56F175DF-2F66-7AA7-033B-A1C2EAFCFD94}"/>
              </a:ext>
            </a:extLst>
          </p:cNvPr>
          <p:cNvSpPr txBox="1"/>
          <p:nvPr/>
        </p:nvSpPr>
        <p:spPr>
          <a:xfrm>
            <a:off x="449628" y="2940424"/>
            <a:ext cx="11053482" cy="2492990"/>
          </a:xfrm>
          <a:prstGeom prst="rect">
            <a:avLst/>
          </a:prstGeom>
          <a:solidFill>
            <a:srgbClr val="FFFF00"/>
          </a:solidFill>
          <a:ln>
            <a:solidFill>
              <a:schemeClr val="accent1"/>
            </a:solidFill>
          </a:ln>
          <a:scene3d>
            <a:camera prst="orthographicFront"/>
            <a:lightRig rig="threePt" dir="t"/>
          </a:scene3d>
          <a:sp3d>
            <a:bevelT/>
          </a:sp3d>
        </p:spPr>
        <p:txBody>
          <a:bodyPr wrap="square">
            <a:spAutoFit/>
          </a:bodyPr>
          <a:lstStyle/>
          <a:p>
            <a:pPr lvl="0" algn="ctr"/>
            <a:r>
              <a:rPr kumimoji="0" lang="en-US" altLang="en-US" sz="2400" b="1" i="0" u="none" strike="noStrike" cap="none" normalizeH="0" baseline="0" dirty="0">
                <a:ln>
                  <a:noFill/>
                </a:ln>
                <a:solidFill>
                  <a:srgbClr val="001D35"/>
                </a:solidFill>
                <a:effectLst/>
                <a:latin typeface="Google Sans"/>
              </a:rPr>
              <a:t>Core Concept of a Union? </a:t>
            </a:r>
          </a:p>
          <a:p>
            <a:pPr lvl="0" algn="ctr"/>
            <a:endParaRPr kumimoji="0" lang="en-US" altLang="en-US" sz="2400" b="0" i="0" u="none" strike="noStrike" cap="none" normalizeH="0" baseline="0" dirty="0">
              <a:ln>
                <a:noFill/>
              </a:ln>
              <a:solidFill>
                <a:schemeClr val="tx1"/>
              </a:solidFill>
              <a:effectLst/>
            </a:endParaRPr>
          </a:p>
          <a:p>
            <a:pPr lvl="0">
              <a:buFontTx/>
              <a:buChar char="•"/>
            </a:pPr>
            <a:r>
              <a:rPr kumimoji="0" lang="en-US" altLang="en-US" sz="1800" b="1" i="0" u="none" strike="noStrike" cap="none" normalizeH="0" baseline="0" dirty="0">
                <a:ln>
                  <a:noFill/>
                </a:ln>
                <a:solidFill>
                  <a:srgbClr val="0A0A0A"/>
                </a:solidFill>
                <a:effectLst/>
                <a:latin typeface="Google Sans"/>
                <a:hlinkClick r:id="rId2"/>
              </a:rPr>
              <a:t>Labor</a:t>
            </a:r>
            <a:r>
              <a:rPr kumimoji="0" lang="en-US" altLang="en-US" sz="1800" b="1" i="0" u="none" strike="noStrike" cap="none" normalizeH="0" baseline="0" dirty="0">
                <a:ln>
                  <a:noFill/>
                </a:ln>
                <a:solidFill>
                  <a:srgbClr val="0A0A0A"/>
                </a:solidFill>
                <a:effectLst/>
                <a:latin typeface="Google Sans"/>
              </a:rPr>
              <a:t>:</a:t>
            </a:r>
            <a:r>
              <a:rPr kumimoji="0" lang="en-US" altLang="en-US" sz="1800" b="0" i="0" u="none" strike="noStrike" cap="none" normalizeH="0" baseline="0" dirty="0">
                <a:ln>
                  <a:noFill/>
                </a:ln>
                <a:solidFill>
                  <a:srgbClr val="0A0A0A"/>
                </a:solidFill>
                <a:effectLst/>
                <a:latin typeface="Google Sans"/>
              </a:rPr>
              <a:t> Workers, often organized into unions, seeking better pay, conditions, and job security.</a:t>
            </a:r>
          </a:p>
          <a:p>
            <a:pPr lvl="0">
              <a:buFontTx/>
              <a:buChar char="•"/>
            </a:pPr>
            <a:r>
              <a:rPr kumimoji="0" lang="en-US" altLang="en-US" sz="1800" b="1" i="0" u="none" strike="noStrike" cap="none" normalizeH="0" baseline="0" dirty="0">
                <a:ln>
                  <a:noFill/>
                </a:ln>
                <a:solidFill>
                  <a:srgbClr val="0A0A0A"/>
                </a:solidFill>
                <a:effectLst/>
                <a:latin typeface="Google Sans"/>
                <a:hlinkClick r:id="rId3"/>
              </a:rPr>
              <a:t>Management</a:t>
            </a:r>
            <a:r>
              <a:rPr kumimoji="0" lang="en-US" altLang="en-US" sz="1800" b="1" i="0" u="none" strike="noStrike" cap="none" normalizeH="0" baseline="0" dirty="0">
                <a:ln>
                  <a:noFill/>
                </a:ln>
                <a:solidFill>
                  <a:srgbClr val="0A0A0A"/>
                </a:solidFill>
                <a:effectLst/>
                <a:latin typeface="Google Sans"/>
              </a:rPr>
              <a:t>:</a:t>
            </a:r>
            <a:r>
              <a:rPr kumimoji="0" lang="en-US" altLang="en-US" sz="1800" b="0" i="0" u="none" strike="noStrike" cap="none" normalizeH="0" baseline="0" dirty="0">
                <a:ln>
                  <a:noFill/>
                </a:ln>
                <a:solidFill>
                  <a:srgbClr val="0A0A0A"/>
                </a:solidFill>
                <a:effectLst/>
                <a:latin typeface="Google Sans"/>
              </a:rPr>
              <a:t> Employers or their representatives coordinating resources and people to achieve goals, often in opposition to labor's demands.</a:t>
            </a:r>
          </a:p>
          <a:p>
            <a:pPr lvl="0">
              <a:buFontTx/>
              <a:buChar char="•"/>
            </a:pPr>
            <a:r>
              <a:rPr kumimoji="0" lang="en-US" altLang="en-US" sz="1800" b="1" i="0" u="none" strike="noStrike" cap="none" normalizeH="0" baseline="0" dirty="0">
                <a:ln>
                  <a:noFill/>
                </a:ln>
                <a:solidFill>
                  <a:srgbClr val="0A0A0A"/>
                </a:solidFill>
                <a:effectLst/>
                <a:latin typeface="Google Sans"/>
                <a:hlinkClick r:id="rId4"/>
              </a:rPr>
              <a:t>Collective Bargaining</a:t>
            </a:r>
            <a:r>
              <a:rPr kumimoji="0" lang="en-US" altLang="en-US" sz="1800" b="1" i="0" u="none" strike="noStrike" cap="none" normalizeH="0" baseline="0" dirty="0">
                <a:ln>
                  <a:noFill/>
                </a:ln>
                <a:solidFill>
                  <a:srgbClr val="0A0A0A"/>
                </a:solidFill>
                <a:effectLst/>
                <a:latin typeface="Google Sans"/>
              </a:rPr>
              <a:t>:</a:t>
            </a:r>
            <a:r>
              <a:rPr kumimoji="0" lang="en-US" altLang="en-US" sz="1800" b="0" i="0" u="none" strike="noStrike" cap="none" normalizeH="0" baseline="0" dirty="0">
                <a:ln>
                  <a:noFill/>
                </a:ln>
                <a:solidFill>
                  <a:srgbClr val="0A0A0A"/>
                </a:solidFill>
                <a:effectLst/>
                <a:latin typeface="Google Sans"/>
              </a:rPr>
              <a:t> Unions and management negotiating a contract (CBA) covering wages, benefits, safety, etc., for a group of workers.</a:t>
            </a:r>
          </a:p>
          <a:p>
            <a:pPr lvl="0">
              <a:buFontTx/>
              <a:buChar char="•"/>
            </a:pPr>
            <a:r>
              <a:rPr kumimoji="0" lang="en-US" altLang="en-US" sz="1800" b="1" i="0" u="none" strike="noStrike" cap="none" normalizeH="0" baseline="0" dirty="0">
                <a:ln>
                  <a:noFill/>
                </a:ln>
                <a:solidFill>
                  <a:srgbClr val="0A0A0A"/>
                </a:solidFill>
                <a:effectLst/>
                <a:latin typeface="Google Sans"/>
                <a:hlinkClick r:id="rId5"/>
              </a:rPr>
              <a:t>Negotiation</a:t>
            </a:r>
            <a:r>
              <a:rPr kumimoji="0" lang="en-US" altLang="en-US" sz="1800" b="1" i="0" u="none" strike="noStrike" cap="none" normalizeH="0" baseline="0" dirty="0">
                <a:ln>
                  <a:noFill/>
                </a:ln>
                <a:solidFill>
                  <a:srgbClr val="0A0A0A"/>
                </a:solidFill>
                <a:effectLst/>
                <a:latin typeface="Google Sans"/>
              </a:rPr>
              <a:t>:</a:t>
            </a:r>
            <a:r>
              <a:rPr kumimoji="0" lang="en-US" altLang="en-US" sz="1800" b="0" i="0" u="none" strike="noStrike" cap="none" normalizeH="0" baseline="0" dirty="0">
                <a:ln>
                  <a:noFill/>
                </a:ln>
                <a:solidFill>
                  <a:srgbClr val="0A0A0A"/>
                </a:solidFill>
                <a:effectLst/>
                <a:latin typeface="Google Sans"/>
              </a:rPr>
              <a:t> The dialogue and bargaining process to reach agreements on terms of employment. </a:t>
            </a:r>
          </a:p>
        </p:txBody>
      </p:sp>
    </p:spTree>
    <p:extLst>
      <p:ext uri="{BB962C8B-B14F-4D97-AF65-F5344CB8AC3E}">
        <p14:creationId xmlns:p14="http://schemas.microsoft.com/office/powerpoint/2010/main" val="25600993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F9C9273-0D88-BB30-1414-3CA5F980F3C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xmlns="" id="{1BBAC906-58D3-3064-2844-767CFA052C03}"/>
              </a:ext>
            </a:extLst>
          </p:cNvPr>
          <p:cNvSpPr>
            <a:spLocks noChangeArrowheads="1"/>
          </p:cNvSpPr>
          <p:nvPr/>
        </p:nvSpPr>
        <p:spPr bwMode="auto">
          <a:xfrm>
            <a:off x="530309" y="943711"/>
            <a:ext cx="10857297" cy="276381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88872"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sz="1400" b="1" i="0" dirty="0">
                <a:solidFill>
                  <a:srgbClr val="515354"/>
                </a:solidFill>
                <a:effectLst/>
                <a:latin typeface="Roboto"/>
              </a:rPr>
              <a:t>3. In your discussion, show that you understand the concepts of labor, management, collective bargaining, negotiation, union shops, open shops, grievance procedures, mediation, arbitration, work stoppages, strikes, and lockouts.</a:t>
            </a:r>
          </a:p>
          <a:p>
            <a:pPr lvl="0"/>
            <a:endParaRPr kumimoji="0" lang="en-US" altLang="en-US" sz="1400" b="0" i="0" u="none" strike="noStrike" cap="none" normalizeH="0" baseline="0" dirty="0">
              <a:ln>
                <a:noFill/>
              </a:ln>
              <a:solidFill>
                <a:srgbClr val="0A0A0A"/>
              </a:solidFill>
              <a:effectLst/>
              <a:latin typeface="Google Sans"/>
            </a:endParaRPr>
          </a:p>
          <a:p>
            <a:pPr lvl="0"/>
            <a:r>
              <a:rPr kumimoji="0" lang="en-US" altLang="en-US" sz="1600" b="0" i="0" u="none" strike="noStrike" cap="none" normalizeH="0" baseline="0" dirty="0">
                <a:ln>
                  <a:noFill/>
                </a:ln>
                <a:solidFill>
                  <a:srgbClr val="0A0A0A"/>
                </a:solidFill>
                <a:effectLst/>
                <a:latin typeface="Google Sans"/>
              </a:rPr>
              <a:t>Labor and management concepts involve workers (labor) and employers (management) negotiating terms like pay and conditions via collective bargaining, using negotiation, mediation, or arbitration to resolve disputes, with tactics like strikes (workers stop work) or lockouts (management bars entry) if talks fail, all within systems like union/open shops and grievance procedures. </a:t>
            </a:r>
            <a:endParaRPr kumimoji="0" lang="en-US" altLang="en-US" sz="1600" b="0" i="0" u="none" strike="noStrike" cap="none" normalizeH="0" baseline="0" dirty="0">
              <a:ln>
                <a:noFill/>
              </a:ln>
              <a:solidFill>
                <a:schemeClr val="tx1"/>
              </a:solidFill>
              <a:effectLst/>
            </a:endParaRPr>
          </a:p>
          <a:p>
            <a:pPr lvl="0"/>
            <a:endParaRPr kumimoji="0" lang="en-US" altLang="en-US" sz="1200" b="1" i="0" u="none" strike="noStrike" cap="none" normalizeH="0" baseline="0" dirty="0">
              <a:ln>
                <a:noFill/>
              </a:ln>
              <a:solidFill>
                <a:srgbClr val="001D35"/>
              </a:solidFill>
              <a:effectLst/>
              <a:latin typeface="Google Sans"/>
            </a:endParaRPr>
          </a:p>
          <a:p>
            <a:pPr lvl="0"/>
            <a:endParaRPr kumimoji="0" lang="en-US" altLang="en-US" sz="1200" b="1" i="0" u="none" strike="noStrike" cap="none" normalizeH="0" baseline="0" dirty="0">
              <a:ln>
                <a:noFill/>
              </a:ln>
              <a:solidFill>
                <a:srgbClr val="FF0000"/>
              </a:solidFill>
              <a:effectLst/>
              <a:latin typeface="Google Sans"/>
            </a:endParaRPr>
          </a:p>
          <a:p>
            <a:pPr lvl="0" algn="ctr"/>
            <a:r>
              <a:rPr kumimoji="0" lang="en-US" altLang="en-US" sz="3600" b="1" i="0" u="none" strike="noStrike" cap="none" normalizeH="0" baseline="0" dirty="0">
                <a:ln>
                  <a:noFill/>
                </a:ln>
                <a:solidFill>
                  <a:srgbClr val="FF0000"/>
                </a:solidFill>
                <a:effectLst/>
                <a:latin typeface="Google Sans"/>
              </a:rPr>
              <a:t>Workplace Structures (hint there are 2):</a:t>
            </a:r>
            <a:endParaRPr kumimoji="0" lang="en-US" altLang="en-US" sz="3600" b="0" i="0" u="none" strike="noStrike" cap="none" normalizeH="0" baseline="0" dirty="0">
              <a:ln>
                <a:noFill/>
              </a:ln>
              <a:solidFill>
                <a:srgbClr val="FF0000"/>
              </a:solidFill>
              <a:effectLst/>
            </a:endParaRPr>
          </a:p>
          <a:p>
            <a:pPr lvl="0"/>
            <a:endParaRPr kumimoji="0" lang="en-US" altLang="en-US" sz="1200" b="1" i="0" u="none" strike="noStrike" cap="none" normalizeH="0" baseline="0" dirty="0">
              <a:ln>
                <a:noFill/>
              </a:ln>
              <a:solidFill>
                <a:srgbClr val="FF0000"/>
              </a:solidFill>
              <a:effectLst/>
              <a:latin typeface="Google Sans"/>
            </a:endParaRPr>
          </a:p>
        </p:txBody>
      </p:sp>
    </p:spTree>
    <p:extLst>
      <p:ext uri="{BB962C8B-B14F-4D97-AF65-F5344CB8AC3E}">
        <p14:creationId xmlns:p14="http://schemas.microsoft.com/office/powerpoint/2010/main" val="27898022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85F4B3B-AC07-D807-1810-2FDF09837CA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xmlns="" id="{8E99E2D1-19EC-E7C6-7BE7-57B36E28F05C}"/>
              </a:ext>
            </a:extLst>
          </p:cNvPr>
          <p:cNvSpPr>
            <a:spLocks noChangeArrowheads="1"/>
          </p:cNvSpPr>
          <p:nvPr/>
        </p:nvSpPr>
        <p:spPr bwMode="auto">
          <a:xfrm>
            <a:off x="530310" y="667581"/>
            <a:ext cx="10857297" cy="202514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88872"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sz="1400" b="1" i="0" dirty="0">
                <a:solidFill>
                  <a:srgbClr val="515354"/>
                </a:solidFill>
                <a:effectLst/>
                <a:latin typeface="Roboto"/>
              </a:rPr>
              <a:t>3. In your discussion, show that you understand the concepts of labor, management, collective bargaining, negotiation, union shops, open shops, grievance procedures, mediation, arbitration, work stoppages, strikes, and lockouts.</a:t>
            </a:r>
          </a:p>
          <a:p>
            <a:pPr lvl="0"/>
            <a:endParaRPr kumimoji="0" lang="en-US" altLang="en-US" sz="1400" b="0" i="0" u="none" strike="noStrike" cap="none" normalizeH="0" baseline="0" dirty="0">
              <a:ln>
                <a:noFill/>
              </a:ln>
              <a:solidFill>
                <a:srgbClr val="0A0A0A"/>
              </a:solidFill>
              <a:effectLst/>
              <a:latin typeface="Google Sans"/>
            </a:endParaRPr>
          </a:p>
          <a:p>
            <a:pPr lvl="0"/>
            <a:r>
              <a:rPr kumimoji="0" lang="en-US" altLang="en-US" sz="1600" b="0" i="0" u="none" strike="noStrike" cap="none" normalizeH="0" baseline="0" dirty="0">
                <a:ln>
                  <a:noFill/>
                </a:ln>
                <a:solidFill>
                  <a:srgbClr val="0A0A0A"/>
                </a:solidFill>
                <a:effectLst/>
                <a:latin typeface="Google Sans"/>
              </a:rPr>
              <a:t>Labor and management concepts involve workers (labor) and employers (management) negotiating terms like pay and conditions via collective bargaining, using negotiation, mediation, or arbitration to resolve disputes, with tactics like strikes (workers stop work) or lockouts (management bars entry) if talks fail, all within systems like union/open shops and grievance procedures. </a:t>
            </a:r>
            <a:endParaRPr kumimoji="0" lang="en-US" altLang="en-US" sz="1600" b="0" i="0" u="none" strike="noStrike" cap="none" normalizeH="0" baseline="0" dirty="0">
              <a:ln>
                <a:noFill/>
              </a:ln>
              <a:solidFill>
                <a:schemeClr val="tx1"/>
              </a:solidFill>
              <a:effectLst/>
            </a:endParaRPr>
          </a:p>
          <a:p>
            <a:pPr lvl="0"/>
            <a:endParaRPr kumimoji="0" lang="en-US" altLang="en-US" sz="1200" b="1" i="0" u="none" strike="noStrike" cap="none" normalizeH="0" baseline="0" dirty="0">
              <a:ln>
                <a:noFill/>
              </a:ln>
              <a:solidFill>
                <a:srgbClr val="001D35"/>
              </a:solidFill>
              <a:effectLst/>
              <a:latin typeface="Google Sans"/>
            </a:endParaRPr>
          </a:p>
          <a:p>
            <a:pPr lvl="0"/>
            <a:endParaRPr kumimoji="0" lang="en-US" altLang="en-US" sz="1200" b="1" i="0" u="none" strike="noStrike" cap="none" normalizeH="0" baseline="0" dirty="0">
              <a:ln>
                <a:noFill/>
              </a:ln>
              <a:solidFill>
                <a:srgbClr val="001D35"/>
              </a:solidFill>
              <a:effectLst/>
              <a:latin typeface="Google Sans"/>
            </a:endParaRPr>
          </a:p>
        </p:txBody>
      </p:sp>
      <p:sp>
        <p:nvSpPr>
          <p:cNvPr id="4" name="TextBox 3">
            <a:extLst>
              <a:ext uri="{FF2B5EF4-FFF2-40B4-BE49-F238E27FC236}">
                <a16:creationId xmlns:a16="http://schemas.microsoft.com/office/drawing/2014/main" xmlns="" id="{D537A6FD-2AB6-55BF-85E8-F4CEC7BAE3E2}"/>
              </a:ext>
            </a:extLst>
          </p:cNvPr>
          <p:cNvSpPr txBox="1"/>
          <p:nvPr/>
        </p:nvSpPr>
        <p:spPr>
          <a:xfrm>
            <a:off x="667351" y="3281571"/>
            <a:ext cx="10857297" cy="1708160"/>
          </a:xfrm>
          <a:prstGeom prst="rect">
            <a:avLst/>
          </a:prstGeom>
          <a:solidFill>
            <a:schemeClr val="accent2">
              <a:lumMod val="40000"/>
              <a:lumOff val="60000"/>
            </a:schemeClr>
          </a:solidFill>
          <a:ln>
            <a:solidFill>
              <a:schemeClr val="accent1"/>
            </a:solidFill>
          </a:ln>
          <a:scene3d>
            <a:camera prst="orthographicFront"/>
            <a:lightRig rig="threePt" dir="t"/>
          </a:scene3d>
          <a:sp3d>
            <a:bevelT/>
          </a:sp3d>
        </p:spPr>
        <p:txBody>
          <a:bodyPr wrap="square">
            <a:spAutoFit/>
          </a:bodyPr>
          <a:lstStyle/>
          <a:p>
            <a:pPr lvl="0" algn="ctr"/>
            <a:r>
              <a:rPr kumimoji="0" lang="en-US" altLang="en-US" sz="2400" b="1" i="0" u="none" strike="noStrike" cap="none" normalizeH="0" baseline="0" dirty="0">
                <a:ln>
                  <a:noFill/>
                </a:ln>
                <a:solidFill>
                  <a:srgbClr val="001D35"/>
                </a:solidFill>
                <a:effectLst/>
                <a:latin typeface="Google Sans"/>
              </a:rPr>
              <a:t>Workplace Structures:</a:t>
            </a:r>
            <a:endParaRPr kumimoji="0" lang="en-US" altLang="en-US" sz="2400" b="0" i="0" u="none" strike="noStrike" cap="none" normalizeH="0" baseline="0" dirty="0">
              <a:ln>
                <a:noFill/>
              </a:ln>
              <a:solidFill>
                <a:schemeClr val="tx1"/>
              </a:solidFill>
              <a:effectLst/>
            </a:endParaRPr>
          </a:p>
          <a:p>
            <a:pPr lvl="0">
              <a:lnSpc>
                <a:spcPct val="150000"/>
              </a:lnSpc>
              <a:buFontTx/>
              <a:buChar char="•"/>
            </a:pPr>
            <a:r>
              <a:rPr kumimoji="0" lang="en-US" altLang="en-US" sz="1800" b="1" i="0" u="none" strike="noStrike" cap="none" normalizeH="0" baseline="0" dirty="0">
                <a:ln>
                  <a:noFill/>
                </a:ln>
                <a:solidFill>
                  <a:srgbClr val="0A0A0A"/>
                </a:solidFill>
                <a:effectLst/>
                <a:latin typeface="Google Sans"/>
                <a:hlinkClick r:id="rId2"/>
              </a:rPr>
              <a:t>Union Shop</a:t>
            </a:r>
            <a:r>
              <a:rPr kumimoji="0" lang="en-US" altLang="en-US" sz="1800" b="1" i="0" u="none" strike="noStrike" cap="none" normalizeH="0" baseline="0" dirty="0">
                <a:ln>
                  <a:noFill/>
                </a:ln>
                <a:solidFill>
                  <a:srgbClr val="0A0A0A"/>
                </a:solidFill>
                <a:effectLst/>
                <a:latin typeface="Google Sans"/>
              </a:rPr>
              <a:t>:</a:t>
            </a:r>
            <a:r>
              <a:rPr kumimoji="0" lang="en-US" altLang="en-US" sz="1800" b="0" i="0" u="none" strike="noStrike" cap="none" normalizeH="0" baseline="0" dirty="0">
                <a:ln>
                  <a:noFill/>
                </a:ln>
                <a:solidFill>
                  <a:srgbClr val="0A0A0A"/>
                </a:solidFill>
                <a:effectLst/>
                <a:latin typeface="Google Sans"/>
              </a:rPr>
              <a:t> Workers must join the union after being hired (as a condition of employment).</a:t>
            </a:r>
          </a:p>
          <a:p>
            <a:pPr lvl="0">
              <a:lnSpc>
                <a:spcPct val="150000"/>
              </a:lnSpc>
              <a:buFontTx/>
              <a:buChar char="•"/>
            </a:pPr>
            <a:r>
              <a:rPr kumimoji="0" lang="en-US" altLang="en-US" sz="1800" b="1" i="0" u="none" strike="noStrike" cap="none" normalizeH="0" baseline="0" dirty="0">
                <a:ln>
                  <a:noFill/>
                </a:ln>
                <a:solidFill>
                  <a:srgbClr val="0A0A0A"/>
                </a:solidFill>
                <a:effectLst/>
                <a:latin typeface="Google Sans"/>
                <a:hlinkClick r:id="rId3"/>
              </a:rPr>
              <a:t>Open Shop</a:t>
            </a:r>
            <a:r>
              <a:rPr kumimoji="0" lang="en-US" altLang="en-US" sz="1800" b="1" i="0" u="none" strike="noStrike" cap="none" normalizeH="0" baseline="0" dirty="0">
                <a:ln>
                  <a:noFill/>
                </a:ln>
                <a:solidFill>
                  <a:srgbClr val="0A0A0A"/>
                </a:solidFill>
                <a:effectLst/>
                <a:latin typeface="Google Sans"/>
              </a:rPr>
              <a:t>:</a:t>
            </a:r>
            <a:r>
              <a:rPr kumimoji="0" lang="en-US" altLang="en-US" sz="1800" b="0" i="0" u="none" strike="noStrike" cap="none" normalizeH="0" baseline="0" dirty="0">
                <a:ln>
                  <a:noFill/>
                </a:ln>
                <a:solidFill>
                  <a:srgbClr val="0A0A0A"/>
                </a:solidFill>
                <a:effectLst/>
                <a:latin typeface="Google Sans"/>
              </a:rPr>
              <a:t> Employees can choose whether or not to join the union; union membership isn't required for employment. </a:t>
            </a:r>
          </a:p>
        </p:txBody>
      </p:sp>
    </p:spTree>
    <p:extLst>
      <p:ext uri="{BB962C8B-B14F-4D97-AF65-F5344CB8AC3E}">
        <p14:creationId xmlns:p14="http://schemas.microsoft.com/office/powerpoint/2010/main" val="30850508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1C20749-6CC2-6097-E421-6867EBEE35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xmlns="" id="{DE00441C-6960-527D-C512-AC91D546EAF8}"/>
              </a:ext>
            </a:extLst>
          </p:cNvPr>
          <p:cNvSpPr>
            <a:spLocks noChangeArrowheads="1"/>
          </p:cNvSpPr>
          <p:nvPr/>
        </p:nvSpPr>
        <p:spPr bwMode="auto">
          <a:xfrm>
            <a:off x="530309" y="805213"/>
            <a:ext cx="10857297" cy="304081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88872"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sz="1400" b="1" i="0" dirty="0">
                <a:solidFill>
                  <a:srgbClr val="515354"/>
                </a:solidFill>
                <a:effectLst/>
                <a:latin typeface="Roboto"/>
              </a:rPr>
              <a:t>3. In your discussion, show that you understand the concepts of labor, management, collective bargaining, negotiation, union shops, open shops, grievance procedures, mediation, arbitration, work stoppages, strikes, and lockouts.</a:t>
            </a:r>
          </a:p>
          <a:p>
            <a:pPr lvl="0"/>
            <a:endParaRPr kumimoji="0" lang="en-US" altLang="en-US" sz="1400" b="0" i="0" u="none" strike="noStrike" cap="none" normalizeH="0" baseline="0" dirty="0">
              <a:ln>
                <a:noFill/>
              </a:ln>
              <a:solidFill>
                <a:srgbClr val="0A0A0A"/>
              </a:solidFill>
              <a:effectLst/>
              <a:latin typeface="Google Sans"/>
            </a:endParaRPr>
          </a:p>
          <a:p>
            <a:pPr lvl="0"/>
            <a:r>
              <a:rPr kumimoji="0" lang="en-US" altLang="en-US" sz="1600" b="0" i="0" u="none" strike="noStrike" cap="none" normalizeH="0" baseline="0" dirty="0">
                <a:ln>
                  <a:noFill/>
                </a:ln>
                <a:solidFill>
                  <a:srgbClr val="0A0A0A"/>
                </a:solidFill>
                <a:effectLst/>
                <a:latin typeface="Google Sans"/>
              </a:rPr>
              <a:t>Labor and management concepts involve workers (labor) and employers (management) negotiating terms like pay and conditions via collective bargaining, using negotiation, mediation, or arbitration to resolve disputes, with tactics like strikes (workers stop work) or lockouts (management bars entry) if talks fail, all within systems like union/open shops and grievance procedures. </a:t>
            </a:r>
            <a:endParaRPr kumimoji="0" lang="en-US" altLang="en-US" sz="1600" b="0" i="0" u="none" strike="noStrike" cap="none" normalizeH="0" baseline="0" dirty="0">
              <a:ln>
                <a:noFill/>
              </a:ln>
              <a:solidFill>
                <a:schemeClr val="tx1"/>
              </a:solidFill>
              <a:effectLst/>
            </a:endParaRPr>
          </a:p>
          <a:p>
            <a:pPr lvl="0"/>
            <a:endParaRPr kumimoji="0" lang="en-US" altLang="en-US" sz="1200" b="1" i="0" u="none" strike="noStrike" cap="none" normalizeH="0" baseline="0" dirty="0">
              <a:ln>
                <a:noFill/>
              </a:ln>
              <a:solidFill>
                <a:srgbClr val="001D35"/>
              </a:solidFill>
              <a:effectLst/>
              <a:latin typeface="Google Sans"/>
            </a:endParaRPr>
          </a:p>
          <a:p>
            <a:pPr lvl="0"/>
            <a:endParaRPr kumimoji="0" lang="en-US" altLang="en-US" sz="1200" b="1" i="0" u="none" strike="noStrike" cap="none" normalizeH="0" baseline="0" dirty="0">
              <a:ln>
                <a:noFill/>
              </a:ln>
              <a:solidFill>
                <a:srgbClr val="FF0000"/>
              </a:solidFill>
              <a:effectLst/>
              <a:latin typeface="Google Sans"/>
            </a:endParaRPr>
          </a:p>
          <a:p>
            <a:pPr lvl="0" algn="ctr"/>
            <a:r>
              <a:rPr kumimoji="0" lang="en-US" altLang="en-US" sz="5400" b="1" i="0" u="none" strike="noStrike" cap="none" normalizeH="0" baseline="0" dirty="0">
                <a:ln>
                  <a:noFill/>
                </a:ln>
                <a:solidFill>
                  <a:srgbClr val="FF0000"/>
                </a:solidFill>
                <a:effectLst/>
                <a:latin typeface="Google Sans"/>
              </a:rPr>
              <a:t>Types of Dispute Resolution:</a:t>
            </a:r>
            <a:endParaRPr kumimoji="0" lang="en-US" altLang="en-US" sz="5400" b="0" i="0" u="none" strike="noStrike" cap="none" normalizeH="0" baseline="0" dirty="0">
              <a:ln>
                <a:noFill/>
              </a:ln>
              <a:solidFill>
                <a:srgbClr val="FF0000"/>
              </a:solidFill>
              <a:effectLst/>
            </a:endParaRPr>
          </a:p>
          <a:p>
            <a:pPr lvl="0"/>
            <a:endParaRPr kumimoji="0" lang="en-US" altLang="en-US" sz="1200" b="1" i="0" u="none" strike="noStrike" cap="none" normalizeH="0" baseline="0" dirty="0">
              <a:ln>
                <a:noFill/>
              </a:ln>
              <a:solidFill>
                <a:srgbClr val="FF0000"/>
              </a:solidFill>
              <a:effectLst/>
              <a:latin typeface="Google Sans"/>
            </a:endParaRPr>
          </a:p>
        </p:txBody>
      </p:sp>
    </p:spTree>
    <p:extLst>
      <p:ext uri="{BB962C8B-B14F-4D97-AF65-F5344CB8AC3E}">
        <p14:creationId xmlns:p14="http://schemas.microsoft.com/office/powerpoint/2010/main" val="20696262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311D5F7-3ACB-3430-92DF-87D2269E183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xmlns="" id="{A6207977-3A49-F4F5-B785-AF21483D2978}"/>
              </a:ext>
            </a:extLst>
          </p:cNvPr>
          <p:cNvSpPr>
            <a:spLocks noChangeArrowheads="1"/>
          </p:cNvSpPr>
          <p:nvPr/>
        </p:nvSpPr>
        <p:spPr bwMode="auto">
          <a:xfrm>
            <a:off x="667351" y="506218"/>
            <a:ext cx="10857297" cy="202514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88872"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sz="1400" b="1" i="0" dirty="0">
                <a:solidFill>
                  <a:srgbClr val="515354"/>
                </a:solidFill>
                <a:effectLst/>
                <a:latin typeface="Roboto"/>
              </a:rPr>
              <a:t>3. In your discussion, show that you understand the concepts of labor, management, collective bargaining, negotiation, union shops, open shops, grievance procedures, mediation, arbitration, work stoppages, strikes, and lockouts.</a:t>
            </a:r>
          </a:p>
          <a:p>
            <a:pPr lvl="0"/>
            <a:endParaRPr kumimoji="0" lang="en-US" altLang="en-US" sz="1400" b="0" i="0" u="none" strike="noStrike" cap="none" normalizeH="0" baseline="0" dirty="0">
              <a:ln>
                <a:noFill/>
              </a:ln>
              <a:solidFill>
                <a:srgbClr val="0A0A0A"/>
              </a:solidFill>
              <a:effectLst/>
              <a:latin typeface="Google Sans"/>
            </a:endParaRPr>
          </a:p>
          <a:p>
            <a:pPr lvl="0"/>
            <a:r>
              <a:rPr kumimoji="0" lang="en-US" altLang="en-US" sz="1600" b="0" i="0" u="none" strike="noStrike" cap="none" normalizeH="0" baseline="0" dirty="0">
                <a:ln>
                  <a:noFill/>
                </a:ln>
                <a:solidFill>
                  <a:srgbClr val="0A0A0A"/>
                </a:solidFill>
                <a:effectLst/>
                <a:latin typeface="Google Sans"/>
              </a:rPr>
              <a:t>Labor and management concepts involve workers (labor) and employers (management) negotiating terms like pay and conditions via collective bargaining, using negotiation, mediation, or arbitration to resolve disputes, with tactics like strikes (workers stop work) or lockouts (management bars entry) if talks fail, all within systems like union/open shops and grievance procedures. </a:t>
            </a:r>
            <a:endParaRPr kumimoji="0" lang="en-US" altLang="en-US" sz="1600" b="0" i="0" u="none" strike="noStrike" cap="none" normalizeH="0" baseline="0" dirty="0">
              <a:ln>
                <a:noFill/>
              </a:ln>
              <a:solidFill>
                <a:schemeClr val="tx1"/>
              </a:solidFill>
              <a:effectLst/>
            </a:endParaRPr>
          </a:p>
          <a:p>
            <a:pPr lvl="0"/>
            <a:endParaRPr kumimoji="0" lang="en-US" altLang="en-US" sz="1200" b="1" i="0" u="none" strike="noStrike" cap="none" normalizeH="0" baseline="0" dirty="0">
              <a:ln>
                <a:noFill/>
              </a:ln>
              <a:solidFill>
                <a:srgbClr val="001D35"/>
              </a:solidFill>
              <a:effectLst/>
              <a:latin typeface="Google Sans"/>
            </a:endParaRPr>
          </a:p>
          <a:p>
            <a:pPr lvl="0"/>
            <a:endParaRPr kumimoji="0" lang="en-US" altLang="en-US" sz="1200" b="1" i="0" u="none" strike="noStrike" cap="none" normalizeH="0" baseline="0" dirty="0">
              <a:ln>
                <a:noFill/>
              </a:ln>
              <a:solidFill>
                <a:srgbClr val="001D35"/>
              </a:solidFill>
              <a:effectLst/>
              <a:latin typeface="Google Sans"/>
            </a:endParaRPr>
          </a:p>
        </p:txBody>
      </p:sp>
      <p:sp>
        <p:nvSpPr>
          <p:cNvPr id="4" name="TextBox 3">
            <a:extLst>
              <a:ext uri="{FF2B5EF4-FFF2-40B4-BE49-F238E27FC236}">
                <a16:creationId xmlns:a16="http://schemas.microsoft.com/office/drawing/2014/main" xmlns="" id="{B4667352-580B-E748-E84D-328267906D8B}"/>
              </a:ext>
            </a:extLst>
          </p:cNvPr>
          <p:cNvSpPr txBox="1"/>
          <p:nvPr/>
        </p:nvSpPr>
        <p:spPr>
          <a:xfrm>
            <a:off x="667350" y="2271827"/>
            <a:ext cx="10857297" cy="3785652"/>
          </a:xfrm>
          <a:prstGeom prst="rect">
            <a:avLst/>
          </a:prstGeom>
          <a:solidFill>
            <a:schemeClr val="accent1">
              <a:lumMod val="20000"/>
              <a:lumOff val="80000"/>
            </a:schemeClr>
          </a:solidFill>
          <a:ln>
            <a:solidFill>
              <a:schemeClr val="tx1"/>
            </a:solidFill>
          </a:ln>
          <a:scene3d>
            <a:camera prst="orthographicFront"/>
            <a:lightRig rig="threePt" dir="t"/>
          </a:scene3d>
          <a:sp3d>
            <a:bevelT/>
          </a:sp3d>
        </p:spPr>
        <p:txBody>
          <a:bodyPr wrap="square">
            <a:spAutoFit/>
          </a:bodyPr>
          <a:lstStyle/>
          <a:p>
            <a:pPr lvl="0" algn="ctr"/>
            <a:r>
              <a:rPr kumimoji="0" lang="en-US" altLang="en-US" sz="2400" b="1" i="0" u="none" strike="noStrike" cap="none" normalizeH="0" baseline="0" dirty="0">
                <a:ln>
                  <a:noFill/>
                </a:ln>
                <a:solidFill>
                  <a:srgbClr val="001D35"/>
                </a:solidFill>
                <a:effectLst/>
                <a:latin typeface="Google Sans"/>
              </a:rPr>
              <a:t>Dispute Resolution:</a:t>
            </a:r>
            <a:endParaRPr kumimoji="0" lang="en-US" altLang="en-US" sz="2400" b="0" i="0" u="none" strike="noStrike" cap="none" normalizeH="0" baseline="0" dirty="0">
              <a:ln>
                <a:noFill/>
              </a:ln>
              <a:solidFill>
                <a:schemeClr val="tx1"/>
              </a:solidFill>
              <a:effectLst/>
            </a:endParaRPr>
          </a:p>
          <a:p>
            <a:pPr lvl="0">
              <a:lnSpc>
                <a:spcPct val="200000"/>
              </a:lnSpc>
              <a:buFontTx/>
              <a:buChar char="•"/>
            </a:pPr>
            <a:r>
              <a:rPr kumimoji="0" lang="en-US" altLang="en-US" sz="1800" b="1" i="0" u="none" strike="noStrike" cap="none" normalizeH="0" baseline="0" dirty="0">
                <a:ln>
                  <a:noFill/>
                </a:ln>
                <a:solidFill>
                  <a:srgbClr val="0A0A0A"/>
                </a:solidFill>
                <a:effectLst/>
                <a:latin typeface="Google Sans"/>
                <a:hlinkClick r:id="rId2"/>
              </a:rPr>
              <a:t>Grievance Procedures</a:t>
            </a:r>
            <a:r>
              <a:rPr kumimoji="0" lang="en-US" altLang="en-US" sz="1800" b="1" i="0" u="none" strike="noStrike" cap="none" normalizeH="0" baseline="0" dirty="0">
                <a:ln>
                  <a:noFill/>
                </a:ln>
                <a:solidFill>
                  <a:srgbClr val="0A0A0A"/>
                </a:solidFill>
                <a:effectLst/>
                <a:latin typeface="Google Sans"/>
              </a:rPr>
              <a:t>:</a:t>
            </a:r>
            <a:r>
              <a:rPr kumimoji="0" lang="en-US" altLang="en-US" sz="1800" b="0" i="0" u="none" strike="noStrike" cap="none" normalizeH="0" baseline="0" dirty="0">
                <a:ln>
                  <a:noFill/>
                </a:ln>
                <a:solidFill>
                  <a:srgbClr val="0A0A0A"/>
                </a:solidFill>
                <a:effectLst/>
                <a:latin typeface="Google Sans"/>
              </a:rPr>
              <a:t> Formal steps for union workers to complain about contract violations, resolved by union reps and supervisors.</a:t>
            </a:r>
          </a:p>
          <a:p>
            <a:pPr lvl="0">
              <a:lnSpc>
                <a:spcPct val="200000"/>
              </a:lnSpc>
              <a:buFontTx/>
              <a:buChar char="•"/>
            </a:pPr>
            <a:r>
              <a:rPr kumimoji="0" lang="en-US" altLang="en-US" sz="1800" b="1" i="0" u="none" strike="noStrike" cap="none" normalizeH="0" baseline="0" dirty="0">
                <a:ln>
                  <a:noFill/>
                </a:ln>
                <a:solidFill>
                  <a:srgbClr val="0A0A0A"/>
                </a:solidFill>
                <a:effectLst/>
                <a:latin typeface="Google Sans"/>
                <a:hlinkClick r:id="rId3"/>
              </a:rPr>
              <a:t>Mediation</a:t>
            </a:r>
            <a:r>
              <a:rPr kumimoji="0" lang="en-US" altLang="en-US" sz="1800" b="1" i="0" u="none" strike="noStrike" cap="none" normalizeH="0" baseline="0" dirty="0">
                <a:ln>
                  <a:noFill/>
                </a:ln>
                <a:solidFill>
                  <a:srgbClr val="0A0A0A"/>
                </a:solidFill>
                <a:effectLst/>
                <a:latin typeface="Google Sans"/>
              </a:rPr>
              <a:t>:</a:t>
            </a:r>
            <a:r>
              <a:rPr kumimoji="0" lang="en-US" altLang="en-US" sz="1800" b="0" i="0" u="none" strike="noStrike" cap="none" normalizeH="0" baseline="0" dirty="0">
                <a:ln>
                  <a:noFill/>
                </a:ln>
                <a:solidFill>
                  <a:srgbClr val="0A0A0A"/>
                </a:solidFill>
                <a:effectLst/>
                <a:latin typeface="Google Sans"/>
              </a:rPr>
              <a:t> A neutral third party helps facilitate discussion and suggests solutions,  but doesn't impose a decision</a:t>
            </a:r>
            <a:r>
              <a:rPr kumimoji="0" lang="en-US" altLang="en-US" sz="1800" b="0" i="0" u="none" strike="noStrike" cap="none" normalizeH="0" baseline="0" dirty="0" smtClean="0">
                <a:ln>
                  <a:noFill/>
                </a:ln>
                <a:solidFill>
                  <a:srgbClr val="0A0A0A"/>
                </a:solidFill>
                <a:effectLst/>
                <a:latin typeface="Google Sans"/>
              </a:rPr>
              <a:t>.</a:t>
            </a:r>
            <a:endParaRPr kumimoji="0" lang="en-US" altLang="en-US" sz="1800" b="0" i="0" u="none" strike="noStrike" cap="none" normalizeH="0" baseline="0" dirty="0">
              <a:ln>
                <a:noFill/>
              </a:ln>
              <a:solidFill>
                <a:srgbClr val="0A0A0A"/>
              </a:solidFill>
              <a:effectLst/>
              <a:latin typeface="Google Sans"/>
            </a:endParaRPr>
          </a:p>
          <a:p>
            <a:pPr lvl="0">
              <a:lnSpc>
                <a:spcPct val="200000"/>
              </a:lnSpc>
              <a:buFontTx/>
              <a:buChar char="•"/>
            </a:pPr>
            <a:r>
              <a:rPr kumimoji="0" lang="en-US" altLang="en-US" sz="1800" b="1" i="0" u="none" strike="noStrike" cap="none" normalizeH="0" baseline="0" dirty="0">
                <a:ln>
                  <a:noFill/>
                </a:ln>
                <a:solidFill>
                  <a:srgbClr val="0A0A0A"/>
                </a:solidFill>
                <a:effectLst/>
                <a:latin typeface="Google Sans"/>
                <a:hlinkClick r:id="rId4"/>
              </a:rPr>
              <a:t>Arbitration</a:t>
            </a:r>
            <a:r>
              <a:rPr kumimoji="0" lang="en-US" altLang="en-US" sz="1800" b="1" i="0" u="none" strike="noStrike" cap="none" normalizeH="0" baseline="0" dirty="0">
                <a:ln>
                  <a:noFill/>
                </a:ln>
                <a:solidFill>
                  <a:srgbClr val="0A0A0A"/>
                </a:solidFill>
                <a:effectLst/>
                <a:latin typeface="Google Sans"/>
              </a:rPr>
              <a:t>:</a:t>
            </a:r>
            <a:r>
              <a:rPr kumimoji="0" lang="en-US" altLang="en-US" sz="1800" b="0" i="0" u="none" strike="noStrike" cap="none" normalizeH="0" baseline="0" dirty="0">
                <a:ln>
                  <a:noFill/>
                </a:ln>
                <a:solidFill>
                  <a:srgbClr val="0A0A0A"/>
                </a:solidFill>
                <a:effectLst/>
                <a:latin typeface="Google Sans"/>
              </a:rPr>
              <a:t> A neutral third party hears both sides and makes a final, binding decision to resolve the dispute. </a:t>
            </a:r>
          </a:p>
        </p:txBody>
      </p:sp>
    </p:spTree>
    <p:extLst>
      <p:ext uri="{BB962C8B-B14F-4D97-AF65-F5344CB8AC3E}">
        <p14:creationId xmlns:p14="http://schemas.microsoft.com/office/powerpoint/2010/main" val="35910376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EDFF2048-AA66-4918-A86A-6BEC01792C81}"/>
              </a:ext>
            </a:extLst>
          </p:cNvPr>
          <p:cNvSpPr/>
          <p:nvPr/>
        </p:nvSpPr>
        <p:spPr>
          <a:xfrm>
            <a:off x="3827390" y="706237"/>
            <a:ext cx="7490012" cy="584775"/>
          </a:xfrm>
          <a:prstGeom prst="rect">
            <a:avLst/>
          </a:prstGeom>
        </p:spPr>
        <p:txBody>
          <a:bodyPr wrap="square">
            <a:spAutoFit/>
          </a:bodyPr>
          <a:lstStyle/>
          <a:p>
            <a:r>
              <a:rPr lang="en-US" sz="3200" b="1" dirty="0"/>
              <a:t>American Labor Merit Badge</a:t>
            </a:r>
          </a:p>
        </p:txBody>
      </p:sp>
      <p:pic>
        <p:nvPicPr>
          <p:cNvPr id="3" name="Picture 2">
            <a:extLst>
              <a:ext uri="{FF2B5EF4-FFF2-40B4-BE49-F238E27FC236}">
                <a16:creationId xmlns:a16="http://schemas.microsoft.com/office/drawing/2014/main" xmlns="" id="{7DC14EBF-C494-93A5-B53E-CA1750AEC0D6}"/>
              </a:ext>
            </a:extLst>
          </p:cNvPr>
          <p:cNvPicPr>
            <a:picLocks noChangeAspect="1"/>
          </p:cNvPicPr>
          <p:nvPr/>
        </p:nvPicPr>
        <p:blipFill>
          <a:blip r:embed="rId2"/>
          <a:stretch>
            <a:fillRect/>
          </a:stretch>
        </p:blipFill>
        <p:spPr>
          <a:xfrm>
            <a:off x="634056" y="635106"/>
            <a:ext cx="1004566" cy="1311812"/>
          </a:xfrm>
          <a:prstGeom prst="rect">
            <a:avLst/>
          </a:prstGeom>
        </p:spPr>
      </p:pic>
      <p:pic>
        <p:nvPicPr>
          <p:cNvPr id="4" name="Picture 2" descr="AmericanLabor">
            <a:extLst>
              <a:ext uri="{FF2B5EF4-FFF2-40B4-BE49-F238E27FC236}">
                <a16:creationId xmlns:a16="http://schemas.microsoft.com/office/drawing/2014/main" xmlns="" id="{02455999-A0E0-973F-A9BA-5768C7F160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23390" y="367568"/>
            <a:ext cx="1886302" cy="188630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xmlns="" id="{6565D98A-8E44-5A1E-3197-B3B53D2C6F62}"/>
              </a:ext>
            </a:extLst>
          </p:cNvPr>
          <p:cNvSpPr txBox="1"/>
          <p:nvPr/>
        </p:nvSpPr>
        <p:spPr>
          <a:xfrm>
            <a:off x="3827390" y="2826917"/>
            <a:ext cx="6096000" cy="369332"/>
          </a:xfrm>
          <a:prstGeom prst="rect">
            <a:avLst/>
          </a:prstGeom>
          <a:noFill/>
        </p:spPr>
        <p:txBody>
          <a:bodyPr wrap="square">
            <a:spAutoFit/>
          </a:bodyPr>
          <a:lstStyle/>
          <a:p>
            <a:r>
              <a:rPr lang="en-US" b="1" i="0" dirty="0">
                <a:solidFill>
                  <a:srgbClr val="1F1F1F"/>
                </a:solidFill>
                <a:effectLst/>
                <a:latin typeface="Roboto" panose="02000000000000000000" pitchFamily="2" charset="0"/>
              </a:rPr>
              <a:t> </a:t>
            </a:r>
            <a:endParaRPr lang="en-US" dirty="0"/>
          </a:p>
        </p:txBody>
      </p:sp>
      <p:sp>
        <p:nvSpPr>
          <p:cNvPr id="7" name="TextBox 6">
            <a:extLst>
              <a:ext uri="{FF2B5EF4-FFF2-40B4-BE49-F238E27FC236}">
                <a16:creationId xmlns:a16="http://schemas.microsoft.com/office/drawing/2014/main" xmlns="" id="{BCABD006-17DE-2FD2-18D8-FCA0AE2E221D}"/>
              </a:ext>
            </a:extLst>
          </p:cNvPr>
          <p:cNvSpPr txBox="1"/>
          <p:nvPr/>
        </p:nvSpPr>
        <p:spPr>
          <a:xfrm>
            <a:off x="517931" y="1629681"/>
            <a:ext cx="10526151" cy="4893647"/>
          </a:xfrm>
          <a:prstGeom prst="rect">
            <a:avLst/>
          </a:prstGeom>
          <a:noFill/>
        </p:spPr>
        <p:txBody>
          <a:bodyPr wrap="none" rtlCol="0">
            <a:spAutoFit/>
          </a:bodyPr>
          <a:lstStyle/>
          <a:p>
            <a:pPr algn="ctr"/>
            <a:r>
              <a:rPr lang="en-US" sz="2400" u="sng" dirty="0"/>
              <a:t>5x W’s</a:t>
            </a:r>
          </a:p>
          <a:p>
            <a:endParaRPr lang="en-US" sz="2400" dirty="0"/>
          </a:p>
          <a:p>
            <a:pPr>
              <a:lnSpc>
                <a:spcPct val="200000"/>
              </a:lnSpc>
            </a:pPr>
            <a:r>
              <a:rPr lang="en-US" sz="2400" b="1" dirty="0"/>
              <a:t>Who: </a:t>
            </a:r>
            <a:r>
              <a:rPr lang="en-US" sz="2400" dirty="0"/>
              <a:t>Scouts of America w/ Support from Community</a:t>
            </a:r>
          </a:p>
          <a:p>
            <a:pPr>
              <a:lnSpc>
                <a:spcPct val="200000"/>
              </a:lnSpc>
            </a:pPr>
            <a:r>
              <a:rPr lang="en-US" sz="2400" b="1" dirty="0"/>
              <a:t>What: </a:t>
            </a:r>
            <a:r>
              <a:rPr lang="en-US" sz="2400" dirty="0"/>
              <a:t>Learn about American Labor </a:t>
            </a:r>
          </a:p>
          <a:p>
            <a:pPr>
              <a:lnSpc>
                <a:spcPct val="200000"/>
              </a:lnSpc>
            </a:pPr>
            <a:r>
              <a:rPr lang="en-US" sz="2400" b="1" dirty="0"/>
              <a:t>When:  </a:t>
            </a:r>
            <a:r>
              <a:rPr lang="en-US" sz="2400" dirty="0"/>
              <a:t>Saturday, FEB 7</a:t>
            </a:r>
            <a:r>
              <a:rPr lang="en-US" sz="2400" baseline="30000" dirty="0"/>
              <a:t>th</a:t>
            </a:r>
            <a:r>
              <a:rPr lang="en-US" sz="2400" dirty="0"/>
              <a:t> from 0750-1600hrs</a:t>
            </a:r>
          </a:p>
          <a:p>
            <a:pPr>
              <a:lnSpc>
                <a:spcPct val="200000"/>
              </a:lnSpc>
            </a:pPr>
            <a:r>
              <a:rPr lang="en-US" sz="2400" b="1" dirty="0"/>
              <a:t>Where: </a:t>
            </a:r>
            <a:r>
              <a:rPr lang="en-US" sz="2400" dirty="0"/>
              <a:t>Church of St. Therese; </a:t>
            </a:r>
            <a:r>
              <a:rPr lang="en-US" sz="2400" dirty="0">
                <a:solidFill>
                  <a:srgbClr val="1F1F1F"/>
                </a:solidFill>
                <a:latin typeface="Roboto" panose="02000000000000000000" pitchFamily="2" charset="0"/>
              </a:rPr>
              <a:t>4137 Portsmouth Blvd, Chesapeake, VA 23321</a:t>
            </a:r>
          </a:p>
          <a:p>
            <a:pPr>
              <a:lnSpc>
                <a:spcPct val="200000"/>
              </a:lnSpc>
            </a:pPr>
            <a:r>
              <a:rPr lang="en-US" sz="2400" b="1" dirty="0">
                <a:solidFill>
                  <a:srgbClr val="1F1F1F"/>
                </a:solidFill>
                <a:latin typeface="Roboto" panose="02000000000000000000" pitchFamily="2" charset="0"/>
              </a:rPr>
              <a:t>Why: </a:t>
            </a:r>
            <a:r>
              <a:rPr lang="en-US" sz="2400" dirty="0">
                <a:solidFill>
                  <a:srgbClr val="1F1F1F"/>
                </a:solidFill>
                <a:latin typeface="Roboto" panose="02000000000000000000" pitchFamily="2" charset="0"/>
              </a:rPr>
              <a:t>Become better American citizens and </a:t>
            </a:r>
            <a:r>
              <a:rPr lang="en-US" sz="2400" dirty="0"/>
              <a:t>earn American Labor MB</a:t>
            </a:r>
          </a:p>
          <a:p>
            <a:endParaRPr lang="en-US" sz="2400" dirty="0"/>
          </a:p>
        </p:txBody>
      </p:sp>
    </p:spTree>
    <p:extLst>
      <p:ext uri="{BB962C8B-B14F-4D97-AF65-F5344CB8AC3E}">
        <p14:creationId xmlns:p14="http://schemas.microsoft.com/office/powerpoint/2010/main" val="30088120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7109C54-4B59-36EC-8A0F-9380451553F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xmlns="" id="{F37A4BAC-3FD1-E430-7056-6D725C197197}"/>
              </a:ext>
            </a:extLst>
          </p:cNvPr>
          <p:cNvSpPr>
            <a:spLocks noChangeArrowheads="1"/>
          </p:cNvSpPr>
          <p:nvPr/>
        </p:nvSpPr>
        <p:spPr bwMode="auto">
          <a:xfrm>
            <a:off x="557203" y="480522"/>
            <a:ext cx="10857297" cy="294847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88872"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sz="1400" b="1" i="0" dirty="0">
                <a:solidFill>
                  <a:srgbClr val="515354"/>
                </a:solidFill>
                <a:effectLst/>
                <a:latin typeface="Roboto"/>
              </a:rPr>
              <a:t>3. In your discussion, show that you understand the concepts of labor, management, collective bargaining, negotiation, union shops, open shops, grievance procedures, mediation, arbitration, work stoppages, strikes, and lockouts.</a:t>
            </a:r>
          </a:p>
          <a:p>
            <a:pPr lvl="0"/>
            <a:endParaRPr kumimoji="0" lang="en-US" altLang="en-US" sz="1400" b="0" i="0" u="none" strike="noStrike" cap="none" normalizeH="0" baseline="0" dirty="0">
              <a:ln>
                <a:noFill/>
              </a:ln>
              <a:solidFill>
                <a:srgbClr val="0A0A0A"/>
              </a:solidFill>
              <a:effectLst/>
              <a:latin typeface="Google Sans"/>
            </a:endParaRPr>
          </a:p>
          <a:p>
            <a:pPr lvl="0"/>
            <a:r>
              <a:rPr kumimoji="0" lang="en-US" altLang="en-US" sz="1600" b="0" i="0" u="none" strike="noStrike" cap="none" normalizeH="0" baseline="0" dirty="0">
                <a:ln>
                  <a:noFill/>
                </a:ln>
                <a:solidFill>
                  <a:srgbClr val="0A0A0A"/>
                </a:solidFill>
                <a:effectLst/>
                <a:latin typeface="Google Sans"/>
              </a:rPr>
              <a:t>Labor and management concepts involve workers (labor) and employers (management) negotiating terms like pay and conditions via collective bargaining, using negotiation, mediation, or arbitration to resolve disputes, with tactics like strikes (workers stop work) or lockouts (management bars entry) if talks fail, all within systems like union/open shops and grievance procedures. </a:t>
            </a:r>
            <a:endParaRPr kumimoji="0" lang="en-US" altLang="en-US" sz="1600" b="0" i="0" u="none" strike="noStrike" cap="none" normalizeH="0" baseline="0" dirty="0">
              <a:ln>
                <a:noFill/>
              </a:ln>
              <a:solidFill>
                <a:schemeClr val="tx1"/>
              </a:solidFill>
              <a:effectLst/>
            </a:endParaRPr>
          </a:p>
          <a:p>
            <a:pPr lvl="0"/>
            <a:endParaRPr kumimoji="0" lang="en-US" altLang="en-US" sz="1200" b="1" i="0" u="none" strike="noStrike" cap="none" normalizeH="0" baseline="0" dirty="0">
              <a:ln>
                <a:noFill/>
              </a:ln>
              <a:solidFill>
                <a:srgbClr val="001D35"/>
              </a:solidFill>
              <a:effectLst/>
              <a:latin typeface="Google Sans"/>
            </a:endParaRPr>
          </a:p>
          <a:p>
            <a:pPr lvl="0"/>
            <a:endParaRPr kumimoji="0" lang="en-US" altLang="en-US" sz="1200" b="1" i="0" u="none" strike="noStrike" cap="none" normalizeH="0" baseline="0" dirty="0">
              <a:ln>
                <a:noFill/>
              </a:ln>
              <a:solidFill>
                <a:srgbClr val="FF0000"/>
              </a:solidFill>
              <a:effectLst/>
              <a:latin typeface="Google Sans"/>
            </a:endParaRPr>
          </a:p>
          <a:p>
            <a:pPr lvl="0" algn="ctr"/>
            <a:r>
              <a:rPr kumimoji="0" lang="en-US" altLang="en-US" sz="6000" b="1" i="0" u="none" strike="noStrike" cap="none" normalizeH="0" baseline="0" dirty="0">
                <a:ln>
                  <a:noFill/>
                </a:ln>
                <a:solidFill>
                  <a:srgbClr val="FF0000"/>
                </a:solidFill>
                <a:effectLst/>
                <a:latin typeface="Google Sans"/>
              </a:rPr>
              <a:t>Types / Tactics (Work Stoppages):</a:t>
            </a:r>
            <a:endParaRPr kumimoji="0" lang="en-US" altLang="en-US" sz="6000" b="0" i="0" u="none" strike="noStrike" cap="none" normalizeH="0" baseline="0" dirty="0">
              <a:ln>
                <a:noFill/>
              </a:ln>
              <a:solidFill>
                <a:srgbClr val="FF0000"/>
              </a:solidFill>
              <a:effectLst/>
            </a:endParaRPr>
          </a:p>
        </p:txBody>
      </p:sp>
    </p:spTree>
    <p:extLst>
      <p:ext uri="{BB962C8B-B14F-4D97-AF65-F5344CB8AC3E}">
        <p14:creationId xmlns:p14="http://schemas.microsoft.com/office/powerpoint/2010/main" val="37306862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E6B0097-F705-4391-37E2-134CDBE0D1E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xmlns="" id="{2C272522-168D-9F4E-D81B-4DE228975842}"/>
              </a:ext>
            </a:extLst>
          </p:cNvPr>
          <p:cNvSpPr>
            <a:spLocks noChangeArrowheads="1"/>
          </p:cNvSpPr>
          <p:nvPr/>
        </p:nvSpPr>
        <p:spPr bwMode="auto">
          <a:xfrm>
            <a:off x="667351" y="545847"/>
            <a:ext cx="10857297" cy="202514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88872"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sz="1400" b="1" i="0" dirty="0">
                <a:solidFill>
                  <a:srgbClr val="515354"/>
                </a:solidFill>
                <a:effectLst/>
                <a:latin typeface="Roboto"/>
              </a:rPr>
              <a:t>3. In your discussion, show that you understand the concepts of labor, management, collective bargaining, negotiation, union shops, open shops, grievance procedures, mediation, arbitration, work stoppages, strikes, and lockouts.</a:t>
            </a:r>
          </a:p>
          <a:p>
            <a:pPr lvl="0"/>
            <a:endParaRPr kumimoji="0" lang="en-US" altLang="en-US" sz="1400" b="0" i="0" u="none" strike="noStrike" cap="none" normalizeH="0" baseline="0" dirty="0">
              <a:ln>
                <a:noFill/>
              </a:ln>
              <a:solidFill>
                <a:srgbClr val="0A0A0A"/>
              </a:solidFill>
              <a:effectLst/>
              <a:latin typeface="Google Sans"/>
            </a:endParaRPr>
          </a:p>
          <a:p>
            <a:pPr lvl="0"/>
            <a:r>
              <a:rPr kumimoji="0" lang="en-US" altLang="en-US" sz="1600" b="0" i="0" u="none" strike="noStrike" cap="none" normalizeH="0" baseline="0" dirty="0">
                <a:ln>
                  <a:noFill/>
                </a:ln>
                <a:solidFill>
                  <a:srgbClr val="0A0A0A"/>
                </a:solidFill>
                <a:effectLst/>
                <a:latin typeface="Google Sans"/>
              </a:rPr>
              <a:t>Labor and management concepts involve workers (labor) and employers (management) negotiating terms like pay and conditions via collective bargaining, using negotiation, mediation, or arbitration to resolve disputes, with tactics like strikes (workers stop work) or lockouts (management bars entry) if talks fail, all within systems like union/open shops and grievance procedures. </a:t>
            </a:r>
            <a:endParaRPr kumimoji="0" lang="en-US" altLang="en-US" sz="1600" b="0" i="0" u="none" strike="noStrike" cap="none" normalizeH="0" baseline="0" dirty="0">
              <a:ln>
                <a:noFill/>
              </a:ln>
              <a:solidFill>
                <a:schemeClr val="tx1"/>
              </a:solidFill>
              <a:effectLst/>
            </a:endParaRPr>
          </a:p>
          <a:p>
            <a:pPr lvl="0"/>
            <a:endParaRPr kumimoji="0" lang="en-US" altLang="en-US" sz="1200" b="1" i="0" u="none" strike="noStrike" cap="none" normalizeH="0" baseline="0" dirty="0">
              <a:ln>
                <a:noFill/>
              </a:ln>
              <a:solidFill>
                <a:srgbClr val="001D35"/>
              </a:solidFill>
              <a:effectLst/>
              <a:latin typeface="Google Sans"/>
            </a:endParaRPr>
          </a:p>
          <a:p>
            <a:pPr lvl="0"/>
            <a:endParaRPr kumimoji="0" lang="en-US" altLang="en-US" sz="1200" b="1" i="0" u="none" strike="noStrike" cap="none" normalizeH="0" baseline="0" dirty="0">
              <a:ln>
                <a:noFill/>
              </a:ln>
              <a:solidFill>
                <a:srgbClr val="001D35"/>
              </a:solidFill>
              <a:effectLst/>
              <a:latin typeface="Google Sans"/>
            </a:endParaRPr>
          </a:p>
        </p:txBody>
      </p:sp>
      <p:sp>
        <p:nvSpPr>
          <p:cNvPr id="4" name="TextBox 3">
            <a:extLst>
              <a:ext uri="{FF2B5EF4-FFF2-40B4-BE49-F238E27FC236}">
                <a16:creationId xmlns:a16="http://schemas.microsoft.com/office/drawing/2014/main" xmlns="" id="{AFEE2A6E-0DB2-76ED-4063-F1B86DB9056A}"/>
              </a:ext>
            </a:extLst>
          </p:cNvPr>
          <p:cNvSpPr txBox="1"/>
          <p:nvPr/>
        </p:nvSpPr>
        <p:spPr>
          <a:xfrm>
            <a:off x="784931" y="3125075"/>
            <a:ext cx="10739717" cy="2122119"/>
          </a:xfrm>
          <a:prstGeom prst="rect">
            <a:avLst/>
          </a:prstGeom>
          <a:solidFill>
            <a:schemeClr val="tx1"/>
          </a:solidFill>
          <a:scene3d>
            <a:camera prst="orthographicFront"/>
            <a:lightRig rig="threePt" dir="t"/>
          </a:scene3d>
          <a:sp3d>
            <a:bevelT/>
          </a:sp3d>
        </p:spPr>
        <p:txBody>
          <a:bodyPr wrap="square">
            <a:spAutoFit/>
          </a:bodyPr>
          <a:lstStyle/>
          <a:p>
            <a:pPr lvl="0" algn="ctr"/>
            <a:r>
              <a:rPr kumimoji="0" lang="en-US" altLang="en-US" sz="2400" b="1" i="0" u="none" strike="noStrike" cap="none" normalizeH="0" baseline="0" dirty="0">
                <a:ln>
                  <a:noFill/>
                </a:ln>
                <a:solidFill>
                  <a:srgbClr val="FFFF00"/>
                </a:solidFill>
                <a:effectLst/>
                <a:latin typeface="Google Sans"/>
              </a:rPr>
              <a:t>Tactics (Work Stoppages):</a:t>
            </a:r>
            <a:endParaRPr kumimoji="0" lang="en-US" altLang="en-US" sz="2400" b="0" i="0" u="none" strike="noStrike" cap="none" normalizeH="0" baseline="0" dirty="0">
              <a:ln>
                <a:noFill/>
              </a:ln>
              <a:solidFill>
                <a:srgbClr val="FFFF00"/>
              </a:solidFill>
              <a:effectLst/>
            </a:endParaRPr>
          </a:p>
          <a:p>
            <a:pPr lvl="0">
              <a:lnSpc>
                <a:spcPct val="150000"/>
              </a:lnSpc>
              <a:buFontTx/>
              <a:buChar char="•"/>
            </a:pPr>
            <a:r>
              <a:rPr kumimoji="0" lang="en-US" altLang="en-US" sz="1800" b="1" i="0" u="none" strike="noStrike" cap="none" normalizeH="0" baseline="0" dirty="0">
                <a:ln>
                  <a:noFill/>
                </a:ln>
                <a:solidFill>
                  <a:srgbClr val="FFFF00"/>
                </a:solidFill>
                <a:effectLst/>
                <a:latin typeface="Google Sans"/>
                <a:hlinkClick r:id="rId2">
                  <a:extLst>
                    <a:ext uri="{A12FA001-AC4F-418D-AE19-62706E023703}">
                      <ahyp:hlinkClr xmlns:ahyp="http://schemas.microsoft.com/office/drawing/2018/hyperlinkcolor" xmlns="" val="tx"/>
                    </a:ext>
                  </a:extLst>
                </a:hlinkClick>
              </a:rPr>
              <a:t>Work Stoppage</a:t>
            </a:r>
            <a:r>
              <a:rPr kumimoji="0" lang="en-US" altLang="en-US" sz="1800" b="1" i="0" u="none" strike="noStrike" cap="none" normalizeH="0" baseline="0" dirty="0">
                <a:ln>
                  <a:noFill/>
                </a:ln>
                <a:solidFill>
                  <a:srgbClr val="FFFF00"/>
                </a:solidFill>
                <a:effectLst/>
                <a:latin typeface="Google Sans"/>
              </a:rPr>
              <a:t>:</a:t>
            </a:r>
            <a:r>
              <a:rPr kumimoji="0" lang="en-US" altLang="en-US" sz="1800" b="0" i="0" u="none" strike="noStrike" cap="none" normalizeH="0" baseline="0" dirty="0">
                <a:ln>
                  <a:noFill/>
                </a:ln>
                <a:solidFill>
                  <a:srgbClr val="FFFF00"/>
                </a:solidFill>
                <a:effectLst/>
                <a:latin typeface="Google Sans"/>
              </a:rPr>
              <a:t> General term for organized cessation of work.</a:t>
            </a:r>
          </a:p>
          <a:p>
            <a:pPr lvl="0">
              <a:lnSpc>
                <a:spcPct val="150000"/>
              </a:lnSpc>
              <a:buFontTx/>
              <a:buChar char="•"/>
            </a:pPr>
            <a:r>
              <a:rPr kumimoji="0" lang="en-US" altLang="en-US" sz="1800" b="1" i="0" u="none" strike="noStrike" cap="none" normalizeH="0" baseline="0" dirty="0">
                <a:ln>
                  <a:noFill/>
                </a:ln>
                <a:solidFill>
                  <a:srgbClr val="FFFF00"/>
                </a:solidFill>
                <a:effectLst/>
                <a:latin typeface="Google Sans"/>
                <a:hlinkClick r:id="rId3">
                  <a:extLst>
                    <a:ext uri="{A12FA001-AC4F-418D-AE19-62706E023703}">
                      <ahyp:hlinkClr xmlns:ahyp="http://schemas.microsoft.com/office/drawing/2018/hyperlinkcolor" xmlns="" val="tx"/>
                    </a:ext>
                  </a:extLst>
                </a:hlinkClick>
              </a:rPr>
              <a:t>Strike</a:t>
            </a:r>
            <a:r>
              <a:rPr kumimoji="0" lang="en-US" altLang="en-US" sz="1800" b="1" i="0" u="none" strike="noStrike" cap="none" normalizeH="0" baseline="0" dirty="0">
                <a:ln>
                  <a:noFill/>
                </a:ln>
                <a:solidFill>
                  <a:srgbClr val="FFFF00"/>
                </a:solidFill>
                <a:effectLst/>
                <a:latin typeface="Google Sans"/>
              </a:rPr>
              <a:t>:</a:t>
            </a:r>
            <a:r>
              <a:rPr kumimoji="0" lang="en-US" altLang="en-US" sz="1800" b="0" i="0" u="none" strike="noStrike" cap="none" normalizeH="0" baseline="0" dirty="0">
                <a:ln>
                  <a:noFill/>
                </a:ln>
                <a:solidFill>
                  <a:srgbClr val="FFFF00"/>
                </a:solidFill>
                <a:effectLst/>
                <a:latin typeface="Google Sans"/>
              </a:rPr>
              <a:t> Workers refuse to work until demands are met, losing wages but creating pressure.</a:t>
            </a:r>
          </a:p>
          <a:p>
            <a:pPr lvl="0">
              <a:lnSpc>
                <a:spcPct val="150000"/>
              </a:lnSpc>
              <a:buFontTx/>
              <a:buChar char="•"/>
            </a:pPr>
            <a:r>
              <a:rPr kumimoji="0" lang="en-US" altLang="en-US" sz="1800" b="1" i="0" u="none" strike="noStrike" cap="none" normalizeH="0" baseline="0" dirty="0">
                <a:ln>
                  <a:noFill/>
                </a:ln>
                <a:solidFill>
                  <a:srgbClr val="FFFF00"/>
                </a:solidFill>
                <a:effectLst/>
                <a:latin typeface="Google Sans"/>
                <a:hlinkClick r:id="rId4">
                  <a:extLst>
                    <a:ext uri="{A12FA001-AC4F-418D-AE19-62706E023703}">
                      <ahyp:hlinkClr xmlns:ahyp="http://schemas.microsoft.com/office/drawing/2018/hyperlinkcolor" xmlns="" val="tx"/>
                    </a:ext>
                  </a:extLst>
                </a:hlinkClick>
              </a:rPr>
              <a:t>Lockout</a:t>
            </a:r>
            <a:r>
              <a:rPr kumimoji="0" lang="en-US" altLang="en-US" sz="1800" b="1" i="0" u="none" strike="noStrike" cap="none" normalizeH="0" baseline="0" dirty="0">
                <a:ln>
                  <a:noFill/>
                </a:ln>
                <a:solidFill>
                  <a:srgbClr val="FFFF00"/>
                </a:solidFill>
                <a:effectLst/>
                <a:latin typeface="Google Sans"/>
              </a:rPr>
              <a:t>:</a:t>
            </a:r>
            <a:r>
              <a:rPr kumimoji="0" lang="en-US" altLang="en-US" sz="1800" b="0" i="0" u="none" strike="noStrike" cap="none" normalizeH="0" baseline="0" dirty="0">
                <a:ln>
                  <a:noFill/>
                </a:ln>
                <a:solidFill>
                  <a:srgbClr val="FFFF00"/>
                </a:solidFill>
                <a:effectLst/>
                <a:latin typeface="Google Sans"/>
              </a:rPr>
              <a:t> Management closes the workplace to prevent employees from working, often to pressure workers or bring in replacement labor.</a:t>
            </a:r>
            <a:r>
              <a:rPr kumimoji="0" lang="en-US" altLang="en-US" sz="2000" b="0" i="0" u="none" strike="noStrike" cap="none" normalizeH="0" baseline="0" dirty="0">
                <a:ln>
                  <a:noFill/>
                </a:ln>
                <a:solidFill>
                  <a:srgbClr val="FFFF00"/>
                </a:solidFill>
                <a:effectLst/>
                <a:latin typeface="Google Sans"/>
              </a:rPr>
              <a:t> </a:t>
            </a:r>
            <a:endParaRPr kumimoji="0" lang="en-US" altLang="en-US" sz="2000" b="0" i="0" u="none" strike="noStrike" cap="none" normalizeH="0" baseline="0" dirty="0">
              <a:ln>
                <a:noFill/>
              </a:ln>
              <a:solidFill>
                <a:srgbClr val="FFFF00"/>
              </a:solidFill>
              <a:effectLst/>
            </a:endParaRPr>
          </a:p>
        </p:txBody>
      </p:sp>
    </p:spTree>
    <p:extLst>
      <p:ext uri="{BB962C8B-B14F-4D97-AF65-F5344CB8AC3E}">
        <p14:creationId xmlns:p14="http://schemas.microsoft.com/office/powerpoint/2010/main" val="9619703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F4BE19AA-90E9-29B9-FB7D-BC25501CA746}"/>
              </a:ext>
            </a:extLst>
          </p:cNvPr>
          <p:cNvSpPr txBox="1"/>
          <p:nvPr/>
        </p:nvSpPr>
        <p:spPr>
          <a:xfrm>
            <a:off x="1376082" y="522292"/>
            <a:ext cx="9601200" cy="5586145"/>
          </a:xfrm>
          <a:prstGeom prst="rect">
            <a:avLst/>
          </a:prstGeom>
          <a:noFill/>
        </p:spPr>
        <p:txBody>
          <a:bodyPr wrap="square">
            <a:spAutoFit/>
          </a:bodyPr>
          <a:lstStyle/>
          <a:p>
            <a:r>
              <a:rPr lang="en-US" b="1" dirty="0">
                <a:solidFill>
                  <a:srgbClr val="515354"/>
                </a:solidFill>
                <a:latin typeface="Roboto"/>
              </a:rPr>
              <a:t>3.  What labor unions are, what they do, and what services they provide to members.</a:t>
            </a:r>
          </a:p>
          <a:p>
            <a:endParaRPr lang="en-US" b="1" i="0" dirty="0">
              <a:solidFill>
                <a:srgbClr val="515354"/>
              </a:solidFill>
              <a:effectLst/>
              <a:latin typeface="Roboto"/>
            </a:endParaRPr>
          </a:p>
          <a:p>
            <a:pPr marL="285750" indent="-285750">
              <a:lnSpc>
                <a:spcPct val="150000"/>
              </a:lnSpc>
              <a:buFont typeface="Arial" panose="020B0604020202020204" pitchFamily="34" charset="0"/>
              <a:buChar char="•"/>
            </a:pPr>
            <a:r>
              <a:rPr lang="en-US" b="1" i="1" dirty="0">
                <a:solidFill>
                  <a:srgbClr val="515354"/>
                </a:solidFill>
                <a:latin typeface="Roboto"/>
              </a:rPr>
              <a:t>Labor, </a:t>
            </a:r>
          </a:p>
          <a:p>
            <a:pPr marL="285750" indent="-285750">
              <a:lnSpc>
                <a:spcPct val="150000"/>
              </a:lnSpc>
              <a:buFont typeface="Arial" panose="020B0604020202020204" pitchFamily="34" charset="0"/>
              <a:buChar char="•"/>
            </a:pPr>
            <a:r>
              <a:rPr lang="en-US" b="1" i="1" dirty="0">
                <a:solidFill>
                  <a:srgbClr val="515354"/>
                </a:solidFill>
                <a:latin typeface="Roboto"/>
              </a:rPr>
              <a:t>Management, </a:t>
            </a:r>
          </a:p>
          <a:p>
            <a:pPr marL="285750" indent="-285750">
              <a:lnSpc>
                <a:spcPct val="150000"/>
              </a:lnSpc>
              <a:buFont typeface="Arial" panose="020B0604020202020204" pitchFamily="34" charset="0"/>
              <a:buChar char="•"/>
            </a:pPr>
            <a:r>
              <a:rPr lang="en-US" b="1" i="1" dirty="0">
                <a:solidFill>
                  <a:srgbClr val="515354"/>
                </a:solidFill>
                <a:latin typeface="Roboto"/>
              </a:rPr>
              <a:t>Collective bargaining, </a:t>
            </a:r>
          </a:p>
          <a:p>
            <a:pPr marL="285750" indent="-285750">
              <a:lnSpc>
                <a:spcPct val="150000"/>
              </a:lnSpc>
              <a:buFont typeface="Arial" panose="020B0604020202020204" pitchFamily="34" charset="0"/>
              <a:buChar char="•"/>
            </a:pPr>
            <a:r>
              <a:rPr lang="en-US" b="1" i="1" dirty="0">
                <a:solidFill>
                  <a:srgbClr val="515354"/>
                </a:solidFill>
                <a:latin typeface="Roboto"/>
              </a:rPr>
              <a:t>Negotiation, </a:t>
            </a:r>
          </a:p>
          <a:p>
            <a:pPr marL="285750" indent="-285750">
              <a:lnSpc>
                <a:spcPct val="150000"/>
              </a:lnSpc>
              <a:buFont typeface="Arial" panose="020B0604020202020204" pitchFamily="34" charset="0"/>
              <a:buChar char="•"/>
            </a:pPr>
            <a:r>
              <a:rPr lang="en-US" b="1" i="1" dirty="0">
                <a:solidFill>
                  <a:srgbClr val="515354"/>
                </a:solidFill>
                <a:latin typeface="Roboto"/>
              </a:rPr>
              <a:t>Union shops, </a:t>
            </a:r>
          </a:p>
          <a:p>
            <a:pPr marL="285750" indent="-285750">
              <a:lnSpc>
                <a:spcPct val="150000"/>
              </a:lnSpc>
              <a:buFont typeface="Arial" panose="020B0604020202020204" pitchFamily="34" charset="0"/>
              <a:buChar char="•"/>
            </a:pPr>
            <a:r>
              <a:rPr lang="en-US" b="1" i="1" dirty="0">
                <a:solidFill>
                  <a:srgbClr val="515354"/>
                </a:solidFill>
                <a:latin typeface="Roboto"/>
              </a:rPr>
              <a:t>Open shops, </a:t>
            </a:r>
          </a:p>
          <a:p>
            <a:pPr marL="285750" indent="-285750">
              <a:lnSpc>
                <a:spcPct val="150000"/>
              </a:lnSpc>
              <a:buFont typeface="Arial" panose="020B0604020202020204" pitchFamily="34" charset="0"/>
              <a:buChar char="•"/>
            </a:pPr>
            <a:r>
              <a:rPr lang="en-US" b="1" i="1" dirty="0">
                <a:solidFill>
                  <a:srgbClr val="515354"/>
                </a:solidFill>
                <a:latin typeface="Roboto"/>
              </a:rPr>
              <a:t>Grievance procedures, </a:t>
            </a:r>
          </a:p>
          <a:p>
            <a:pPr marL="285750" indent="-285750">
              <a:lnSpc>
                <a:spcPct val="150000"/>
              </a:lnSpc>
              <a:buFont typeface="Arial" panose="020B0604020202020204" pitchFamily="34" charset="0"/>
              <a:buChar char="•"/>
            </a:pPr>
            <a:r>
              <a:rPr lang="en-US" b="1" i="1" dirty="0">
                <a:solidFill>
                  <a:srgbClr val="515354"/>
                </a:solidFill>
                <a:latin typeface="Roboto"/>
              </a:rPr>
              <a:t>Mediation, </a:t>
            </a:r>
          </a:p>
          <a:p>
            <a:pPr marL="285750" indent="-285750">
              <a:lnSpc>
                <a:spcPct val="150000"/>
              </a:lnSpc>
              <a:buFont typeface="Arial" panose="020B0604020202020204" pitchFamily="34" charset="0"/>
              <a:buChar char="•"/>
            </a:pPr>
            <a:r>
              <a:rPr lang="en-US" b="1" i="1" dirty="0">
                <a:solidFill>
                  <a:srgbClr val="515354"/>
                </a:solidFill>
                <a:latin typeface="Roboto"/>
              </a:rPr>
              <a:t>Arbitration, </a:t>
            </a:r>
          </a:p>
          <a:p>
            <a:pPr marL="285750" indent="-285750">
              <a:lnSpc>
                <a:spcPct val="150000"/>
              </a:lnSpc>
              <a:buFont typeface="Arial" panose="020B0604020202020204" pitchFamily="34" charset="0"/>
              <a:buChar char="•"/>
            </a:pPr>
            <a:r>
              <a:rPr lang="en-US" b="1" i="1" dirty="0">
                <a:solidFill>
                  <a:srgbClr val="515354"/>
                </a:solidFill>
                <a:latin typeface="Roboto"/>
              </a:rPr>
              <a:t>Work stoppages, </a:t>
            </a:r>
          </a:p>
          <a:p>
            <a:pPr marL="285750" indent="-285750">
              <a:lnSpc>
                <a:spcPct val="150000"/>
              </a:lnSpc>
              <a:buFont typeface="Arial" panose="020B0604020202020204" pitchFamily="34" charset="0"/>
              <a:buChar char="•"/>
            </a:pPr>
            <a:r>
              <a:rPr lang="en-US" b="1" i="1" dirty="0">
                <a:solidFill>
                  <a:srgbClr val="515354"/>
                </a:solidFill>
                <a:latin typeface="Roboto"/>
              </a:rPr>
              <a:t>Strikes, </a:t>
            </a:r>
          </a:p>
          <a:p>
            <a:pPr marL="285750" indent="-285750">
              <a:lnSpc>
                <a:spcPct val="150000"/>
              </a:lnSpc>
              <a:buFont typeface="Arial" panose="020B0604020202020204" pitchFamily="34" charset="0"/>
              <a:buChar char="•"/>
            </a:pPr>
            <a:r>
              <a:rPr lang="en-US" b="1" i="1" dirty="0">
                <a:solidFill>
                  <a:srgbClr val="515354"/>
                </a:solidFill>
                <a:latin typeface="Roboto"/>
              </a:rPr>
              <a:t>Lockouts.</a:t>
            </a:r>
          </a:p>
        </p:txBody>
      </p:sp>
      <p:pic>
        <p:nvPicPr>
          <p:cNvPr id="4" name="Picture 3" descr="AmericanLabor">
            <a:extLst>
              <a:ext uri="{FF2B5EF4-FFF2-40B4-BE49-F238E27FC236}">
                <a16:creationId xmlns:a16="http://schemas.microsoft.com/office/drawing/2014/main" xmlns="" id="{588C2FA0-5560-FF5B-79A1-7CA45A62E2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37632" y="388671"/>
            <a:ext cx="1479299" cy="1479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2762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9B686792-BAC6-9414-F70D-AF14363002DB}"/>
              </a:ext>
            </a:extLst>
          </p:cNvPr>
          <p:cNvSpPr>
            <a:spLocks noChangeArrowheads="1"/>
          </p:cNvSpPr>
          <p:nvPr/>
        </p:nvSpPr>
        <p:spPr bwMode="auto">
          <a:xfrm>
            <a:off x="458724" y="378199"/>
            <a:ext cx="11274552" cy="610161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63480" rIns="0" bIns="12696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b="1" i="0" u="none" strike="noStrike" cap="none" normalizeH="0" baseline="0" dirty="0">
                <a:ln>
                  <a:noFill/>
                </a:ln>
                <a:solidFill>
                  <a:srgbClr val="FF0000"/>
                </a:solidFill>
                <a:effectLst/>
                <a:latin typeface="Google Sans"/>
              </a:rPr>
              <a:t>Req #3</a:t>
            </a:r>
          </a:p>
          <a:p>
            <a:pPr marL="0" marR="0" lvl="0" indent="0" algn="l" defTabSz="914400" rtl="0" eaLnBrk="0" fontAlgn="base" latinLnBrk="0" hangingPunct="0">
              <a:lnSpc>
                <a:spcPct val="100000"/>
              </a:lnSpc>
              <a:spcBef>
                <a:spcPct val="0"/>
              </a:spcBef>
              <a:spcAft>
                <a:spcPct val="0"/>
              </a:spcAft>
              <a:buClrTx/>
              <a:buSzTx/>
              <a:tabLst/>
            </a:pPr>
            <a:endParaRPr kumimoji="0" lang="en-US" altLang="en-US" b="1" i="0" u="none" strike="noStrike" cap="none" normalizeH="0" baseline="0" dirty="0">
              <a:ln>
                <a:noFill/>
              </a:ln>
              <a:solidFill>
                <a:srgbClr val="FF0000"/>
              </a:solidFill>
              <a:effectLst/>
              <a:latin typeface="Google Sans"/>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200" b="1" i="0" u="none" strike="noStrike" cap="none" normalizeH="0" baseline="0" dirty="0">
                <a:ln>
                  <a:noFill/>
                </a:ln>
                <a:solidFill>
                  <a:srgbClr val="0A0A0A"/>
                </a:solidFill>
                <a:effectLst/>
                <a:latin typeface="Google Sans"/>
              </a:rPr>
              <a:t>Labor:</a:t>
            </a:r>
            <a:r>
              <a:rPr kumimoji="0" lang="en-US" altLang="en-US" sz="1200" b="0" i="0" u="none" strike="noStrike" cap="none" normalizeH="0" baseline="0" dirty="0">
                <a:ln>
                  <a:noFill/>
                </a:ln>
                <a:solidFill>
                  <a:srgbClr val="0A0A0A"/>
                </a:solidFill>
                <a:effectLst/>
                <a:latin typeface="Google Sans"/>
              </a:rPr>
              <a:t> Refers to the collective body of employees or workers who provide physical or mental effort to produce goods and services. In a labor-management context, it refers to organized workers (unions) as opposed to management.</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200" b="1" i="0" u="none" strike="noStrike" cap="none" normalizeH="0" baseline="0" dirty="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a:ln>
                  <a:noFill/>
                </a:ln>
                <a:solidFill>
                  <a:srgbClr val="0A0A0A"/>
                </a:solidFill>
                <a:effectLst/>
                <a:latin typeface="Google Sans"/>
              </a:rPr>
              <a:t>Management:</a:t>
            </a:r>
            <a:r>
              <a:rPr kumimoji="0" lang="en-US" altLang="en-US" sz="1200" b="0" i="0" u="none" strike="noStrike" cap="none" normalizeH="0" baseline="0" dirty="0">
                <a:ln>
                  <a:noFill/>
                </a:ln>
                <a:solidFill>
                  <a:srgbClr val="0A0A0A"/>
                </a:solidFill>
                <a:effectLst/>
                <a:latin typeface="Google Sans"/>
              </a:rPr>
              <a:t> The individuals or group responsible for directing the operations of a business, making hiring/firing decisions, and representing the employer's interests in dealing with labor.</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200" b="1" i="0" u="none" strike="noStrike" cap="none" normalizeH="0" baseline="0" dirty="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a:ln>
                  <a:noFill/>
                </a:ln>
                <a:solidFill>
                  <a:srgbClr val="0A0A0A"/>
                </a:solidFill>
                <a:effectLst/>
                <a:latin typeface="Google Sans"/>
              </a:rPr>
              <a:t>Collective Bargaining:</a:t>
            </a:r>
            <a:r>
              <a:rPr kumimoji="0" lang="en-US" altLang="en-US" sz="1200" b="0" i="0" u="none" strike="noStrike" cap="none" normalizeH="0" baseline="0" dirty="0">
                <a:ln>
                  <a:noFill/>
                </a:ln>
                <a:solidFill>
                  <a:srgbClr val="0A0A0A"/>
                </a:solidFill>
                <a:effectLst/>
                <a:latin typeface="Google Sans"/>
              </a:rPr>
              <a:t> The process through which an organized group of workers (a union) negotiates with an employer to reach an agreement (contract) on wages, hours, benefits, and working conditions.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200" b="1" i="0" u="none" strike="noStrike" cap="none" normalizeH="0" baseline="0" dirty="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a:ln>
                  <a:noFill/>
                </a:ln>
                <a:solidFill>
                  <a:srgbClr val="0A0A0A"/>
                </a:solidFill>
                <a:effectLst/>
                <a:latin typeface="Google Sans"/>
              </a:rPr>
              <a:t>Negotiation:</a:t>
            </a:r>
            <a:r>
              <a:rPr kumimoji="0" lang="en-US" altLang="en-US" sz="1200" b="0" i="0" u="none" strike="noStrike" cap="none" normalizeH="0" baseline="0" dirty="0">
                <a:ln>
                  <a:noFill/>
                </a:ln>
                <a:solidFill>
                  <a:srgbClr val="0A0A0A"/>
                </a:solidFill>
                <a:effectLst/>
                <a:latin typeface="Google Sans"/>
              </a:rPr>
              <a:t> The act of bargaining in good faith between representatives of labor and management to resolve differences and reach a mutually acceptable contract.</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200" b="1" i="0" u="none" strike="noStrike" cap="none" normalizeH="0" baseline="0" dirty="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a:ln>
                  <a:noFill/>
                </a:ln>
                <a:solidFill>
                  <a:srgbClr val="0A0A0A"/>
                </a:solidFill>
                <a:effectLst/>
                <a:latin typeface="Google Sans"/>
              </a:rPr>
              <a:t>Union Shop:</a:t>
            </a:r>
            <a:r>
              <a:rPr kumimoji="0" lang="en-US" altLang="en-US" sz="1200" b="0" i="0" u="none" strike="noStrike" cap="none" normalizeH="0" baseline="0" dirty="0">
                <a:ln>
                  <a:noFill/>
                </a:ln>
                <a:solidFill>
                  <a:srgbClr val="0A0A0A"/>
                </a:solidFill>
                <a:effectLst/>
                <a:latin typeface="Google Sans"/>
              </a:rPr>
              <a:t> A workplace where the employer agrees to hire either union or non-union members, but all employees must join the union within a specified period and pay dues to retain their jobs.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200" b="1" i="0" u="none" strike="noStrike" cap="none" normalizeH="0" baseline="0" dirty="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a:ln>
                  <a:noFill/>
                </a:ln>
                <a:solidFill>
                  <a:srgbClr val="0A0A0A"/>
                </a:solidFill>
                <a:effectLst/>
                <a:latin typeface="Google Sans"/>
              </a:rPr>
              <a:t>Open Shop:</a:t>
            </a:r>
            <a:r>
              <a:rPr kumimoji="0" lang="en-US" altLang="en-US" sz="1200" b="0" i="0" u="none" strike="noStrike" cap="none" normalizeH="0" baseline="0" dirty="0">
                <a:ln>
                  <a:noFill/>
                </a:ln>
                <a:solidFill>
                  <a:srgbClr val="0A0A0A"/>
                </a:solidFill>
                <a:effectLst/>
                <a:latin typeface="Google Sans"/>
              </a:rPr>
              <a:t> A workplace where union membership is not a condition of employment; employees are not required to join a union or pay dues to keep their jobs.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200" b="1" i="0" u="none" strike="noStrike" cap="none" normalizeH="0" baseline="0" dirty="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a:ln>
                  <a:noFill/>
                </a:ln>
                <a:solidFill>
                  <a:srgbClr val="0A0A0A"/>
                </a:solidFill>
                <a:effectLst/>
                <a:latin typeface="Google Sans"/>
              </a:rPr>
              <a:t>Grievance Procedures:</a:t>
            </a:r>
            <a:r>
              <a:rPr kumimoji="0" lang="en-US" altLang="en-US" sz="1200" b="0" i="0" u="none" strike="noStrike" cap="none" normalizeH="0" baseline="0" dirty="0">
                <a:ln>
                  <a:noFill/>
                </a:ln>
                <a:solidFill>
                  <a:srgbClr val="0A0A0A"/>
                </a:solidFill>
                <a:effectLst/>
                <a:latin typeface="Google Sans"/>
              </a:rPr>
              <a:t> A formal, structured process within a collective bargaining agreement designed to resolve complaints or disputes between employees and management regarding contract interpretation or workplace issues.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200" b="1" i="0" u="none" strike="noStrike" cap="none" normalizeH="0" baseline="0" dirty="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a:ln>
                  <a:noFill/>
                </a:ln>
                <a:solidFill>
                  <a:srgbClr val="0A0A0A"/>
                </a:solidFill>
                <a:effectLst/>
                <a:latin typeface="Google Sans"/>
              </a:rPr>
              <a:t>Mediation:</a:t>
            </a:r>
            <a:r>
              <a:rPr kumimoji="0" lang="en-US" altLang="en-US" sz="1200" b="0" i="0" u="none" strike="noStrike" cap="none" normalizeH="0" baseline="0" dirty="0">
                <a:ln>
                  <a:noFill/>
                </a:ln>
                <a:solidFill>
                  <a:srgbClr val="0A0A0A"/>
                </a:solidFill>
                <a:effectLst/>
                <a:latin typeface="Google Sans"/>
              </a:rPr>
              <a:t> A dispute resolution method where an impartial third party (mediator) helps labor and management reach a voluntary agreement,  but does not have the authority to impose a binding decision.</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200" b="1" i="0" u="none" strike="noStrike" cap="none" normalizeH="0" baseline="0" dirty="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a:ln>
                  <a:noFill/>
                </a:ln>
                <a:solidFill>
                  <a:srgbClr val="0A0A0A"/>
                </a:solidFill>
                <a:effectLst/>
                <a:latin typeface="Google Sans"/>
              </a:rPr>
              <a:t>Arbitration:</a:t>
            </a:r>
            <a:r>
              <a:rPr kumimoji="0" lang="en-US" altLang="en-US" sz="1200" b="0" i="0" u="none" strike="noStrike" cap="none" normalizeH="0" baseline="0" dirty="0">
                <a:ln>
                  <a:noFill/>
                </a:ln>
                <a:solidFill>
                  <a:srgbClr val="0A0A0A"/>
                </a:solidFill>
                <a:effectLst/>
                <a:latin typeface="Google Sans"/>
              </a:rPr>
              <a:t> A method of dispute resolution where a neutral third party (arbitrator) studies the conflict and renders a binding decision that both parties must accept.</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200" b="1" i="0" u="none" strike="noStrike" cap="none" normalizeH="0" baseline="0" dirty="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a:ln>
                  <a:noFill/>
                </a:ln>
                <a:solidFill>
                  <a:srgbClr val="0A0A0A"/>
                </a:solidFill>
                <a:effectLst/>
                <a:latin typeface="Google Sans"/>
              </a:rPr>
              <a:t>Work Stoppages:</a:t>
            </a:r>
            <a:r>
              <a:rPr kumimoji="0" lang="en-US" altLang="en-US" sz="1200" b="0" i="0" u="none" strike="noStrike" cap="none" normalizeH="0" baseline="0" dirty="0">
                <a:ln>
                  <a:noFill/>
                </a:ln>
                <a:solidFill>
                  <a:srgbClr val="0A0A0A"/>
                </a:solidFill>
                <a:effectLst/>
                <a:latin typeface="Google Sans"/>
              </a:rPr>
              <a:t> A halt in production or service initiated by employees (a strike) or by employers (a lockout) due to a labor dispute.</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200" b="1" i="0" u="none" strike="noStrike" cap="none" normalizeH="0" baseline="0" dirty="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a:ln>
                  <a:noFill/>
                </a:ln>
                <a:solidFill>
                  <a:srgbClr val="0A0A0A"/>
                </a:solidFill>
                <a:effectLst/>
                <a:latin typeface="Google Sans"/>
              </a:rPr>
              <a:t>Strikes:</a:t>
            </a:r>
            <a:r>
              <a:rPr kumimoji="0" lang="en-US" altLang="en-US" sz="1200" b="0" i="0" u="none" strike="noStrike" cap="none" normalizeH="0" baseline="0" dirty="0">
                <a:ln>
                  <a:noFill/>
                </a:ln>
                <a:solidFill>
                  <a:srgbClr val="0A0A0A"/>
                </a:solidFill>
                <a:effectLst/>
                <a:latin typeface="Google Sans"/>
              </a:rPr>
              <a:t> A collective, organized cessation of work by employees to force an employer to agree to union demands.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200" b="1" i="0" u="none" strike="noStrike" cap="none" normalizeH="0" baseline="0" dirty="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a:ln>
                  <a:noFill/>
                </a:ln>
                <a:solidFill>
                  <a:srgbClr val="0A0A0A"/>
                </a:solidFill>
                <a:effectLst/>
                <a:latin typeface="Google Sans"/>
              </a:rPr>
              <a:t>Lockouts:</a:t>
            </a:r>
            <a:r>
              <a:rPr kumimoji="0" lang="en-US" altLang="en-US" sz="1200" b="0" i="0" u="none" strike="noStrike" cap="none" normalizeH="0" baseline="0" dirty="0">
                <a:ln>
                  <a:noFill/>
                </a:ln>
                <a:solidFill>
                  <a:srgbClr val="0A0A0A"/>
                </a:solidFill>
                <a:effectLst/>
                <a:latin typeface="Google Sans"/>
              </a:rPr>
              <a:t> A temporary, defensive action taken by management where they refuse to allow employees to work until a contract agreement is reached or a dispute is resolved. </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022871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91670" y="614067"/>
            <a:ext cx="11141821" cy="5262979"/>
          </a:xfrm>
          <a:prstGeom prst="rect">
            <a:avLst/>
          </a:prstGeom>
        </p:spPr>
        <p:txBody>
          <a:bodyPr wrap="square">
            <a:spAutoFit/>
          </a:bodyPr>
          <a:lstStyle/>
          <a:p>
            <a:r>
              <a:rPr lang="en-US" sz="1600" b="1" i="0" dirty="0">
                <a:solidFill>
                  <a:srgbClr val="515354"/>
                </a:solidFill>
                <a:effectLst/>
                <a:latin typeface="Roboto"/>
              </a:rPr>
              <a:t>4. Explain what is meant by the </a:t>
            </a:r>
            <a:r>
              <a:rPr lang="en-US" sz="1600" b="1" i="1" u="sng" dirty="0">
                <a:solidFill>
                  <a:srgbClr val="515354"/>
                </a:solidFill>
                <a:effectLst/>
                <a:latin typeface="Roboto"/>
              </a:rPr>
              <a:t>adversarial model of labor-management relations</a:t>
            </a:r>
            <a:r>
              <a:rPr lang="en-US" sz="1600" b="1" i="1" u="sng" dirty="0">
                <a:solidFill>
                  <a:srgbClr val="515354"/>
                </a:solidFill>
                <a:latin typeface="Roboto"/>
              </a:rPr>
              <a:t> </a:t>
            </a:r>
            <a:r>
              <a:rPr lang="en-US" sz="1600" b="1" u="sng" dirty="0">
                <a:solidFill>
                  <a:srgbClr val="515354"/>
                </a:solidFill>
                <a:latin typeface="Roboto"/>
              </a:rPr>
              <a:t>and </a:t>
            </a:r>
            <a:r>
              <a:rPr lang="en-US" sz="1600" b="1" i="0" u="sng" dirty="0">
                <a:solidFill>
                  <a:srgbClr val="515354"/>
                </a:solidFill>
                <a:effectLst/>
                <a:latin typeface="Roboto"/>
              </a:rPr>
              <a:t>compared with a </a:t>
            </a:r>
            <a:r>
              <a:rPr lang="en-US" sz="1600" b="1" i="1" u="sng" dirty="0">
                <a:solidFill>
                  <a:srgbClr val="515354"/>
                </a:solidFill>
                <a:effectLst/>
                <a:latin typeface="Roboto"/>
              </a:rPr>
              <a:t>cooperative-bargaining style.</a:t>
            </a:r>
          </a:p>
          <a:p>
            <a:endParaRPr lang="en-US" sz="1600" b="1" i="1" u="sng" dirty="0">
              <a:solidFill>
                <a:srgbClr val="515354"/>
              </a:solidFill>
              <a:effectLst/>
              <a:latin typeface="Roboto"/>
            </a:endParaRPr>
          </a:p>
          <a:p>
            <a:endParaRPr lang="en-US" sz="1600" b="1" dirty="0">
              <a:solidFill>
                <a:srgbClr val="515354"/>
              </a:solidFill>
              <a:latin typeface="Roboto"/>
            </a:endParaRPr>
          </a:p>
          <a:p>
            <a:r>
              <a:rPr lang="en-US" sz="1600" b="1" i="1" u="sng" dirty="0">
                <a:solidFill>
                  <a:srgbClr val="515354"/>
                </a:solidFill>
                <a:latin typeface="Roboto"/>
              </a:rPr>
              <a:t>Adversarial model of labor-management relations:</a:t>
            </a:r>
          </a:p>
          <a:p>
            <a:endParaRPr lang="en-US" sz="1600" b="1" i="0" dirty="0">
              <a:solidFill>
                <a:srgbClr val="515354"/>
              </a:solidFill>
              <a:effectLst/>
              <a:latin typeface="Roboto"/>
            </a:endParaRPr>
          </a:p>
          <a:p>
            <a:endParaRPr lang="en-US" sz="1600" b="1" dirty="0">
              <a:solidFill>
                <a:srgbClr val="515354"/>
              </a:solidFill>
              <a:latin typeface="Roboto"/>
            </a:endParaRPr>
          </a:p>
          <a:p>
            <a:endParaRPr lang="en-US" sz="1600" b="1" i="0" dirty="0">
              <a:solidFill>
                <a:srgbClr val="515354"/>
              </a:solidFill>
              <a:effectLst/>
              <a:latin typeface="Roboto"/>
            </a:endParaRPr>
          </a:p>
          <a:p>
            <a:r>
              <a:rPr lang="en-US" sz="1600" b="1" i="0" dirty="0">
                <a:solidFill>
                  <a:srgbClr val="515354"/>
                </a:solidFill>
                <a:effectLst/>
                <a:latin typeface="Roboto"/>
              </a:rPr>
              <a:t>Pro:</a:t>
            </a:r>
          </a:p>
          <a:p>
            <a:endParaRPr lang="en-US" sz="1600" b="1" dirty="0">
              <a:solidFill>
                <a:srgbClr val="515354"/>
              </a:solidFill>
              <a:latin typeface="Roboto"/>
            </a:endParaRPr>
          </a:p>
          <a:p>
            <a:endParaRPr lang="en-US" sz="1600" b="1" dirty="0">
              <a:solidFill>
                <a:srgbClr val="515354"/>
              </a:solidFill>
              <a:latin typeface="Roboto"/>
            </a:endParaRPr>
          </a:p>
          <a:p>
            <a:r>
              <a:rPr lang="en-US" sz="1600" b="1" dirty="0">
                <a:solidFill>
                  <a:srgbClr val="515354"/>
                </a:solidFill>
                <a:latin typeface="Roboto"/>
              </a:rPr>
              <a:t>Con;</a:t>
            </a:r>
            <a:endParaRPr lang="en-US" sz="1600" b="1" i="0" dirty="0">
              <a:solidFill>
                <a:srgbClr val="515354"/>
              </a:solidFill>
              <a:effectLst/>
              <a:latin typeface="Roboto"/>
            </a:endParaRPr>
          </a:p>
          <a:p>
            <a:endParaRPr lang="en-US" sz="1600" b="1" dirty="0">
              <a:solidFill>
                <a:srgbClr val="515354"/>
              </a:solidFill>
              <a:latin typeface="Roboto"/>
            </a:endParaRPr>
          </a:p>
          <a:p>
            <a:endParaRPr lang="en-US" sz="1600" b="1" i="0" dirty="0">
              <a:solidFill>
                <a:srgbClr val="515354"/>
              </a:solidFill>
              <a:effectLst/>
              <a:latin typeface="Roboto"/>
            </a:endParaRPr>
          </a:p>
          <a:p>
            <a:r>
              <a:rPr lang="en-US" sz="1600" b="1" i="1" u="sng" dirty="0">
                <a:solidFill>
                  <a:srgbClr val="515354"/>
                </a:solidFill>
                <a:latin typeface="Roboto"/>
              </a:rPr>
              <a:t>Cooperative-bargaining style:</a:t>
            </a:r>
          </a:p>
          <a:p>
            <a:endParaRPr lang="en-US" sz="1600" b="1" i="0" dirty="0">
              <a:solidFill>
                <a:srgbClr val="515354"/>
              </a:solidFill>
              <a:effectLst/>
              <a:latin typeface="Roboto"/>
            </a:endParaRPr>
          </a:p>
          <a:p>
            <a:r>
              <a:rPr lang="en-US" sz="1600" b="1" dirty="0">
                <a:solidFill>
                  <a:srgbClr val="515354"/>
                </a:solidFill>
                <a:latin typeface="Roboto"/>
              </a:rPr>
              <a:t>Pro:</a:t>
            </a:r>
          </a:p>
          <a:p>
            <a:endParaRPr lang="en-US" sz="1600" b="1" dirty="0">
              <a:solidFill>
                <a:srgbClr val="515354"/>
              </a:solidFill>
              <a:latin typeface="Roboto"/>
            </a:endParaRPr>
          </a:p>
          <a:p>
            <a:endParaRPr lang="en-US" sz="1600" b="1" dirty="0">
              <a:solidFill>
                <a:srgbClr val="515354"/>
              </a:solidFill>
              <a:latin typeface="Roboto"/>
            </a:endParaRPr>
          </a:p>
          <a:p>
            <a:r>
              <a:rPr lang="en-US" sz="1600" b="1" dirty="0">
                <a:solidFill>
                  <a:srgbClr val="515354"/>
                </a:solidFill>
                <a:latin typeface="Roboto"/>
              </a:rPr>
              <a:t>Con;</a:t>
            </a:r>
          </a:p>
          <a:p>
            <a:endParaRPr lang="en-US" sz="1600" b="1" i="0" dirty="0">
              <a:solidFill>
                <a:srgbClr val="515354"/>
              </a:solidFill>
              <a:effectLst/>
              <a:latin typeface="Roboto"/>
            </a:endParaRPr>
          </a:p>
        </p:txBody>
      </p:sp>
      <p:pic>
        <p:nvPicPr>
          <p:cNvPr id="3" name="Picture 2" descr="AmericanLab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1942" y="5123329"/>
            <a:ext cx="1311550" cy="1311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77361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6518" y="309267"/>
            <a:ext cx="11524130" cy="338554"/>
          </a:xfrm>
          <a:prstGeom prst="rect">
            <a:avLst/>
          </a:prstGeom>
        </p:spPr>
        <p:txBody>
          <a:bodyPr wrap="square">
            <a:spAutoFit/>
          </a:bodyPr>
          <a:lstStyle/>
          <a:p>
            <a:r>
              <a:rPr lang="en-US" sz="1600" b="1" i="0" dirty="0">
                <a:solidFill>
                  <a:srgbClr val="515354"/>
                </a:solidFill>
                <a:effectLst/>
                <a:latin typeface="Roboto"/>
              </a:rPr>
              <a:t>4</a:t>
            </a:r>
            <a:r>
              <a:rPr lang="en-US" sz="1400" b="1" i="0" dirty="0">
                <a:solidFill>
                  <a:srgbClr val="515354"/>
                </a:solidFill>
                <a:effectLst/>
                <a:latin typeface="Roboto"/>
              </a:rPr>
              <a:t>. Explain what is meant by the adversarial model of labor-management relations, compared with a cooperative-bargaining style.</a:t>
            </a:r>
            <a:endParaRPr lang="en-US" sz="1600" b="1" i="0" dirty="0">
              <a:solidFill>
                <a:srgbClr val="515354"/>
              </a:solidFill>
              <a:effectLst/>
              <a:latin typeface="Roboto"/>
            </a:endParaRPr>
          </a:p>
        </p:txBody>
      </p:sp>
      <p:pic>
        <p:nvPicPr>
          <p:cNvPr id="3" name="Picture 2" descr="AmericanLab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68754" y="2016586"/>
            <a:ext cx="1701985" cy="170198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1"/>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Rectangle 4"/>
          <p:cNvSpPr/>
          <p:nvPr/>
        </p:nvSpPr>
        <p:spPr>
          <a:xfrm>
            <a:off x="376518" y="610136"/>
            <a:ext cx="11356974" cy="5570756"/>
          </a:xfrm>
          <a:prstGeom prst="rect">
            <a:avLst/>
          </a:prstGeom>
        </p:spPr>
        <p:txBody>
          <a:bodyPr wrap="square">
            <a:spAutoFit/>
          </a:bodyPr>
          <a:lstStyle/>
          <a:p>
            <a:pPr lvl="0" eaLnBrk="0" fontAlgn="base" hangingPunct="0">
              <a:spcBef>
                <a:spcPct val="0"/>
              </a:spcBef>
              <a:spcAft>
                <a:spcPct val="0"/>
              </a:spcAft>
            </a:pPr>
            <a:r>
              <a:rPr kumimoji="0" lang="en-US" altLang="en-US" sz="1600" b="0" i="0" u="none" strike="noStrike" cap="none" normalizeH="0" baseline="0" dirty="0">
                <a:ln>
                  <a:noFill/>
                </a:ln>
                <a:solidFill>
                  <a:srgbClr val="0A0A0A"/>
                </a:solidFill>
                <a:effectLst/>
                <a:latin typeface="Google Sans"/>
              </a:rPr>
              <a:t>The adversarial model sees labor and management as opposing teams fighting over a fixed pie (wages, benefits), focusing on winning through conflict (strikes, threats), while a cooperative model views them as partners solving problems for mutual gain ("win-win"), expanding the pie through collaboration (joint problem-solving, quality programs) for better business and worker outcomes, though traditional U.S. law often pushes the adversarial path. </a:t>
            </a:r>
            <a:endParaRPr kumimoji="0" lang="en-US" altLang="en-US" sz="1600" b="0" i="0" u="none" strike="noStrike" cap="none" normalizeH="0" baseline="0" dirty="0">
              <a:ln>
                <a:noFill/>
              </a:ln>
              <a:solidFill>
                <a:schemeClr val="tx1"/>
              </a:solidFill>
              <a:effectLst/>
            </a:endParaRPr>
          </a:p>
          <a:p>
            <a:pPr lvl="0" eaLnBrk="0" fontAlgn="base" hangingPunct="0">
              <a:spcBef>
                <a:spcPct val="0"/>
              </a:spcBef>
              <a:spcAft>
                <a:spcPct val="0"/>
              </a:spcAft>
            </a:pPr>
            <a:endParaRPr lang="en-US" altLang="en-US" sz="1600" b="1" dirty="0">
              <a:solidFill>
                <a:srgbClr val="001D35"/>
              </a:solidFill>
              <a:latin typeface="Google Sans"/>
              <a:hlinkClick r:id="rId3"/>
            </a:endParaRPr>
          </a:p>
          <a:p>
            <a:pPr lvl="0" algn="ctr" eaLnBrk="0" fontAlgn="base" hangingPunct="0">
              <a:spcBef>
                <a:spcPct val="0"/>
              </a:spcBef>
              <a:spcAft>
                <a:spcPct val="0"/>
              </a:spcAft>
            </a:pPr>
            <a:r>
              <a:rPr kumimoji="0" lang="en-US" altLang="en-US" sz="2400" b="1" i="0" u="none" strike="noStrike" cap="none" normalizeH="0" baseline="0" dirty="0">
                <a:ln>
                  <a:noFill/>
                </a:ln>
                <a:solidFill>
                  <a:srgbClr val="001D35"/>
                </a:solidFill>
                <a:effectLst/>
                <a:latin typeface="Google Sans"/>
                <a:hlinkClick r:id="rId3"/>
              </a:rPr>
              <a:t>Adversarial Model</a:t>
            </a:r>
            <a:endParaRPr kumimoji="0" lang="en-US" altLang="en-US" sz="2400" b="0" i="0" u="none" strike="noStrike" cap="none" normalizeH="0" baseline="0" dirty="0">
              <a:ln>
                <a:noFill/>
              </a:ln>
              <a:solidFill>
                <a:schemeClr val="tx1"/>
              </a:solidFill>
              <a:effectLst/>
            </a:endParaRPr>
          </a:p>
          <a:p>
            <a:pPr lvl="0" eaLnBrk="0" fontAlgn="base" hangingPunct="0">
              <a:lnSpc>
                <a:spcPct val="150000"/>
              </a:lnSpc>
              <a:spcBef>
                <a:spcPct val="0"/>
              </a:spcBef>
              <a:spcAft>
                <a:spcPct val="0"/>
              </a:spcAft>
              <a:buFontTx/>
              <a:buChar char="•"/>
            </a:pPr>
            <a:r>
              <a:rPr kumimoji="0" lang="en-US" altLang="en-US" sz="2400" b="1" i="0" u="none" strike="noStrike" cap="none" normalizeH="0" baseline="0" dirty="0">
                <a:ln>
                  <a:noFill/>
                </a:ln>
                <a:solidFill>
                  <a:srgbClr val="0A0A0A"/>
                </a:solidFill>
                <a:effectLst/>
                <a:latin typeface="Google Sans"/>
              </a:rPr>
              <a:t>Core Belief:</a:t>
            </a:r>
            <a:r>
              <a:rPr kumimoji="0" lang="en-US" altLang="en-US" sz="2400" b="0" i="0" u="none" strike="noStrike" cap="none" normalizeH="0" baseline="0" dirty="0">
                <a:ln>
                  <a:noFill/>
                </a:ln>
                <a:solidFill>
                  <a:srgbClr val="0A0A0A"/>
                </a:solidFill>
                <a:effectLst/>
                <a:latin typeface="Google Sans"/>
              </a:rPr>
              <a:t> </a:t>
            </a:r>
          </a:p>
          <a:p>
            <a:pPr lvl="0" eaLnBrk="0" fontAlgn="base" hangingPunct="0">
              <a:lnSpc>
                <a:spcPct val="150000"/>
              </a:lnSpc>
              <a:spcBef>
                <a:spcPct val="0"/>
              </a:spcBef>
              <a:spcAft>
                <a:spcPct val="0"/>
              </a:spcAft>
              <a:buFontTx/>
              <a:buChar char="•"/>
            </a:pPr>
            <a:endParaRPr lang="en-US" altLang="en-US" sz="2400" dirty="0">
              <a:solidFill>
                <a:srgbClr val="0A0A0A"/>
              </a:solidFill>
              <a:latin typeface="Google Sans"/>
            </a:endParaRPr>
          </a:p>
          <a:p>
            <a:pPr lvl="0" eaLnBrk="0" fontAlgn="base" hangingPunct="0">
              <a:lnSpc>
                <a:spcPct val="150000"/>
              </a:lnSpc>
              <a:spcBef>
                <a:spcPct val="0"/>
              </a:spcBef>
              <a:spcAft>
                <a:spcPct val="0"/>
              </a:spcAft>
              <a:buFontTx/>
              <a:buChar char="•"/>
            </a:pPr>
            <a:r>
              <a:rPr kumimoji="0" lang="en-US" altLang="en-US" sz="2400" b="1" i="0" u="none" strike="noStrike" cap="none" normalizeH="0" baseline="0" dirty="0">
                <a:ln>
                  <a:noFill/>
                </a:ln>
                <a:solidFill>
                  <a:srgbClr val="0A0A0A"/>
                </a:solidFill>
                <a:effectLst/>
                <a:latin typeface="Google Sans"/>
              </a:rPr>
              <a:t>Approach:</a:t>
            </a:r>
            <a:r>
              <a:rPr kumimoji="0" lang="en-US" altLang="en-US" sz="2400" b="0" i="0" u="none" strike="noStrike" cap="none" normalizeH="0" baseline="0" dirty="0">
                <a:ln>
                  <a:noFill/>
                </a:ln>
                <a:solidFill>
                  <a:srgbClr val="0A0A0A"/>
                </a:solidFill>
                <a:effectLst/>
                <a:latin typeface="Google Sans"/>
              </a:rPr>
              <a:t> </a:t>
            </a:r>
          </a:p>
          <a:p>
            <a:pPr lvl="0" eaLnBrk="0" fontAlgn="base" hangingPunct="0">
              <a:lnSpc>
                <a:spcPct val="150000"/>
              </a:lnSpc>
              <a:spcBef>
                <a:spcPct val="0"/>
              </a:spcBef>
              <a:spcAft>
                <a:spcPct val="0"/>
              </a:spcAft>
              <a:buFontTx/>
              <a:buChar char="•"/>
            </a:pPr>
            <a:endParaRPr lang="en-US" altLang="en-US" sz="2400" dirty="0">
              <a:solidFill>
                <a:srgbClr val="0A0A0A"/>
              </a:solidFill>
              <a:latin typeface="Google Sans"/>
            </a:endParaRPr>
          </a:p>
          <a:p>
            <a:pPr lvl="0" eaLnBrk="0" fontAlgn="base" hangingPunct="0">
              <a:lnSpc>
                <a:spcPct val="150000"/>
              </a:lnSpc>
              <a:spcBef>
                <a:spcPct val="0"/>
              </a:spcBef>
              <a:spcAft>
                <a:spcPct val="0"/>
              </a:spcAft>
              <a:buFontTx/>
              <a:buChar char="•"/>
            </a:pPr>
            <a:r>
              <a:rPr kumimoji="0" lang="en-US" altLang="en-US" sz="2400" b="1" i="0" u="none" strike="noStrike" cap="none" normalizeH="0" baseline="0" dirty="0">
                <a:ln>
                  <a:noFill/>
                </a:ln>
                <a:solidFill>
                  <a:srgbClr val="0A0A0A"/>
                </a:solidFill>
                <a:effectLst/>
                <a:latin typeface="Google Sans"/>
              </a:rPr>
              <a:t>Goal:</a:t>
            </a:r>
            <a:r>
              <a:rPr kumimoji="0" lang="en-US" altLang="en-US" sz="2400" b="0" i="0" u="none" strike="noStrike" cap="none" normalizeH="0" baseline="0" dirty="0">
                <a:ln>
                  <a:noFill/>
                </a:ln>
                <a:solidFill>
                  <a:srgbClr val="0A0A0A"/>
                </a:solidFill>
                <a:effectLst/>
                <a:latin typeface="Google Sans"/>
              </a:rPr>
              <a:t> </a:t>
            </a:r>
          </a:p>
          <a:p>
            <a:pPr lvl="0" eaLnBrk="0" fontAlgn="base" hangingPunct="0">
              <a:lnSpc>
                <a:spcPct val="150000"/>
              </a:lnSpc>
              <a:spcBef>
                <a:spcPct val="0"/>
              </a:spcBef>
              <a:spcAft>
                <a:spcPct val="0"/>
              </a:spcAft>
              <a:buFontTx/>
              <a:buChar char="•"/>
            </a:pPr>
            <a:endParaRPr lang="en-US" altLang="en-US" sz="2400" dirty="0">
              <a:solidFill>
                <a:srgbClr val="0A0A0A"/>
              </a:solidFill>
              <a:latin typeface="Google Sans"/>
            </a:endParaRPr>
          </a:p>
          <a:p>
            <a:pPr lvl="0" eaLnBrk="0" fontAlgn="base" hangingPunct="0">
              <a:lnSpc>
                <a:spcPct val="150000"/>
              </a:lnSpc>
              <a:spcBef>
                <a:spcPct val="0"/>
              </a:spcBef>
              <a:spcAft>
                <a:spcPct val="0"/>
              </a:spcAft>
              <a:buFontTx/>
              <a:buChar char="•"/>
            </a:pPr>
            <a:r>
              <a:rPr kumimoji="0" lang="en-US" altLang="en-US" sz="2400" b="1" i="0" u="none" strike="noStrike" cap="none" normalizeH="0" baseline="0" dirty="0">
                <a:ln>
                  <a:noFill/>
                </a:ln>
                <a:solidFill>
                  <a:srgbClr val="FF0000"/>
                </a:solidFill>
                <a:effectLst/>
                <a:latin typeface="Google Sans"/>
              </a:rPr>
              <a:t>Examples</a:t>
            </a:r>
            <a:r>
              <a:rPr kumimoji="0" lang="en-US" altLang="en-US" sz="2400" b="1" i="0" u="none" strike="noStrike" cap="none" normalizeH="0" baseline="0" dirty="0">
                <a:ln>
                  <a:noFill/>
                </a:ln>
                <a:solidFill>
                  <a:srgbClr val="0A0A0A"/>
                </a:solidFill>
                <a:effectLst/>
                <a:latin typeface="Google Sans"/>
              </a:rPr>
              <a:t>:</a:t>
            </a:r>
            <a:r>
              <a:rPr kumimoji="0" lang="en-US" altLang="en-US" sz="2400" b="0" i="0" u="none" strike="noStrike" cap="none" normalizeH="0" baseline="0" dirty="0">
                <a:ln>
                  <a:noFill/>
                </a:ln>
                <a:solidFill>
                  <a:srgbClr val="0A0A0A"/>
                </a:solidFill>
                <a:effectLst/>
                <a:latin typeface="Google Sans"/>
              </a:rPr>
              <a:t> </a:t>
            </a:r>
            <a:endParaRPr kumimoji="0" lang="en-US" altLang="en-US" sz="2400" b="1" i="0" u="none" strike="noStrike" cap="none" normalizeH="0" baseline="0" dirty="0">
              <a:ln>
                <a:noFill/>
              </a:ln>
              <a:solidFill>
                <a:srgbClr val="001D35"/>
              </a:solidFill>
              <a:effectLst/>
              <a:latin typeface="Google Sans"/>
              <a:hlinkClick r:id="rId4"/>
            </a:endParaRPr>
          </a:p>
        </p:txBody>
      </p:sp>
    </p:spTree>
    <p:extLst>
      <p:ext uri="{BB962C8B-B14F-4D97-AF65-F5344CB8AC3E}">
        <p14:creationId xmlns:p14="http://schemas.microsoft.com/office/powerpoint/2010/main" val="34189749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47019FD-A131-178D-590F-061C934B8ED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xmlns="" id="{49D07E9B-9E57-60C2-A453-410A9990457E}"/>
              </a:ext>
            </a:extLst>
          </p:cNvPr>
          <p:cNvSpPr/>
          <p:nvPr/>
        </p:nvSpPr>
        <p:spPr>
          <a:xfrm>
            <a:off x="376518" y="309267"/>
            <a:ext cx="11524130" cy="338554"/>
          </a:xfrm>
          <a:prstGeom prst="rect">
            <a:avLst/>
          </a:prstGeom>
        </p:spPr>
        <p:txBody>
          <a:bodyPr wrap="square">
            <a:spAutoFit/>
          </a:bodyPr>
          <a:lstStyle/>
          <a:p>
            <a:r>
              <a:rPr lang="en-US" sz="1600" b="1" i="0" dirty="0">
                <a:solidFill>
                  <a:srgbClr val="515354"/>
                </a:solidFill>
                <a:effectLst/>
                <a:latin typeface="Roboto"/>
              </a:rPr>
              <a:t>4</a:t>
            </a:r>
            <a:r>
              <a:rPr lang="en-US" sz="1400" b="1" i="0" dirty="0">
                <a:solidFill>
                  <a:srgbClr val="515354"/>
                </a:solidFill>
                <a:effectLst/>
                <a:latin typeface="Roboto"/>
              </a:rPr>
              <a:t>. Explain what is meant by the adversarial model of labor-management relations, compared with a cooperative-bargaining style.</a:t>
            </a:r>
            <a:endParaRPr lang="en-US" sz="1600" b="1" i="0" dirty="0">
              <a:solidFill>
                <a:srgbClr val="515354"/>
              </a:solidFill>
              <a:effectLst/>
              <a:latin typeface="Roboto"/>
            </a:endParaRPr>
          </a:p>
        </p:txBody>
      </p:sp>
      <p:pic>
        <p:nvPicPr>
          <p:cNvPr id="3" name="Picture 2" descr="AmericanLabor">
            <a:extLst>
              <a:ext uri="{FF2B5EF4-FFF2-40B4-BE49-F238E27FC236}">
                <a16:creationId xmlns:a16="http://schemas.microsoft.com/office/drawing/2014/main" xmlns="" id="{C1034663-A5E8-0508-C415-DBE013EE097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13220" y="1411469"/>
            <a:ext cx="908611" cy="90861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1">
            <a:extLst>
              <a:ext uri="{FF2B5EF4-FFF2-40B4-BE49-F238E27FC236}">
                <a16:creationId xmlns:a16="http://schemas.microsoft.com/office/drawing/2014/main" xmlns="" id="{D21BB8EB-EF05-F1EA-C9EB-6C7789F29E54}"/>
              </a:ext>
            </a:extLst>
          </p:cNvPr>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Rectangle 4">
            <a:extLst>
              <a:ext uri="{FF2B5EF4-FFF2-40B4-BE49-F238E27FC236}">
                <a16:creationId xmlns:a16="http://schemas.microsoft.com/office/drawing/2014/main" xmlns="" id="{36159CA2-EC86-48FA-6C81-38FC82318498}"/>
              </a:ext>
            </a:extLst>
          </p:cNvPr>
          <p:cNvSpPr/>
          <p:nvPr/>
        </p:nvSpPr>
        <p:spPr>
          <a:xfrm>
            <a:off x="376518" y="610136"/>
            <a:ext cx="11356974" cy="6063198"/>
          </a:xfrm>
          <a:prstGeom prst="rect">
            <a:avLst/>
          </a:prstGeom>
        </p:spPr>
        <p:txBody>
          <a:bodyPr wrap="square">
            <a:spAutoFit/>
          </a:bodyPr>
          <a:lstStyle/>
          <a:p>
            <a:pPr lvl="0" eaLnBrk="0" fontAlgn="base" hangingPunct="0">
              <a:spcBef>
                <a:spcPct val="0"/>
              </a:spcBef>
              <a:spcAft>
                <a:spcPct val="0"/>
              </a:spcAft>
            </a:pPr>
            <a:r>
              <a:rPr kumimoji="0" lang="en-US" altLang="en-US" sz="1600" b="0" i="0" u="none" strike="noStrike" cap="none" normalizeH="0" baseline="0" dirty="0">
                <a:ln>
                  <a:noFill/>
                </a:ln>
                <a:solidFill>
                  <a:srgbClr val="0A0A0A"/>
                </a:solidFill>
                <a:effectLst/>
                <a:latin typeface="Google Sans"/>
              </a:rPr>
              <a:t>The adversarial model sees labor and management as opposing teams fighting over a fixed pie (wages, benefits), focusing on winning through conflict (strikes, threats), while a cooperative model views them as partners solving problems for mutual gain ("win-win"), expanding the pie through collaboration (joint problem-solving, quality programs) for better business and worker outcomes, though traditional U.S. law often pushes the adversarial path. </a:t>
            </a:r>
            <a:endParaRPr kumimoji="0" lang="en-US" altLang="en-US" sz="1600" b="0" i="0" u="none" strike="noStrike" cap="none" normalizeH="0" baseline="0" dirty="0">
              <a:ln>
                <a:noFill/>
              </a:ln>
              <a:solidFill>
                <a:schemeClr val="tx1"/>
              </a:solidFill>
              <a:effectLst/>
            </a:endParaRPr>
          </a:p>
          <a:p>
            <a:pPr lvl="0" eaLnBrk="0" fontAlgn="base" hangingPunct="0">
              <a:spcBef>
                <a:spcPct val="0"/>
              </a:spcBef>
              <a:spcAft>
                <a:spcPct val="0"/>
              </a:spcAft>
            </a:pPr>
            <a:endParaRPr lang="en-US" altLang="en-US" sz="1600" b="1" dirty="0">
              <a:solidFill>
                <a:srgbClr val="001D35"/>
              </a:solidFill>
              <a:latin typeface="Google Sans"/>
              <a:hlinkClick r:id="rId3"/>
            </a:endParaRPr>
          </a:p>
          <a:p>
            <a:pPr lvl="0" algn="ctr" eaLnBrk="0" fontAlgn="base" hangingPunct="0">
              <a:spcBef>
                <a:spcPct val="0"/>
              </a:spcBef>
              <a:spcAft>
                <a:spcPct val="0"/>
              </a:spcAft>
            </a:pPr>
            <a:r>
              <a:rPr kumimoji="0" lang="en-US" altLang="en-US" sz="2400" b="1" i="0" u="none" strike="noStrike" cap="none" normalizeH="0" baseline="0" dirty="0">
                <a:ln>
                  <a:noFill/>
                </a:ln>
                <a:solidFill>
                  <a:srgbClr val="001D35"/>
                </a:solidFill>
                <a:effectLst/>
                <a:latin typeface="Google Sans"/>
                <a:hlinkClick r:id="rId3"/>
              </a:rPr>
              <a:t>Adversarial Model</a:t>
            </a:r>
            <a:endParaRPr kumimoji="0" lang="en-US" altLang="en-US" sz="2400" b="0" i="0" u="none" strike="noStrike" cap="none" normalizeH="0" baseline="0" dirty="0">
              <a:ln>
                <a:noFill/>
              </a:ln>
              <a:solidFill>
                <a:schemeClr val="tx1"/>
              </a:solidFill>
              <a:effectLst/>
            </a:endParaRPr>
          </a:p>
          <a:p>
            <a:pPr lvl="0" eaLnBrk="0" fontAlgn="base" hangingPunct="0">
              <a:lnSpc>
                <a:spcPct val="150000"/>
              </a:lnSpc>
              <a:spcBef>
                <a:spcPct val="0"/>
              </a:spcBef>
              <a:spcAft>
                <a:spcPct val="0"/>
              </a:spcAft>
              <a:buFontTx/>
              <a:buChar char="•"/>
            </a:pPr>
            <a:r>
              <a:rPr kumimoji="0" lang="en-US" altLang="en-US" sz="2400" b="1" i="0" u="none" strike="noStrike" cap="none" normalizeH="0" baseline="0" dirty="0">
                <a:ln>
                  <a:noFill/>
                </a:ln>
                <a:solidFill>
                  <a:srgbClr val="0A0A0A"/>
                </a:solidFill>
                <a:effectLst/>
                <a:latin typeface="Google Sans"/>
              </a:rPr>
              <a:t>Core Belief:</a:t>
            </a:r>
            <a:r>
              <a:rPr kumimoji="0" lang="en-US" altLang="en-US" sz="2400" b="0" i="0" u="none" strike="noStrike" cap="none" normalizeH="0" baseline="0" dirty="0">
                <a:ln>
                  <a:noFill/>
                </a:ln>
                <a:solidFill>
                  <a:srgbClr val="0A0A0A"/>
                </a:solidFill>
                <a:effectLst/>
                <a:latin typeface="Google Sans"/>
              </a:rPr>
              <a:t> Interests are inherently conflicting; it's a zero-sum game (one side's gain is the other's loss).</a:t>
            </a:r>
          </a:p>
          <a:p>
            <a:pPr lvl="0" eaLnBrk="0" fontAlgn="base" hangingPunct="0">
              <a:lnSpc>
                <a:spcPct val="150000"/>
              </a:lnSpc>
              <a:spcBef>
                <a:spcPct val="0"/>
              </a:spcBef>
              <a:spcAft>
                <a:spcPct val="0"/>
              </a:spcAft>
              <a:buFontTx/>
              <a:buChar char="•"/>
            </a:pPr>
            <a:r>
              <a:rPr kumimoji="0" lang="en-US" altLang="en-US" sz="2400" b="1" i="0" u="none" strike="noStrike" cap="none" normalizeH="0" baseline="0" dirty="0">
                <a:ln>
                  <a:noFill/>
                </a:ln>
                <a:solidFill>
                  <a:srgbClr val="0A0A0A"/>
                </a:solidFill>
                <a:effectLst/>
                <a:latin typeface="Google Sans"/>
              </a:rPr>
              <a:t>Approach:</a:t>
            </a:r>
            <a:r>
              <a:rPr kumimoji="0" lang="en-US" altLang="en-US" sz="2400" b="0" i="0" u="none" strike="noStrike" cap="none" normalizeH="0" baseline="0" dirty="0">
                <a:ln>
                  <a:noFill/>
                </a:ln>
                <a:solidFill>
                  <a:srgbClr val="0A0A0A"/>
                </a:solidFill>
                <a:effectLst/>
                <a:latin typeface="Google Sans"/>
              </a:rPr>
              <a:t> Combat-oriented, using tough tactics, threats, and bluffs; focus on maximizing one's own share.</a:t>
            </a:r>
          </a:p>
          <a:p>
            <a:pPr lvl="0" eaLnBrk="0" fontAlgn="base" hangingPunct="0">
              <a:lnSpc>
                <a:spcPct val="150000"/>
              </a:lnSpc>
              <a:spcBef>
                <a:spcPct val="0"/>
              </a:spcBef>
              <a:spcAft>
                <a:spcPct val="0"/>
              </a:spcAft>
              <a:buFontTx/>
              <a:buChar char="•"/>
            </a:pPr>
            <a:r>
              <a:rPr kumimoji="0" lang="en-US" altLang="en-US" sz="2400" b="1" i="0" u="none" strike="noStrike" cap="none" normalizeH="0" baseline="0" dirty="0">
                <a:ln>
                  <a:noFill/>
                </a:ln>
                <a:solidFill>
                  <a:srgbClr val="0A0A0A"/>
                </a:solidFill>
                <a:effectLst/>
                <a:latin typeface="Google Sans"/>
              </a:rPr>
              <a:t>Goal:</a:t>
            </a:r>
            <a:r>
              <a:rPr kumimoji="0" lang="en-US" altLang="en-US" sz="2400" b="0" i="0" u="none" strike="noStrike" cap="none" normalizeH="0" baseline="0" dirty="0">
                <a:ln>
                  <a:noFill/>
                </a:ln>
                <a:solidFill>
                  <a:srgbClr val="0A0A0A"/>
                </a:solidFill>
                <a:effectLst/>
                <a:latin typeface="Google Sans"/>
              </a:rPr>
              <a:t> To win concessions from the other side, often through economic warfare (strikes/lockouts).</a:t>
            </a:r>
          </a:p>
          <a:p>
            <a:pPr lvl="0" eaLnBrk="0" fontAlgn="base" hangingPunct="0">
              <a:lnSpc>
                <a:spcPct val="150000"/>
              </a:lnSpc>
              <a:spcBef>
                <a:spcPct val="0"/>
              </a:spcBef>
              <a:spcAft>
                <a:spcPct val="0"/>
              </a:spcAft>
              <a:buFontTx/>
              <a:buChar char="•"/>
            </a:pPr>
            <a:r>
              <a:rPr kumimoji="0" lang="en-US" altLang="en-US" sz="2400" b="1" i="0" u="none" strike="noStrike" cap="none" normalizeH="0" baseline="0" dirty="0">
                <a:ln>
                  <a:noFill/>
                </a:ln>
                <a:solidFill>
                  <a:srgbClr val="FF0000"/>
                </a:solidFill>
                <a:effectLst/>
                <a:latin typeface="Google Sans"/>
              </a:rPr>
              <a:t>Examples</a:t>
            </a:r>
            <a:r>
              <a:rPr kumimoji="0" lang="en-US" altLang="en-US" sz="2400" b="1" i="0" u="none" strike="noStrike" cap="none" normalizeH="0" baseline="0" dirty="0">
                <a:ln>
                  <a:noFill/>
                </a:ln>
                <a:solidFill>
                  <a:srgbClr val="0A0A0A"/>
                </a:solidFill>
                <a:effectLst/>
                <a:latin typeface="Google Sans"/>
              </a:rPr>
              <a:t>:</a:t>
            </a:r>
            <a:r>
              <a:rPr kumimoji="0" lang="en-US" altLang="en-US" sz="2400" b="0" i="0" u="none" strike="noStrike" cap="none" normalizeH="0" baseline="0" dirty="0">
                <a:ln>
                  <a:noFill/>
                </a:ln>
                <a:solidFill>
                  <a:srgbClr val="0A0A0A"/>
                </a:solidFill>
                <a:effectLst/>
                <a:latin typeface="Google Sans"/>
              </a:rPr>
              <a:t> Hardball tactics during contract negotiations, rigid separation of roles. </a:t>
            </a:r>
          </a:p>
          <a:p>
            <a:pPr lvl="0" eaLnBrk="0" fontAlgn="base" hangingPunct="0">
              <a:spcBef>
                <a:spcPct val="0"/>
              </a:spcBef>
              <a:spcAft>
                <a:spcPct val="0"/>
              </a:spcAft>
            </a:pPr>
            <a:endParaRPr kumimoji="0" lang="en-US" altLang="en-US" sz="1600" b="1" i="0" u="none" strike="noStrike" cap="none" normalizeH="0" baseline="0" dirty="0">
              <a:ln>
                <a:noFill/>
              </a:ln>
              <a:solidFill>
                <a:srgbClr val="001D35"/>
              </a:solidFill>
              <a:effectLst/>
              <a:latin typeface="Google Sans"/>
              <a:hlinkClick r:id="rId4"/>
            </a:endParaRPr>
          </a:p>
          <a:p>
            <a:pPr lvl="0" algn="ctr" eaLnBrk="0" fontAlgn="base" hangingPunct="0">
              <a:spcBef>
                <a:spcPct val="0"/>
              </a:spcBef>
              <a:spcAft>
                <a:spcPct val="0"/>
              </a:spcAft>
            </a:pPr>
            <a:endParaRPr kumimoji="0" lang="en-US" altLang="en-US" sz="1600" b="1" i="0" u="none" strike="noStrike" cap="none" normalizeH="0" baseline="0" dirty="0">
              <a:ln>
                <a:noFill/>
              </a:ln>
              <a:solidFill>
                <a:srgbClr val="001D35"/>
              </a:solidFill>
              <a:effectLst/>
              <a:latin typeface="Google Sans"/>
            </a:endParaRPr>
          </a:p>
        </p:txBody>
      </p:sp>
    </p:spTree>
    <p:extLst>
      <p:ext uri="{BB962C8B-B14F-4D97-AF65-F5344CB8AC3E}">
        <p14:creationId xmlns:p14="http://schemas.microsoft.com/office/powerpoint/2010/main" val="39746350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E21599C-DD7E-9AB1-FA5F-E1F148FCB40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xmlns="" id="{02ADDB32-5243-F5D0-EDCF-1EA8031C3101}"/>
              </a:ext>
            </a:extLst>
          </p:cNvPr>
          <p:cNvSpPr/>
          <p:nvPr/>
        </p:nvSpPr>
        <p:spPr>
          <a:xfrm>
            <a:off x="376518" y="309267"/>
            <a:ext cx="11524130" cy="338554"/>
          </a:xfrm>
          <a:prstGeom prst="rect">
            <a:avLst/>
          </a:prstGeom>
        </p:spPr>
        <p:txBody>
          <a:bodyPr wrap="square">
            <a:spAutoFit/>
          </a:bodyPr>
          <a:lstStyle/>
          <a:p>
            <a:r>
              <a:rPr lang="en-US" sz="1600" b="1" i="0" dirty="0">
                <a:solidFill>
                  <a:srgbClr val="515354"/>
                </a:solidFill>
                <a:effectLst/>
                <a:latin typeface="Roboto"/>
              </a:rPr>
              <a:t>4</a:t>
            </a:r>
            <a:r>
              <a:rPr lang="en-US" sz="1400" b="1" i="0" dirty="0">
                <a:solidFill>
                  <a:srgbClr val="515354"/>
                </a:solidFill>
                <a:effectLst/>
                <a:latin typeface="Roboto"/>
              </a:rPr>
              <a:t>. Explain what is meant by the adversarial model of labor-management relations, compared with a cooperative-bargaining style.</a:t>
            </a:r>
            <a:endParaRPr lang="en-US" sz="1600" b="1" i="0" dirty="0">
              <a:solidFill>
                <a:srgbClr val="515354"/>
              </a:solidFill>
              <a:effectLst/>
              <a:latin typeface="Roboto"/>
            </a:endParaRPr>
          </a:p>
        </p:txBody>
      </p:sp>
      <p:pic>
        <p:nvPicPr>
          <p:cNvPr id="3" name="Picture 2" descr="AmericanLabor">
            <a:extLst>
              <a:ext uri="{FF2B5EF4-FFF2-40B4-BE49-F238E27FC236}">
                <a16:creationId xmlns:a16="http://schemas.microsoft.com/office/drawing/2014/main" xmlns="" id="{BE712981-C22A-DB9B-561F-AC5E193AB7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68754" y="2016586"/>
            <a:ext cx="1701985" cy="170198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1">
            <a:extLst>
              <a:ext uri="{FF2B5EF4-FFF2-40B4-BE49-F238E27FC236}">
                <a16:creationId xmlns:a16="http://schemas.microsoft.com/office/drawing/2014/main" xmlns="" id="{9FD53431-F32A-2375-1B63-1296E1C39C31}"/>
              </a:ext>
            </a:extLst>
          </p:cNvPr>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Rectangle 4">
            <a:extLst>
              <a:ext uri="{FF2B5EF4-FFF2-40B4-BE49-F238E27FC236}">
                <a16:creationId xmlns:a16="http://schemas.microsoft.com/office/drawing/2014/main" xmlns="" id="{430E31A9-9E20-06B8-89D5-408B5DD839D4}"/>
              </a:ext>
            </a:extLst>
          </p:cNvPr>
          <p:cNvSpPr/>
          <p:nvPr/>
        </p:nvSpPr>
        <p:spPr>
          <a:xfrm>
            <a:off x="376518" y="610136"/>
            <a:ext cx="11356974" cy="5940088"/>
          </a:xfrm>
          <a:prstGeom prst="rect">
            <a:avLst/>
          </a:prstGeom>
        </p:spPr>
        <p:txBody>
          <a:bodyPr wrap="square">
            <a:spAutoFit/>
          </a:bodyPr>
          <a:lstStyle/>
          <a:p>
            <a:pPr lvl="0" eaLnBrk="0" fontAlgn="base" hangingPunct="0">
              <a:spcBef>
                <a:spcPct val="0"/>
              </a:spcBef>
              <a:spcAft>
                <a:spcPct val="0"/>
              </a:spcAft>
            </a:pPr>
            <a:r>
              <a:rPr kumimoji="0" lang="en-US" altLang="en-US" sz="1600" b="0" i="0" u="none" strike="noStrike" cap="none" normalizeH="0" baseline="0" dirty="0">
                <a:ln>
                  <a:noFill/>
                </a:ln>
                <a:solidFill>
                  <a:srgbClr val="0A0A0A"/>
                </a:solidFill>
                <a:effectLst/>
                <a:latin typeface="Google Sans"/>
              </a:rPr>
              <a:t>The adversarial model sees labor and management as opposing teams fighting over a fixed pie (wages, benefits), focusing on winning through conflict (strikes, threats), while a cooperative model views them as partners solving problems for mutual gain ("win-win"), expanding the pie through collaboration (joint problem-solving, quality programs) for better business and worker outcomes, though traditional U.S. law often pushes the adversarial path. </a:t>
            </a:r>
            <a:endParaRPr kumimoji="0" lang="en-US" altLang="en-US" sz="1600" b="0" i="0" u="none" strike="noStrike" cap="none" normalizeH="0" baseline="0" dirty="0">
              <a:ln>
                <a:noFill/>
              </a:ln>
              <a:solidFill>
                <a:schemeClr val="tx1"/>
              </a:solidFill>
              <a:effectLst/>
            </a:endParaRPr>
          </a:p>
          <a:p>
            <a:pPr lvl="0" eaLnBrk="0" fontAlgn="base" hangingPunct="0">
              <a:spcBef>
                <a:spcPct val="0"/>
              </a:spcBef>
              <a:spcAft>
                <a:spcPct val="0"/>
              </a:spcAft>
            </a:pPr>
            <a:endParaRPr lang="en-US" altLang="en-US" sz="1600" b="1" dirty="0">
              <a:solidFill>
                <a:srgbClr val="001D35"/>
              </a:solidFill>
              <a:latin typeface="Google Sans"/>
              <a:hlinkClick r:id="rId3"/>
            </a:endParaRPr>
          </a:p>
          <a:p>
            <a:pPr lvl="0" eaLnBrk="0" fontAlgn="base" hangingPunct="0">
              <a:spcBef>
                <a:spcPct val="0"/>
              </a:spcBef>
              <a:spcAft>
                <a:spcPct val="0"/>
              </a:spcAft>
            </a:pPr>
            <a:endParaRPr kumimoji="0" lang="en-US" altLang="en-US" sz="1600" b="1" i="0" u="none" strike="noStrike" cap="none" normalizeH="0" baseline="0" dirty="0">
              <a:ln>
                <a:noFill/>
              </a:ln>
              <a:solidFill>
                <a:srgbClr val="001D35"/>
              </a:solidFill>
              <a:effectLst/>
              <a:latin typeface="Google Sans"/>
              <a:hlinkClick r:id="rId4"/>
            </a:endParaRPr>
          </a:p>
          <a:p>
            <a:pPr lvl="0" algn="ctr" eaLnBrk="0" fontAlgn="base" hangingPunct="0">
              <a:spcBef>
                <a:spcPct val="0"/>
              </a:spcBef>
              <a:spcAft>
                <a:spcPct val="0"/>
              </a:spcAft>
            </a:pPr>
            <a:r>
              <a:rPr kumimoji="0" lang="en-US" altLang="en-US" sz="3200" b="1" i="0" u="none" strike="noStrike" cap="none" normalizeH="0" baseline="0" dirty="0">
                <a:ln>
                  <a:noFill/>
                </a:ln>
                <a:solidFill>
                  <a:srgbClr val="001D35"/>
                </a:solidFill>
                <a:effectLst/>
                <a:latin typeface="Google Sans"/>
                <a:hlinkClick r:id="rId4"/>
              </a:rPr>
              <a:t>Cooperative Bargaining Style</a:t>
            </a:r>
            <a:endParaRPr kumimoji="0" lang="en-US" altLang="en-US" sz="3200" b="0" i="0" u="none" strike="noStrike" cap="none" normalizeH="0" baseline="0" dirty="0">
              <a:ln>
                <a:noFill/>
              </a:ln>
              <a:solidFill>
                <a:schemeClr val="tx1"/>
              </a:solidFill>
              <a:effectLst/>
            </a:endParaRPr>
          </a:p>
          <a:p>
            <a:pPr lvl="0" eaLnBrk="0" fontAlgn="base" hangingPunct="0">
              <a:lnSpc>
                <a:spcPct val="150000"/>
              </a:lnSpc>
              <a:spcBef>
                <a:spcPct val="0"/>
              </a:spcBef>
              <a:spcAft>
                <a:spcPct val="0"/>
              </a:spcAft>
              <a:buFontTx/>
              <a:buChar char="•"/>
            </a:pPr>
            <a:r>
              <a:rPr kumimoji="0" lang="en-US" altLang="en-US" sz="2400" b="1" i="0" u="none" strike="noStrike" cap="none" normalizeH="0" baseline="0" dirty="0">
                <a:ln>
                  <a:noFill/>
                </a:ln>
                <a:solidFill>
                  <a:srgbClr val="0A0A0A"/>
                </a:solidFill>
                <a:effectLst/>
                <a:latin typeface="Google Sans"/>
              </a:rPr>
              <a:t>Core Belief:</a:t>
            </a:r>
            <a:r>
              <a:rPr kumimoji="0" lang="en-US" altLang="en-US" sz="2400" b="0" i="0" u="none" strike="noStrike" cap="none" normalizeH="0" baseline="0" dirty="0">
                <a:ln>
                  <a:noFill/>
                </a:ln>
                <a:solidFill>
                  <a:srgbClr val="0A0A0A"/>
                </a:solidFill>
                <a:effectLst/>
                <a:latin typeface="Google Sans"/>
              </a:rPr>
              <a:t> </a:t>
            </a:r>
          </a:p>
          <a:p>
            <a:pPr lvl="0" eaLnBrk="0" fontAlgn="base" hangingPunct="0">
              <a:lnSpc>
                <a:spcPct val="150000"/>
              </a:lnSpc>
              <a:spcBef>
                <a:spcPct val="0"/>
              </a:spcBef>
              <a:spcAft>
                <a:spcPct val="0"/>
              </a:spcAft>
            </a:pPr>
            <a:endParaRPr kumimoji="0" lang="en-US" altLang="en-US" sz="2400" b="0" i="0" u="none" strike="noStrike" cap="none" normalizeH="0" baseline="0" dirty="0">
              <a:ln>
                <a:noFill/>
              </a:ln>
              <a:solidFill>
                <a:srgbClr val="0A0A0A"/>
              </a:solidFill>
              <a:effectLst/>
              <a:latin typeface="Google Sans"/>
            </a:endParaRPr>
          </a:p>
          <a:p>
            <a:pPr lvl="0" eaLnBrk="0" fontAlgn="base" hangingPunct="0">
              <a:lnSpc>
                <a:spcPct val="150000"/>
              </a:lnSpc>
              <a:spcBef>
                <a:spcPct val="0"/>
              </a:spcBef>
              <a:spcAft>
                <a:spcPct val="0"/>
              </a:spcAft>
              <a:buFontTx/>
              <a:buChar char="•"/>
            </a:pPr>
            <a:r>
              <a:rPr kumimoji="0" lang="en-US" altLang="en-US" sz="2400" b="1" i="0" u="none" strike="noStrike" cap="none" normalizeH="0" baseline="0" dirty="0">
                <a:ln>
                  <a:noFill/>
                </a:ln>
                <a:solidFill>
                  <a:srgbClr val="0A0A0A"/>
                </a:solidFill>
                <a:effectLst/>
                <a:latin typeface="Google Sans"/>
              </a:rPr>
              <a:t>Approach:</a:t>
            </a:r>
            <a:r>
              <a:rPr kumimoji="0" lang="en-US" altLang="en-US" sz="2400" b="0" i="0" u="none" strike="noStrike" cap="none" normalizeH="0" baseline="0" dirty="0">
                <a:ln>
                  <a:noFill/>
                </a:ln>
                <a:solidFill>
                  <a:srgbClr val="0A0A0A"/>
                </a:solidFill>
                <a:effectLst/>
                <a:latin typeface="Google Sans"/>
              </a:rPr>
              <a:t> </a:t>
            </a:r>
          </a:p>
          <a:p>
            <a:pPr lvl="0" eaLnBrk="0" fontAlgn="base" hangingPunct="0">
              <a:lnSpc>
                <a:spcPct val="150000"/>
              </a:lnSpc>
              <a:spcBef>
                <a:spcPct val="0"/>
              </a:spcBef>
              <a:spcAft>
                <a:spcPct val="0"/>
              </a:spcAft>
              <a:buFontTx/>
              <a:buChar char="•"/>
            </a:pPr>
            <a:endParaRPr kumimoji="0" lang="en-US" altLang="en-US" sz="2400" b="0" i="0" u="none" strike="noStrike" cap="none" normalizeH="0" baseline="0" dirty="0">
              <a:ln>
                <a:noFill/>
              </a:ln>
              <a:solidFill>
                <a:srgbClr val="0A0A0A"/>
              </a:solidFill>
              <a:effectLst/>
              <a:latin typeface="Google Sans"/>
            </a:endParaRPr>
          </a:p>
          <a:p>
            <a:pPr lvl="0" eaLnBrk="0" fontAlgn="base" hangingPunct="0">
              <a:lnSpc>
                <a:spcPct val="150000"/>
              </a:lnSpc>
              <a:spcBef>
                <a:spcPct val="0"/>
              </a:spcBef>
              <a:spcAft>
                <a:spcPct val="0"/>
              </a:spcAft>
              <a:buFontTx/>
              <a:buChar char="•"/>
            </a:pPr>
            <a:r>
              <a:rPr kumimoji="0" lang="en-US" altLang="en-US" sz="2400" b="1" i="0" u="none" strike="noStrike" cap="none" normalizeH="0" baseline="0" dirty="0">
                <a:ln>
                  <a:noFill/>
                </a:ln>
                <a:solidFill>
                  <a:srgbClr val="0A0A0A"/>
                </a:solidFill>
                <a:effectLst/>
                <a:latin typeface="Google Sans"/>
              </a:rPr>
              <a:t>Goal:</a:t>
            </a:r>
            <a:r>
              <a:rPr kumimoji="0" lang="en-US" altLang="en-US" sz="2400" b="0" i="0" u="none" strike="noStrike" cap="none" normalizeH="0" baseline="0" dirty="0">
                <a:ln>
                  <a:noFill/>
                </a:ln>
                <a:solidFill>
                  <a:srgbClr val="0A0A0A"/>
                </a:solidFill>
                <a:effectLst/>
                <a:latin typeface="Google Sans"/>
              </a:rPr>
              <a:t> </a:t>
            </a:r>
          </a:p>
          <a:p>
            <a:pPr lvl="0" eaLnBrk="0" fontAlgn="base" hangingPunct="0">
              <a:lnSpc>
                <a:spcPct val="150000"/>
              </a:lnSpc>
              <a:spcBef>
                <a:spcPct val="0"/>
              </a:spcBef>
              <a:spcAft>
                <a:spcPct val="0"/>
              </a:spcAft>
            </a:pPr>
            <a:endParaRPr kumimoji="0" lang="en-US" altLang="en-US" sz="2400" b="0" i="0" u="none" strike="noStrike" cap="none" normalizeH="0" baseline="0" dirty="0">
              <a:ln>
                <a:noFill/>
              </a:ln>
              <a:solidFill>
                <a:srgbClr val="0A0A0A"/>
              </a:solidFill>
              <a:effectLst/>
              <a:latin typeface="Google Sans"/>
            </a:endParaRPr>
          </a:p>
          <a:p>
            <a:pPr lvl="0" eaLnBrk="0" fontAlgn="base" hangingPunct="0">
              <a:lnSpc>
                <a:spcPct val="150000"/>
              </a:lnSpc>
              <a:spcBef>
                <a:spcPct val="0"/>
              </a:spcBef>
              <a:spcAft>
                <a:spcPct val="0"/>
              </a:spcAft>
              <a:buFontTx/>
              <a:buChar char="•"/>
            </a:pPr>
            <a:r>
              <a:rPr kumimoji="0" lang="en-US" altLang="en-US" sz="2400" b="1" i="0" u="none" strike="noStrike" cap="none" normalizeH="0" baseline="0" dirty="0">
                <a:ln>
                  <a:noFill/>
                </a:ln>
                <a:solidFill>
                  <a:srgbClr val="FF0000"/>
                </a:solidFill>
                <a:effectLst/>
                <a:latin typeface="Google Sans"/>
              </a:rPr>
              <a:t>Example</a:t>
            </a:r>
            <a:r>
              <a:rPr kumimoji="0" lang="en-US" altLang="en-US" sz="2400" b="1" i="0" u="none" strike="noStrike" cap="none" normalizeH="0" baseline="0" dirty="0">
                <a:ln>
                  <a:noFill/>
                </a:ln>
                <a:solidFill>
                  <a:srgbClr val="0A0A0A"/>
                </a:solidFill>
                <a:effectLst/>
                <a:latin typeface="Google Sans"/>
              </a:rPr>
              <a:t>:</a:t>
            </a:r>
            <a:r>
              <a:rPr kumimoji="0" lang="en-US" altLang="en-US" sz="2400" b="0" i="0" u="none" strike="noStrike" cap="none" normalizeH="0" baseline="0" dirty="0">
                <a:ln>
                  <a:noFill/>
                </a:ln>
                <a:solidFill>
                  <a:srgbClr val="0A0A0A"/>
                </a:solidFill>
                <a:effectLst/>
                <a:latin typeface="Google Sans"/>
              </a:rPr>
              <a:t> </a:t>
            </a:r>
          </a:p>
        </p:txBody>
      </p:sp>
    </p:spTree>
    <p:extLst>
      <p:ext uri="{BB962C8B-B14F-4D97-AF65-F5344CB8AC3E}">
        <p14:creationId xmlns:p14="http://schemas.microsoft.com/office/powerpoint/2010/main" val="12772485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38DE1B4-1B9D-BD71-C670-D327DFEB7F5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xmlns="" id="{6824428C-086D-4AA4-05CF-EB2F37F8ECB5}"/>
              </a:ext>
            </a:extLst>
          </p:cNvPr>
          <p:cNvSpPr/>
          <p:nvPr/>
        </p:nvSpPr>
        <p:spPr>
          <a:xfrm>
            <a:off x="376518" y="309267"/>
            <a:ext cx="11524130" cy="338554"/>
          </a:xfrm>
          <a:prstGeom prst="rect">
            <a:avLst/>
          </a:prstGeom>
        </p:spPr>
        <p:txBody>
          <a:bodyPr wrap="square">
            <a:spAutoFit/>
          </a:bodyPr>
          <a:lstStyle/>
          <a:p>
            <a:r>
              <a:rPr lang="en-US" sz="1600" b="1" i="0" dirty="0">
                <a:solidFill>
                  <a:srgbClr val="515354"/>
                </a:solidFill>
                <a:effectLst/>
                <a:latin typeface="Roboto"/>
              </a:rPr>
              <a:t>4</a:t>
            </a:r>
            <a:r>
              <a:rPr lang="en-US" sz="1400" b="1" i="0" dirty="0">
                <a:solidFill>
                  <a:srgbClr val="515354"/>
                </a:solidFill>
                <a:effectLst/>
                <a:latin typeface="Roboto"/>
              </a:rPr>
              <a:t>. Explain what is meant by the adversarial model of labor-management relations, compared with a cooperative-bargaining style.</a:t>
            </a:r>
            <a:endParaRPr lang="en-US" sz="1600" b="1" i="0" dirty="0">
              <a:solidFill>
                <a:srgbClr val="515354"/>
              </a:solidFill>
              <a:effectLst/>
              <a:latin typeface="Roboto"/>
            </a:endParaRPr>
          </a:p>
        </p:txBody>
      </p:sp>
      <p:pic>
        <p:nvPicPr>
          <p:cNvPr id="3" name="Picture 2" descr="AmericanLabor">
            <a:extLst>
              <a:ext uri="{FF2B5EF4-FFF2-40B4-BE49-F238E27FC236}">
                <a16:creationId xmlns:a16="http://schemas.microsoft.com/office/drawing/2014/main" xmlns="" id="{2AB4F421-CAD6-D0FD-8BEF-92CA416FA0F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26510" y="5713453"/>
            <a:ext cx="948949" cy="94895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1">
            <a:extLst>
              <a:ext uri="{FF2B5EF4-FFF2-40B4-BE49-F238E27FC236}">
                <a16:creationId xmlns:a16="http://schemas.microsoft.com/office/drawing/2014/main" xmlns="" id="{D89F7DC3-60E0-F6EE-5D9B-F9CD10771B26}"/>
              </a:ext>
            </a:extLst>
          </p:cNvPr>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Rectangle 4">
            <a:extLst>
              <a:ext uri="{FF2B5EF4-FFF2-40B4-BE49-F238E27FC236}">
                <a16:creationId xmlns:a16="http://schemas.microsoft.com/office/drawing/2014/main" xmlns="" id="{78DEFA3A-1149-05EB-9D14-520CBC73F319}"/>
              </a:ext>
            </a:extLst>
          </p:cNvPr>
          <p:cNvSpPr/>
          <p:nvPr/>
        </p:nvSpPr>
        <p:spPr>
          <a:xfrm>
            <a:off x="543674" y="887509"/>
            <a:ext cx="11356974" cy="5155257"/>
          </a:xfrm>
          <a:prstGeom prst="rect">
            <a:avLst/>
          </a:prstGeom>
        </p:spPr>
        <p:txBody>
          <a:bodyPr wrap="square">
            <a:spAutoFit/>
          </a:bodyPr>
          <a:lstStyle/>
          <a:p>
            <a:pPr lvl="0" eaLnBrk="0" fontAlgn="base" hangingPunct="0">
              <a:spcBef>
                <a:spcPct val="0"/>
              </a:spcBef>
              <a:spcAft>
                <a:spcPct val="0"/>
              </a:spcAft>
            </a:pPr>
            <a:r>
              <a:rPr kumimoji="0" lang="en-US" altLang="en-US" sz="1600" b="0" i="0" u="none" strike="noStrike" cap="none" normalizeH="0" baseline="0" dirty="0">
                <a:ln>
                  <a:noFill/>
                </a:ln>
                <a:solidFill>
                  <a:srgbClr val="0A0A0A"/>
                </a:solidFill>
                <a:effectLst/>
                <a:latin typeface="Google Sans"/>
              </a:rPr>
              <a:t>The adversarial model sees labor and management as opposing teams fighting over a fixed pie (wages, benefits), focusing on winning through conflict (strikes, threats), while a cooperative model views them as partners solving problems for mutual gain ("win-win"), expanding the pie through collaboration (joint problem-solving, quality programs) for better business and worker outcomes, though traditional U.S. law often pushes the adversarial path. </a:t>
            </a:r>
            <a:endParaRPr kumimoji="0" lang="en-US" altLang="en-US" sz="1600" b="0" i="0" u="none" strike="noStrike" cap="none" normalizeH="0" baseline="0" dirty="0">
              <a:ln>
                <a:noFill/>
              </a:ln>
              <a:solidFill>
                <a:schemeClr val="tx1"/>
              </a:solidFill>
              <a:effectLst/>
            </a:endParaRPr>
          </a:p>
          <a:p>
            <a:pPr lvl="0" eaLnBrk="0" fontAlgn="base" hangingPunct="0">
              <a:spcBef>
                <a:spcPct val="0"/>
              </a:spcBef>
              <a:spcAft>
                <a:spcPct val="0"/>
              </a:spcAft>
            </a:pPr>
            <a:endParaRPr lang="en-US" altLang="en-US" sz="1600" b="1" dirty="0">
              <a:solidFill>
                <a:srgbClr val="001D35"/>
              </a:solidFill>
              <a:latin typeface="Google Sans"/>
              <a:hlinkClick r:id="rId3"/>
            </a:endParaRPr>
          </a:p>
          <a:p>
            <a:pPr lvl="0" algn="ctr" eaLnBrk="0" fontAlgn="base" hangingPunct="0">
              <a:spcBef>
                <a:spcPct val="0"/>
              </a:spcBef>
              <a:spcAft>
                <a:spcPct val="0"/>
              </a:spcAft>
            </a:pPr>
            <a:r>
              <a:rPr kumimoji="0" lang="en-US" altLang="en-US" sz="2800" b="1" i="0" u="none" strike="noStrike" cap="none" normalizeH="0" baseline="0" dirty="0" smtClean="0">
                <a:ln>
                  <a:noFill/>
                </a:ln>
                <a:solidFill>
                  <a:srgbClr val="001D35"/>
                </a:solidFill>
                <a:effectLst/>
                <a:latin typeface="Google Sans"/>
                <a:hlinkClick r:id="rId4"/>
              </a:rPr>
              <a:t>Cooperative </a:t>
            </a:r>
            <a:r>
              <a:rPr kumimoji="0" lang="en-US" altLang="en-US" sz="2800" b="1" i="0" u="none" strike="noStrike" cap="none" normalizeH="0" baseline="0" dirty="0">
                <a:ln>
                  <a:noFill/>
                </a:ln>
                <a:solidFill>
                  <a:srgbClr val="001D35"/>
                </a:solidFill>
                <a:effectLst/>
                <a:latin typeface="Google Sans"/>
                <a:hlinkClick r:id="rId4"/>
              </a:rPr>
              <a:t>Bargaining Style</a:t>
            </a:r>
            <a:endParaRPr kumimoji="0" lang="en-US" altLang="en-US" sz="2800" b="1" i="0" u="none" strike="noStrike" cap="none" normalizeH="0" baseline="0" dirty="0">
              <a:ln>
                <a:noFill/>
              </a:ln>
              <a:solidFill>
                <a:srgbClr val="001D35"/>
              </a:solidFill>
              <a:effectLst/>
              <a:latin typeface="Google Sans"/>
            </a:endParaRPr>
          </a:p>
          <a:p>
            <a:pPr lvl="0" algn="ctr" eaLnBrk="0" fontAlgn="base" hangingPunct="0">
              <a:spcBef>
                <a:spcPct val="0"/>
              </a:spcBef>
              <a:spcAft>
                <a:spcPct val="0"/>
              </a:spcAft>
            </a:pPr>
            <a:endParaRPr kumimoji="0" lang="en-US" altLang="en-US" sz="3200" b="0" i="0" u="none" strike="noStrike" cap="none" normalizeH="0" baseline="0" dirty="0">
              <a:ln>
                <a:noFill/>
              </a:ln>
              <a:solidFill>
                <a:schemeClr val="tx1"/>
              </a:solidFill>
              <a:effectLst/>
            </a:endParaRPr>
          </a:p>
          <a:p>
            <a:pPr lvl="0" eaLnBrk="0" fontAlgn="base" hangingPunct="0">
              <a:lnSpc>
                <a:spcPct val="150000"/>
              </a:lnSpc>
              <a:spcBef>
                <a:spcPct val="0"/>
              </a:spcBef>
              <a:spcAft>
                <a:spcPct val="0"/>
              </a:spcAft>
              <a:buFontTx/>
              <a:buChar char="•"/>
            </a:pPr>
            <a:r>
              <a:rPr kumimoji="0" lang="en-US" altLang="en-US" b="1" i="0" u="none" strike="noStrike" cap="none" normalizeH="0" baseline="0" dirty="0">
                <a:ln>
                  <a:noFill/>
                </a:ln>
                <a:solidFill>
                  <a:srgbClr val="0A0A0A"/>
                </a:solidFill>
                <a:effectLst/>
                <a:latin typeface="Google Sans"/>
              </a:rPr>
              <a:t>Core Belief:</a:t>
            </a:r>
            <a:r>
              <a:rPr kumimoji="0" lang="en-US" altLang="en-US" b="0" i="0" u="none" strike="noStrike" cap="none" normalizeH="0" baseline="0" dirty="0">
                <a:ln>
                  <a:noFill/>
                </a:ln>
                <a:solidFill>
                  <a:srgbClr val="0A0A0A"/>
                </a:solidFill>
                <a:effectLst/>
                <a:latin typeface="Google Sans"/>
              </a:rPr>
              <a:t> Shared interests exist in business success, productivity, and employee well-being; interests can be complementary.</a:t>
            </a:r>
          </a:p>
          <a:p>
            <a:pPr lvl="0" eaLnBrk="0" fontAlgn="base" hangingPunct="0">
              <a:lnSpc>
                <a:spcPct val="150000"/>
              </a:lnSpc>
              <a:spcBef>
                <a:spcPct val="0"/>
              </a:spcBef>
              <a:spcAft>
                <a:spcPct val="0"/>
              </a:spcAft>
              <a:buFontTx/>
              <a:buChar char="•"/>
            </a:pPr>
            <a:r>
              <a:rPr kumimoji="0" lang="en-US" altLang="en-US" b="1" i="0" u="none" strike="noStrike" cap="none" normalizeH="0" baseline="0" dirty="0">
                <a:ln>
                  <a:noFill/>
                </a:ln>
                <a:solidFill>
                  <a:srgbClr val="0A0A0A"/>
                </a:solidFill>
                <a:effectLst/>
                <a:latin typeface="Google Sans"/>
              </a:rPr>
              <a:t>Approach:</a:t>
            </a:r>
            <a:r>
              <a:rPr kumimoji="0" lang="en-US" altLang="en-US" b="0" i="0" u="none" strike="noStrike" cap="none" normalizeH="0" baseline="0" dirty="0">
                <a:ln>
                  <a:noFill/>
                </a:ln>
                <a:solidFill>
                  <a:srgbClr val="0A0A0A"/>
                </a:solidFill>
                <a:effectLst/>
                <a:latin typeface="Google Sans"/>
              </a:rPr>
              <a:t> Problem-solving and partnership; seeks mutually beneficial solutions (win-win).</a:t>
            </a:r>
          </a:p>
          <a:p>
            <a:pPr lvl="0" eaLnBrk="0" fontAlgn="base" hangingPunct="0">
              <a:lnSpc>
                <a:spcPct val="150000"/>
              </a:lnSpc>
              <a:spcBef>
                <a:spcPct val="0"/>
              </a:spcBef>
              <a:spcAft>
                <a:spcPct val="0"/>
              </a:spcAft>
              <a:buFontTx/>
              <a:buChar char="•"/>
            </a:pPr>
            <a:r>
              <a:rPr kumimoji="0" lang="en-US" altLang="en-US" b="1" i="0" u="none" strike="noStrike" cap="none" normalizeH="0" baseline="0" dirty="0">
                <a:ln>
                  <a:noFill/>
                </a:ln>
                <a:solidFill>
                  <a:srgbClr val="0A0A0A"/>
                </a:solidFill>
                <a:effectLst/>
                <a:latin typeface="Google Sans"/>
              </a:rPr>
              <a:t>Goal:</a:t>
            </a:r>
            <a:r>
              <a:rPr kumimoji="0" lang="en-US" altLang="en-US" b="0" i="0" u="none" strike="noStrike" cap="none" normalizeH="0" baseline="0" dirty="0">
                <a:ln>
                  <a:noFill/>
                </a:ln>
                <a:solidFill>
                  <a:srgbClr val="0A0A0A"/>
                </a:solidFill>
                <a:effectLst/>
                <a:latin typeface="Google Sans"/>
              </a:rPr>
              <a:t> To "expand the pie" through joint efforts, improving operations and building loyalty, not just dividing resources.</a:t>
            </a:r>
          </a:p>
          <a:p>
            <a:pPr lvl="0" eaLnBrk="0" fontAlgn="base" hangingPunct="0">
              <a:lnSpc>
                <a:spcPct val="150000"/>
              </a:lnSpc>
              <a:spcBef>
                <a:spcPct val="0"/>
              </a:spcBef>
              <a:spcAft>
                <a:spcPct val="0"/>
              </a:spcAft>
              <a:buFontTx/>
              <a:buChar char="•"/>
            </a:pPr>
            <a:r>
              <a:rPr kumimoji="0" lang="en-US" altLang="en-US" b="1" i="0" u="none" strike="noStrike" cap="none" normalizeH="0" baseline="0" dirty="0">
                <a:ln>
                  <a:noFill/>
                </a:ln>
                <a:solidFill>
                  <a:srgbClr val="FF0000"/>
                </a:solidFill>
                <a:effectLst/>
                <a:latin typeface="Google Sans"/>
              </a:rPr>
              <a:t>Examples</a:t>
            </a:r>
            <a:r>
              <a:rPr kumimoji="0" lang="en-US" altLang="en-US" b="1" i="0" u="none" strike="noStrike" cap="none" normalizeH="0" baseline="0" dirty="0">
                <a:ln>
                  <a:noFill/>
                </a:ln>
                <a:solidFill>
                  <a:srgbClr val="0A0A0A"/>
                </a:solidFill>
                <a:effectLst/>
                <a:latin typeface="Google Sans"/>
              </a:rPr>
              <a:t>:</a:t>
            </a:r>
            <a:r>
              <a:rPr kumimoji="0" lang="en-US" altLang="en-US" b="0" i="0" u="none" strike="noStrike" cap="none" normalizeH="0" baseline="0" dirty="0">
                <a:ln>
                  <a:noFill/>
                </a:ln>
                <a:solidFill>
                  <a:srgbClr val="0A0A0A"/>
                </a:solidFill>
                <a:effectLst/>
                <a:latin typeface="Google Sans"/>
              </a:rPr>
              <a:t> </a:t>
            </a:r>
            <a:r>
              <a:rPr kumimoji="0" lang="en-US" altLang="en-US" b="0" i="0" u="none" strike="noStrike" cap="none" normalizeH="0" baseline="0" dirty="0">
                <a:ln>
                  <a:noFill/>
                </a:ln>
                <a:solidFill>
                  <a:srgbClr val="0A0A0A"/>
                </a:solidFill>
                <a:effectLst/>
                <a:latin typeface="Google Sans"/>
                <a:hlinkClick r:id="rId5"/>
              </a:rPr>
              <a:t>Quality of Work Life (QWL) programs</a:t>
            </a:r>
            <a:r>
              <a:rPr kumimoji="0" lang="en-US" altLang="en-US" b="0" i="0" u="none" strike="noStrike" cap="none" normalizeH="0" baseline="0" dirty="0">
                <a:ln>
                  <a:noFill/>
                </a:ln>
                <a:solidFill>
                  <a:srgbClr val="0A0A0A"/>
                </a:solidFill>
                <a:effectLst/>
                <a:latin typeface="Google Sans"/>
              </a:rPr>
              <a:t>, worker representation, joint training, exploring win-win trade-offs</a:t>
            </a:r>
            <a:r>
              <a:rPr kumimoji="0" lang="en-US" altLang="en-US" sz="1600" b="0" i="0" u="none" strike="noStrike" cap="none" normalizeH="0" baseline="0" dirty="0">
                <a:ln>
                  <a:noFill/>
                </a:ln>
                <a:solidFill>
                  <a:srgbClr val="0A0A0A"/>
                </a:solidFill>
                <a:effectLst/>
                <a:latin typeface="Google Sans"/>
              </a:rPr>
              <a:t>. </a:t>
            </a:r>
          </a:p>
        </p:txBody>
      </p:sp>
    </p:spTree>
    <p:extLst>
      <p:ext uri="{BB962C8B-B14F-4D97-AF65-F5344CB8AC3E}">
        <p14:creationId xmlns:p14="http://schemas.microsoft.com/office/powerpoint/2010/main" val="38616203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4CD77F0-6AA4-AD30-52EB-4296A375F1A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xmlns="" id="{7E641AB6-6E5B-5A6B-C577-6CB3A96905D3}"/>
              </a:ext>
            </a:extLst>
          </p:cNvPr>
          <p:cNvSpPr/>
          <p:nvPr/>
        </p:nvSpPr>
        <p:spPr>
          <a:xfrm>
            <a:off x="376518" y="309267"/>
            <a:ext cx="11524130" cy="338554"/>
          </a:xfrm>
          <a:prstGeom prst="rect">
            <a:avLst/>
          </a:prstGeom>
        </p:spPr>
        <p:txBody>
          <a:bodyPr wrap="square">
            <a:spAutoFit/>
          </a:bodyPr>
          <a:lstStyle/>
          <a:p>
            <a:r>
              <a:rPr lang="en-US" sz="1600" b="1" i="0" dirty="0">
                <a:solidFill>
                  <a:srgbClr val="515354"/>
                </a:solidFill>
                <a:effectLst/>
                <a:latin typeface="Roboto"/>
              </a:rPr>
              <a:t>4</a:t>
            </a:r>
            <a:r>
              <a:rPr lang="en-US" sz="1400" b="1" i="0" dirty="0">
                <a:solidFill>
                  <a:srgbClr val="515354"/>
                </a:solidFill>
                <a:effectLst/>
                <a:latin typeface="Roboto"/>
              </a:rPr>
              <a:t>. Explain what is meant by the adversarial model of labor-management relations, compared with a cooperative-bargaining style.</a:t>
            </a:r>
            <a:endParaRPr lang="en-US" sz="1600" b="1" i="0" dirty="0">
              <a:solidFill>
                <a:srgbClr val="515354"/>
              </a:solidFill>
              <a:effectLst/>
              <a:latin typeface="Roboto"/>
            </a:endParaRPr>
          </a:p>
        </p:txBody>
      </p:sp>
      <p:pic>
        <p:nvPicPr>
          <p:cNvPr id="3" name="Picture 2" descr="AmericanLabor">
            <a:extLst>
              <a:ext uri="{FF2B5EF4-FFF2-40B4-BE49-F238E27FC236}">
                <a16:creationId xmlns:a16="http://schemas.microsoft.com/office/drawing/2014/main" xmlns="" id="{D4ADBFD0-EF5C-D280-B920-02D8BD5FCD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68754" y="2016586"/>
            <a:ext cx="1701985" cy="170198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1">
            <a:extLst>
              <a:ext uri="{FF2B5EF4-FFF2-40B4-BE49-F238E27FC236}">
                <a16:creationId xmlns:a16="http://schemas.microsoft.com/office/drawing/2014/main" xmlns="" id="{2DBEE88F-DEFF-2A48-5B9B-5FB9C58E1349}"/>
              </a:ext>
            </a:extLst>
          </p:cNvPr>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Rectangle 4">
            <a:extLst>
              <a:ext uri="{FF2B5EF4-FFF2-40B4-BE49-F238E27FC236}">
                <a16:creationId xmlns:a16="http://schemas.microsoft.com/office/drawing/2014/main" xmlns="" id="{219DA650-7289-58F4-955F-851B7FC8CD65}"/>
              </a:ext>
            </a:extLst>
          </p:cNvPr>
          <p:cNvSpPr/>
          <p:nvPr/>
        </p:nvSpPr>
        <p:spPr>
          <a:xfrm>
            <a:off x="376518" y="610136"/>
            <a:ext cx="11356974" cy="5262979"/>
          </a:xfrm>
          <a:prstGeom prst="rect">
            <a:avLst/>
          </a:prstGeom>
        </p:spPr>
        <p:txBody>
          <a:bodyPr wrap="square">
            <a:spAutoFit/>
          </a:bodyPr>
          <a:lstStyle/>
          <a:p>
            <a:pPr lvl="0" eaLnBrk="0" fontAlgn="base" hangingPunct="0">
              <a:spcBef>
                <a:spcPct val="0"/>
              </a:spcBef>
              <a:spcAft>
                <a:spcPct val="0"/>
              </a:spcAft>
            </a:pPr>
            <a:r>
              <a:rPr kumimoji="0" lang="en-US" altLang="en-US" sz="1600" b="0" i="0" u="none" strike="noStrike" cap="none" normalizeH="0" baseline="0" dirty="0">
                <a:ln>
                  <a:noFill/>
                </a:ln>
                <a:solidFill>
                  <a:srgbClr val="0A0A0A"/>
                </a:solidFill>
                <a:effectLst/>
                <a:latin typeface="Google Sans"/>
              </a:rPr>
              <a:t>The adversarial model sees labor and management as opposing teams fighting over a fixed pie (wages, benefits), focusing on winning through conflict (strikes, threats), while a cooperative model views them as partners solving problems for mutual gain ("win-win"), expanding the pie through collaboration (joint problem-solving, quality programs) for better business and worker outcomes, though traditional U.S. law often pushes the adversarial path. </a:t>
            </a:r>
            <a:endParaRPr kumimoji="0" lang="en-US" altLang="en-US" sz="1600" b="0" i="0" u="none" strike="noStrike" cap="none" normalizeH="0" baseline="0" dirty="0">
              <a:ln>
                <a:noFill/>
              </a:ln>
              <a:solidFill>
                <a:schemeClr val="tx1"/>
              </a:solidFill>
              <a:effectLst/>
            </a:endParaRPr>
          </a:p>
          <a:p>
            <a:pPr lvl="0" eaLnBrk="0" fontAlgn="base" hangingPunct="0">
              <a:spcBef>
                <a:spcPct val="0"/>
              </a:spcBef>
              <a:spcAft>
                <a:spcPct val="0"/>
              </a:spcAft>
            </a:pPr>
            <a:endParaRPr lang="en-US" altLang="en-US" sz="1600" b="1" dirty="0">
              <a:solidFill>
                <a:srgbClr val="001D35"/>
              </a:solidFill>
              <a:latin typeface="Google Sans"/>
              <a:hlinkClick r:id="rId3"/>
            </a:endParaRPr>
          </a:p>
          <a:p>
            <a:pPr lvl="0" algn="ctr" eaLnBrk="0" fontAlgn="base" hangingPunct="0">
              <a:spcBef>
                <a:spcPct val="0"/>
              </a:spcBef>
              <a:spcAft>
                <a:spcPct val="0"/>
              </a:spcAft>
            </a:pPr>
            <a:r>
              <a:rPr kumimoji="0" lang="en-US" altLang="en-US" sz="1600" b="1" i="0" u="none" strike="noStrike" cap="none" normalizeH="0" baseline="0" dirty="0">
                <a:ln>
                  <a:noFill/>
                </a:ln>
                <a:solidFill>
                  <a:srgbClr val="001D35"/>
                </a:solidFill>
                <a:effectLst/>
                <a:latin typeface="Google Sans"/>
                <a:hlinkClick r:id="rId3"/>
              </a:rPr>
              <a:t>Adversarial Model</a:t>
            </a:r>
            <a:endParaRPr kumimoji="0" lang="en-US" altLang="en-US" sz="1600" b="0" i="0" u="none" strike="noStrike" cap="none" normalizeH="0" baseline="0" dirty="0">
              <a:ln>
                <a:noFill/>
              </a:ln>
              <a:solidFill>
                <a:schemeClr val="tx1"/>
              </a:solidFill>
              <a:effectLst/>
            </a:endParaRPr>
          </a:p>
          <a:p>
            <a:pPr lvl="0" eaLnBrk="0" fontAlgn="base" hangingPunct="0">
              <a:lnSpc>
                <a:spcPct val="150000"/>
              </a:lnSpc>
              <a:spcBef>
                <a:spcPct val="0"/>
              </a:spcBef>
              <a:spcAft>
                <a:spcPct val="0"/>
              </a:spcAft>
              <a:buFontTx/>
              <a:buChar char="•"/>
            </a:pPr>
            <a:r>
              <a:rPr kumimoji="0" lang="en-US" altLang="en-US" sz="1600" b="1" i="0" u="none" strike="noStrike" cap="none" normalizeH="0" baseline="0" dirty="0">
                <a:ln>
                  <a:noFill/>
                </a:ln>
                <a:solidFill>
                  <a:srgbClr val="0A0A0A"/>
                </a:solidFill>
                <a:effectLst/>
                <a:latin typeface="Google Sans"/>
              </a:rPr>
              <a:t>Core Belief:</a:t>
            </a:r>
            <a:r>
              <a:rPr kumimoji="0" lang="en-US" altLang="en-US" sz="1600" b="0" i="0" u="none" strike="noStrike" cap="none" normalizeH="0" baseline="0" dirty="0">
                <a:ln>
                  <a:noFill/>
                </a:ln>
                <a:solidFill>
                  <a:srgbClr val="0A0A0A"/>
                </a:solidFill>
                <a:effectLst/>
                <a:latin typeface="Google Sans"/>
              </a:rPr>
              <a:t> Interests are inherently conflicting; it's a zero-sum game (one side's gain is the other's loss).</a:t>
            </a:r>
          </a:p>
          <a:p>
            <a:pPr lvl="0" eaLnBrk="0" fontAlgn="base" hangingPunct="0">
              <a:lnSpc>
                <a:spcPct val="150000"/>
              </a:lnSpc>
              <a:spcBef>
                <a:spcPct val="0"/>
              </a:spcBef>
              <a:spcAft>
                <a:spcPct val="0"/>
              </a:spcAft>
              <a:buFontTx/>
              <a:buChar char="•"/>
            </a:pPr>
            <a:r>
              <a:rPr kumimoji="0" lang="en-US" altLang="en-US" sz="1600" b="1" i="0" u="none" strike="noStrike" cap="none" normalizeH="0" baseline="0" dirty="0">
                <a:ln>
                  <a:noFill/>
                </a:ln>
                <a:solidFill>
                  <a:srgbClr val="0A0A0A"/>
                </a:solidFill>
                <a:effectLst/>
                <a:latin typeface="Google Sans"/>
              </a:rPr>
              <a:t>Approach:</a:t>
            </a:r>
            <a:r>
              <a:rPr kumimoji="0" lang="en-US" altLang="en-US" sz="1600" b="0" i="0" u="none" strike="noStrike" cap="none" normalizeH="0" baseline="0" dirty="0">
                <a:ln>
                  <a:noFill/>
                </a:ln>
                <a:solidFill>
                  <a:srgbClr val="0A0A0A"/>
                </a:solidFill>
                <a:effectLst/>
                <a:latin typeface="Google Sans"/>
              </a:rPr>
              <a:t> Combat-oriented, using tough tactics, threats, and bluffs; focus on maximizing one's own share.</a:t>
            </a:r>
          </a:p>
          <a:p>
            <a:pPr lvl="0" eaLnBrk="0" fontAlgn="base" hangingPunct="0">
              <a:lnSpc>
                <a:spcPct val="150000"/>
              </a:lnSpc>
              <a:spcBef>
                <a:spcPct val="0"/>
              </a:spcBef>
              <a:spcAft>
                <a:spcPct val="0"/>
              </a:spcAft>
              <a:buFontTx/>
              <a:buChar char="•"/>
            </a:pPr>
            <a:r>
              <a:rPr kumimoji="0" lang="en-US" altLang="en-US" sz="1600" b="1" i="0" u="none" strike="noStrike" cap="none" normalizeH="0" baseline="0" dirty="0">
                <a:ln>
                  <a:noFill/>
                </a:ln>
                <a:solidFill>
                  <a:srgbClr val="0A0A0A"/>
                </a:solidFill>
                <a:effectLst/>
                <a:latin typeface="Google Sans"/>
              </a:rPr>
              <a:t>Goal:</a:t>
            </a:r>
            <a:r>
              <a:rPr kumimoji="0" lang="en-US" altLang="en-US" sz="1600" b="0" i="0" u="none" strike="noStrike" cap="none" normalizeH="0" baseline="0" dirty="0">
                <a:ln>
                  <a:noFill/>
                </a:ln>
                <a:solidFill>
                  <a:srgbClr val="0A0A0A"/>
                </a:solidFill>
                <a:effectLst/>
                <a:latin typeface="Google Sans"/>
              </a:rPr>
              <a:t> To win concessions from the other side, often through economic warfare (strikes/lockouts).</a:t>
            </a:r>
          </a:p>
          <a:p>
            <a:pPr lvl="0" eaLnBrk="0" fontAlgn="base" hangingPunct="0">
              <a:lnSpc>
                <a:spcPct val="150000"/>
              </a:lnSpc>
              <a:spcBef>
                <a:spcPct val="0"/>
              </a:spcBef>
              <a:spcAft>
                <a:spcPct val="0"/>
              </a:spcAft>
              <a:buFontTx/>
              <a:buChar char="•"/>
            </a:pPr>
            <a:r>
              <a:rPr kumimoji="0" lang="en-US" altLang="en-US" sz="1600" b="1" i="0" u="none" strike="noStrike" cap="none" normalizeH="0" baseline="0" dirty="0">
                <a:ln>
                  <a:noFill/>
                </a:ln>
                <a:solidFill>
                  <a:srgbClr val="FF0000"/>
                </a:solidFill>
                <a:effectLst/>
                <a:latin typeface="Google Sans"/>
              </a:rPr>
              <a:t>Examples</a:t>
            </a:r>
            <a:r>
              <a:rPr kumimoji="0" lang="en-US" altLang="en-US" sz="1600" b="1" i="0" u="none" strike="noStrike" cap="none" normalizeH="0" baseline="0" dirty="0">
                <a:ln>
                  <a:noFill/>
                </a:ln>
                <a:solidFill>
                  <a:srgbClr val="0A0A0A"/>
                </a:solidFill>
                <a:effectLst/>
                <a:latin typeface="Google Sans"/>
              </a:rPr>
              <a:t>:</a:t>
            </a:r>
            <a:r>
              <a:rPr kumimoji="0" lang="en-US" altLang="en-US" sz="1600" b="0" i="0" u="none" strike="noStrike" cap="none" normalizeH="0" baseline="0" dirty="0">
                <a:ln>
                  <a:noFill/>
                </a:ln>
                <a:solidFill>
                  <a:srgbClr val="0A0A0A"/>
                </a:solidFill>
                <a:effectLst/>
                <a:latin typeface="Google Sans"/>
              </a:rPr>
              <a:t> Hardball tactics during contract negotiations, rigid separation of roles. </a:t>
            </a:r>
          </a:p>
          <a:p>
            <a:pPr lvl="0" eaLnBrk="0" fontAlgn="base" hangingPunct="0">
              <a:spcBef>
                <a:spcPct val="0"/>
              </a:spcBef>
              <a:spcAft>
                <a:spcPct val="0"/>
              </a:spcAft>
            </a:pPr>
            <a:endParaRPr kumimoji="0" lang="en-US" altLang="en-US" sz="1600" b="1" i="0" u="none" strike="noStrike" cap="none" normalizeH="0" baseline="0" dirty="0">
              <a:ln>
                <a:noFill/>
              </a:ln>
              <a:solidFill>
                <a:srgbClr val="001D35"/>
              </a:solidFill>
              <a:effectLst/>
              <a:latin typeface="Google Sans"/>
              <a:hlinkClick r:id="rId4"/>
            </a:endParaRPr>
          </a:p>
          <a:p>
            <a:pPr lvl="0" algn="ctr" eaLnBrk="0" fontAlgn="base" hangingPunct="0">
              <a:spcBef>
                <a:spcPct val="0"/>
              </a:spcBef>
              <a:spcAft>
                <a:spcPct val="0"/>
              </a:spcAft>
            </a:pPr>
            <a:r>
              <a:rPr kumimoji="0" lang="en-US" altLang="en-US" sz="1600" b="1" i="0" u="none" strike="noStrike" cap="none" normalizeH="0" baseline="0" dirty="0">
                <a:ln>
                  <a:noFill/>
                </a:ln>
                <a:solidFill>
                  <a:srgbClr val="001D35"/>
                </a:solidFill>
                <a:effectLst/>
                <a:latin typeface="Google Sans"/>
                <a:hlinkClick r:id="rId4"/>
              </a:rPr>
              <a:t>Cooperative Bargaining Style</a:t>
            </a:r>
            <a:endParaRPr kumimoji="0" lang="en-US" altLang="en-US" sz="1600" b="0" i="0" u="none" strike="noStrike" cap="none" normalizeH="0" baseline="0" dirty="0">
              <a:ln>
                <a:noFill/>
              </a:ln>
              <a:solidFill>
                <a:schemeClr val="tx1"/>
              </a:solidFill>
              <a:effectLst/>
            </a:endParaRPr>
          </a:p>
          <a:p>
            <a:pPr lvl="0" eaLnBrk="0" fontAlgn="base" hangingPunct="0">
              <a:lnSpc>
                <a:spcPct val="150000"/>
              </a:lnSpc>
              <a:spcBef>
                <a:spcPct val="0"/>
              </a:spcBef>
              <a:spcAft>
                <a:spcPct val="0"/>
              </a:spcAft>
              <a:buFontTx/>
              <a:buChar char="•"/>
            </a:pPr>
            <a:r>
              <a:rPr kumimoji="0" lang="en-US" altLang="en-US" sz="1600" b="1" i="0" u="none" strike="noStrike" cap="none" normalizeH="0" baseline="0" dirty="0">
                <a:ln>
                  <a:noFill/>
                </a:ln>
                <a:solidFill>
                  <a:srgbClr val="0A0A0A"/>
                </a:solidFill>
                <a:effectLst/>
                <a:latin typeface="Google Sans"/>
              </a:rPr>
              <a:t>Core Belief:</a:t>
            </a:r>
            <a:r>
              <a:rPr kumimoji="0" lang="en-US" altLang="en-US" sz="1600" b="0" i="0" u="none" strike="noStrike" cap="none" normalizeH="0" baseline="0" dirty="0">
                <a:ln>
                  <a:noFill/>
                </a:ln>
                <a:solidFill>
                  <a:srgbClr val="0A0A0A"/>
                </a:solidFill>
                <a:effectLst/>
                <a:latin typeface="Google Sans"/>
              </a:rPr>
              <a:t> Shared interests exist in business success, productivity, and employee well-being; interests can be complementary.</a:t>
            </a:r>
          </a:p>
          <a:p>
            <a:pPr lvl="0" eaLnBrk="0" fontAlgn="base" hangingPunct="0">
              <a:lnSpc>
                <a:spcPct val="150000"/>
              </a:lnSpc>
              <a:spcBef>
                <a:spcPct val="0"/>
              </a:spcBef>
              <a:spcAft>
                <a:spcPct val="0"/>
              </a:spcAft>
              <a:buFontTx/>
              <a:buChar char="•"/>
            </a:pPr>
            <a:r>
              <a:rPr kumimoji="0" lang="en-US" altLang="en-US" sz="1600" b="1" i="0" u="none" strike="noStrike" cap="none" normalizeH="0" baseline="0" dirty="0">
                <a:ln>
                  <a:noFill/>
                </a:ln>
                <a:solidFill>
                  <a:srgbClr val="0A0A0A"/>
                </a:solidFill>
                <a:effectLst/>
                <a:latin typeface="Google Sans"/>
              </a:rPr>
              <a:t>Approach:</a:t>
            </a:r>
            <a:r>
              <a:rPr kumimoji="0" lang="en-US" altLang="en-US" sz="1600" b="0" i="0" u="none" strike="noStrike" cap="none" normalizeH="0" baseline="0" dirty="0">
                <a:ln>
                  <a:noFill/>
                </a:ln>
                <a:solidFill>
                  <a:srgbClr val="0A0A0A"/>
                </a:solidFill>
                <a:effectLst/>
                <a:latin typeface="Google Sans"/>
              </a:rPr>
              <a:t> Problem-solving and partnership; seeks mutually beneficial solutions (win-win).</a:t>
            </a:r>
          </a:p>
          <a:p>
            <a:pPr lvl="0" eaLnBrk="0" fontAlgn="base" hangingPunct="0">
              <a:lnSpc>
                <a:spcPct val="150000"/>
              </a:lnSpc>
              <a:spcBef>
                <a:spcPct val="0"/>
              </a:spcBef>
              <a:spcAft>
                <a:spcPct val="0"/>
              </a:spcAft>
              <a:buFontTx/>
              <a:buChar char="•"/>
            </a:pPr>
            <a:r>
              <a:rPr kumimoji="0" lang="en-US" altLang="en-US" sz="1600" b="1" i="0" u="none" strike="noStrike" cap="none" normalizeH="0" baseline="0" dirty="0">
                <a:ln>
                  <a:noFill/>
                </a:ln>
                <a:solidFill>
                  <a:srgbClr val="0A0A0A"/>
                </a:solidFill>
                <a:effectLst/>
                <a:latin typeface="Google Sans"/>
              </a:rPr>
              <a:t>Goal:</a:t>
            </a:r>
            <a:r>
              <a:rPr kumimoji="0" lang="en-US" altLang="en-US" sz="1600" b="0" i="0" u="none" strike="noStrike" cap="none" normalizeH="0" baseline="0" dirty="0">
                <a:ln>
                  <a:noFill/>
                </a:ln>
                <a:solidFill>
                  <a:srgbClr val="0A0A0A"/>
                </a:solidFill>
                <a:effectLst/>
                <a:latin typeface="Google Sans"/>
              </a:rPr>
              <a:t> To "expand the pie" through joint efforts, improving operations and building loyalty, not just dividing resources.</a:t>
            </a:r>
          </a:p>
          <a:p>
            <a:pPr lvl="0" eaLnBrk="0" fontAlgn="base" hangingPunct="0">
              <a:lnSpc>
                <a:spcPct val="150000"/>
              </a:lnSpc>
              <a:spcBef>
                <a:spcPct val="0"/>
              </a:spcBef>
              <a:spcAft>
                <a:spcPct val="0"/>
              </a:spcAft>
              <a:buFontTx/>
              <a:buChar char="•"/>
            </a:pPr>
            <a:r>
              <a:rPr kumimoji="0" lang="en-US" altLang="en-US" sz="1600" b="1" i="0" u="none" strike="noStrike" cap="none" normalizeH="0" baseline="0" dirty="0">
                <a:ln>
                  <a:noFill/>
                </a:ln>
                <a:solidFill>
                  <a:srgbClr val="FF0000"/>
                </a:solidFill>
                <a:effectLst/>
                <a:latin typeface="Google Sans"/>
              </a:rPr>
              <a:t>Examples</a:t>
            </a:r>
            <a:r>
              <a:rPr kumimoji="0" lang="en-US" altLang="en-US" sz="1600" b="1" i="0" u="none" strike="noStrike" cap="none" normalizeH="0" baseline="0" dirty="0">
                <a:ln>
                  <a:noFill/>
                </a:ln>
                <a:solidFill>
                  <a:srgbClr val="0A0A0A"/>
                </a:solidFill>
                <a:effectLst/>
                <a:latin typeface="Google Sans"/>
              </a:rPr>
              <a:t>:</a:t>
            </a:r>
            <a:r>
              <a:rPr kumimoji="0" lang="en-US" altLang="en-US" sz="1600" b="0" i="0" u="none" strike="noStrike" cap="none" normalizeH="0" baseline="0" dirty="0">
                <a:ln>
                  <a:noFill/>
                </a:ln>
                <a:solidFill>
                  <a:srgbClr val="0A0A0A"/>
                </a:solidFill>
                <a:effectLst/>
                <a:latin typeface="Google Sans"/>
              </a:rPr>
              <a:t> </a:t>
            </a:r>
            <a:r>
              <a:rPr kumimoji="0" lang="en-US" altLang="en-US" sz="1600" b="0" i="0" u="none" strike="noStrike" cap="none" normalizeH="0" baseline="0" dirty="0">
                <a:ln>
                  <a:noFill/>
                </a:ln>
                <a:solidFill>
                  <a:srgbClr val="0A0A0A"/>
                </a:solidFill>
                <a:effectLst/>
                <a:latin typeface="Google Sans"/>
                <a:hlinkClick r:id="rId5"/>
              </a:rPr>
              <a:t>Quality of Work Life (QWL) programs</a:t>
            </a:r>
            <a:r>
              <a:rPr kumimoji="0" lang="en-US" altLang="en-US" sz="1600" b="0" i="0" u="none" strike="noStrike" cap="none" normalizeH="0" baseline="0" dirty="0">
                <a:ln>
                  <a:noFill/>
                </a:ln>
                <a:solidFill>
                  <a:srgbClr val="0A0A0A"/>
                </a:solidFill>
                <a:effectLst/>
                <a:latin typeface="Google Sans"/>
              </a:rPr>
              <a:t>, worker representation, joint training, exploring win-win trade-offs. </a:t>
            </a:r>
          </a:p>
          <a:p>
            <a:pPr lvl="0" algn="ctr" eaLnBrk="0" fontAlgn="base" hangingPunct="0">
              <a:spcBef>
                <a:spcPct val="0"/>
              </a:spcBef>
              <a:spcAft>
                <a:spcPct val="0"/>
              </a:spcAft>
            </a:pPr>
            <a:endParaRPr kumimoji="0" lang="en-US" altLang="en-US" sz="1600" b="1" i="0" u="sng" strike="noStrike" cap="none" normalizeH="0" baseline="0" dirty="0">
              <a:ln>
                <a:noFill/>
              </a:ln>
              <a:solidFill>
                <a:srgbClr val="FF0000"/>
              </a:solidFill>
              <a:effectLst/>
              <a:latin typeface="Google Sans"/>
            </a:endParaRPr>
          </a:p>
        </p:txBody>
      </p:sp>
      <p:sp>
        <p:nvSpPr>
          <p:cNvPr id="7" name="TextBox 6">
            <a:extLst>
              <a:ext uri="{FF2B5EF4-FFF2-40B4-BE49-F238E27FC236}">
                <a16:creationId xmlns:a16="http://schemas.microsoft.com/office/drawing/2014/main" xmlns="" id="{EA9080DA-8585-5C66-216C-D8433F352A70}"/>
              </a:ext>
            </a:extLst>
          </p:cNvPr>
          <p:cNvSpPr txBox="1"/>
          <p:nvPr/>
        </p:nvSpPr>
        <p:spPr>
          <a:xfrm>
            <a:off x="735106" y="6063540"/>
            <a:ext cx="10739718" cy="369332"/>
          </a:xfrm>
          <a:prstGeom prst="rect">
            <a:avLst/>
          </a:prstGeom>
          <a:solidFill>
            <a:srgbClr val="FFFF00"/>
          </a:solidFill>
          <a:ln>
            <a:solidFill>
              <a:schemeClr val="tx1"/>
            </a:solidFill>
          </a:ln>
          <a:scene3d>
            <a:camera prst="orthographicFront"/>
            <a:lightRig rig="threePt" dir="t"/>
          </a:scene3d>
          <a:sp3d>
            <a:bevelT/>
          </a:sp3d>
        </p:spPr>
        <p:txBody>
          <a:bodyPr wrap="square">
            <a:spAutoFit/>
          </a:bodyPr>
          <a:lstStyle/>
          <a:p>
            <a:pPr lvl="0" eaLnBrk="0" fontAlgn="base" hangingPunct="0">
              <a:spcBef>
                <a:spcPct val="0"/>
              </a:spcBef>
              <a:spcAft>
                <a:spcPct val="0"/>
              </a:spcAft>
            </a:pPr>
            <a:r>
              <a:rPr kumimoji="0" lang="en-US" altLang="en-US" sz="1800" b="1" i="0" u="sng" strike="noStrike" cap="none" normalizeH="0" baseline="0" dirty="0">
                <a:ln>
                  <a:noFill/>
                </a:ln>
                <a:solidFill>
                  <a:srgbClr val="FF0000"/>
                </a:solidFill>
                <a:effectLst/>
                <a:latin typeface="Google Sans"/>
              </a:rPr>
              <a:t>Key </a:t>
            </a:r>
            <a:r>
              <a:rPr kumimoji="0" lang="en-US" altLang="en-US" sz="1800" b="1" i="0" u="sng" strike="noStrike" cap="none" normalizeH="0" baseline="0" dirty="0" smtClean="0">
                <a:ln>
                  <a:noFill/>
                </a:ln>
                <a:solidFill>
                  <a:srgbClr val="FF0000"/>
                </a:solidFill>
                <a:effectLst/>
                <a:latin typeface="Google Sans"/>
              </a:rPr>
              <a:t>Difference between the two  .……?</a:t>
            </a:r>
            <a:endParaRPr kumimoji="0" lang="en-US" altLang="en-US" sz="1800" b="0" i="0" u="sng" strike="noStrike" cap="none" normalizeH="0" baseline="0" dirty="0">
              <a:ln>
                <a:noFill/>
              </a:ln>
              <a:solidFill>
                <a:srgbClr val="FF0000"/>
              </a:solidFill>
              <a:effectLst/>
            </a:endParaRPr>
          </a:p>
        </p:txBody>
      </p:sp>
    </p:spTree>
    <p:extLst>
      <p:ext uri="{BB962C8B-B14F-4D97-AF65-F5344CB8AC3E}">
        <p14:creationId xmlns:p14="http://schemas.microsoft.com/office/powerpoint/2010/main" val="26944134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63470" y="546484"/>
            <a:ext cx="4810804" cy="1261884"/>
          </a:xfrm>
          <a:prstGeom prst="rect">
            <a:avLst/>
          </a:prstGeom>
          <a:noFill/>
        </p:spPr>
        <p:txBody>
          <a:bodyPr wrap="none" rtlCol="0">
            <a:spAutoFit/>
          </a:bodyPr>
          <a:lstStyle/>
          <a:p>
            <a:r>
              <a:rPr lang="en-US" sz="4400" b="1" dirty="0"/>
              <a:t>American Labor MB</a:t>
            </a:r>
          </a:p>
          <a:p>
            <a:pPr algn="ctr"/>
            <a:r>
              <a:rPr lang="en-US" sz="3200" b="1" dirty="0"/>
              <a:t>Scheme of Maneuver</a:t>
            </a:r>
          </a:p>
        </p:txBody>
      </p:sp>
      <p:pic>
        <p:nvPicPr>
          <p:cNvPr id="1026" name="Picture 2" descr="AmericanLab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00919" y="564776"/>
            <a:ext cx="1311550" cy="131155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544136" y="1876327"/>
            <a:ext cx="8849474" cy="4435189"/>
          </a:xfrm>
          <a:prstGeom prst="rect">
            <a:avLst/>
          </a:prstGeom>
          <a:noFill/>
        </p:spPr>
        <p:txBody>
          <a:bodyPr wrap="none" rtlCol="0">
            <a:spAutoFit/>
          </a:bodyPr>
          <a:lstStyle/>
          <a:p>
            <a:pPr algn="ctr">
              <a:lnSpc>
                <a:spcPct val="150000"/>
              </a:lnSpc>
            </a:pPr>
            <a:r>
              <a:rPr lang="en-US" b="1" u="sng" dirty="0"/>
              <a:t>Saturday, Feb 7</a:t>
            </a:r>
            <a:r>
              <a:rPr lang="en-US" b="1" u="sng" baseline="30000" dirty="0"/>
              <a:t>th</a:t>
            </a:r>
            <a:r>
              <a:rPr lang="en-US" b="1" u="sng" dirty="0"/>
              <a:t> at the Church</a:t>
            </a:r>
          </a:p>
          <a:p>
            <a:pPr>
              <a:lnSpc>
                <a:spcPct val="150000"/>
              </a:lnSpc>
            </a:pPr>
            <a:r>
              <a:rPr lang="en-US" dirty="0"/>
              <a:t>0750-0800: Accountability and Administrative Overview</a:t>
            </a:r>
          </a:p>
          <a:p>
            <a:pPr>
              <a:lnSpc>
                <a:spcPct val="150000"/>
              </a:lnSpc>
            </a:pPr>
            <a:r>
              <a:rPr lang="en-US" dirty="0"/>
              <a:t>0800-0950: </a:t>
            </a:r>
            <a:r>
              <a:rPr lang="en-US" dirty="0">
                <a:solidFill>
                  <a:srgbClr val="FF0000"/>
                </a:solidFill>
              </a:rPr>
              <a:t>Req # 5</a:t>
            </a:r>
            <a:r>
              <a:rPr lang="en-US" dirty="0"/>
              <a:t>: watch movie ‘</a:t>
            </a:r>
            <a:r>
              <a:rPr lang="en-US" b="1" i="1" dirty="0"/>
              <a:t>Newies</a:t>
            </a:r>
            <a:r>
              <a:rPr lang="en-US" dirty="0"/>
              <a:t> - Disney’</a:t>
            </a:r>
          </a:p>
          <a:p>
            <a:pPr>
              <a:lnSpc>
                <a:spcPct val="150000"/>
              </a:lnSpc>
            </a:pPr>
            <a:r>
              <a:rPr lang="en-US" dirty="0"/>
              <a:t>1000-1100: </a:t>
            </a:r>
            <a:r>
              <a:rPr lang="en-US" dirty="0">
                <a:solidFill>
                  <a:srgbClr val="FF0000"/>
                </a:solidFill>
              </a:rPr>
              <a:t>Req # 1, 2a-c</a:t>
            </a:r>
            <a:r>
              <a:rPr lang="en-US" dirty="0"/>
              <a:t>: Guest Speaker IAW: CAPT Gandy, </a:t>
            </a:r>
            <a:r>
              <a:rPr lang="en-US" b="1" u="sng" dirty="0"/>
              <a:t>Labor Unions</a:t>
            </a:r>
          </a:p>
          <a:p>
            <a:pPr>
              <a:lnSpc>
                <a:spcPct val="150000"/>
              </a:lnSpc>
            </a:pPr>
            <a:r>
              <a:rPr lang="en-US" dirty="0"/>
              <a:t>						</a:t>
            </a:r>
            <a:r>
              <a:rPr lang="en-US" sz="1400" b="1" dirty="0"/>
              <a:t>IFPTE Local 1 President:	Corey Henderson</a:t>
            </a:r>
          </a:p>
          <a:p>
            <a:pPr>
              <a:lnSpc>
                <a:spcPct val="150000"/>
              </a:lnSpc>
            </a:pPr>
            <a:r>
              <a:rPr lang="en-US" sz="1400" b="1" dirty="0"/>
              <a:t>						Executive VP: 	Tim Kerrigan</a:t>
            </a:r>
          </a:p>
          <a:p>
            <a:pPr>
              <a:lnSpc>
                <a:spcPct val="150000"/>
              </a:lnSpc>
            </a:pPr>
            <a:r>
              <a:rPr lang="en-US" sz="1400" b="1" dirty="0"/>
              <a:t>						Steward: 		Justin Davis</a:t>
            </a:r>
          </a:p>
          <a:p>
            <a:pPr>
              <a:lnSpc>
                <a:spcPct val="150000"/>
              </a:lnSpc>
            </a:pPr>
            <a:r>
              <a:rPr lang="en-US" dirty="0"/>
              <a:t>1100-1200: </a:t>
            </a:r>
            <a:r>
              <a:rPr lang="en-US" dirty="0">
                <a:solidFill>
                  <a:srgbClr val="FF0000"/>
                </a:solidFill>
              </a:rPr>
              <a:t>Req # 3  </a:t>
            </a:r>
          </a:p>
          <a:p>
            <a:pPr>
              <a:lnSpc>
                <a:spcPct val="150000"/>
              </a:lnSpc>
            </a:pPr>
            <a:r>
              <a:rPr lang="en-US" dirty="0"/>
              <a:t>1200-1230: </a:t>
            </a:r>
            <a:r>
              <a:rPr lang="en-US" i="1" dirty="0"/>
              <a:t>Lunch: Scout Lead: Sandwich line</a:t>
            </a:r>
            <a:r>
              <a:rPr lang="en-US" dirty="0"/>
              <a:t>… Cooking MB</a:t>
            </a:r>
          </a:p>
          <a:p>
            <a:pPr>
              <a:lnSpc>
                <a:spcPct val="150000"/>
              </a:lnSpc>
            </a:pPr>
            <a:r>
              <a:rPr lang="en-US" dirty="0"/>
              <a:t>1230-1500: </a:t>
            </a:r>
            <a:r>
              <a:rPr lang="en-US" dirty="0">
                <a:solidFill>
                  <a:srgbClr val="FF0000"/>
                </a:solidFill>
              </a:rPr>
              <a:t>Req’s # 4, 6, 7</a:t>
            </a:r>
          </a:p>
          <a:p>
            <a:pPr>
              <a:lnSpc>
                <a:spcPct val="150000"/>
              </a:lnSpc>
            </a:pPr>
            <a:r>
              <a:rPr lang="en-US" dirty="0"/>
              <a:t>1500-1600: </a:t>
            </a:r>
            <a:r>
              <a:rPr lang="en-US" dirty="0">
                <a:solidFill>
                  <a:srgbClr val="FF0000"/>
                </a:solidFill>
              </a:rPr>
              <a:t>Req # 8 &amp; 9</a:t>
            </a:r>
          </a:p>
        </p:txBody>
      </p:sp>
      <p:pic>
        <p:nvPicPr>
          <p:cNvPr id="3" name="Picture 2" descr="IFPTE LOCAL 1 - Home">
            <a:extLst>
              <a:ext uri="{FF2B5EF4-FFF2-40B4-BE49-F238E27FC236}">
                <a16:creationId xmlns:a16="http://schemas.microsoft.com/office/drawing/2014/main" xmlns="" id="{DBFC3F1E-7D9E-5C16-E79A-D146EE8E6A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9242" y="4583710"/>
            <a:ext cx="2634878" cy="585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419494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4DE9C34-6598-F5C0-00B1-AB21E6CDE48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xmlns="" id="{EA4B4894-3FD1-A733-660D-A32EAAAC0C2F}"/>
              </a:ext>
            </a:extLst>
          </p:cNvPr>
          <p:cNvSpPr/>
          <p:nvPr/>
        </p:nvSpPr>
        <p:spPr>
          <a:xfrm>
            <a:off x="376518" y="309267"/>
            <a:ext cx="11524130" cy="338554"/>
          </a:xfrm>
          <a:prstGeom prst="rect">
            <a:avLst/>
          </a:prstGeom>
        </p:spPr>
        <p:txBody>
          <a:bodyPr wrap="square">
            <a:spAutoFit/>
          </a:bodyPr>
          <a:lstStyle/>
          <a:p>
            <a:r>
              <a:rPr lang="en-US" sz="1600" b="1" i="0" dirty="0">
                <a:solidFill>
                  <a:srgbClr val="515354"/>
                </a:solidFill>
                <a:effectLst/>
                <a:latin typeface="Roboto"/>
              </a:rPr>
              <a:t>4</a:t>
            </a:r>
            <a:r>
              <a:rPr lang="en-US" sz="1400" b="1" i="0" dirty="0">
                <a:solidFill>
                  <a:srgbClr val="515354"/>
                </a:solidFill>
                <a:effectLst/>
                <a:latin typeface="Roboto"/>
              </a:rPr>
              <a:t>. Explain what is meant by the adversarial model of labor-management relations, compared with a cooperative-bargaining style.</a:t>
            </a:r>
            <a:endParaRPr lang="en-US" sz="1600" b="1" i="0" dirty="0">
              <a:solidFill>
                <a:srgbClr val="515354"/>
              </a:solidFill>
              <a:effectLst/>
              <a:latin typeface="Roboto"/>
            </a:endParaRPr>
          </a:p>
        </p:txBody>
      </p:sp>
      <p:pic>
        <p:nvPicPr>
          <p:cNvPr id="3" name="Picture 2" descr="AmericanLabor">
            <a:extLst>
              <a:ext uri="{FF2B5EF4-FFF2-40B4-BE49-F238E27FC236}">
                <a16:creationId xmlns:a16="http://schemas.microsoft.com/office/drawing/2014/main" xmlns="" id="{14F2B3E7-D317-8260-DA72-6E2E9B326E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68754" y="2016586"/>
            <a:ext cx="1701985" cy="170198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1">
            <a:extLst>
              <a:ext uri="{FF2B5EF4-FFF2-40B4-BE49-F238E27FC236}">
                <a16:creationId xmlns:a16="http://schemas.microsoft.com/office/drawing/2014/main" xmlns="" id="{48547535-6357-3776-7060-DCE41926B7F2}"/>
              </a:ext>
            </a:extLst>
          </p:cNvPr>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Rectangle 4">
            <a:extLst>
              <a:ext uri="{FF2B5EF4-FFF2-40B4-BE49-F238E27FC236}">
                <a16:creationId xmlns:a16="http://schemas.microsoft.com/office/drawing/2014/main" xmlns="" id="{0D137AF2-40EE-A5CD-C95E-54ECC4EAAB2F}"/>
              </a:ext>
            </a:extLst>
          </p:cNvPr>
          <p:cNvSpPr/>
          <p:nvPr/>
        </p:nvSpPr>
        <p:spPr>
          <a:xfrm>
            <a:off x="376518" y="610136"/>
            <a:ext cx="11356974" cy="5386090"/>
          </a:xfrm>
          <a:prstGeom prst="rect">
            <a:avLst/>
          </a:prstGeom>
        </p:spPr>
        <p:txBody>
          <a:bodyPr wrap="square">
            <a:spAutoFit/>
          </a:bodyPr>
          <a:lstStyle/>
          <a:p>
            <a:pPr lvl="0" eaLnBrk="0" fontAlgn="base" hangingPunct="0">
              <a:spcBef>
                <a:spcPct val="0"/>
              </a:spcBef>
              <a:spcAft>
                <a:spcPct val="0"/>
              </a:spcAft>
            </a:pPr>
            <a:r>
              <a:rPr kumimoji="0" lang="en-US" altLang="en-US" sz="1600" b="0" i="0" u="none" strike="noStrike" cap="none" normalizeH="0" baseline="0" dirty="0">
                <a:ln>
                  <a:noFill/>
                </a:ln>
                <a:solidFill>
                  <a:srgbClr val="0A0A0A"/>
                </a:solidFill>
                <a:effectLst/>
                <a:latin typeface="Google Sans"/>
              </a:rPr>
              <a:t>The adversarial model sees labor and management as opposing teams fighting over a fixed pie (wages, benefits), focusing on winning through conflict (strikes, threats), while a cooperative model views them as partners solving problems for mutual gain ("win-win"), expanding the pie through collaboration (joint problem-solving, quality programs) for better business and worker outcomes, though traditional U.S. law often pushes the adversarial path. </a:t>
            </a:r>
            <a:endParaRPr lang="en-US" altLang="en-US" sz="1600" b="1" dirty="0">
              <a:solidFill>
                <a:srgbClr val="001D35"/>
              </a:solidFill>
              <a:latin typeface="Google Sans"/>
              <a:hlinkClick r:id="rId3"/>
            </a:endParaRPr>
          </a:p>
          <a:p>
            <a:pPr lvl="0" algn="ctr" eaLnBrk="0" fontAlgn="base" hangingPunct="0">
              <a:spcBef>
                <a:spcPct val="0"/>
              </a:spcBef>
              <a:spcAft>
                <a:spcPct val="0"/>
              </a:spcAft>
            </a:pPr>
            <a:r>
              <a:rPr kumimoji="0" lang="en-US" altLang="en-US" sz="1600" b="1" i="0" u="none" strike="noStrike" cap="none" normalizeH="0" baseline="0" dirty="0">
                <a:ln>
                  <a:noFill/>
                </a:ln>
                <a:solidFill>
                  <a:srgbClr val="001D35"/>
                </a:solidFill>
                <a:effectLst/>
                <a:latin typeface="Google Sans"/>
                <a:hlinkClick r:id="rId3"/>
              </a:rPr>
              <a:t>Adversarial Model</a:t>
            </a:r>
            <a:endParaRPr kumimoji="0" lang="en-US" altLang="en-US" sz="1600" b="0" i="0" u="none" strike="noStrike" cap="none" normalizeH="0" baseline="0" dirty="0">
              <a:ln>
                <a:noFill/>
              </a:ln>
              <a:solidFill>
                <a:schemeClr val="tx1"/>
              </a:solidFill>
              <a:effectLst/>
            </a:endParaRPr>
          </a:p>
          <a:p>
            <a:pPr lvl="0" eaLnBrk="0" fontAlgn="base" hangingPunct="0">
              <a:lnSpc>
                <a:spcPct val="150000"/>
              </a:lnSpc>
              <a:spcBef>
                <a:spcPct val="0"/>
              </a:spcBef>
              <a:spcAft>
                <a:spcPct val="0"/>
              </a:spcAft>
              <a:buFontTx/>
              <a:buChar char="•"/>
            </a:pPr>
            <a:r>
              <a:rPr kumimoji="0" lang="en-US" altLang="en-US" sz="1600" b="1" i="0" u="none" strike="noStrike" cap="none" normalizeH="0" baseline="0" dirty="0">
                <a:ln>
                  <a:noFill/>
                </a:ln>
                <a:solidFill>
                  <a:srgbClr val="0A0A0A"/>
                </a:solidFill>
                <a:effectLst/>
                <a:latin typeface="Google Sans"/>
              </a:rPr>
              <a:t>Core Belief:</a:t>
            </a:r>
            <a:r>
              <a:rPr kumimoji="0" lang="en-US" altLang="en-US" sz="1600" b="0" i="0" u="none" strike="noStrike" cap="none" normalizeH="0" baseline="0" dirty="0">
                <a:ln>
                  <a:noFill/>
                </a:ln>
                <a:solidFill>
                  <a:srgbClr val="0A0A0A"/>
                </a:solidFill>
                <a:effectLst/>
                <a:latin typeface="Google Sans"/>
              </a:rPr>
              <a:t> Interests are inherently conflicting; it's a zero-sum game (one side's gain is the other's loss).</a:t>
            </a:r>
          </a:p>
          <a:p>
            <a:pPr lvl="0" eaLnBrk="0" fontAlgn="base" hangingPunct="0">
              <a:lnSpc>
                <a:spcPct val="150000"/>
              </a:lnSpc>
              <a:spcBef>
                <a:spcPct val="0"/>
              </a:spcBef>
              <a:spcAft>
                <a:spcPct val="0"/>
              </a:spcAft>
              <a:buFontTx/>
              <a:buChar char="•"/>
            </a:pPr>
            <a:r>
              <a:rPr kumimoji="0" lang="en-US" altLang="en-US" sz="1600" b="1" i="0" u="none" strike="noStrike" cap="none" normalizeH="0" baseline="0" dirty="0">
                <a:ln>
                  <a:noFill/>
                </a:ln>
                <a:solidFill>
                  <a:srgbClr val="0A0A0A"/>
                </a:solidFill>
                <a:effectLst/>
                <a:latin typeface="Google Sans"/>
              </a:rPr>
              <a:t>Approach:</a:t>
            </a:r>
            <a:r>
              <a:rPr kumimoji="0" lang="en-US" altLang="en-US" sz="1600" b="0" i="0" u="none" strike="noStrike" cap="none" normalizeH="0" baseline="0" dirty="0">
                <a:ln>
                  <a:noFill/>
                </a:ln>
                <a:solidFill>
                  <a:srgbClr val="0A0A0A"/>
                </a:solidFill>
                <a:effectLst/>
                <a:latin typeface="Google Sans"/>
              </a:rPr>
              <a:t> Combat-oriented, using tough tactics, threats, and bluffs; focus on maximizing one's own share.</a:t>
            </a:r>
          </a:p>
          <a:p>
            <a:pPr lvl="0" eaLnBrk="0" fontAlgn="base" hangingPunct="0">
              <a:lnSpc>
                <a:spcPct val="150000"/>
              </a:lnSpc>
              <a:spcBef>
                <a:spcPct val="0"/>
              </a:spcBef>
              <a:spcAft>
                <a:spcPct val="0"/>
              </a:spcAft>
              <a:buFontTx/>
              <a:buChar char="•"/>
            </a:pPr>
            <a:r>
              <a:rPr kumimoji="0" lang="en-US" altLang="en-US" sz="1600" b="1" i="0" u="none" strike="noStrike" cap="none" normalizeH="0" baseline="0" dirty="0">
                <a:ln>
                  <a:noFill/>
                </a:ln>
                <a:solidFill>
                  <a:srgbClr val="0A0A0A"/>
                </a:solidFill>
                <a:effectLst/>
                <a:latin typeface="Google Sans"/>
              </a:rPr>
              <a:t>Goal:</a:t>
            </a:r>
            <a:r>
              <a:rPr kumimoji="0" lang="en-US" altLang="en-US" sz="1600" b="0" i="0" u="none" strike="noStrike" cap="none" normalizeH="0" baseline="0" dirty="0">
                <a:ln>
                  <a:noFill/>
                </a:ln>
                <a:solidFill>
                  <a:srgbClr val="0A0A0A"/>
                </a:solidFill>
                <a:effectLst/>
                <a:latin typeface="Google Sans"/>
              </a:rPr>
              <a:t> To win concessions from the other side, often through economic warfare (strikes/lockouts).</a:t>
            </a:r>
          </a:p>
          <a:p>
            <a:pPr lvl="0" eaLnBrk="0" fontAlgn="base" hangingPunct="0">
              <a:lnSpc>
                <a:spcPct val="150000"/>
              </a:lnSpc>
              <a:spcBef>
                <a:spcPct val="0"/>
              </a:spcBef>
              <a:spcAft>
                <a:spcPct val="0"/>
              </a:spcAft>
              <a:buFontTx/>
              <a:buChar char="•"/>
            </a:pPr>
            <a:r>
              <a:rPr kumimoji="0" lang="en-US" altLang="en-US" sz="1600" b="1" i="0" u="none" strike="noStrike" cap="none" normalizeH="0" baseline="0" dirty="0">
                <a:ln>
                  <a:noFill/>
                </a:ln>
                <a:solidFill>
                  <a:srgbClr val="FF0000"/>
                </a:solidFill>
                <a:effectLst/>
                <a:latin typeface="Google Sans"/>
              </a:rPr>
              <a:t>Examples</a:t>
            </a:r>
            <a:r>
              <a:rPr kumimoji="0" lang="en-US" altLang="en-US" sz="1600" b="1" i="0" u="none" strike="noStrike" cap="none" normalizeH="0" baseline="0" dirty="0">
                <a:ln>
                  <a:noFill/>
                </a:ln>
                <a:solidFill>
                  <a:srgbClr val="0A0A0A"/>
                </a:solidFill>
                <a:effectLst/>
                <a:latin typeface="Google Sans"/>
              </a:rPr>
              <a:t>:</a:t>
            </a:r>
            <a:r>
              <a:rPr kumimoji="0" lang="en-US" altLang="en-US" sz="1600" b="0" i="0" u="none" strike="noStrike" cap="none" normalizeH="0" baseline="0" dirty="0">
                <a:ln>
                  <a:noFill/>
                </a:ln>
                <a:solidFill>
                  <a:srgbClr val="0A0A0A"/>
                </a:solidFill>
                <a:effectLst/>
                <a:latin typeface="Google Sans"/>
              </a:rPr>
              <a:t> Hardball tactics during contract negotiations, rigid separation of roles. </a:t>
            </a:r>
          </a:p>
          <a:p>
            <a:pPr lvl="0" eaLnBrk="0" fontAlgn="base" hangingPunct="0">
              <a:spcBef>
                <a:spcPct val="0"/>
              </a:spcBef>
              <a:spcAft>
                <a:spcPct val="0"/>
              </a:spcAft>
            </a:pPr>
            <a:endParaRPr kumimoji="0" lang="en-US" altLang="en-US" sz="1600" b="1" i="0" u="none" strike="noStrike" cap="none" normalizeH="0" baseline="0" dirty="0">
              <a:ln>
                <a:noFill/>
              </a:ln>
              <a:solidFill>
                <a:srgbClr val="001D35"/>
              </a:solidFill>
              <a:effectLst/>
              <a:latin typeface="Google Sans"/>
              <a:hlinkClick r:id="rId4"/>
            </a:endParaRPr>
          </a:p>
          <a:p>
            <a:pPr lvl="0" algn="ctr" eaLnBrk="0" fontAlgn="base" hangingPunct="0">
              <a:spcBef>
                <a:spcPct val="0"/>
              </a:spcBef>
              <a:spcAft>
                <a:spcPct val="0"/>
              </a:spcAft>
            </a:pPr>
            <a:r>
              <a:rPr kumimoji="0" lang="en-US" altLang="en-US" sz="1600" b="1" i="0" u="none" strike="noStrike" cap="none" normalizeH="0" baseline="0" dirty="0">
                <a:ln>
                  <a:noFill/>
                </a:ln>
                <a:solidFill>
                  <a:srgbClr val="001D35"/>
                </a:solidFill>
                <a:effectLst/>
                <a:latin typeface="Google Sans"/>
                <a:hlinkClick r:id="rId4"/>
              </a:rPr>
              <a:t>Cooperative Bargaining Style</a:t>
            </a:r>
            <a:endParaRPr kumimoji="0" lang="en-US" altLang="en-US" sz="1600" b="0" i="0" u="none" strike="noStrike" cap="none" normalizeH="0" baseline="0" dirty="0">
              <a:ln>
                <a:noFill/>
              </a:ln>
              <a:solidFill>
                <a:schemeClr val="tx1"/>
              </a:solidFill>
              <a:effectLst/>
            </a:endParaRPr>
          </a:p>
          <a:p>
            <a:pPr lvl="0" eaLnBrk="0" fontAlgn="base" hangingPunct="0">
              <a:lnSpc>
                <a:spcPct val="150000"/>
              </a:lnSpc>
              <a:spcBef>
                <a:spcPct val="0"/>
              </a:spcBef>
              <a:spcAft>
                <a:spcPct val="0"/>
              </a:spcAft>
              <a:buFontTx/>
              <a:buChar char="•"/>
            </a:pPr>
            <a:r>
              <a:rPr kumimoji="0" lang="en-US" altLang="en-US" sz="1600" b="1" i="0" u="none" strike="noStrike" cap="none" normalizeH="0" baseline="0" dirty="0">
                <a:ln>
                  <a:noFill/>
                </a:ln>
                <a:solidFill>
                  <a:srgbClr val="0A0A0A"/>
                </a:solidFill>
                <a:effectLst/>
                <a:latin typeface="Google Sans"/>
              </a:rPr>
              <a:t>Core Belief:</a:t>
            </a:r>
            <a:r>
              <a:rPr kumimoji="0" lang="en-US" altLang="en-US" sz="1600" b="0" i="0" u="none" strike="noStrike" cap="none" normalizeH="0" baseline="0" dirty="0">
                <a:ln>
                  <a:noFill/>
                </a:ln>
                <a:solidFill>
                  <a:srgbClr val="0A0A0A"/>
                </a:solidFill>
                <a:effectLst/>
                <a:latin typeface="Google Sans"/>
              </a:rPr>
              <a:t> Shared interests exist in business success, productivity, and employee well-being; interests can be complementary.</a:t>
            </a:r>
          </a:p>
          <a:p>
            <a:pPr lvl="0" eaLnBrk="0" fontAlgn="base" hangingPunct="0">
              <a:lnSpc>
                <a:spcPct val="150000"/>
              </a:lnSpc>
              <a:spcBef>
                <a:spcPct val="0"/>
              </a:spcBef>
              <a:spcAft>
                <a:spcPct val="0"/>
              </a:spcAft>
              <a:buFontTx/>
              <a:buChar char="•"/>
            </a:pPr>
            <a:r>
              <a:rPr kumimoji="0" lang="en-US" altLang="en-US" sz="1600" b="1" i="0" u="none" strike="noStrike" cap="none" normalizeH="0" baseline="0" dirty="0">
                <a:ln>
                  <a:noFill/>
                </a:ln>
                <a:solidFill>
                  <a:srgbClr val="0A0A0A"/>
                </a:solidFill>
                <a:effectLst/>
                <a:latin typeface="Google Sans"/>
              </a:rPr>
              <a:t>Approach:</a:t>
            </a:r>
            <a:r>
              <a:rPr kumimoji="0" lang="en-US" altLang="en-US" sz="1600" b="0" i="0" u="none" strike="noStrike" cap="none" normalizeH="0" baseline="0" dirty="0">
                <a:ln>
                  <a:noFill/>
                </a:ln>
                <a:solidFill>
                  <a:srgbClr val="0A0A0A"/>
                </a:solidFill>
                <a:effectLst/>
                <a:latin typeface="Google Sans"/>
              </a:rPr>
              <a:t> Problem-solving and partnership; seeks mutually beneficial solutions (win-win).</a:t>
            </a:r>
          </a:p>
          <a:p>
            <a:pPr lvl="0" eaLnBrk="0" fontAlgn="base" hangingPunct="0">
              <a:lnSpc>
                <a:spcPct val="150000"/>
              </a:lnSpc>
              <a:spcBef>
                <a:spcPct val="0"/>
              </a:spcBef>
              <a:spcAft>
                <a:spcPct val="0"/>
              </a:spcAft>
              <a:buFontTx/>
              <a:buChar char="•"/>
            </a:pPr>
            <a:r>
              <a:rPr kumimoji="0" lang="en-US" altLang="en-US" sz="1600" b="1" i="0" u="none" strike="noStrike" cap="none" normalizeH="0" baseline="0" dirty="0">
                <a:ln>
                  <a:noFill/>
                </a:ln>
                <a:solidFill>
                  <a:srgbClr val="0A0A0A"/>
                </a:solidFill>
                <a:effectLst/>
                <a:latin typeface="Google Sans"/>
              </a:rPr>
              <a:t>Goal:</a:t>
            </a:r>
            <a:r>
              <a:rPr kumimoji="0" lang="en-US" altLang="en-US" sz="1600" b="0" i="0" u="none" strike="noStrike" cap="none" normalizeH="0" baseline="0" dirty="0">
                <a:ln>
                  <a:noFill/>
                </a:ln>
                <a:solidFill>
                  <a:srgbClr val="0A0A0A"/>
                </a:solidFill>
                <a:effectLst/>
                <a:latin typeface="Google Sans"/>
              </a:rPr>
              <a:t> To "expand the pie" through joint efforts, improving operations and building loyalty, not just dividing resources.</a:t>
            </a:r>
          </a:p>
          <a:p>
            <a:pPr lvl="0" eaLnBrk="0" fontAlgn="base" hangingPunct="0">
              <a:lnSpc>
                <a:spcPct val="150000"/>
              </a:lnSpc>
              <a:spcBef>
                <a:spcPct val="0"/>
              </a:spcBef>
              <a:spcAft>
                <a:spcPct val="0"/>
              </a:spcAft>
              <a:buFontTx/>
              <a:buChar char="•"/>
            </a:pPr>
            <a:r>
              <a:rPr kumimoji="0" lang="en-US" altLang="en-US" sz="1600" b="1" i="0" u="none" strike="noStrike" cap="none" normalizeH="0" baseline="0" dirty="0">
                <a:ln>
                  <a:noFill/>
                </a:ln>
                <a:solidFill>
                  <a:srgbClr val="FF0000"/>
                </a:solidFill>
                <a:effectLst/>
                <a:latin typeface="Google Sans"/>
              </a:rPr>
              <a:t>Examples</a:t>
            </a:r>
            <a:r>
              <a:rPr kumimoji="0" lang="en-US" altLang="en-US" sz="1600" b="1" i="0" u="none" strike="noStrike" cap="none" normalizeH="0" baseline="0" dirty="0">
                <a:ln>
                  <a:noFill/>
                </a:ln>
                <a:solidFill>
                  <a:srgbClr val="0A0A0A"/>
                </a:solidFill>
                <a:effectLst/>
                <a:latin typeface="Google Sans"/>
              </a:rPr>
              <a:t>:</a:t>
            </a:r>
            <a:r>
              <a:rPr kumimoji="0" lang="en-US" altLang="en-US" sz="1600" b="0" i="0" u="none" strike="noStrike" cap="none" normalizeH="0" baseline="0" dirty="0">
                <a:ln>
                  <a:noFill/>
                </a:ln>
                <a:solidFill>
                  <a:srgbClr val="0A0A0A"/>
                </a:solidFill>
                <a:effectLst/>
                <a:latin typeface="Google Sans"/>
              </a:rPr>
              <a:t> </a:t>
            </a:r>
            <a:r>
              <a:rPr kumimoji="0" lang="en-US" altLang="en-US" sz="1600" b="0" i="0" u="none" strike="noStrike" cap="none" normalizeH="0" baseline="0" dirty="0">
                <a:ln>
                  <a:noFill/>
                </a:ln>
                <a:solidFill>
                  <a:srgbClr val="0A0A0A"/>
                </a:solidFill>
                <a:effectLst/>
                <a:latin typeface="Google Sans"/>
                <a:hlinkClick r:id="rId5"/>
              </a:rPr>
              <a:t>Quality of Work Life (QWL) programs</a:t>
            </a:r>
            <a:r>
              <a:rPr kumimoji="0" lang="en-US" altLang="en-US" sz="1600" b="0" i="0" u="none" strike="noStrike" cap="none" normalizeH="0" baseline="0" dirty="0">
                <a:ln>
                  <a:noFill/>
                </a:ln>
                <a:solidFill>
                  <a:srgbClr val="0A0A0A"/>
                </a:solidFill>
                <a:effectLst/>
                <a:latin typeface="Google Sans"/>
              </a:rPr>
              <a:t>, worker representation, joint training, exploring win-win trade-offs. </a:t>
            </a:r>
          </a:p>
          <a:p>
            <a:pPr lvl="0" algn="ctr" eaLnBrk="0" fontAlgn="base" hangingPunct="0">
              <a:spcBef>
                <a:spcPct val="0"/>
              </a:spcBef>
              <a:spcAft>
                <a:spcPct val="0"/>
              </a:spcAft>
            </a:pPr>
            <a:endParaRPr kumimoji="0" lang="en-US" altLang="en-US" sz="1600" b="1" i="0" u="sng" strike="noStrike" cap="none" normalizeH="0" baseline="0" dirty="0">
              <a:ln>
                <a:noFill/>
              </a:ln>
              <a:solidFill>
                <a:srgbClr val="FF0000"/>
              </a:solidFill>
              <a:effectLst/>
              <a:latin typeface="Google Sans"/>
            </a:endParaRPr>
          </a:p>
        </p:txBody>
      </p:sp>
      <p:sp>
        <p:nvSpPr>
          <p:cNvPr id="14" name="Rectangle 13"/>
          <p:cNvSpPr/>
          <p:nvPr/>
        </p:nvSpPr>
        <p:spPr>
          <a:xfrm>
            <a:off x="376518" y="5678468"/>
            <a:ext cx="11524130" cy="923330"/>
          </a:xfrm>
          <a:prstGeom prst="rect">
            <a:avLst/>
          </a:prstGeom>
          <a:solidFill>
            <a:schemeClr val="accent4">
              <a:lumMod val="20000"/>
              <a:lumOff val="80000"/>
            </a:schemeClr>
          </a:solidFill>
          <a:ln>
            <a:solidFill>
              <a:schemeClr val="tx1"/>
            </a:solidFill>
          </a:ln>
          <a:scene3d>
            <a:camera prst="orthographicFront"/>
            <a:lightRig rig="threePt" dir="t"/>
          </a:scene3d>
          <a:sp3d>
            <a:bevelT/>
          </a:sp3d>
        </p:spPr>
        <p:txBody>
          <a:bodyPr wrap="square">
            <a:spAutoFit/>
          </a:bodyPr>
          <a:lstStyle/>
          <a:p>
            <a:pPr lvl="0" algn="ctr" eaLnBrk="0" fontAlgn="base" hangingPunct="0">
              <a:spcBef>
                <a:spcPct val="0"/>
              </a:spcBef>
              <a:spcAft>
                <a:spcPct val="0"/>
              </a:spcAft>
            </a:pPr>
            <a:r>
              <a:rPr lang="en-US" altLang="en-US" b="1" u="sng" dirty="0">
                <a:solidFill>
                  <a:srgbClr val="FF0000"/>
                </a:solidFill>
                <a:latin typeface="Google Sans"/>
              </a:rPr>
              <a:t>Key Difference</a:t>
            </a:r>
            <a:endParaRPr lang="en-US" altLang="en-US" u="sng" dirty="0">
              <a:solidFill>
                <a:srgbClr val="FF0000"/>
              </a:solidFill>
            </a:endParaRPr>
          </a:p>
          <a:p>
            <a:pPr lvl="0" eaLnBrk="0" fontAlgn="base" hangingPunct="0">
              <a:spcBef>
                <a:spcPct val="0"/>
              </a:spcBef>
              <a:spcAft>
                <a:spcPct val="0"/>
              </a:spcAft>
            </a:pPr>
            <a:r>
              <a:rPr lang="en-US" altLang="en-US" dirty="0">
                <a:solidFill>
                  <a:schemeClr val="accent6">
                    <a:lumMod val="75000"/>
                  </a:schemeClr>
                </a:solidFill>
                <a:latin typeface="Google Sans"/>
              </a:rPr>
              <a:t>The fundamental shift is from </a:t>
            </a:r>
            <a:r>
              <a:rPr lang="en-US" altLang="en-US" b="1" dirty="0">
                <a:solidFill>
                  <a:schemeClr val="accent6">
                    <a:lumMod val="75000"/>
                  </a:schemeClr>
                </a:solidFill>
                <a:latin typeface="Google Sans"/>
              </a:rPr>
              <a:t>"us vs. them" (adversarial)</a:t>
            </a:r>
            <a:r>
              <a:rPr lang="en-US" altLang="en-US" dirty="0">
                <a:solidFill>
                  <a:schemeClr val="accent6">
                    <a:lumMod val="75000"/>
                  </a:schemeClr>
                </a:solidFill>
                <a:latin typeface="Google Sans"/>
              </a:rPr>
              <a:t> to </a:t>
            </a:r>
            <a:r>
              <a:rPr lang="en-US" altLang="en-US" b="1" dirty="0">
                <a:solidFill>
                  <a:schemeClr val="accent6">
                    <a:lumMod val="75000"/>
                  </a:schemeClr>
                </a:solidFill>
                <a:latin typeface="Google Sans"/>
              </a:rPr>
              <a:t>"us working together to solve problems" (cooperative)</a:t>
            </a:r>
            <a:r>
              <a:rPr lang="en-US" altLang="en-US" dirty="0">
                <a:solidFill>
                  <a:schemeClr val="accent6">
                    <a:lumMod val="75000"/>
                  </a:schemeClr>
                </a:solidFill>
                <a:latin typeface="Google Sans"/>
              </a:rPr>
              <a:t>, moving beyond traditional legal frameworks that often presuppose conflict</a:t>
            </a:r>
            <a:endParaRPr lang="en-US" altLang="en-US" dirty="0">
              <a:solidFill>
                <a:schemeClr val="accent6">
                  <a:lumMod val="75000"/>
                </a:schemeClr>
              </a:solidFill>
              <a:latin typeface="Arial" panose="020B0604020202020204" pitchFamily="34" charset="0"/>
            </a:endParaRPr>
          </a:p>
        </p:txBody>
      </p:sp>
      <p:sp>
        <p:nvSpPr>
          <p:cNvPr id="6" name="Star: 5 Points 5">
            <a:extLst>
              <a:ext uri="{FF2B5EF4-FFF2-40B4-BE49-F238E27FC236}">
                <a16:creationId xmlns:a16="http://schemas.microsoft.com/office/drawing/2014/main" xmlns="" id="{871D8B5D-B92B-47A3-F58E-8DEFE65F2DFC}"/>
              </a:ext>
            </a:extLst>
          </p:cNvPr>
          <p:cNvSpPr/>
          <p:nvPr/>
        </p:nvSpPr>
        <p:spPr>
          <a:xfrm>
            <a:off x="8607423" y="5706033"/>
            <a:ext cx="374650" cy="338554"/>
          </a:xfrm>
          <a:prstGeom prst="star5">
            <a:avLst/>
          </a:prstGeom>
          <a:solidFill>
            <a:srgbClr val="FFFF00"/>
          </a:solidFill>
          <a:ln>
            <a:solidFill>
              <a:schemeClr val="tx1"/>
            </a:solid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tar: 5 Points 6">
            <a:extLst>
              <a:ext uri="{FF2B5EF4-FFF2-40B4-BE49-F238E27FC236}">
                <a16:creationId xmlns:a16="http://schemas.microsoft.com/office/drawing/2014/main" xmlns="" id="{16BE72D1-719E-3450-4B40-61AD49C3F67C}"/>
              </a:ext>
            </a:extLst>
          </p:cNvPr>
          <p:cNvSpPr/>
          <p:nvPr/>
        </p:nvSpPr>
        <p:spPr>
          <a:xfrm>
            <a:off x="2645898" y="5706033"/>
            <a:ext cx="374650" cy="338554"/>
          </a:xfrm>
          <a:prstGeom prst="star5">
            <a:avLst/>
          </a:prstGeom>
          <a:solidFill>
            <a:srgbClr val="FFFF00"/>
          </a:solidFill>
          <a:ln>
            <a:solidFill>
              <a:schemeClr val="tx1"/>
            </a:solid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tar: 5 Points 7">
            <a:extLst>
              <a:ext uri="{FF2B5EF4-FFF2-40B4-BE49-F238E27FC236}">
                <a16:creationId xmlns:a16="http://schemas.microsoft.com/office/drawing/2014/main" xmlns="" id="{8F56A3C1-AB15-100D-9A1B-6F3F36F84A90}"/>
              </a:ext>
            </a:extLst>
          </p:cNvPr>
          <p:cNvSpPr/>
          <p:nvPr/>
        </p:nvSpPr>
        <p:spPr>
          <a:xfrm>
            <a:off x="8105399" y="5706033"/>
            <a:ext cx="374650" cy="338554"/>
          </a:xfrm>
          <a:prstGeom prst="star5">
            <a:avLst/>
          </a:prstGeom>
          <a:solidFill>
            <a:srgbClr val="FFFF00"/>
          </a:solidFill>
          <a:ln>
            <a:solidFill>
              <a:schemeClr val="tx1"/>
            </a:solid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tar: 5 Points 8">
            <a:extLst>
              <a:ext uri="{FF2B5EF4-FFF2-40B4-BE49-F238E27FC236}">
                <a16:creationId xmlns:a16="http://schemas.microsoft.com/office/drawing/2014/main" xmlns="" id="{73204B2C-46E7-D08D-2832-1770B6EA30B1}"/>
              </a:ext>
            </a:extLst>
          </p:cNvPr>
          <p:cNvSpPr/>
          <p:nvPr/>
        </p:nvSpPr>
        <p:spPr>
          <a:xfrm>
            <a:off x="3183780" y="5706033"/>
            <a:ext cx="374650" cy="338554"/>
          </a:xfrm>
          <a:prstGeom prst="star5">
            <a:avLst/>
          </a:prstGeom>
          <a:solidFill>
            <a:srgbClr val="FFFF00"/>
          </a:solidFill>
          <a:ln>
            <a:solidFill>
              <a:schemeClr val="tx1"/>
            </a:solid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tar: 5 Points 9">
            <a:extLst>
              <a:ext uri="{FF2B5EF4-FFF2-40B4-BE49-F238E27FC236}">
                <a16:creationId xmlns:a16="http://schemas.microsoft.com/office/drawing/2014/main" xmlns="" id="{B309BB40-38D5-D891-181E-2AFF5454CF50}"/>
              </a:ext>
            </a:extLst>
          </p:cNvPr>
          <p:cNvSpPr/>
          <p:nvPr/>
        </p:nvSpPr>
        <p:spPr>
          <a:xfrm>
            <a:off x="3721661" y="5706033"/>
            <a:ext cx="374650" cy="338554"/>
          </a:xfrm>
          <a:prstGeom prst="star5">
            <a:avLst/>
          </a:prstGeom>
          <a:solidFill>
            <a:srgbClr val="FFFF00"/>
          </a:solidFill>
          <a:ln>
            <a:solidFill>
              <a:schemeClr val="tx1"/>
            </a:solid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tar: 5 Points 10">
            <a:extLst>
              <a:ext uri="{FF2B5EF4-FFF2-40B4-BE49-F238E27FC236}">
                <a16:creationId xmlns:a16="http://schemas.microsoft.com/office/drawing/2014/main" xmlns="" id="{0491431B-9BBA-351A-956E-54E6BBF7AFC5}"/>
              </a:ext>
            </a:extLst>
          </p:cNvPr>
          <p:cNvSpPr/>
          <p:nvPr/>
        </p:nvSpPr>
        <p:spPr>
          <a:xfrm>
            <a:off x="4411943" y="5706033"/>
            <a:ext cx="374650" cy="338554"/>
          </a:xfrm>
          <a:prstGeom prst="star5">
            <a:avLst/>
          </a:prstGeom>
          <a:solidFill>
            <a:srgbClr val="FFFF00"/>
          </a:solidFill>
          <a:ln>
            <a:solidFill>
              <a:schemeClr val="tx1"/>
            </a:solid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tar: 5 Points 11">
            <a:extLst>
              <a:ext uri="{FF2B5EF4-FFF2-40B4-BE49-F238E27FC236}">
                <a16:creationId xmlns:a16="http://schemas.microsoft.com/office/drawing/2014/main" xmlns="" id="{1CDBC677-0310-3520-3E76-21609504D7B6}"/>
              </a:ext>
            </a:extLst>
          </p:cNvPr>
          <p:cNvSpPr/>
          <p:nvPr/>
        </p:nvSpPr>
        <p:spPr>
          <a:xfrm>
            <a:off x="7549587" y="5706033"/>
            <a:ext cx="374650" cy="338554"/>
          </a:xfrm>
          <a:prstGeom prst="star5">
            <a:avLst/>
          </a:prstGeom>
          <a:solidFill>
            <a:srgbClr val="FFFF00"/>
          </a:solidFill>
          <a:ln>
            <a:solidFill>
              <a:schemeClr val="tx1"/>
            </a:solid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tar: 5 Points 12">
            <a:extLst>
              <a:ext uri="{FF2B5EF4-FFF2-40B4-BE49-F238E27FC236}">
                <a16:creationId xmlns:a16="http://schemas.microsoft.com/office/drawing/2014/main" xmlns="" id="{58A045AC-C207-7FBB-895C-F2400AF931B5}"/>
              </a:ext>
            </a:extLst>
          </p:cNvPr>
          <p:cNvSpPr/>
          <p:nvPr/>
        </p:nvSpPr>
        <p:spPr>
          <a:xfrm>
            <a:off x="7047565" y="5706033"/>
            <a:ext cx="374650" cy="338554"/>
          </a:xfrm>
          <a:prstGeom prst="star5">
            <a:avLst/>
          </a:prstGeom>
          <a:solidFill>
            <a:srgbClr val="FFFF00"/>
          </a:solidFill>
          <a:ln>
            <a:solidFill>
              <a:schemeClr val="tx1"/>
            </a:solid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291901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1"/>
          <p:cNvSpPr/>
          <p:nvPr/>
        </p:nvSpPr>
        <p:spPr>
          <a:xfrm>
            <a:off x="376518" y="291337"/>
            <a:ext cx="11524130" cy="600164"/>
          </a:xfrm>
          <a:prstGeom prst="rect">
            <a:avLst/>
          </a:prstGeom>
        </p:spPr>
        <p:txBody>
          <a:bodyPr wrap="square">
            <a:spAutoFit/>
          </a:bodyPr>
          <a:lstStyle/>
          <a:p>
            <a:endParaRPr lang="en-US" sz="1100" b="1" i="0" dirty="0">
              <a:solidFill>
                <a:srgbClr val="515354"/>
              </a:solidFill>
              <a:effectLst/>
              <a:latin typeface="Roboto"/>
            </a:endParaRPr>
          </a:p>
          <a:p>
            <a:r>
              <a:rPr lang="en-US" sz="1100" b="1" i="0" dirty="0">
                <a:solidFill>
                  <a:srgbClr val="515354"/>
                </a:solidFill>
                <a:effectLst/>
                <a:latin typeface="Roboto"/>
              </a:rPr>
              <a:t>5. Do ONE of the following:</a:t>
            </a:r>
          </a:p>
          <a:p>
            <a:pPr>
              <a:buFont typeface="Arial" panose="020B0604020202020204" pitchFamily="34" charset="0"/>
              <a:buChar char="•"/>
            </a:pPr>
            <a:r>
              <a:rPr lang="en-US" sz="1100" b="0" i="0" dirty="0">
                <a:solidFill>
                  <a:srgbClr val="515354"/>
                </a:solidFill>
                <a:effectLst/>
                <a:latin typeface="Roboto"/>
              </a:rPr>
              <a:t>(a) Develop a timeline of significant events in the history of the American labor movement from the 1770s to the present.</a:t>
            </a:r>
          </a:p>
        </p:txBody>
      </p:sp>
      <p:pic>
        <p:nvPicPr>
          <p:cNvPr id="3" name="Picture 2" descr="AmericanLab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1942" y="5123329"/>
            <a:ext cx="1311550" cy="131155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1"/>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Rectangle 4"/>
          <p:cNvSpPr/>
          <p:nvPr/>
        </p:nvSpPr>
        <p:spPr>
          <a:xfrm>
            <a:off x="376518" y="909431"/>
            <a:ext cx="11524130" cy="5678478"/>
          </a:xfrm>
          <a:prstGeom prst="rect">
            <a:avLst/>
          </a:prstGeom>
        </p:spPr>
        <p:txBody>
          <a:bodyPr wrap="square">
            <a:spAutoFit/>
          </a:bodyPr>
          <a:lstStyle/>
          <a:p>
            <a:pPr lvl="0" eaLnBrk="0" fontAlgn="base" hangingPunct="0">
              <a:spcBef>
                <a:spcPct val="0"/>
              </a:spcBef>
              <a:spcAft>
                <a:spcPct val="0"/>
              </a:spcAft>
            </a:pPr>
            <a:r>
              <a:rPr kumimoji="0" lang="en-US" altLang="en-US" sz="1100" b="0" i="0" u="none" strike="noStrike" cap="none" normalizeH="0" baseline="0" dirty="0">
                <a:ln>
                  <a:noFill/>
                </a:ln>
                <a:solidFill>
                  <a:srgbClr val="0A0A0A"/>
                </a:solidFill>
                <a:effectLst/>
                <a:latin typeface="Google Sans"/>
              </a:rPr>
              <a:t>The American labor movement's timeline starts with colonial artisans striking for wages (1760s-1780s), evolves through early unions (</a:t>
            </a:r>
            <a:r>
              <a:rPr kumimoji="0" lang="en-US" altLang="en-US" sz="1100" b="0" i="0" u="none" strike="noStrike" cap="none" normalizeH="0" baseline="0" dirty="0" err="1">
                <a:ln>
                  <a:noFill/>
                </a:ln>
                <a:solidFill>
                  <a:srgbClr val="0A0A0A"/>
                </a:solidFill>
                <a:effectLst/>
                <a:latin typeface="Google Sans"/>
              </a:rPr>
              <a:t>Cordwainers</a:t>
            </a:r>
            <a:r>
              <a:rPr kumimoji="0" lang="en-US" altLang="en-US" sz="1100" b="0" i="0" u="none" strike="noStrike" cap="none" normalizeH="0" baseline="0" dirty="0">
                <a:ln>
                  <a:noFill/>
                </a:ln>
                <a:solidFill>
                  <a:srgbClr val="0A0A0A"/>
                </a:solidFill>
                <a:effectLst/>
                <a:latin typeface="Google Sans"/>
              </a:rPr>
              <a:t> 1794), major clashes like Haymarket (1886) and Pullman (1894), and the rise of national bodies (AFL 1886, CIO 1935), leading to New Deal reforms (FLSA 1938, Wagner Act 1935) securing rights, and faces modern challenges with large strikes (Postal Strike 1970) and evolving worker protections, all pushing for better pay, hours, and conditions. </a:t>
            </a:r>
            <a:endParaRPr kumimoji="0" lang="en-US" altLang="en-US" sz="1100" b="0" i="0" u="none" strike="noStrike" cap="none" normalizeH="0" baseline="0" dirty="0">
              <a:ln>
                <a:noFill/>
              </a:ln>
              <a:solidFill>
                <a:schemeClr val="tx1"/>
              </a:solidFill>
              <a:effectLst/>
            </a:endParaRPr>
          </a:p>
          <a:p>
            <a:pPr lvl="0" algn="ctr" eaLnBrk="0" fontAlgn="base" hangingPunct="0">
              <a:spcBef>
                <a:spcPct val="0"/>
              </a:spcBef>
              <a:spcAft>
                <a:spcPct val="0"/>
              </a:spcAft>
            </a:pPr>
            <a:r>
              <a:rPr kumimoji="0" lang="en-US" altLang="en-US" sz="1100" b="1" i="0" u="none" strike="noStrike" cap="none" normalizeH="0" baseline="0" dirty="0">
                <a:ln>
                  <a:noFill/>
                </a:ln>
                <a:solidFill>
                  <a:srgbClr val="001D35"/>
                </a:solidFill>
                <a:effectLst/>
                <a:latin typeface="Google Sans"/>
              </a:rPr>
              <a:t>18th Century: Early Roots</a:t>
            </a:r>
            <a:endParaRPr kumimoji="0" lang="en-US" altLang="en-US" sz="1100" b="0" i="0" u="none" strike="noStrike" cap="none" normalizeH="0" baseline="0" dirty="0">
              <a:ln>
                <a:noFill/>
              </a:ln>
              <a:solidFill>
                <a:schemeClr val="tx1"/>
              </a:solidFill>
              <a:effectLst/>
            </a:endParaRPr>
          </a:p>
          <a:p>
            <a:pPr lvl="0" eaLnBrk="0" fontAlgn="base" hangingPunct="0">
              <a:spcBef>
                <a:spcPct val="0"/>
              </a:spcBef>
              <a:spcAft>
                <a:spcPct val="0"/>
              </a:spcAft>
              <a:buFontTx/>
              <a:buChar char="•"/>
            </a:pPr>
            <a:r>
              <a:rPr kumimoji="0" lang="en-US" altLang="en-US" sz="1100" b="1" i="0" u="none" strike="noStrike" cap="none" normalizeH="0" baseline="0" dirty="0">
                <a:ln>
                  <a:noFill/>
                </a:ln>
                <a:solidFill>
                  <a:srgbClr val="0A0A0A"/>
                </a:solidFill>
                <a:effectLst/>
                <a:latin typeface="Google Sans"/>
              </a:rPr>
              <a:t>1768:</a:t>
            </a:r>
            <a:r>
              <a:rPr kumimoji="0" lang="en-US" altLang="en-US" sz="1100" b="0" i="0" u="none" strike="noStrike" cap="none" normalizeH="0" baseline="0" dirty="0">
                <a:ln>
                  <a:noFill/>
                </a:ln>
                <a:solidFill>
                  <a:srgbClr val="0A0A0A"/>
                </a:solidFill>
                <a:effectLst/>
                <a:latin typeface="Google Sans"/>
              </a:rPr>
              <a:t> </a:t>
            </a:r>
            <a:r>
              <a:rPr kumimoji="0" lang="en-US" altLang="en-US" sz="1100" b="1" i="0" u="none" strike="noStrike" cap="none" normalizeH="0" baseline="0" dirty="0">
                <a:ln>
                  <a:noFill/>
                </a:ln>
                <a:solidFill>
                  <a:srgbClr val="FF0000"/>
                </a:solidFill>
                <a:effectLst/>
                <a:latin typeface="Google Sans"/>
              </a:rPr>
              <a:t>First recorded strike by New York journeymen tailors </a:t>
            </a:r>
            <a:r>
              <a:rPr kumimoji="0" lang="en-US" altLang="en-US" sz="1100" i="0" u="none" strike="noStrike" cap="none" normalizeH="0" baseline="0" dirty="0">
                <a:ln>
                  <a:noFill/>
                </a:ln>
                <a:solidFill>
                  <a:srgbClr val="FF0000"/>
                </a:solidFill>
                <a:effectLst/>
                <a:latin typeface="Google Sans"/>
              </a:rPr>
              <a:t>protesting wage cuts.</a:t>
            </a:r>
          </a:p>
          <a:p>
            <a:pPr lvl="0" eaLnBrk="0" fontAlgn="base" hangingPunct="0">
              <a:spcBef>
                <a:spcPct val="0"/>
              </a:spcBef>
              <a:spcAft>
                <a:spcPct val="0"/>
              </a:spcAft>
              <a:buFontTx/>
              <a:buChar char="•"/>
            </a:pPr>
            <a:r>
              <a:rPr kumimoji="0" lang="en-US" altLang="en-US" sz="1100" i="0" u="none" strike="noStrike" cap="none" normalizeH="0" baseline="0" dirty="0">
                <a:ln>
                  <a:noFill/>
                </a:ln>
                <a:solidFill>
                  <a:srgbClr val="FF0000"/>
                </a:solidFill>
                <a:effectLst/>
                <a:latin typeface="Google Sans"/>
              </a:rPr>
              <a:t>1770s: Artisans and laborers involved in protests British taxes (</a:t>
            </a:r>
            <a:r>
              <a:rPr kumimoji="0" lang="en-US" altLang="en-US" sz="1100" b="1" i="0" u="none" strike="noStrike" cap="none" normalizeH="0" baseline="0" dirty="0">
                <a:ln>
                  <a:noFill/>
                </a:ln>
                <a:solidFill>
                  <a:srgbClr val="FF0000"/>
                </a:solidFill>
                <a:effectLst/>
                <a:highlight>
                  <a:srgbClr val="FFFF00"/>
                </a:highlight>
                <a:latin typeface="Google Sans"/>
              </a:rPr>
              <a:t>Boston Massacre, Tea Party</a:t>
            </a:r>
            <a:r>
              <a:rPr kumimoji="0" lang="en-US" altLang="en-US" sz="1100" b="0" i="0" u="none" strike="noStrike" cap="none" normalizeH="0" baseline="0" dirty="0">
                <a:ln>
                  <a:noFill/>
                </a:ln>
                <a:solidFill>
                  <a:srgbClr val="0A0A0A"/>
                </a:solidFill>
                <a:effectLst/>
                <a:latin typeface="Google Sans"/>
              </a:rPr>
              <a:t>).</a:t>
            </a:r>
          </a:p>
          <a:p>
            <a:pPr lvl="0" eaLnBrk="0" fontAlgn="base" hangingPunct="0">
              <a:spcBef>
                <a:spcPct val="0"/>
              </a:spcBef>
              <a:spcAft>
                <a:spcPct val="0"/>
              </a:spcAft>
              <a:buFontTx/>
              <a:buChar char="•"/>
            </a:pPr>
            <a:r>
              <a:rPr kumimoji="0" lang="en-US" altLang="en-US" sz="1100" b="1" i="0" u="none" strike="noStrike" cap="none" normalizeH="0" baseline="0" dirty="0">
                <a:ln>
                  <a:noFill/>
                </a:ln>
                <a:solidFill>
                  <a:srgbClr val="0A0A0A"/>
                </a:solidFill>
                <a:effectLst/>
                <a:latin typeface="Google Sans"/>
              </a:rPr>
              <a:t>1786:</a:t>
            </a:r>
            <a:r>
              <a:rPr kumimoji="0" lang="en-US" altLang="en-US" sz="1100" b="0" i="0" u="none" strike="noStrike" cap="none" normalizeH="0" baseline="0" dirty="0">
                <a:ln>
                  <a:noFill/>
                </a:ln>
                <a:solidFill>
                  <a:srgbClr val="0A0A0A"/>
                </a:solidFill>
                <a:effectLst/>
                <a:latin typeface="Google Sans"/>
              </a:rPr>
              <a:t> Philadelphia printers win first successful strike for higher wages.</a:t>
            </a:r>
          </a:p>
          <a:p>
            <a:pPr lvl="0" eaLnBrk="0" fontAlgn="base" hangingPunct="0">
              <a:spcBef>
                <a:spcPct val="0"/>
              </a:spcBef>
              <a:spcAft>
                <a:spcPct val="0"/>
              </a:spcAft>
              <a:buFontTx/>
              <a:buChar char="•"/>
            </a:pPr>
            <a:r>
              <a:rPr kumimoji="0" lang="en-US" altLang="en-US" sz="1100" b="1" i="0" u="none" strike="noStrike" cap="none" normalizeH="0" baseline="0" dirty="0">
                <a:ln>
                  <a:noFill/>
                </a:ln>
                <a:solidFill>
                  <a:srgbClr val="0A0A0A"/>
                </a:solidFill>
                <a:effectLst/>
                <a:latin typeface="Google Sans"/>
              </a:rPr>
              <a:t>1794:</a:t>
            </a:r>
            <a:r>
              <a:rPr kumimoji="0" lang="en-US" altLang="en-US" sz="1100" b="0" i="0" u="none" strike="noStrike" cap="none" normalizeH="0" baseline="0" dirty="0">
                <a:ln>
                  <a:noFill/>
                </a:ln>
                <a:solidFill>
                  <a:srgbClr val="0A0A0A"/>
                </a:solidFill>
                <a:effectLst/>
                <a:latin typeface="Google Sans"/>
              </a:rPr>
              <a:t> Formation of the </a:t>
            </a:r>
            <a:r>
              <a:rPr kumimoji="0" lang="en-US" altLang="en-US" sz="1100" b="0" i="0" u="none" strike="noStrike" cap="none" normalizeH="0" baseline="0" dirty="0">
                <a:ln>
                  <a:noFill/>
                </a:ln>
                <a:solidFill>
                  <a:srgbClr val="1A0DAB"/>
                </a:solidFill>
                <a:effectLst/>
                <a:latin typeface="Google Sans"/>
                <a:hlinkClick r:id="rId3"/>
              </a:rPr>
              <a:t>Federal Society of Journeymen </a:t>
            </a:r>
            <a:r>
              <a:rPr kumimoji="0" lang="en-US" altLang="en-US" sz="1100" b="0" i="0" u="none" strike="noStrike" cap="none" normalizeH="0" baseline="0" dirty="0" err="1">
                <a:ln>
                  <a:noFill/>
                </a:ln>
                <a:solidFill>
                  <a:srgbClr val="1A0DAB"/>
                </a:solidFill>
                <a:effectLst/>
                <a:latin typeface="Google Sans"/>
                <a:hlinkClick r:id="rId3"/>
              </a:rPr>
              <a:t>Cordwainers</a:t>
            </a:r>
            <a:r>
              <a:rPr kumimoji="0" lang="en-US" altLang="en-US" sz="1100" b="0" i="0" u="none" strike="noStrike" cap="none" normalizeH="0" baseline="0" dirty="0">
                <a:ln>
                  <a:noFill/>
                </a:ln>
                <a:solidFill>
                  <a:srgbClr val="0A0A0A"/>
                </a:solidFill>
                <a:effectLst/>
                <a:latin typeface="Google Sans"/>
              </a:rPr>
              <a:t> (shoemakers), marking sustained union organization. </a:t>
            </a:r>
          </a:p>
          <a:p>
            <a:pPr lvl="0" algn="ctr" eaLnBrk="0" fontAlgn="base" hangingPunct="0">
              <a:spcBef>
                <a:spcPct val="0"/>
              </a:spcBef>
              <a:spcAft>
                <a:spcPct val="0"/>
              </a:spcAft>
            </a:pPr>
            <a:endParaRPr kumimoji="0" lang="en-US" altLang="en-US" sz="1100" b="1" i="0" u="none" strike="noStrike" cap="none" normalizeH="0" baseline="0" dirty="0">
              <a:ln>
                <a:noFill/>
              </a:ln>
              <a:solidFill>
                <a:srgbClr val="001D35"/>
              </a:solidFill>
              <a:effectLst/>
              <a:latin typeface="Google Sans"/>
            </a:endParaRPr>
          </a:p>
          <a:p>
            <a:pPr lvl="0" algn="ctr" eaLnBrk="0" fontAlgn="base" hangingPunct="0">
              <a:spcBef>
                <a:spcPct val="0"/>
              </a:spcBef>
              <a:spcAft>
                <a:spcPct val="0"/>
              </a:spcAft>
            </a:pPr>
            <a:r>
              <a:rPr kumimoji="0" lang="en-US" altLang="en-US" sz="1100" b="1" i="0" u="none" strike="noStrike" cap="none" normalizeH="0" baseline="0" dirty="0">
                <a:ln>
                  <a:noFill/>
                </a:ln>
                <a:solidFill>
                  <a:srgbClr val="001D35"/>
                </a:solidFill>
                <a:effectLst/>
                <a:latin typeface="Google Sans"/>
              </a:rPr>
              <a:t>19th Century: Industrialization &amp; Conflict</a:t>
            </a:r>
            <a:endParaRPr kumimoji="0" lang="en-US" altLang="en-US" sz="1100" b="0" i="0" u="none" strike="noStrike" cap="none" normalizeH="0" baseline="0" dirty="0">
              <a:ln>
                <a:noFill/>
              </a:ln>
              <a:solidFill>
                <a:schemeClr val="tx1"/>
              </a:solidFill>
              <a:effectLst/>
            </a:endParaRPr>
          </a:p>
          <a:p>
            <a:pPr lvl="0" eaLnBrk="0" fontAlgn="base" hangingPunct="0">
              <a:spcBef>
                <a:spcPct val="0"/>
              </a:spcBef>
              <a:spcAft>
                <a:spcPct val="0"/>
              </a:spcAft>
              <a:buFontTx/>
              <a:buChar char="•"/>
            </a:pPr>
            <a:r>
              <a:rPr kumimoji="0" lang="en-US" altLang="en-US" sz="1100" b="1" i="0" u="none" strike="noStrike" cap="none" normalizeH="0" baseline="0" dirty="0">
                <a:ln>
                  <a:noFill/>
                </a:ln>
                <a:solidFill>
                  <a:srgbClr val="0A0A0A"/>
                </a:solidFill>
                <a:effectLst/>
                <a:latin typeface="Google Sans"/>
              </a:rPr>
              <a:t>1827:</a:t>
            </a:r>
            <a:r>
              <a:rPr kumimoji="0" lang="en-US" altLang="en-US" sz="1100" b="0" i="0" u="none" strike="noStrike" cap="none" normalizeH="0" baseline="0" dirty="0">
                <a:ln>
                  <a:noFill/>
                </a:ln>
                <a:solidFill>
                  <a:srgbClr val="0A0A0A"/>
                </a:solidFill>
                <a:effectLst/>
                <a:latin typeface="Google Sans"/>
              </a:rPr>
              <a:t> </a:t>
            </a:r>
            <a:r>
              <a:rPr kumimoji="0" lang="en-US" altLang="en-US" sz="1100" b="0" i="0" u="none" strike="noStrike" cap="none" normalizeH="0" baseline="0" dirty="0">
                <a:ln>
                  <a:noFill/>
                </a:ln>
                <a:solidFill>
                  <a:srgbClr val="1A0DAB"/>
                </a:solidFill>
                <a:effectLst/>
                <a:latin typeface="Google Sans"/>
                <a:hlinkClick r:id="rId4"/>
              </a:rPr>
              <a:t>Mechanic's Union of Trades' Association</a:t>
            </a:r>
            <a:r>
              <a:rPr kumimoji="0" lang="en-US" altLang="en-US" sz="1100" b="0" i="0" u="none" strike="noStrike" cap="none" normalizeH="0" baseline="0" dirty="0">
                <a:ln>
                  <a:noFill/>
                </a:ln>
                <a:solidFill>
                  <a:srgbClr val="0A0A0A"/>
                </a:solidFill>
                <a:effectLst/>
                <a:latin typeface="Google Sans"/>
              </a:rPr>
              <a:t> formed in Philadelphia.</a:t>
            </a:r>
          </a:p>
          <a:p>
            <a:pPr lvl="0" eaLnBrk="0" fontAlgn="base" hangingPunct="0">
              <a:spcBef>
                <a:spcPct val="0"/>
              </a:spcBef>
              <a:spcAft>
                <a:spcPct val="0"/>
              </a:spcAft>
              <a:buFontTx/>
              <a:buChar char="•"/>
            </a:pPr>
            <a:r>
              <a:rPr kumimoji="0" lang="en-US" altLang="en-US" sz="1100" b="1" i="0" u="none" strike="noStrike" cap="none" normalizeH="0" baseline="0" dirty="0">
                <a:ln>
                  <a:noFill/>
                </a:ln>
                <a:solidFill>
                  <a:srgbClr val="0A0A0A"/>
                </a:solidFill>
                <a:effectLst/>
                <a:latin typeface="Google Sans"/>
              </a:rPr>
              <a:t>1830s:</a:t>
            </a:r>
            <a:r>
              <a:rPr kumimoji="0" lang="en-US" altLang="en-US" sz="1100" b="0" i="0" u="none" strike="noStrike" cap="none" normalizeH="0" baseline="0" dirty="0">
                <a:ln>
                  <a:noFill/>
                </a:ln>
                <a:solidFill>
                  <a:srgbClr val="0A0A0A"/>
                </a:solidFill>
                <a:effectLst/>
                <a:latin typeface="Google Sans"/>
              </a:rPr>
              <a:t> Rise of Workingmen's Parties advocating for labor rights.</a:t>
            </a:r>
          </a:p>
          <a:p>
            <a:pPr lvl="0" eaLnBrk="0" fontAlgn="base" hangingPunct="0">
              <a:spcBef>
                <a:spcPct val="0"/>
              </a:spcBef>
              <a:spcAft>
                <a:spcPct val="0"/>
              </a:spcAft>
              <a:buFontTx/>
              <a:buChar char="•"/>
            </a:pPr>
            <a:r>
              <a:rPr kumimoji="0" lang="en-US" altLang="en-US" sz="1100" b="1" i="0" u="none" strike="noStrike" cap="none" normalizeH="0" baseline="0" dirty="0">
                <a:ln>
                  <a:noFill/>
                </a:ln>
                <a:solidFill>
                  <a:srgbClr val="0A0A0A"/>
                </a:solidFill>
                <a:effectLst/>
                <a:latin typeface="Google Sans"/>
              </a:rPr>
              <a:t>1840s-1860s:</a:t>
            </a:r>
            <a:r>
              <a:rPr kumimoji="0" lang="en-US" altLang="en-US" sz="1100" b="0" i="0" u="none" strike="noStrike" cap="none" normalizeH="0" baseline="0" dirty="0">
                <a:ln>
                  <a:noFill/>
                </a:ln>
                <a:solidFill>
                  <a:srgbClr val="0A0A0A"/>
                </a:solidFill>
                <a:effectLst/>
                <a:latin typeface="Google Sans"/>
              </a:rPr>
              <a:t> </a:t>
            </a:r>
            <a:r>
              <a:rPr kumimoji="0" lang="en-US" altLang="en-US" sz="1100" b="0" i="0" u="none" strike="noStrike" cap="none" normalizeH="0" baseline="0" dirty="0">
                <a:ln>
                  <a:noFill/>
                </a:ln>
                <a:solidFill>
                  <a:srgbClr val="0A0A0A"/>
                </a:solidFill>
                <a:effectLst/>
                <a:latin typeface="Google Sans"/>
                <a:hlinkClick r:id="rId5"/>
              </a:rPr>
              <a:t>Lowell Mill Women</a:t>
            </a:r>
            <a:r>
              <a:rPr kumimoji="0" lang="en-US" altLang="en-US" sz="1100" b="0" i="0" u="none" strike="noStrike" cap="none" normalizeH="0" baseline="0" dirty="0">
                <a:ln>
                  <a:noFill/>
                </a:ln>
                <a:solidFill>
                  <a:srgbClr val="0A0A0A"/>
                </a:solidFill>
                <a:effectLst/>
                <a:latin typeface="Google Sans"/>
              </a:rPr>
              <a:t> form unions; significant strikes occur, pushing for 10-hour days.</a:t>
            </a:r>
          </a:p>
          <a:p>
            <a:pPr lvl="0" eaLnBrk="0" fontAlgn="base" hangingPunct="0">
              <a:spcBef>
                <a:spcPct val="0"/>
              </a:spcBef>
              <a:spcAft>
                <a:spcPct val="0"/>
              </a:spcAft>
              <a:buFontTx/>
              <a:buChar char="•"/>
            </a:pPr>
            <a:r>
              <a:rPr kumimoji="0" lang="en-US" altLang="en-US" sz="1100" b="1" i="0" u="none" strike="noStrike" cap="none" normalizeH="0" baseline="0" dirty="0">
                <a:ln>
                  <a:noFill/>
                </a:ln>
                <a:solidFill>
                  <a:srgbClr val="0A0A0A"/>
                </a:solidFill>
                <a:effectLst/>
                <a:latin typeface="Google Sans"/>
              </a:rPr>
              <a:t>1886:</a:t>
            </a:r>
            <a:r>
              <a:rPr kumimoji="0" lang="en-US" altLang="en-US" sz="1100" b="0" i="0" u="none" strike="noStrike" cap="none" normalizeH="0" baseline="0" dirty="0">
                <a:ln>
                  <a:noFill/>
                </a:ln>
                <a:solidFill>
                  <a:srgbClr val="0A0A0A"/>
                </a:solidFill>
                <a:effectLst/>
                <a:latin typeface="Google Sans"/>
              </a:rPr>
              <a:t> </a:t>
            </a:r>
            <a:r>
              <a:rPr kumimoji="0" lang="en-US" altLang="en-US" sz="1100" b="1" i="1" u="none" strike="noStrike" cap="none" normalizeH="0" baseline="0" dirty="0">
                <a:ln>
                  <a:noFill/>
                </a:ln>
                <a:solidFill>
                  <a:srgbClr val="FF0000"/>
                </a:solidFill>
                <a:effectLst/>
                <a:latin typeface="Google Sans"/>
              </a:rPr>
              <a:t>Formation of the American Federation of Labor (AFL) focusing on skilled craft workers.</a:t>
            </a:r>
          </a:p>
          <a:p>
            <a:pPr lvl="0" eaLnBrk="0" fontAlgn="base" hangingPunct="0">
              <a:spcBef>
                <a:spcPct val="0"/>
              </a:spcBef>
              <a:spcAft>
                <a:spcPct val="0"/>
              </a:spcAft>
              <a:buFontTx/>
              <a:buChar char="•"/>
            </a:pPr>
            <a:r>
              <a:rPr kumimoji="0" lang="en-US" altLang="en-US" sz="1100" b="1" i="0" u="none" strike="noStrike" cap="none" normalizeH="0" baseline="0" dirty="0">
                <a:ln>
                  <a:noFill/>
                </a:ln>
                <a:solidFill>
                  <a:srgbClr val="0A0A0A"/>
                </a:solidFill>
                <a:effectLst/>
                <a:latin typeface="Google Sans"/>
              </a:rPr>
              <a:t>1886:</a:t>
            </a:r>
            <a:r>
              <a:rPr kumimoji="0" lang="en-US" altLang="en-US" sz="1100" b="0" i="0" u="none" strike="noStrike" cap="none" normalizeH="0" baseline="0" dirty="0">
                <a:ln>
                  <a:noFill/>
                </a:ln>
                <a:solidFill>
                  <a:srgbClr val="0A0A0A"/>
                </a:solidFill>
                <a:effectLst/>
                <a:latin typeface="Google Sans"/>
              </a:rPr>
              <a:t> </a:t>
            </a:r>
            <a:r>
              <a:rPr kumimoji="0" lang="en-US" altLang="en-US" sz="1100" b="0" i="0" u="none" strike="noStrike" cap="none" normalizeH="0" baseline="0" dirty="0">
                <a:ln>
                  <a:noFill/>
                </a:ln>
                <a:solidFill>
                  <a:srgbClr val="0A0A0A"/>
                </a:solidFill>
                <a:effectLst/>
                <a:latin typeface="Google Sans"/>
                <a:hlinkClick r:id="rId6"/>
              </a:rPr>
              <a:t>Haymarket Riot</a:t>
            </a:r>
            <a:r>
              <a:rPr kumimoji="0" lang="en-US" altLang="en-US" sz="1100" b="0" i="0" u="none" strike="noStrike" cap="none" normalizeH="0" baseline="0" dirty="0">
                <a:ln>
                  <a:noFill/>
                </a:ln>
                <a:solidFill>
                  <a:srgbClr val="0A0A0A"/>
                </a:solidFill>
                <a:effectLst/>
                <a:latin typeface="Google Sans"/>
              </a:rPr>
              <a:t> in Chicago, </a:t>
            </a:r>
            <a:r>
              <a:rPr kumimoji="0" lang="en-US" altLang="en-US" sz="1100" b="0" i="0" u="none" strike="noStrike" cap="none" normalizeH="0" baseline="0" dirty="0">
                <a:ln>
                  <a:noFill/>
                </a:ln>
                <a:solidFill>
                  <a:srgbClr val="0A0A0A"/>
                </a:solidFill>
                <a:effectLst/>
                <a:highlight>
                  <a:srgbClr val="FFFF00"/>
                </a:highlight>
                <a:latin typeface="Google Sans"/>
              </a:rPr>
              <a:t>linked to the 8-hour day movement</a:t>
            </a:r>
            <a:r>
              <a:rPr kumimoji="0" lang="en-US" altLang="en-US" sz="1100" b="0" i="0" u="none" strike="noStrike" cap="none" normalizeH="0" baseline="0" dirty="0">
                <a:ln>
                  <a:noFill/>
                </a:ln>
                <a:solidFill>
                  <a:srgbClr val="0A0A0A"/>
                </a:solidFill>
                <a:effectLst/>
                <a:latin typeface="Google Sans"/>
              </a:rPr>
              <a:t>, increases anti-union sentiment.</a:t>
            </a:r>
          </a:p>
          <a:p>
            <a:pPr lvl="0" eaLnBrk="0" fontAlgn="base" hangingPunct="0">
              <a:spcBef>
                <a:spcPct val="0"/>
              </a:spcBef>
              <a:spcAft>
                <a:spcPct val="0"/>
              </a:spcAft>
              <a:buFontTx/>
              <a:buChar char="•"/>
            </a:pPr>
            <a:r>
              <a:rPr kumimoji="0" lang="en-US" altLang="en-US" sz="1100" b="1" i="0" u="none" strike="noStrike" cap="none" normalizeH="0" baseline="0" dirty="0">
                <a:ln>
                  <a:noFill/>
                </a:ln>
                <a:solidFill>
                  <a:srgbClr val="0A0A0A"/>
                </a:solidFill>
                <a:effectLst/>
                <a:latin typeface="Google Sans"/>
              </a:rPr>
              <a:t>1892:</a:t>
            </a:r>
            <a:r>
              <a:rPr kumimoji="0" lang="en-US" altLang="en-US" sz="1100" b="0" i="0" u="none" strike="noStrike" cap="none" normalizeH="0" baseline="0" dirty="0">
                <a:ln>
                  <a:noFill/>
                </a:ln>
                <a:solidFill>
                  <a:srgbClr val="0A0A0A"/>
                </a:solidFill>
                <a:effectLst/>
                <a:latin typeface="Google Sans"/>
              </a:rPr>
              <a:t> </a:t>
            </a:r>
            <a:r>
              <a:rPr kumimoji="0" lang="en-US" altLang="en-US" sz="1100" b="0" i="0" u="none" strike="noStrike" cap="none" normalizeH="0" baseline="0" dirty="0">
                <a:ln>
                  <a:noFill/>
                </a:ln>
                <a:solidFill>
                  <a:srgbClr val="FF0000"/>
                </a:solidFill>
                <a:effectLst/>
                <a:highlight>
                  <a:srgbClr val="FFFF00"/>
                </a:highlight>
                <a:latin typeface="Google Sans"/>
              </a:rPr>
              <a:t>Homestead Strike at Carnegie Steel, a violent clash showing company power</a:t>
            </a:r>
            <a:r>
              <a:rPr kumimoji="0" lang="en-US" altLang="en-US" sz="1100" b="0" i="0" u="none" strike="noStrike" cap="none" normalizeH="0" baseline="0" dirty="0">
                <a:ln>
                  <a:noFill/>
                </a:ln>
                <a:solidFill>
                  <a:srgbClr val="0A0A0A"/>
                </a:solidFill>
                <a:effectLst/>
                <a:latin typeface="Google Sans"/>
              </a:rPr>
              <a:t>.</a:t>
            </a:r>
          </a:p>
          <a:p>
            <a:pPr lvl="0" eaLnBrk="0" fontAlgn="base" hangingPunct="0">
              <a:spcBef>
                <a:spcPct val="0"/>
              </a:spcBef>
              <a:spcAft>
                <a:spcPct val="0"/>
              </a:spcAft>
              <a:buFontTx/>
              <a:buChar char="•"/>
            </a:pPr>
            <a:r>
              <a:rPr kumimoji="0" lang="en-US" altLang="en-US" sz="1100" b="1" i="0" u="none" strike="noStrike" cap="none" normalizeH="0" baseline="0" dirty="0">
                <a:ln>
                  <a:noFill/>
                </a:ln>
                <a:solidFill>
                  <a:srgbClr val="0A0A0A"/>
                </a:solidFill>
                <a:effectLst/>
                <a:latin typeface="Google Sans"/>
              </a:rPr>
              <a:t>1894:</a:t>
            </a:r>
            <a:r>
              <a:rPr kumimoji="0" lang="en-US" altLang="en-US" sz="1100" b="0" i="0" u="none" strike="noStrike" cap="none" normalizeH="0" baseline="0" dirty="0">
                <a:ln>
                  <a:noFill/>
                </a:ln>
                <a:solidFill>
                  <a:srgbClr val="0A0A0A"/>
                </a:solidFill>
                <a:effectLst/>
                <a:latin typeface="Google Sans"/>
              </a:rPr>
              <a:t> </a:t>
            </a:r>
            <a:r>
              <a:rPr kumimoji="0" lang="en-US" altLang="en-US" sz="1100" b="0" i="0" u="none" strike="noStrike" cap="none" normalizeH="0" baseline="0" dirty="0">
                <a:ln>
                  <a:noFill/>
                </a:ln>
                <a:solidFill>
                  <a:srgbClr val="0A0A0A"/>
                </a:solidFill>
                <a:effectLst/>
                <a:latin typeface="Google Sans"/>
                <a:hlinkClick r:id="rId7"/>
              </a:rPr>
              <a:t>Pullman Strike</a:t>
            </a:r>
            <a:r>
              <a:rPr kumimoji="0" lang="en-US" altLang="en-US" sz="1100" b="0" i="0" u="none" strike="noStrike" cap="none" normalizeH="0" baseline="0" dirty="0">
                <a:ln>
                  <a:noFill/>
                </a:ln>
                <a:solidFill>
                  <a:srgbClr val="0A0A0A"/>
                </a:solidFill>
                <a:effectLst/>
                <a:latin typeface="Google Sans"/>
              </a:rPr>
              <a:t> demonstrates federal government intervention against unions. </a:t>
            </a:r>
          </a:p>
          <a:p>
            <a:pPr lvl="0" algn="ctr" eaLnBrk="0" fontAlgn="base" hangingPunct="0">
              <a:spcBef>
                <a:spcPct val="0"/>
              </a:spcBef>
              <a:spcAft>
                <a:spcPct val="0"/>
              </a:spcAft>
            </a:pPr>
            <a:r>
              <a:rPr kumimoji="0" lang="en-US" altLang="en-US" sz="1100" b="1" i="0" u="none" strike="noStrike" cap="none" normalizeH="0" baseline="0" dirty="0">
                <a:ln>
                  <a:noFill/>
                </a:ln>
                <a:solidFill>
                  <a:srgbClr val="001D35"/>
                </a:solidFill>
                <a:effectLst/>
                <a:latin typeface="Google Sans"/>
              </a:rPr>
              <a:t>	20th Century: Growth, Crisis &amp; Reform</a:t>
            </a:r>
            <a:endParaRPr kumimoji="0" lang="en-US" altLang="en-US" sz="1100" b="0" i="0" u="none" strike="noStrike" cap="none" normalizeH="0" baseline="0" dirty="0">
              <a:ln>
                <a:noFill/>
              </a:ln>
              <a:solidFill>
                <a:schemeClr val="tx1"/>
              </a:solidFill>
              <a:effectLst/>
            </a:endParaRPr>
          </a:p>
          <a:p>
            <a:pPr lvl="0" eaLnBrk="0" fontAlgn="base" hangingPunct="0">
              <a:spcBef>
                <a:spcPct val="0"/>
              </a:spcBef>
              <a:spcAft>
                <a:spcPct val="0"/>
              </a:spcAft>
              <a:buFontTx/>
              <a:buChar char="•"/>
            </a:pPr>
            <a:r>
              <a:rPr kumimoji="0" lang="en-US" altLang="en-US" sz="1100" b="1" i="0" u="none" strike="noStrike" cap="none" normalizeH="0" baseline="0" dirty="0">
                <a:ln>
                  <a:noFill/>
                </a:ln>
                <a:solidFill>
                  <a:srgbClr val="0A0A0A"/>
                </a:solidFill>
                <a:effectLst/>
                <a:latin typeface="Google Sans"/>
              </a:rPr>
              <a:t>1909:</a:t>
            </a:r>
            <a:r>
              <a:rPr kumimoji="0" lang="en-US" altLang="en-US" sz="1100" b="0" i="0" u="none" strike="noStrike" cap="none" normalizeH="0" baseline="0" dirty="0">
                <a:ln>
                  <a:noFill/>
                </a:ln>
                <a:solidFill>
                  <a:srgbClr val="0A0A0A"/>
                </a:solidFill>
                <a:effectLst/>
                <a:latin typeface="Google Sans"/>
              </a:rPr>
              <a:t> Triangle Shirtwaist Factory Fire kills 146 workers, highlighting dangerous conditions.</a:t>
            </a:r>
          </a:p>
          <a:p>
            <a:pPr lvl="0" eaLnBrk="0" fontAlgn="base" hangingPunct="0">
              <a:spcBef>
                <a:spcPct val="0"/>
              </a:spcBef>
              <a:spcAft>
                <a:spcPct val="0"/>
              </a:spcAft>
              <a:buFontTx/>
              <a:buChar char="•"/>
            </a:pPr>
            <a:r>
              <a:rPr kumimoji="0" lang="en-US" altLang="en-US" sz="1100" b="1" i="0" u="none" strike="noStrike" cap="none" normalizeH="0" baseline="0" dirty="0">
                <a:ln>
                  <a:noFill/>
                </a:ln>
                <a:solidFill>
                  <a:srgbClr val="0A0A0A"/>
                </a:solidFill>
                <a:effectLst/>
                <a:latin typeface="Google Sans"/>
              </a:rPr>
              <a:t>1914:</a:t>
            </a:r>
            <a:r>
              <a:rPr kumimoji="0" lang="en-US" altLang="en-US" sz="1100" b="0" i="0" u="none" strike="noStrike" cap="none" normalizeH="0" baseline="0" dirty="0">
                <a:ln>
                  <a:noFill/>
                </a:ln>
                <a:solidFill>
                  <a:srgbClr val="0A0A0A"/>
                </a:solidFill>
                <a:effectLst/>
                <a:latin typeface="Google Sans"/>
              </a:rPr>
              <a:t> Clayton Antitrust Act exempts unions from antitrust laws, but enforcement is weak.</a:t>
            </a:r>
          </a:p>
          <a:p>
            <a:pPr lvl="0" eaLnBrk="0" fontAlgn="base" hangingPunct="0">
              <a:spcBef>
                <a:spcPct val="0"/>
              </a:spcBef>
              <a:spcAft>
                <a:spcPct val="0"/>
              </a:spcAft>
              <a:buFontTx/>
              <a:buChar char="•"/>
            </a:pPr>
            <a:r>
              <a:rPr kumimoji="0" lang="en-US" altLang="en-US" sz="1100" b="1" i="0" u="none" strike="noStrike" cap="none" normalizeH="0" baseline="0" dirty="0">
                <a:ln>
                  <a:noFill/>
                </a:ln>
                <a:solidFill>
                  <a:srgbClr val="0A0A0A"/>
                </a:solidFill>
                <a:effectLst/>
                <a:latin typeface="Google Sans"/>
              </a:rPr>
              <a:t>1935:</a:t>
            </a:r>
            <a:r>
              <a:rPr kumimoji="0" lang="en-US" altLang="en-US" sz="1100" b="0" i="0" u="none" strike="noStrike" cap="none" normalizeH="0" baseline="0" dirty="0">
                <a:ln>
                  <a:noFill/>
                </a:ln>
                <a:solidFill>
                  <a:srgbClr val="0A0A0A"/>
                </a:solidFill>
                <a:effectLst/>
                <a:latin typeface="Google Sans"/>
              </a:rPr>
              <a:t> </a:t>
            </a:r>
            <a:r>
              <a:rPr kumimoji="0" lang="en-US" altLang="en-US" sz="1100" b="0" i="0" u="none" strike="noStrike" cap="none" normalizeH="0" baseline="0" dirty="0">
                <a:ln>
                  <a:noFill/>
                </a:ln>
                <a:solidFill>
                  <a:srgbClr val="0A0A0A"/>
                </a:solidFill>
                <a:effectLst/>
                <a:latin typeface="Google Sans"/>
                <a:hlinkClick r:id="rId8"/>
              </a:rPr>
              <a:t>Congress of Industrial Organizations</a:t>
            </a:r>
            <a:r>
              <a:rPr kumimoji="0" lang="en-US" altLang="en-US" sz="1100" b="0" i="0" u="none" strike="noStrike" cap="none" normalizeH="0" baseline="0" dirty="0">
                <a:ln>
                  <a:noFill/>
                </a:ln>
                <a:solidFill>
                  <a:srgbClr val="0A0A0A"/>
                </a:solidFill>
                <a:effectLst/>
                <a:latin typeface="Google Sans"/>
              </a:rPr>
              <a:t> (CIO) forms, organizing industrial workers.</a:t>
            </a:r>
          </a:p>
          <a:p>
            <a:pPr lvl="0" eaLnBrk="0" fontAlgn="base" hangingPunct="0">
              <a:spcBef>
                <a:spcPct val="0"/>
              </a:spcBef>
              <a:spcAft>
                <a:spcPct val="0"/>
              </a:spcAft>
              <a:buFontTx/>
              <a:buChar char="•"/>
            </a:pPr>
            <a:r>
              <a:rPr kumimoji="0" lang="en-US" altLang="en-US" sz="1100" b="1" i="0" u="none" strike="noStrike" cap="none" normalizeH="0" baseline="0" dirty="0">
                <a:ln>
                  <a:noFill/>
                </a:ln>
                <a:solidFill>
                  <a:srgbClr val="0A0A0A"/>
                </a:solidFill>
                <a:effectLst/>
                <a:latin typeface="Google Sans"/>
              </a:rPr>
              <a:t>1935:</a:t>
            </a:r>
            <a:r>
              <a:rPr kumimoji="0" lang="en-US" altLang="en-US" sz="1100" b="0" i="0" u="none" strike="noStrike" cap="none" normalizeH="0" baseline="0" dirty="0">
                <a:ln>
                  <a:noFill/>
                </a:ln>
                <a:solidFill>
                  <a:srgbClr val="0A0A0A"/>
                </a:solidFill>
                <a:effectLst/>
                <a:latin typeface="Google Sans"/>
              </a:rPr>
              <a:t> </a:t>
            </a:r>
            <a:r>
              <a:rPr kumimoji="0" lang="en-US" altLang="en-US" sz="1100" b="0" i="0" u="none" strike="noStrike" cap="none" normalizeH="0" baseline="0" dirty="0">
                <a:ln>
                  <a:noFill/>
                </a:ln>
                <a:solidFill>
                  <a:srgbClr val="0A0A0A"/>
                </a:solidFill>
                <a:effectLst/>
                <a:latin typeface="Google Sans"/>
                <a:hlinkClick r:id="rId9"/>
              </a:rPr>
              <a:t>National Labor Relations Act (Wagner Act)</a:t>
            </a:r>
            <a:r>
              <a:rPr kumimoji="0" lang="en-US" altLang="en-US" sz="1100" b="0" i="0" u="none" strike="noStrike" cap="none" normalizeH="0" baseline="0" dirty="0">
                <a:ln>
                  <a:noFill/>
                </a:ln>
                <a:solidFill>
                  <a:srgbClr val="0A0A0A"/>
                </a:solidFill>
                <a:effectLst/>
                <a:latin typeface="Google Sans"/>
              </a:rPr>
              <a:t> guarantees workers' right to organize and bargain.</a:t>
            </a:r>
          </a:p>
          <a:p>
            <a:pPr lvl="0" eaLnBrk="0" fontAlgn="base" hangingPunct="0">
              <a:spcBef>
                <a:spcPct val="0"/>
              </a:spcBef>
              <a:spcAft>
                <a:spcPct val="0"/>
              </a:spcAft>
              <a:buFontTx/>
              <a:buChar char="•"/>
            </a:pPr>
            <a:r>
              <a:rPr kumimoji="0" lang="en-US" altLang="en-US" sz="1100" b="1" i="0" u="none" strike="noStrike" cap="none" normalizeH="0" baseline="0" dirty="0">
                <a:ln>
                  <a:noFill/>
                </a:ln>
                <a:solidFill>
                  <a:srgbClr val="0A0A0A"/>
                </a:solidFill>
                <a:effectLst/>
                <a:latin typeface="Google Sans"/>
              </a:rPr>
              <a:t>1938:</a:t>
            </a:r>
            <a:r>
              <a:rPr kumimoji="0" lang="en-US" altLang="en-US" sz="1100" b="0" i="0" u="none" strike="noStrike" cap="none" normalizeH="0" baseline="0" dirty="0">
                <a:ln>
                  <a:noFill/>
                </a:ln>
                <a:solidFill>
                  <a:srgbClr val="0A0A0A"/>
                </a:solidFill>
                <a:effectLst/>
                <a:latin typeface="Google Sans"/>
              </a:rPr>
              <a:t> </a:t>
            </a:r>
            <a:r>
              <a:rPr kumimoji="0" lang="en-US" altLang="en-US" sz="1100" b="0" i="0" u="none" strike="noStrike" cap="none" normalizeH="0" baseline="0" dirty="0">
                <a:ln>
                  <a:noFill/>
                </a:ln>
                <a:solidFill>
                  <a:srgbClr val="0A0A0A"/>
                </a:solidFill>
                <a:effectLst/>
                <a:latin typeface="Google Sans"/>
                <a:hlinkClick r:id="rId10"/>
              </a:rPr>
              <a:t>Fair Labor Standards Act</a:t>
            </a:r>
            <a:r>
              <a:rPr kumimoji="0" lang="en-US" altLang="en-US" sz="1100" b="0" i="0" u="none" strike="noStrike" cap="none" normalizeH="0" baseline="0" dirty="0">
                <a:ln>
                  <a:noFill/>
                </a:ln>
                <a:solidFill>
                  <a:srgbClr val="0A0A0A"/>
                </a:solidFill>
                <a:effectLst/>
                <a:latin typeface="Google Sans"/>
              </a:rPr>
              <a:t> establishes minimum wage, overtime pay, and ends child labor.</a:t>
            </a:r>
          </a:p>
          <a:p>
            <a:pPr lvl="0" eaLnBrk="0" fontAlgn="base" hangingPunct="0">
              <a:spcBef>
                <a:spcPct val="0"/>
              </a:spcBef>
              <a:spcAft>
                <a:spcPct val="0"/>
              </a:spcAft>
              <a:buFontTx/>
              <a:buChar char="•"/>
            </a:pPr>
            <a:r>
              <a:rPr kumimoji="0" lang="en-US" altLang="en-US" sz="1100" b="1" i="0" u="none" strike="noStrike" cap="none" normalizeH="0" baseline="0" dirty="0">
                <a:ln>
                  <a:noFill/>
                </a:ln>
                <a:solidFill>
                  <a:srgbClr val="0A0A0A"/>
                </a:solidFill>
                <a:effectLst/>
                <a:latin typeface="Google Sans"/>
              </a:rPr>
              <a:t>1941:</a:t>
            </a:r>
            <a:r>
              <a:rPr kumimoji="0" lang="en-US" altLang="en-US" sz="1100" b="0" i="0" u="none" strike="noStrike" cap="none" normalizeH="0" baseline="0" dirty="0">
                <a:ln>
                  <a:noFill/>
                </a:ln>
                <a:solidFill>
                  <a:srgbClr val="0A0A0A"/>
                </a:solidFill>
                <a:effectLst/>
                <a:latin typeface="Google Sans"/>
              </a:rPr>
              <a:t> A. Philip Randolph threatens march on Washington for defense jobs, leading to fair hiring orders.</a:t>
            </a:r>
          </a:p>
          <a:p>
            <a:pPr lvl="0" eaLnBrk="0" fontAlgn="base" hangingPunct="0">
              <a:spcBef>
                <a:spcPct val="0"/>
              </a:spcBef>
              <a:spcAft>
                <a:spcPct val="0"/>
              </a:spcAft>
              <a:buFontTx/>
              <a:buChar char="•"/>
            </a:pPr>
            <a:r>
              <a:rPr kumimoji="0" lang="en-US" altLang="en-US" sz="1100" b="1" i="0" u="none" strike="noStrike" cap="none" normalizeH="0" baseline="0" dirty="0">
                <a:ln>
                  <a:noFill/>
                </a:ln>
                <a:solidFill>
                  <a:srgbClr val="0A0A0A"/>
                </a:solidFill>
                <a:effectLst/>
                <a:latin typeface="Google Sans"/>
              </a:rPr>
              <a:t>1947:</a:t>
            </a:r>
            <a:r>
              <a:rPr kumimoji="0" lang="en-US" altLang="en-US" sz="1100" b="0" i="0" u="none" strike="noStrike" cap="none" normalizeH="0" baseline="0" dirty="0">
                <a:ln>
                  <a:noFill/>
                </a:ln>
                <a:solidFill>
                  <a:srgbClr val="0A0A0A"/>
                </a:solidFill>
                <a:effectLst/>
                <a:latin typeface="Google Sans"/>
              </a:rPr>
              <a:t> Taft-Hartley Act restricts union power (e.g., closed shops).</a:t>
            </a:r>
          </a:p>
          <a:p>
            <a:pPr lvl="0" eaLnBrk="0" fontAlgn="base" hangingPunct="0">
              <a:spcBef>
                <a:spcPct val="0"/>
              </a:spcBef>
              <a:spcAft>
                <a:spcPct val="0"/>
              </a:spcAft>
              <a:buFontTx/>
              <a:buChar char="•"/>
            </a:pPr>
            <a:r>
              <a:rPr kumimoji="0" lang="en-US" altLang="en-US" sz="1100" b="1" i="0" u="none" strike="noStrike" cap="none" normalizeH="0" baseline="0" dirty="0">
                <a:ln>
                  <a:noFill/>
                </a:ln>
                <a:solidFill>
                  <a:srgbClr val="0A0A0A"/>
                </a:solidFill>
                <a:effectLst/>
                <a:latin typeface="Google Sans"/>
              </a:rPr>
              <a:t>1955:</a:t>
            </a:r>
            <a:r>
              <a:rPr kumimoji="0" lang="en-US" altLang="en-US" sz="1100" b="0" i="0" u="none" strike="noStrike" cap="none" normalizeH="0" baseline="0" dirty="0">
                <a:ln>
                  <a:noFill/>
                </a:ln>
                <a:solidFill>
                  <a:srgbClr val="0A0A0A"/>
                </a:solidFill>
                <a:effectLst/>
                <a:latin typeface="Google Sans"/>
              </a:rPr>
              <a:t> AFL and CIO merge, forming the AFL-CIO.</a:t>
            </a:r>
          </a:p>
          <a:p>
            <a:pPr lvl="0" eaLnBrk="0" fontAlgn="base" hangingPunct="0">
              <a:spcBef>
                <a:spcPct val="0"/>
              </a:spcBef>
              <a:spcAft>
                <a:spcPct val="0"/>
              </a:spcAft>
              <a:buFontTx/>
              <a:buChar char="•"/>
            </a:pPr>
            <a:r>
              <a:rPr kumimoji="0" lang="en-US" altLang="en-US" sz="1100" b="1" i="0" u="none" strike="noStrike" cap="none" normalizeH="0" baseline="0" dirty="0">
                <a:ln>
                  <a:noFill/>
                </a:ln>
                <a:solidFill>
                  <a:srgbClr val="0A0A0A"/>
                </a:solidFill>
                <a:effectLst/>
                <a:latin typeface="Google Sans"/>
              </a:rPr>
              <a:t>1968:</a:t>
            </a:r>
            <a:r>
              <a:rPr kumimoji="0" lang="en-US" altLang="en-US" sz="1100" b="0" i="0" u="none" strike="noStrike" cap="none" normalizeH="0" baseline="0" dirty="0">
                <a:ln>
                  <a:noFill/>
                </a:ln>
                <a:solidFill>
                  <a:srgbClr val="0A0A0A"/>
                </a:solidFill>
                <a:effectLst/>
                <a:latin typeface="Google Sans"/>
              </a:rPr>
              <a:t> </a:t>
            </a:r>
            <a:r>
              <a:rPr kumimoji="0" lang="en-US" altLang="en-US" sz="1100" b="0" i="0" u="none" strike="noStrike" cap="none" normalizeH="0" baseline="0" dirty="0">
                <a:ln>
                  <a:noFill/>
                </a:ln>
                <a:solidFill>
                  <a:srgbClr val="0A0A0A"/>
                </a:solidFill>
                <a:effectLst/>
                <a:latin typeface="Google Sans"/>
                <a:hlinkClick r:id="rId11"/>
              </a:rPr>
              <a:t>United Auto Workers</a:t>
            </a:r>
            <a:r>
              <a:rPr kumimoji="0" lang="en-US" altLang="en-US" sz="1100" b="0" i="0" u="none" strike="noStrike" cap="none" normalizeH="0" baseline="0" dirty="0">
                <a:ln>
                  <a:noFill/>
                </a:ln>
                <a:solidFill>
                  <a:srgbClr val="0A0A0A"/>
                </a:solidFill>
                <a:effectLst/>
                <a:latin typeface="Google Sans"/>
              </a:rPr>
              <a:t> strike against General Motors for improved benefits.</a:t>
            </a:r>
          </a:p>
          <a:p>
            <a:pPr lvl="0" eaLnBrk="0" fontAlgn="base" hangingPunct="0">
              <a:spcBef>
                <a:spcPct val="0"/>
              </a:spcBef>
              <a:spcAft>
                <a:spcPct val="0"/>
              </a:spcAft>
              <a:buFontTx/>
              <a:buChar char="•"/>
            </a:pPr>
            <a:r>
              <a:rPr kumimoji="0" lang="en-US" altLang="en-US" sz="1100" b="1" i="0" u="none" strike="noStrike" cap="none" normalizeH="0" baseline="0" dirty="0">
                <a:ln>
                  <a:noFill/>
                </a:ln>
                <a:solidFill>
                  <a:srgbClr val="0A0A0A"/>
                </a:solidFill>
                <a:effectLst/>
                <a:latin typeface="Google Sans"/>
              </a:rPr>
              <a:t>1970:</a:t>
            </a:r>
            <a:r>
              <a:rPr kumimoji="0" lang="en-US" altLang="en-US" sz="1100" b="0" i="0" u="none" strike="noStrike" cap="none" normalizeH="0" baseline="0" dirty="0">
                <a:ln>
                  <a:noFill/>
                </a:ln>
                <a:solidFill>
                  <a:srgbClr val="0A0A0A"/>
                </a:solidFill>
                <a:effectLst/>
                <a:latin typeface="Google Sans"/>
              </a:rPr>
              <a:t> </a:t>
            </a:r>
            <a:r>
              <a:rPr kumimoji="0" lang="en-US" altLang="en-US" sz="1100" b="0" i="0" u="none" strike="noStrike" cap="none" normalizeH="0" baseline="0" dirty="0">
                <a:ln>
                  <a:noFill/>
                </a:ln>
                <a:solidFill>
                  <a:srgbClr val="0A0A0A"/>
                </a:solidFill>
                <a:effectLst/>
                <a:latin typeface="Google Sans"/>
                <a:hlinkClick r:id="rId12"/>
              </a:rPr>
              <a:t>Great Postal Strike</a:t>
            </a:r>
            <a:r>
              <a:rPr kumimoji="0" lang="en-US" altLang="en-US" sz="1100" b="0" i="0" u="none" strike="noStrike" cap="none" normalizeH="0" baseline="0" dirty="0">
                <a:ln>
                  <a:noFill/>
                </a:ln>
                <a:solidFill>
                  <a:srgbClr val="0A0A0A"/>
                </a:solidFill>
                <a:effectLst/>
                <a:latin typeface="Google Sans"/>
              </a:rPr>
              <a:t> by federal employees shows massive worker power. </a:t>
            </a:r>
          </a:p>
          <a:p>
            <a:pPr lvl="0" algn="ctr" eaLnBrk="0" fontAlgn="base" hangingPunct="0">
              <a:spcBef>
                <a:spcPct val="0"/>
              </a:spcBef>
              <a:spcAft>
                <a:spcPct val="0"/>
              </a:spcAft>
            </a:pPr>
            <a:r>
              <a:rPr kumimoji="0" lang="en-US" altLang="en-US" sz="1100" b="1" i="0" u="none" strike="noStrike" cap="none" normalizeH="0" baseline="0" dirty="0">
                <a:ln>
                  <a:noFill/>
                </a:ln>
                <a:solidFill>
                  <a:srgbClr val="001D35"/>
                </a:solidFill>
                <a:effectLst/>
                <a:latin typeface="Google Sans"/>
              </a:rPr>
              <a:t>Late 20th Century &amp; 21st Century: Shifting Landscape</a:t>
            </a:r>
            <a:endParaRPr kumimoji="0" lang="en-US" altLang="en-US" sz="1100" b="0" i="0" u="none" strike="noStrike" cap="none" normalizeH="0" baseline="0" dirty="0">
              <a:ln>
                <a:noFill/>
              </a:ln>
              <a:solidFill>
                <a:schemeClr val="tx1"/>
              </a:solidFill>
              <a:effectLst/>
            </a:endParaRPr>
          </a:p>
          <a:p>
            <a:pPr lvl="0" eaLnBrk="0" fontAlgn="base" hangingPunct="0">
              <a:spcBef>
                <a:spcPct val="0"/>
              </a:spcBef>
              <a:spcAft>
                <a:spcPct val="0"/>
              </a:spcAft>
              <a:buFontTx/>
              <a:buChar char="•"/>
            </a:pPr>
            <a:r>
              <a:rPr kumimoji="0" lang="en-US" altLang="en-US" sz="1100" b="1" i="0" u="none" strike="noStrike" cap="none" normalizeH="0" baseline="0" dirty="0">
                <a:ln>
                  <a:noFill/>
                </a:ln>
                <a:solidFill>
                  <a:srgbClr val="0A0A0A"/>
                </a:solidFill>
                <a:effectLst/>
                <a:latin typeface="Google Sans"/>
              </a:rPr>
              <a:t>1981:</a:t>
            </a:r>
            <a:r>
              <a:rPr kumimoji="0" lang="en-US" altLang="en-US" sz="1100" b="0" i="0" u="none" strike="noStrike" cap="none" normalizeH="0" baseline="0" dirty="0">
                <a:ln>
                  <a:noFill/>
                </a:ln>
                <a:solidFill>
                  <a:srgbClr val="0A0A0A"/>
                </a:solidFill>
                <a:effectLst/>
                <a:latin typeface="Google Sans"/>
              </a:rPr>
              <a:t> Reagan fires striking </a:t>
            </a:r>
            <a:r>
              <a:rPr kumimoji="0" lang="en-US" altLang="en-US" sz="1100" b="0" i="0" u="none" strike="noStrike" cap="none" normalizeH="0" baseline="0" dirty="0">
                <a:ln>
                  <a:noFill/>
                </a:ln>
                <a:solidFill>
                  <a:srgbClr val="0A0A0A"/>
                </a:solidFill>
                <a:effectLst/>
                <a:latin typeface="Google Sans"/>
                <a:hlinkClick r:id="rId13"/>
              </a:rPr>
              <a:t>PATCO</a:t>
            </a:r>
            <a:r>
              <a:rPr kumimoji="0" lang="en-US" altLang="en-US" sz="1100" b="0" i="0" u="none" strike="noStrike" cap="none" normalizeH="0" baseline="0" dirty="0">
                <a:ln>
                  <a:noFill/>
                </a:ln>
                <a:solidFill>
                  <a:srgbClr val="0A0A0A"/>
                </a:solidFill>
                <a:effectLst/>
                <a:latin typeface="Google Sans"/>
              </a:rPr>
              <a:t> (air traffic controllers) workers, signaling a tougher stance.</a:t>
            </a:r>
          </a:p>
          <a:p>
            <a:pPr lvl="0" eaLnBrk="0" fontAlgn="base" hangingPunct="0">
              <a:spcBef>
                <a:spcPct val="0"/>
              </a:spcBef>
              <a:spcAft>
                <a:spcPct val="0"/>
              </a:spcAft>
              <a:buFontTx/>
              <a:buChar char="•"/>
            </a:pPr>
            <a:r>
              <a:rPr kumimoji="0" lang="en-US" altLang="en-US" sz="1100" b="1" i="0" u="none" strike="noStrike" cap="none" normalizeH="0" baseline="0" dirty="0">
                <a:ln>
                  <a:noFill/>
                </a:ln>
                <a:solidFill>
                  <a:srgbClr val="0A0A0A"/>
                </a:solidFill>
                <a:effectLst/>
                <a:latin typeface="Google Sans"/>
              </a:rPr>
              <a:t>1990s-2000s:</a:t>
            </a:r>
            <a:r>
              <a:rPr kumimoji="0" lang="en-US" altLang="en-US" sz="1100" b="0" i="0" u="none" strike="noStrike" cap="none" normalizeH="0" baseline="0" dirty="0">
                <a:ln>
                  <a:noFill/>
                </a:ln>
                <a:solidFill>
                  <a:srgbClr val="0A0A0A"/>
                </a:solidFill>
                <a:effectLst/>
                <a:latin typeface="Google Sans"/>
              </a:rPr>
              <a:t> Growth of "living wage" movements and increased unionization in service sectors.</a:t>
            </a:r>
          </a:p>
          <a:p>
            <a:pPr lvl="0" eaLnBrk="0" fontAlgn="base" hangingPunct="0">
              <a:spcBef>
                <a:spcPct val="0"/>
              </a:spcBef>
              <a:spcAft>
                <a:spcPct val="0"/>
              </a:spcAft>
              <a:buFontTx/>
              <a:buChar char="•"/>
            </a:pPr>
            <a:r>
              <a:rPr kumimoji="0" lang="en-US" altLang="en-US" sz="1100" b="1" i="0" u="none" strike="noStrike" cap="none" normalizeH="0" baseline="0" dirty="0">
                <a:ln>
                  <a:noFill/>
                </a:ln>
                <a:solidFill>
                  <a:srgbClr val="0A0A0A"/>
                </a:solidFill>
                <a:effectLst/>
                <a:latin typeface="Google Sans"/>
              </a:rPr>
              <a:t>2001:</a:t>
            </a:r>
            <a:r>
              <a:rPr kumimoji="0" lang="en-US" altLang="en-US" sz="1100" b="0" i="0" u="none" strike="noStrike" cap="none" normalizeH="0" baseline="0" dirty="0">
                <a:ln>
                  <a:noFill/>
                </a:ln>
                <a:solidFill>
                  <a:srgbClr val="0A0A0A"/>
                </a:solidFill>
                <a:effectLst/>
                <a:latin typeface="Google Sans"/>
              </a:rPr>
              <a:t> Living wage ordinances enacted in numerous communities.</a:t>
            </a:r>
          </a:p>
          <a:p>
            <a:pPr lvl="0" eaLnBrk="0" fontAlgn="base" hangingPunct="0">
              <a:spcBef>
                <a:spcPct val="0"/>
              </a:spcBef>
              <a:spcAft>
                <a:spcPct val="0"/>
              </a:spcAft>
              <a:buFontTx/>
              <a:buChar char="•"/>
            </a:pPr>
            <a:r>
              <a:rPr kumimoji="0" lang="en-US" altLang="en-US" sz="1100" b="1" i="0" u="none" strike="noStrike" cap="none" normalizeH="0" baseline="0" dirty="0">
                <a:ln>
                  <a:noFill/>
                </a:ln>
                <a:solidFill>
                  <a:srgbClr val="0A0A0A"/>
                </a:solidFill>
                <a:effectLst/>
                <a:latin typeface="Google Sans"/>
              </a:rPr>
              <a:t>2000s-Present:</a:t>
            </a:r>
            <a:r>
              <a:rPr kumimoji="0" lang="en-US" altLang="en-US" sz="1100" b="0" i="0" u="none" strike="noStrike" cap="none" normalizeH="0" baseline="0" dirty="0">
                <a:ln>
                  <a:noFill/>
                </a:ln>
                <a:solidFill>
                  <a:srgbClr val="0A0A0A"/>
                </a:solidFill>
                <a:effectLst/>
                <a:latin typeface="Google Sans"/>
              </a:rPr>
              <a:t> Struggles for immigrant worker rights (</a:t>
            </a:r>
            <a:r>
              <a:rPr kumimoji="0" lang="en-US" altLang="en-US" sz="1100" b="0" i="0" u="none" strike="noStrike" cap="none" normalizeH="0" baseline="0" dirty="0">
                <a:ln>
                  <a:noFill/>
                </a:ln>
                <a:solidFill>
                  <a:srgbClr val="0A0A0A"/>
                </a:solidFill>
                <a:effectLst/>
                <a:latin typeface="Google Sans"/>
                <a:hlinkClick r:id="rId14"/>
              </a:rPr>
              <a:t>Cesar Chavez</a:t>
            </a:r>
            <a:r>
              <a:rPr kumimoji="0" lang="en-US" altLang="en-US" sz="1100" b="0" i="0" u="none" strike="noStrike" cap="none" normalizeH="0" baseline="0" dirty="0">
                <a:ln>
                  <a:noFill/>
                </a:ln>
                <a:solidFill>
                  <a:srgbClr val="0A0A0A"/>
                </a:solidFill>
                <a:effectLst/>
                <a:latin typeface="Google Sans"/>
              </a:rPr>
              <a:t> legacy), healthcare access, and against globalization impacts.</a:t>
            </a:r>
          </a:p>
        </p:txBody>
      </p:sp>
      <p:pic>
        <p:nvPicPr>
          <p:cNvPr id="3074" name="Picture 2" descr="6th July 1892: The Homestead Strike sees Pinkerton agents fight striking  steelworkers">
            <a:extLst>
              <a:ext uri="{FF2B5EF4-FFF2-40B4-BE49-F238E27FC236}">
                <a16:creationId xmlns:a16="http://schemas.microsoft.com/office/drawing/2014/main" xmlns="" id="{59A282B6-E406-A09F-52F1-2B181FACD185}"/>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660342" y="1341086"/>
            <a:ext cx="4240306" cy="238517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xmlns="" id="{E51D3222-5E3E-3AD7-2AC5-02C202CE3C76}"/>
              </a:ext>
            </a:extLst>
          </p:cNvPr>
          <p:cNvSpPr txBox="1"/>
          <p:nvPr/>
        </p:nvSpPr>
        <p:spPr>
          <a:xfrm>
            <a:off x="7893425" y="3748670"/>
            <a:ext cx="4073150" cy="533544"/>
          </a:xfrm>
          <a:prstGeom prst="rect">
            <a:avLst/>
          </a:prstGeom>
          <a:noFill/>
        </p:spPr>
        <p:txBody>
          <a:bodyPr wrap="square">
            <a:spAutoFit/>
          </a:bodyPr>
          <a:lstStyle/>
          <a:p>
            <a:pPr algn="l">
              <a:lnSpc>
                <a:spcPts val="1800"/>
              </a:lnSpc>
            </a:pPr>
            <a:r>
              <a:rPr lang="en-US" sz="1100" b="0" i="0" u="none" strike="noStrike" dirty="0">
                <a:solidFill>
                  <a:srgbClr val="202124"/>
                </a:solidFill>
                <a:effectLst/>
                <a:latin typeface="Google Sans"/>
                <a:hlinkClick r:id="rId16"/>
              </a:rPr>
              <a:t>6th July 1892: The Homestead Strike sees Pinkerton agents fight striking steelworkers</a:t>
            </a:r>
          </a:p>
        </p:txBody>
      </p:sp>
      <p:sp>
        <p:nvSpPr>
          <p:cNvPr id="9" name="TextBox 8">
            <a:extLst>
              <a:ext uri="{FF2B5EF4-FFF2-40B4-BE49-F238E27FC236}">
                <a16:creationId xmlns:a16="http://schemas.microsoft.com/office/drawing/2014/main" xmlns="" id="{C3B02AE2-DD4B-3217-5F4D-1596134457FB}"/>
              </a:ext>
            </a:extLst>
          </p:cNvPr>
          <p:cNvSpPr txBox="1"/>
          <p:nvPr/>
        </p:nvSpPr>
        <p:spPr>
          <a:xfrm>
            <a:off x="8732095" y="4326422"/>
            <a:ext cx="3379693" cy="430887"/>
          </a:xfrm>
          <a:prstGeom prst="rect">
            <a:avLst/>
          </a:prstGeom>
          <a:noFill/>
        </p:spPr>
        <p:txBody>
          <a:bodyPr wrap="square">
            <a:spAutoFit/>
          </a:bodyPr>
          <a:lstStyle/>
          <a:p>
            <a:r>
              <a:rPr lang="en-US" sz="1050" dirty="0">
                <a:hlinkClick r:id="rId16"/>
              </a:rPr>
              <a:t>https://www.youtube.com/watch?v=-ZypvdYjKSM</a:t>
            </a:r>
            <a:endParaRPr lang="en-US" sz="1050" dirty="0"/>
          </a:p>
          <a:p>
            <a:endParaRPr lang="en-US" sz="1050" dirty="0"/>
          </a:p>
        </p:txBody>
      </p:sp>
    </p:spTree>
    <p:extLst>
      <p:ext uri="{BB962C8B-B14F-4D97-AF65-F5344CB8AC3E}">
        <p14:creationId xmlns:p14="http://schemas.microsoft.com/office/powerpoint/2010/main" val="131003144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1"/>
          <p:cNvSpPr/>
          <p:nvPr/>
        </p:nvSpPr>
        <p:spPr>
          <a:xfrm>
            <a:off x="376518" y="309267"/>
            <a:ext cx="11524130" cy="769441"/>
          </a:xfrm>
          <a:prstGeom prst="rect">
            <a:avLst/>
          </a:prstGeom>
        </p:spPr>
        <p:txBody>
          <a:bodyPr wrap="square">
            <a:spAutoFit/>
          </a:bodyPr>
          <a:lstStyle/>
          <a:p>
            <a:endParaRPr lang="en-US" sz="1100" b="1" i="0" dirty="0">
              <a:solidFill>
                <a:srgbClr val="515354"/>
              </a:solidFill>
              <a:effectLst/>
              <a:latin typeface="Roboto"/>
            </a:endParaRPr>
          </a:p>
          <a:p>
            <a:r>
              <a:rPr lang="en-US" sz="1100" b="1" i="0" dirty="0">
                <a:solidFill>
                  <a:srgbClr val="515354"/>
                </a:solidFill>
                <a:effectLst/>
                <a:latin typeface="Roboto"/>
              </a:rPr>
              <a:t>5. Do ONE of the following:</a:t>
            </a:r>
          </a:p>
          <a:p>
            <a:pPr>
              <a:buFont typeface="Arial" panose="020B0604020202020204" pitchFamily="34" charset="0"/>
              <a:buChar char="•"/>
            </a:pPr>
            <a:r>
              <a:rPr lang="en-US" sz="1100" b="0" i="0" dirty="0">
                <a:solidFill>
                  <a:srgbClr val="515354"/>
                </a:solidFill>
                <a:effectLst/>
                <a:latin typeface="Roboto"/>
              </a:rPr>
              <a:t>(b) Prepare an exhibit, a scrapbook, or a computer presentation, such as a slide show, illustrating three major achievements of the American labor movement and how those achievements affect American workers.</a:t>
            </a:r>
          </a:p>
        </p:txBody>
      </p:sp>
      <p:pic>
        <p:nvPicPr>
          <p:cNvPr id="3" name="Picture 2" descr="AmericanLabo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56259" y="1835704"/>
            <a:ext cx="917892" cy="91789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1"/>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 name="Rectangle 2"/>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Rectangle 6"/>
          <p:cNvSpPr/>
          <p:nvPr/>
        </p:nvSpPr>
        <p:spPr>
          <a:xfrm>
            <a:off x="532263" y="1300525"/>
            <a:ext cx="10890913" cy="4585871"/>
          </a:xfrm>
          <a:prstGeom prst="rect">
            <a:avLst/>
          </a:prstGeom>
        </p:spPr>
        <p:txBody>
          <a:bodyPr wrap="square">
            <a:spAutoFit/>
          </a:bodyPr>
          <a:lstStyle/>
          <a:p>
            <a:pPr lvl="0" eaLnBrk="0" fontAlgn="base" hangingPunct="0">
              <a:spcBef>
                <a:spcPct val="0"/>
              </a:spcBef>
              <a:spcAft>
                <a:spcPct val="0"/>
              </a:spcAft>
            </a:pPr>
            <a:r>
              <a:rPr kumimoji="0" lang="en-US" altLang="en-US" sz="1200" b="0" i="0" u="none" strike="noStrike" cap="none" normalizeH="0" baseline="0" dirty="0">
                <a:ln>
                  <a:noFill/>
                </a:ln>
                <a:solidFill>
                  <a:srgbClr val="0A0A0A"/>
                </a:solidFill>
                <a:effectLst/>
                <a:latin typeface="Google Sans"/>
              </a:rPr>
              <a:t>The American labor movement achieved landmark rights like the </a:t>
            </a:r>
            <a:r>
              <a:rPr kumimoji="0" lang="en-US" altLang="en-US" sz="1200" b="1" i="0" u="none" strike="noStrike" cap="none" normalizeH="0" baseline="0" dirty="0">
                <a:ln>
                  <a:noFill/>
                </a:ln>
                <a:solidFill>
                  <a:srgbClr val="0A0A0A"/>
                </a:solidFill>
                <a:effectLst/>
                <a:latin typeface="Google Sans"/>
              </a:rPr>
              <a:t>8-hour day/40-hour week</a:t>
            </a:r>
            <a:r>
              <a:rPr kumimoji="0" lang="en-US" altLang="en-US" sz="1200" b="0" i="0" u="none" strike="noStrike" cap="none" normalizeH="0" baseline="0" dirty="0">
                <a:ln>
                  <a:noFill/>
                </a:ln>
                <a:solidFill>
                  <a:srgbClr val="0A0A0A"/>
                </a:solidFill>
                <a:effectLst/>
                <a:latin typeface="Google Sans"/>
              </a:rPr>
              <a:t>, established crucial </a:t>
            </a:r>
            <a:r>
              <a:rPr kumimoji="0" lang="en-US" altLang="en-US" sz="1200" b="1" i="0" u="none" strike="noStrike" cap="none" normalizeH="0" baseline="0" dirty="0">
                <a:ln>
                  <a:noFill/>
                </a:ln>
                <a:solidFill>
                  <a:srgbClr val="0A0A0A"/>
                </a:solidFill>
                <a:effectLst/>
                <a:latin typeface="Google Sans"/>
              </a:rPr>
              <a:t>workplace safety regulations (OSHA)</a:t>
            </a:r>
            <a:r>
              <a:rPr kumimoji="0" lang="en-US" altLang="en-US" sz="1200" b="0" i="0" u="none" strike="noStrike" cap="none" normalizeH="0" baseline="0" dirty="0">
                <a:ln>
                  <a:noFill/>
                </a:ln>
                <a:solidFill>
                  <a:srgbClr val="0A0A0A"/>
                </a:solidFill>
                <a:effectLst/>
                <a:latin typeface="Google Sans"/>
              </a:rPr>
              <a:t>, and fought for fair wages, benefits (health, pensions), and protections against child labor, creating the modern middle class and ensuring fundamental rights to organize and bargain collectively that benefit all workers, unionized or not, through foundational laws like the FLSA and NLRA. </a:t>
            </a:r>
            <a:endParaRPr kumimoji="0" lang="en-US" altLang="en-US" sz="1100" b="0" i="0" u="none" strike="noStrike" cap="none" normalizeH="0" baseline="0" dirty="0">
              <a:ln>
                <a:noFill/>
              </a:ln>
              <a:solidFill>
                <a:schemeClr val="tx1"/>
              </a:solidFill>
              <a:effectLst/>
            </a:endParaRPr>
          </a:p>
          <a:p>
            <a:pPr lvl="0" eaLnBrk="0" fontAlgn="base" hangingPunct="0">
              <a:spcBef>
                <a:spcPct val="0"/>
              </a:spcBef>
              <a:spcAft>
                <a:spcPct val="0"/>
              </a:spcAft>
            </a:pPr>
            <a:endParaRPr kumimoji="0" lang="en-US" altLang="en-US" sz="2000" b="0" i="0" u="none" strike="noStrike" cap="none" normalizeH="0" baseline="0" dirty="0">
              <a:ln>
                <a:noFill/>
              </a:ln>
              <a:solidFill>
                <a:srgbClr val="0A0A0A"/>
              </a:solidFill>
              <a:effectLst/>
              <a:latin typeface="Google Sans"/>
            </a:endParaRPr>
          </a:p>
          <a:p>
            <a:pPr lvl="0" algn="ctr" eaLnBrk="0" fontAlgn="base" hangingPunct="0">
              <a:spcBef>
                <a:spcPct val="0"/>
              </a:spcBef>
              <a:spcAft>
                <a:spcPct val="0"/>
              </a:spcAft>
            </a:pPr>
            <a:r>
              <a:rPr kumimoji="0" lang="en-US" altLang="en-US" sz="2000" b="0" i="0" u="none" strike="noStrike" cap="none" normalizeH="0" baseline="0" dirty="0">
                <a:ln>
                  <a:noFill/>
                </a:ln>
                <a:solidFill>
                  <a:srgbClr val="0A0A0A"/>
                </a:solidFill>
                <a:effectLst/>
                <a:highlight>
                  <a:srgbClr val="FFFF00"/>
                </a:highlight>
                <a:latin typeface="Google Sans"/>
              </a:rPr>
              <a:t>Here are</a:t>
            </a:r>
            <a:r>
              <a:rPr kumimoji="0" lang="en-US" altLang="en-US" sz="2000" b="1" i="0" u="none" strike="noStrike" cap="none" normalizeH="0" baseline="0" dirty="0">
                <a:ln>
                  <a:noFill/>
                </a:ln>
                <a:solidFill>
                  <a:srgbClr val="FF0000"/>
                </a:solidFill>
                <a:effectLst/>
                <a:highlight>
                  <a:srgbClr val="FFFF00"/>
                </a:highlight>
                <a:latin typeface="Google Sans"/>
              </a:rPr>
              <a:t> three </a:t>
            </a:r>
            <a:r>
              <a:rPr kumimoji="0" lang="en-US" altLang="en-US" sz="2000" b="0" i="0" u="none" strike="noStrike" cap="none" normalizeH="0" baseline="0" dirty="0">
                <a:ln>
                  <a:noFill/>
                </a:ln>
                <a:solidFill>
                  <a:srgbClr val="0A0A0A"/>
                </a:solidFill>
                <a:effectLst/>
                <a:highlight>
                  <a:srgbClr val="FFFF00"/>
                </a:highlight>
                <a:latin typeface="Google Sans"/>
              </a:rPr>
              <a:t>major achievements and their impacts</a:t>
            </a:r>
            <a:r>
              <a:rPr kumimoji="0" lang="en-US" altLang="en-US" sz="2000" b="0" i="0" u="none" strike="noStrike" cap="none" normalizeH="0" baseline="0" dirty="0">
                <a:ln>
                  <a:noFill/>
                </a:ln>
                <a:solidFill>
                  <a:srgbClr val="0A0A0A"/>
                </a:solidFill>
                <a:effectLst/>
                <a:latin typeface="Google Sans"/>
              </a:rPr>
              <a:t>:</a:t>
            </a:r>
            <a:endParaRPr kumimoji="0" lang="en-US" altLang="en-US" b="0" i="0" u="none" strike="noStrike" cap="none" normalizeH="0" baseline="0" dirty="0">
              <a:ln>
                <a:noFill/>
              </a:ln>
              <a:solidFill>
                <a:schemeClr val="tx1"/>
              </a:solidFill>
              <a:effectLst/>
            </a:endParaRPr>
          </a:p>
          <a:p>
            <a:pPr lvl="0" eaLnBrk="0" fontAlgn="base" hangingPunct="0">
              <a:spcBef>
                <a:spcPct val="0"/>
              </a:spcBef>
              <a:spcAft>
                <a:spcPct val="0"/>
              </a:spcAft>
              <a:buFontTx/>
              <a:buAutoNum type="arabicPeriod"/>
            </a:pPr>
            <a:endParaRPr kumimoji="0" lang="en-US" altLang="en-US" sz="1200" b="1" i="0" u="none" strike="noStrike" cap="none" normalizeH="0" baseline="0" dirty="0">
              <a:ln>
                <a:noFill/>
              </a:ln>
              <a:solidFill>
                <a:srgbClr val="0A0A0A"/>
              </a:solidFill>
              <a:effectLst/>
              <a:latin typeface="Google Sans"/>
            </a:endParaRPr>
          </a:p>
          <a:p>
            <a:pPr lvl="0" eaLnBrk="0" fontAlgn="base" hangingPunct="0">
              <a:spcBef>
                <a:spcPct val="0"/>
              </a:spcBef>
              <a:spcAft>
                <a:spcPct val="0"/>
              </a:spcAft>
              <a:buFontTx/>
              <a:buAutoNum type="arabicPeriod"/>
            </a:pPr>
            <a:r>
              <a:rPr kumimoji="0" lang="en-US" altLang="en-US" sz="1200" b="1" i="0" u="none" strike="noStrike" cap="none" normalizeH="0" baseline="0" dirty="0">
                <a:ln>
                  <a:noFill/>
                </a:ln>
                <a:solidFill>
                  <a:srgbClr val="FF0000"/>
                </a:solidFill>
                <a:effectLst/>
                <a:latin typeface="Google Sans"/>
              </a:rPr>
              <a:t>The 8-Hour Day &amp; 40-Hour Workweek</a:t>
            </a:r>
            <a:endParaRPr kumimoji="0" lang="en-US" altLang="en-US" sz="1200" b="0" i="0" u="none" strike="noStrike" cap="none" normalizeH="0" baseline="0" dirty="0">
              <a:ln>
                <a:noFill/>
              </a:ln>
              <a:solidFill>
                <a:srgbClr val="FF0000"/>
              </a:solidFill>
              <a:effectLst/>
              <a:latin typeface="Google Sans"/>
            </a:endParaRPr>
          </a:p>
          <a:p>
            <a:pPr lvl="1" eaLnBrk="0" fontAlgn="base" hangingPunct="0">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rPr>
              <a:t>Achievement:</a:t>
            </a:r>
            <a:r>
              <a:rPr kumimoji="0" lang="en-US" altLang="en-US" sz="1200" b="0" i="0" u="none" strike="noStrike" cap="none" normalizeH="0" baseline="0" dirty="0">
                <a:ln>
                  <a:noFill/>
                </a:ln>
                <a:solidFill>
                  <a:srgbClr val="0A0A0A"/>
                </a:solidFill>
                <a:effectLst/>
                <a:latin typeface="Google Sans"/>
              </a:rPr>
              <a:t> Unions campaigned tirelessly, leading to the Fair Labor Standards Act (FLSA) of 1938, establishing the standard 8-hour day, 40-hour week, and overtime pay.</a:t>
            </a:r>
          </a:p>
          <a:p>
            <a:pPr lvl="1" eaLnBrk="0" fontAlgn="base" hangingPunct="0">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rPr>
              <a:t>Impact:</a:t>
            </a:r>
            <a:r>
              <a:rPr kumimoji="0" lang="en-US" altLang="en-US" sz="1200" b="0" i="0" u="none" strike="noStrike" cap="none" normalizeH="0" baseline="0" dirty="0">
                <a:ln>
                  <a:noFill/>
                </a:ln>
                <a:solidFill>
                  <a:srgbClr val="0A0A0A"/>
                </a:solidFill>
                <a:effectLst/>
                <a:latin typeface="Google Sans"/>
              </a:rPr>
              <a:t> This ended grueling 60+ hour workweeks and created work-life balance, ensuring fair compensation for extra hours, a standard benefit for nearly all US workers.</a:t>
            </a:r>
          </a:p>
          <a:p>
            <a:pPr lvl="0" eaLnBrk="0" fontAlgn="base" hangingPunct="0">
              <a:spcBef>
                <a:spcPct val="0"/>
              </a:spcBef>
              <a:spcAft>
                <a:spcPct val="0"/>
              </a:spcAft>
              <a:buFontTx/>
              <a:buAutoNum type="arabicPeriod" startAt="2"/>
            </a:pPr>
            <a:endParaRPr kumimoji="0" lang="en-US" altLang="en-US" sz="1200" b="1" i="0" u="none" strike="noStrike" cap="none" normalizeH="0" baseline="0" dirty="0">
              <a:ln>
                <a:noFill/>
              </a:ln>
              <a:solidFill>
                <a:srgbClr val="FF0000"/>
              </a:solidFill>
              <a:effectLst/>
              <a:latin typeface="Google Sans"/>
            </a:endParaRPr>
          </a:p>
          <a:p>
            <a:pPr lvl="0" eaLnBrk="0" fontAlgn="base" hangingPunct="0">
              <a:spcBef>
                <a:spcPct val="0"/>
              </a:spcBef>
              <a:spcAft>
                <a:spcPct val="0"/>
              </a:spcAft>
              <a:buFontTx/>
              <a:buAutoNum type="arabicPeriod" startAt="2"/>
            </a:pPr>
            <a:r>
              <a:rPr kumimoji="0" lang="en-US" altLang="en-US" sz="1200" b="1" i="0" u="none" strike="noStrike" cap="none" normalizeH="0" baseline="0" dirty="0">
                <a:ln>
                  <a:noFill/>
                </a:ln>
                <a:solidFill>
                  <a:srgbClr val="FF0000"/>
                </a:solidFill>
                <a:effectLst/>
                <a:latin typeface="Google Sans"/>
              </a:rPr>
              <a:t>Workplace Safety &amp; Health Protections</a:t>
            </a:r>
            <a:endParaRPr kumimoji="0" lang="en-US" altLang="en-US" sz="1200" b="0" i="0" u="none" strike="noStrike" cap="none" normalizeH="0" baseline="0" dirty="0">
              <a:ln>
                <a:noFill/>
              </a:ln>
              <a:solidFill>
                <a:srgbClr val="FF0000"/>
              </a:solidFill>
              <a:effectLst/>
              <a:latin typeface="Google Sans"/>
            </a:endParaRPr>
          </a:p>
          <a:p>
            <a:pPr lvl="1" eaLnBrk="0" fontAlgn="base" hangingPunct="0">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rPr>
              <a:t>Achievement:</a:t>
            </a:r>
            <a:r>
              <a:rPr kumimoji="0" lang="en-US" altLang="en-US" sz="1200" b="0" i="0" u="none" strike="noStrike" cap="none" normalizeH="0" baseline="0" dirty="0">
                <a:ln>
                  <a:noFill/>
                </a:ln>
                <a:solidFill>
                  <a:srgbClr val="0A0A0A"/>
                </a:solidFill>
                <a:effectLst/>
                <a:latin typeface="Google Sans"/>
              </a:rPr>
              <a:t> After horrific incidents like the Triangle Shirtwaist Factory fire, labor activism led to the creation of the Occupational Safety and Health Administration (OSHA) in 1970, mandating safe conditions.</a:t>
            </a:r>
          </a:p>
          <a:p>
            <a:pPr lvl="1" eaLnBrk="0" fontAlgn="base" hangingPunct="0">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rPr>
              <a:t>Impact:</a:t>
            </a:r>
            <a:r>
              <a:rPr kumimoji="0" lang="en-US" altLang="en-US" sz="1200" b="0" i="0" u="none" strike="noStrike" cap="none" normalizeH="0" baseline="0" dirty="0">
                <a:ln>
                  <a:noFill/>
                </a:ln>
                <a:solidFill>
                  <a:srgbClr val="0A0A0A"/>
                </a:solidFill>
                <a:effectLst/>
                <a:latin typeface="Google Sans"/>
              </a:rPr>
              <a:t> Employers are now legally required to provide safe environments, reducing accidents, and establishing rights to sick leave, workers' compensation, and safety equipment, protecting everyone from dangerous jobs.</a:t>
            </a:r>
          </a:p>
          <a:p>
            <a:pPr lvl="0" eaLnBrk="0" fontAlgn="base" hangingPunct="0">
              <a:spcBef>
                <a:spcPct val="0"/>
              </a:spcBef>
              <a:spcAft>
                <a:spcPct val="0"/>
              </a:spcAft>
              <a:buFontTx/>
              <a:buAutoNum type="arabicPeriod" startAt="3"/>
            </a:pPr>
            <a:endParaRPr kumimoji="0" lang="en-US" altLang="en-US" sz="1200" b="1" i="0" u="none" strike="noStrike" cap="none" normalizeH="0" baseline="0" dirty="0">
              <a:ln>
                <a:noFill/>
              </a:ln>
              <a:solidFill>
                <a:srgbClr val="0A0A0A"/>
              </a:solidFill>
              <a:effectLst/>
              <a:latin typeface="Google Sans"/>
            </a:endParaRPr>
          </a:p>
          <a:p>
            <a:pPr lvl="0" eaLnBrk="0" fontAlgn="base" hangingPunct="0">
              <a:spcBef>
                <a:spcPct val="0"/>
              </a:spcBef>
              <a:spcAft>
                <a:spcPct val="0"/>
              </a:spcAft>
              <a:buFontTx/>
              <a:buAutoNum type="arabicPeriod" startAt="3"/>
            </a:pPr>
            <a:r>
              <a:rPr kumimoji="0" lang="en-US" altLang="en-US" sz="1200" b="1" i="0" u="none" strike="noStrike" cap="none" normalizeH="0" baseline="0" dirty="0">
                <a:ln>
                  <a:noFill/>
                </a:ln>
                <a:solidFill>
                  <a:srgbClr val="FF0000"/>
                </a:solidFill>
                <a:effectLst/>
                <a:latin typeface="Google Sans"/>
              </a:rPr>
              <a:t>Right to Organize &amp; Collective Bargaining</a:t>
            </a:r>
            <a:endParaRPr kumimoji="0" lang="en-US" altLang="en-US" sz="1200" b="0" i="0" u="none" strike="noStrike" cap="none" normalizeH="0" baseline="0" dirty="0">
              <a:ln>
                <a:noFill/>
              </a:ln>
              <a:solidFill>
                <a:srgbClr val="FF0000"/>
              </a:solidFill>
              <a:effectLst/>
              <a:latin typeface="Google Sans"/>
            </a:endParaRPr>
          </a:p>
          <a:p>
            <a:pPr lvl="1" eaLnBrk="0" fontAlgn="base" hangingPunct="0">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rPr>
              <a:t>Achievement:</a:t>
            </a:r>
            <a:r>
              <a:rPr kumimoji="0" lang="en-US" altLang="en-US" sz="1200" b="0" i="0" u="none" strike="noStrike" cap="none" normalizeH="0" baseline="0" dirty="0">
                <a:ln>
                  <a:noFill/>
                </a:ln>
                <a:solidFill>
                  <a:srgbClr val="0A0A0A"/>
                </a:solidFill>
                <a:effectLst/>
                <a:latin typeface="Google Sans"/>
              </a:rPr>
              <a:t> Landmark legislation like the </a:t>
            </a:r>
            <a:r>
              <a:rPr kumimoji="0" lang="en-US" altLang="en-US" sz="1200" b="0" i="0" u="none" strike="noStrike" cap="none" normalizeH="0" baseline="0" dirty="0">
                <a:ln>
                  <a:noFill/>
                </a:ln>
                <a:solidFill>
                  <a:srgbClr val="0A0A0A"/>
                </a:solidFill>
                <a:effectLst/>
                <a:latin typeface="Google Sans"/>
                <a:hlinkClick r:id="rId3"/>
              </a:rPr>
              <a:t>National Labor Relations Act (NLRA)</a:t>
            </a:r>
            <a:r>
              <a:rPr kumimoji="0" lang="en-US" altLang="en-US" sz="1200" b="0" i="0" u="none" strike="noStrike" cap="none" normalizeH="0" baseline="0" dirty="0">
                <a:ln>
                  <a:noFill/>
                </a:ln>
                <a:solidFill>
                  <a:srgbClr val="0A0A0A"/>
                </a:solidFill>
                <a:effectLst/>
                <a:latin typeface="Google Sans"/>
              </a:rPr>
              <a:t> (Wagner Act) of 1935 protected workers' right to form unions and bargain for better wages, benefits (healthcare, pensions), and conditions.</a:t>
            </a:r>
          </a:p>
          <a:p>
            <a:pPr lvl="1" eaLnBrk="0" fontAlgn="base" hangingPunct="0">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rPr>
              <a:t>Impact:</a:t>
            </a:r>
            <a:r>
              <a:rPr kumimoji="0" lang="en-US" altLang="en-US" sz="1200" b="0" i="0" u="none" strike="noStrike" cap="none" normalizeH="0" baseline="0" dirty="0">
                <a:ln>
                  <a:noFill/>
                </a:ln>
                <a:solidFill>
                  <a:srgbClr val="0A0A0A"/>
                </a:solidFill>
                <a:effectLst/>
                <a:latin typeface="Google Sans"/>
              </a:rPr>
              <a:t> This empowered workers to negotiate as a group, raising overall pay scales and benefit standards, and fostering the growth of the American middle class, with benefits often extending beyond union jobs</a:t>
            </a:r>
          </a:p>
        </p:txBody>
      </p:sp>
    </p:spTree>
    <p:extLst>
      <p:ext uri="{BB962C8B-B14F-4D97-AF65-F5344CB8AC3E}">
        <p14:creationId xmlns:p14="http://schemas.microsoft.com/office/powerpoint/2010/main" val="56193966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1"/>
          <p:cNvSpPr/>
          <p:nvPr/>
        </p:nvSpPr>
        <p:spPr>
          <a:xfrm>
            <a:off x="400333" y="359603"/>
            <a:ext cx="11445923" cy="923330"/>
          </a:xfrm>
          <a:prstGeom prst="rect">
            <a:avLst/>
          </a:prstGeom>
        </p:spPr>
        <p:txBody>
          <a:bodyPr wrap="square">
            <a:spAutoFit/>
          </a:bodyPr>
          <a:lstStyle/>
          <a:p>
            <a:r>
              <a:rPr lang="en-US" b="1" i="0" dirty="0">
                <a:solidFill>
                  <a:srgbClr val="515354"/>
                </a:solidFill>
                <a:effectLst/>
                <a:latin typeface="Roboto"/>
              </a:rPr>
              <a:t>5. Do ONE of the following:  </a:t>
            </a:r>
            <a:r>
              <a:rPr lang="en-US" b="0" i="0" dirty="0">
                <a:solidFill>
                  <a:srgbClr val="515354"/>
                </a:solidFill>
                <a:effectLst/>
                <a:latin typeface="Roboto"/>
              </a:rPr>
              <a:t>(c) With your counselor's and parent or guardian's approval and permission, watch a movie that addresses organized labor in the United States. Afterward, discuss the movie with your counselor and explain what you learned.</a:t>
            </a:r>
          </a:p>
        </p:txBody>
      </p:sp>
      <p:sp>
        <p:nvSpPr>
          <p:cNvPr id="3" name="Rectangle 1"/>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3"/>
          <p:cNvSpPr/>
          <p:nvPr/>
        </p:nvSpPr>
        <p:spPr>
          <a:xfrm>
            <a:off x="400333" y="1208008"/>
            <a:ext cx="11639267" cy="5262979"/>
          </a:xfrm>
          <a:prstGeom prst="rect">
            <a:avLst/>
          </a:prstGeom>
        </p:spPr>
        <p:txBody>
          <a:bodyPr wrap="square">
            <a:spAutoFit/>
          </a:bodyPr>
          <a:lstStyle/>
          <a:p>
            <a:pPr lvl="0" eaLnBrk="0" fontAlgn="base" hangingPunct="0">
              <a:spcBef>
                <a:spcPct val="0"/>
              </a:spcBef>
              <a:spcAft>
                <a:spcPct val="0"/>
              </a:spcAft>
            </a:pPr>
            <a:r>
              <a:rPr kumimoji="0" lang="en-US" altLang="en-US" sz="1400" b="0" i="0" u="none" strike="noStrike" cap="none" normalizeH="0" baseline="0" dirty="0">
                <a:ln>
                  <a:noFill/>
                </a:ln>
                <a:solidFill>
                  <a:srgbClr val="0A0A0A"/>
                </a:solidFill>
                <a:effectLst/>
                <a:latin typeface="Google Sans"/>
              </a:rPr>
              <a:t>Key movies addressing U.S. organized labor cover diverse eras and struggles, from classics like </a:t>
            </a:r>
            <a:r>
              <a:rPr kumimoji="0" lang="en-US" altLang="en-US" sz="1400" b="0" i="1" u="none" strike="noStrike" cap="none" normalizeH="0" baseline="0" dirty="0">
                <a:ln>
                  <a:noFill/>
                </a:ln>
                <a:solidFill>
                  <a:srgbClr val="0A0A0A"/>
                </a:solidFill>
                <a:effectLst/>
                <a:latin typeface="Google Sans"/>
              </a:rPr>
              <a:t>The Grapes of Wrath</a:t>
            </a:r>
            <a:r>
              <a:rPr kumimoji="0" lang="en-US" altLang="en-US" sz="1400" b="0" i="0" u="none" strike="noStrike" cap="none" normalizeH="0" baseline="0" dirty="0">
                <a:ln>
                  <a:noFill/>
                </a:ln>
                <a:solidFill>
                  <a:srgbClr val="0A0A0A"/>
                </a:solidFill>
                <a:effectLst/>
                <a:latin typeface="Google Sans"/>
              </a:rPr>
              <a:t> (migrant workers), </a:t>
            </a:r>
            <a:r>
              <a:rPr kumimoji="0" lang="en-US" altLang="en-US" sz="1400" b="0" i="1" u="none" strike="noStrike" cap="none" normalizeH="0" baseline="0" dirty="0">
                <a:ln>
                  <a:noFill/>
                </a:ln>
                <a:solidFill>
                  <a:srgbClr val="0A0A0A"/>
                </a:solidFill>
                <a:effectLst/>
                <a:latin typeface="Google Sans"/>
              </a:rPr>
              <a:t>On the Waterfront</a:t>
            </a:r>
            <a:r>
              <a:rPr kumimoji="0" lang="en-US" altLang="en-US" sz="1400" b="0" i="0" u="none" strike="noStrike" cap="none" normalizeH="0" baseline="0" dirty="0">
                <a:ln>
                  <a:noFill/>
                </a:ln>
                <a:solidFill>
                  <a:srgbClr val="0A0A0A"/>
                </a:solidFill>
                <a:effectLst/>
                <a:latin typeface="Google Sans"/>
              </a:rPr>
              <a:t> (corrupt docks), </a:t>
            </a:r>
            <a:r>
              <a:rPr kumimoji="0" lang="en-US" altLang="en-US" sz="1400" b="0" i="1" u="none" strike="noStrike" cap="none" normalizeH="0" baseline="0" dirty="0">
                <a:ln>
                  <a:noFill/>
                </a:ln>
                <a:solidFill>
                  <a:srgbClr val="0A0A0A"/>
                </a:solidFill>
                <a:effectLst/>
                <a:latin typeface="Google Sans"/>
              </a:rPr>
              <a:t>Norma Rae</a:t>
            </a:r>
            <a:r>
              <a:rPr kumimoji="0" lang="en-US" altLang="en-US" sz="1400" b="0" i="0" u="none" strike="noStrike" cap="none" normalizeH="0" baseline="0" dirty="0">
                <a:ln>
                  <a:noFill/>
                </a:ln>
                <a:solidFill>
                  <a:srgbClr val="0A0A0A"/>
                </a:solidFill>
                <a:effectLst/>
                <a:latin typeface="Google Sans"/>
              </a:rPr>
              <a:t> (textile unionizing), </a:t>
            </a:r>
            <a:r>
              <a:rPr kumimoji="0" lang="en-US" altLang="en-US" sz="1400" b="0" i="1" u="none" strike="noStrike" cap="none" normalizeH="0" baseline="0" dirty="0" err="1">
                <a:ln>
                  <a:noFill/>
                </a:ln>
                <a:solidFill>
                  <a:srgbClr val="0A0A0A"/>
                </a:solidFill>
                <a:effectLst/>
                <a:latin typeface="Google Sans"/>
              </a:rPr>
              <a:t>Matewan</a:t>
            </a:r>
            <a:r>
              <a:rPr kumimoji="0" lang="en-US" altLang="en-US" sz="1400" b="0" i="0" u="none" strike="noStrike" cap="none" normalizeH="0" baseline="0" dirty="0">
                <a:ln>
                  <a:noFill/>
                </a:ln>
                <a:solidFill>
                  <a:srgbClr val="0A0A0A"/>
                </a:solidFill>
                <a:effectLst/>
                <a:latin typeface="Google Sans"/>
              </a:rPr>
              <a:t> (mining conflict), and </a:t>
            </a:r>
            <a:r>
              <a:rPr kumimoji="0" lang="en-US" altLang="en-US" sz="1400" b="0" i="1" u="none" strike="noStrike" cap="none" normalizeH="0" baseline="0" dirty="0">
                <a:ln>
                  <a:noFill/>
                </a:ln>
                <a:solidFill>
                  <a:srgbClr val="0A0A0A"/>
                </a:solidFill>
                <a:effectLst/>
                <a:latin typeface="Google Sans"/>
              </a:rPr>
              <a:t>Harlan County, USA</a:t>
            </a:r>
            <a:r>
              <a:rPr kumimoji="0" lang="en-US" altLang="en-US" sz="1400" b="0" i="0" u="none" strike="noStrike" cap="none" normalizeH="0" baseline="0" dirty="0">
                <a:ln>
                  <a:noFill/>
                </a:ln>
                <a:solidFill>
                  <a:srgbClr val="0A0A0A"/>
                </a:solidFill>
                <a:effectLst/>
                <a:latin typeface="Google Sans"/>
              </a:rPr>
              <a:t> (documenting miner strikes) to modern takes like </a:t>
            </a:r>
            <a:r>
              <a:rPr kumimoji="0" lang="en-US" altLang="en-US" sz="1400" b="0" i="1" u="none" strike="noStrike" cap="none" normalizeH="0" baseline="0" dirty="0">
                <a:ln>
                  <a:noFill/>
                </a:ln>
                <a:solidFill>
                  <a:srgbClr val="0A0A0A"/>
                </a:solidFill>
                <a:effectLst/>
                <a:latin typeface="Google Sans"/>
              </a:rPr>
              <a:t>Sorry to Bother You</a:t>
            </a:r>
            <a:r>
              <a:rPr kumimoji="0" lang="en-US" altLang="en-US" sz="1400" b="0" i="0" u="none" strike="noStrike" cap="none" normalizeH="0" baseline="0" dirty="0">
                <a:ln>
                  <a:noFill/>
                </a:ln>
                <a:solidFill>
                  <a:srgbClr val="0A0A0A"/>
                </a:solidFill>
                <a:effectLst/>
                <a:latin typeface="Google Sans"/>
              </a:rPr>
              <a:t> (gig economy/race) and documentaries like </a:t>
            </a:r>
            <a:r>
              <a:rPr kumimoji="0" lang="en-US" altLang="en-US" sz="1400" b="0" i="1" u="none" strike="noStrike" cap="none" normalizeH="0" baseline="0" dirty="0">
                <a:ln>
                  <a:noFill/>
                </a:ln>
                <a:solidFill>
                  <a:srgbClr val="0A0A0A"/>
                </a:solidFill>
                <a:effectLst/>
                <a:latin typeface="Google Sans"/>
              </a:rPr>
              <a:t>American Dream</a:t>
            </a:r>
            <a:r>
              <a:rPr kumimoji="0" lang="en-US" altLang="en-US" sz="1400" b="0" i="0" u="none" strike="noStrike" cap="none" normalizeH="0" baseline="0" dirty="0">
                <a:ln>
                  <a:noFill/>
                </a:ln>
                <a:solidFill>
                  <a:srgbClr val="0A0A0A"/>
                </a:solidFill>
                <a:effectLst/>
                <a:latin typeface="Google Sans"/>
              </a:rPr>
              <a:t> (Hormel strike) and </a:t>
            </a:r>
            <a:r>
              <a:rPr kumimoji="0" lang="en-US" altLang="en-US" sz="1400" b="0" i="1" u="none" strike="noStrike" cap="none" normalizeH="0" baseline="0" dirty="0">
                <a:ln>
                  <a:noFill/>
                </a:ln>
                <a:solidFill>
                  <a:srgbClr val="0A0A0A"/>
                </a:solidFill>
                <a:effectLst/>
                <a:latin typeface="Google Sans"/>
              </a:rPr>
              <a:t>At the River I Stand</a:t>
            </a:r>
            <a:r>
              <a:rPr kumimoji="0" lang="en-US" altLang="en-US" sz="1400" b="0" i="0" u="none" strike="noStrike" cap="none" normalizeH="0" baseline="0" dirty="0">
                <a:ln>
                  <a:noFill/>
                </a:ln>
                <a:solidFill>
                  <a:srgbClr val="0A0A0A"/>
                </a:solidFill>
                <a:effectLst/>
                <a:latin typeface="Google Sans"/>
              </a:rPr>
              <a:t> (Memphis sanitation strike), showcasing solidarity, corporate power, and worker resistance. </a:t>
            </a:r>
            <a:endParaRPr kumimoji="0" lang="en-US" altLang="en-US" sz="1400" b="0" i="0" u="none" strike="noStrike" cap="none" normalizeH="0" baseline="0" dirty="0">
              <a:ln>
                <a:noFill/>
              </a:ln>
              <a:solidFill>
                <a:schemeClr val="tx1"/>
              </a:solidFill>
              <a:effectLst/>
            </a:endParaRPr>
          </a:p>
          <a:p>
            <a:pPr lvl="0" eaLnBrk="0" fontAlgn="base" hangingPunct="0">
              <a:spcBef>
                <a:spcPct val="0"/>
              </a:spcBef>
              <a:spcAft>
                <a:spcPct val="0"/>
              </a:spcAft>
            </a:pPr>
            <a:endParaRPr kumimoji="0" lang="en-US" altLang="en-US" sz="1400" b="1" i="0" u="none" strike="noStrike" cap="none" normalizeH="0" baseline="0" dirty="0">
              <a:ln>
                <a:noFill/>
              </a:ln>
              <a:solidFill>
                <a:srgbClr val="FF0000"/>
              </a:solidFill>
              <a:effectLst/>
              <a:latin typeface="Google Sans"/>
            </a:endParaRPr>
          </a:p>
          <a:p>
            <a:pPr lvl="0" eaLnBrk="0" fontAlgn="base" hangingPunct="0">
              <a:spcBef>
                <a:spcPct val="0"/>
              </a:spcBef>
              <a:spcAft>
                <a:spcPct val="0"/>
              </a:spcAft>
            </a:pPr>
            <a:r>
              <a:rPr kumimoji="0" lang="en-US" altLang="en-US" sz="1400" b="1" i="0" u="none" strike="noStrike" cap="none" normalizeH="0" baseline="0" dirty="0">
                <a:ln>
                  <a:noFill/>
                </a:ln>
                <a:solidFill>
                  <a:srgbClr val="FF0000"/>
                </a:solidFill>
                <a:effectLst/>
                <a:latin typeface="Google Sans"/>
              </a:rPr>
              <a:t>Classics &amp; Historical Dramas</a:t>
            </a:r>
            <a:endParaRPr kumimoji="0" lang="en-US" altLang="en-US" sz="1400" b="0" i="0" u="none" strike="noStrike" cap="none" normalizeH="0" baseline="0" dirty="0">
              <a:ln>
                <a:noFill/>
              </a:ln>
              <a:solidFill>
                <a:srgbClr val="FF0000"/>
              </a:solidFill>
              <a:effectLst/>
            </a:endParaRPr>
          </a:p>
          <a:p>
            <a:pPr lvl="0" eaLnBrk="0" fontAlgn="base" hangingPunct="0">
              <a:spcBef>
                <a:spcPct val="0"/>
              </a:spcBef>
              <a:spcAft>
                <a:spcPct val="0"/>
              </a:spcAft>
              <a:buFontTx/>
              <a:buChar char="•"/>
            </a:pPr>
            <a:r>
              <a:rPr kumimoji="0" lang="en-US" altLang="en-US" sz="1400" b="1" i="1" u="none" strike="noStrike" cap="none" normalizeH="0" baseline="0" dirty="0">
                <a:ln>
                  <a:noFill/>
                </a:ln>
                <a:solidFill>
                  <a:srgbClr val="0A0A0A"/>
                </a:solidFill>
                <a:effectLst/>
                <a:latin typeface="Google Sans"/>
              </a:rPr>
              <a:t>The Grapes of Wrath</a:t>
            </a:r>
            <a:r>
              <a:rPr kumimoji="0" lang="en-US" altLang="en-US" sz="1400" b="0" i="0" u="none" strike="noStrike" cap="none" normalizeH="0" baseline="0" dirty="0">
                <a:ln>
                  <a:noFill/>
                </a:ln>
                <a:solidFill>
                  <a:srgbClr val="0A0A0A"/>
                </a:solidFill>
                <a:effectLst/>
                <a:latin typeface="Google Sans"/>
              </a:rPr>
              <a:t> (1940): The classic tale of displaced farmers during the Dust Bowl seeking better conditions.</a:t>
            </a:r>
          </a:p>
          <a:p>
            <a:pPr lvl="0" eaLnBrk="0" fontAlgn="base" hangingPunct="0">
              <a:spcBef>
                <a:spcPct val="0"/>
              </a:spcBef>
              <a:spcAft>
                <a:spcPct val="0"/>
              </a:spcAft>
              <a:buFontTx/>
              <a:buChar char="•"/>
            </a:pPr>
            <a:r>
              <a:rPr kumimoji="0" lang="en-US" altLang="en-US" sz="1400" b="1" i="1" u="none" strike="noStrike" cap="none" normalizeH="0" baseline="0" dirty="0">
                <a:ln>
                  <a:noFill/>
                </a:ln>
                <a:solidFill>
                  <a:srgbClr val="0A0A0A"/>
                </a:solidFill>
                <a:effectLst/>
                <a:latin typeface="Google Sans"/>
              </a:rPr>
              <a:t>Salt of the Earth</a:t>
            </a:r>
            <a:r>
              <a:rPr kumimoji="0" lang="en-US" altLang="en-US" sz="1400" b="0" i="0" u="none" strike="noStrike" cap="none" normalizeH="0" baseline="0" dirty="0">
                <a:ln>
                  <a:noFill/>
                </a:ln>
                <a:solidFill>
                  <a:srgbClr val="0A0A0A"/>
                </a:solidFill>
                <a:effectLst/>
                <a:latin typeface="Google Sans"/>
              </a:rPr>
              <a:t> (1954): Based on a real zinc miners' strike in New Mexico, featuring solidarity between Mex-</a:t>
            </a:r>
            <a:r>
              <a:rPr kumimoji="0" lang="en-US" altLang="en-US" sz="1400" b="0" i="0" u="none" strike="noStrike" cap="none" normalizeH="0" baseline="0" dirty="0" err="1">
                <a:ln>
                  <a:noFill/>
                </a:ln>
                <a:solidFill>
                  <a:srgbClr val="0A0A0A"/>
                </a:solidFill>
                <a:effectLst/>
                <a:latin typeface="Google Sans"/>
              </a:rPr>
              <a:t>Amer</a:t>
            </a:r>
            <a:r>
              <a:rPr kumimoji="0" lang="en-US" altLang="en-US" sz="1400" b="0" i="0" u="none" strike="noStrike" cap="none" normalizeH="0" baseline="0" dirty="0">
                <a:ln>
                  <a:noFill/>
                </a:ln>
                <a:solidFill>
                  <a:srgbClr val="0A0A0A"/>
                </a:solidFill>
                <a:effectLst/>
                <a:latin typeface="Google Sans"/>
              </a:rPr>
              <a:t> workers and their wives.</a:t>
            </a:r>
          </a:p>
          <a:p>
            <a:pPr lvl="0" eaLnBrk="0" fontAlgn="base" hangingPunct="0">
              <a:spcBef>
                <a:spcPct val="0"/>
              </a:spcBef>
              <a:spcAft>
                <a:spcPct val="0"/>
              </a:spcAft>
              <a:buFontTx/>
              <a:buChar char="•"/>
            </a:pPr>
            <a:r>
              <a:rPr kumimoji="0" lang="en-US" altLang="en-US" sz="1400" b="1" i="1" u="none" strike="noStrike" cap="none" normalizeH="0" baseline="0" dirty="0">
                <a:ln>
                  <a:noFill/>
                </a:ln>
                <a:solidFill>
                  <a:srgbClr val="0A0A0A"/>
                </a:solidFill>
                <a:effectLst/>
                <a:latin typeface="Google Sans"/>
              </a:rPr>
              <a:t>On the Waterfront</a:t>
            </a:r>
            <a:r>
              <a:rPr kumimoji="0" lang="en-US" altLang="en-US" sz="1400" b="0" i="0" u="none" strike="noStrike" cap="none" normalizeH="0" baseline="0" dirty="0">
                <a:ln>
                  <a:noFill/>
                </a:ln>
                <a:solidFill>
                  <a:srgbClr val="0A0A0A"/>
                </a:solidFill>
                <a:effectLst/>
                <a:latin typeface="Google Sans"/>
              </a:rPr>
              <a:t> (1954): Explores corruption and conscience in the longshoremen's union.</a:t>
            </a:r>
          </a:p>
          <a:p>
            <a:pPr lvl="0" eaLnBrk="0" fontAlgn="base" hangingPunct="0">
              <a:spcBef>
                <a:spcPct val="0"/>
              </a:spcBef>
              <a:spcAft>
                <a:spcPct val="0"/>
              </a:spcAft>
              <a:buFontTx/>
              <a:buChar char="•"/>
            </a:pPr>
            <a:r>
              <a:rPr kumimoji="0" lang="en-US" altLang="en-US" sz="1400" b="1" i="1" u="none" strike="noStrike" cap="none" normalizeH="0" baseline="0" dirty="0">
                <a:ln>
                  <a:noFill/>
                </a:ln>
                <a:solidFill>
                  <a:srgbClr val="0A0A0A"/>
                </a:solidFill>
                <a:effectLst/>
                <a:latin typeface="Google Sans"/>
              </a:rPr>
              <a:t>The Molly </a:t>
            </a:r>
            <a:r>
              <a:rPr kumimoji="0" lang="en-US" altLang="en-US" sz="1400" b="1" i="1" u="none" strike="noStrike" cap="none" normalizeH="0" baseline="0" dirty="0" err="1">
                <a:ln>
                  <a:noFill/>
                </a:ln>
                <a:solidFill>
                  <a:srgbClr val="0A0A0A"/>
                </a:solidFill>
                <a:effectLst/>
                <a:latin typeface="Google Sans"/>
              </a:rPr>
              <a:t>Maguires</a:t>
            </a:r>
            <a:r>
              <a:rPr kumimoji="0" lang="en-US" altLang="en-US" sz="1400" b="0" i="0" u="none" strike="noStrike" cap="none" normalizeH="0" baseline="0" dirty="0">
                <a:ln>
                  <a:noFill/>
                </a:ln>
                <a:solidFill>
                  <a:srgbClr val="0A0A0A"/>
                </a:solidFill>
                <a:effectLst/>
                <a:latin typeface="Google Sans"/>
              </a:rPr>
              <a:t> (1970): About Irish coal miners in Pennsylvania fighting oppressive conditions.</a:t>
            </a:r>
          </a:p>
          <a:p>
            <a:pPr lvl="0" eaLnBrk="0" fontAlgn="base" hangingPunct="0">
              <a:spcBef>
                <a:spcPct val="0"/>
              </a:spcBef>
              <a:spcAft>
                <a:spcPct val="0"/>
              </a:spcAft>
              <a:buFontTx/>
              <a:buChar char="•"/>
            </a:pPr>
            <a:r>
              <a:rPr kumimoji="0" lang="en-US" altLang="en-US" sz="1400" b="1" i="1" u="none" strike="noStrike" cap="none" normalizeH="0" baseline="0" dirty="0">
                <a:ln>
                  <a:noFill/>
                </a:ln>
                <a:solidFill>
                  <a:srgbClr val="0A0A0A"/>
                </a:solidFill>
                <a:effectLst/>
                <a:latin typeface="Google Sans"/>
              </a:rPr>
              <a:t>F.I.S.T.</a:t>
            </a:r>
            <a:r>
              <a:rPr kumimoji="0" lang="en-US" altLang="en-US" sz="1400" b="0" i="0" u="none" strike="noStrike" cap="none" normalizeH="0" baseline="0" dirty="0">
                <a:ln>
                  <a:noFill/>
                </a:ln>
                <a:solidFill>
                  <a:srgbClr val="0A0A0A"/>
                </a:solidFill>
                <a:effectLst/>
                <a:latin typeface="Google Sans"/>
              </a:rPr>
              <a:t> (1978) / </a:t>
            </a:r>
            <a:r>
              <a:rPr kumimoji="0" lang="en-US" altLang="en-US" sz="1400" b="1" i="1" u="none" strike="noStrike" cap="none" normalizeH="0" baseline="0" dirty="0">
                <a:ln>
                  <a:noFill/>
                </a:ln>
                <a:solidFill>
                  <a:srgbClr val="0A0A0A"/>
                </a:solidFill>
                <a:effectLst/>
                <a:latin typeface="Google Sans"/>
              </a:rPr>
              <a:t>Hoffa</a:t>
            </a:r>
            <a:r>
              <a:rPr kumimoji="0" lang="en-US" altLang="en-US" sz="1400" b="0" i="0" u="none" strike="noStrike" cap="none" normalizeH="0" baseline="0" dirty="0">
                <a:ln>
                  <a:noFill/>
                </a:ln>
                <a:solidFill>
                  <a:srgbClr val="0A0A0A"/>
                </a:solidFill>
                <a:effectLst/>
                <a:latin typeface="Google Sans"/>
              </a:rPr>
              <a:t> (1992): Fictionalized (F.I.S.T.) and biopic (Hoffa) accounts of Teamsters leader Jimmy Hoffa. </a:t>
            </a:r>
          </a:p>
          <a:p>
            <a:pPr lvl="0" eaLnBrk="0" fontAlgn="base" hangingPunct="0">
              <a:spcBef>
                <a:spcPct val="0"/>
              </a:spcBef>
              <a:spcAft>
                <a:spcPct val="0"/>
              </a:spcAft>
            </a:pPr>
            <a:endParaRPr kumimoji="0" lang="en-US" altLang="en-US" sz="1400" b="1" i="0" u="none" strike="noStrike" cap="none" normalizeH="0" baseline="0" dirty="0">
              <a:ln>
                <a:noFill/>
              </a:ln>
              <a:solidFill>
                <a:srgbClr val="FF0000"/>
              </a:solidFill>
              <a:effectLst/>
              <a:latin typeface="Google Sans"/>
            </a:endParaRPr>
          </a:p>
          <a:p>
            <a:pPr lvl="0" eaLnBrk="0" fontAlgn="base" hangingPunct="0">
              <a:spcBef>
                <a:spcPct val="0"/>
              </a:spcBef>
              <a:spcAft>
                <a:spcPct val="0"/>
              </a:spcAft>
            </a:pPr>
            <a:r>
              <a:rPr kumimoji="0" lang="en-US" altLang="en-US" sz="1400" b="1" i="0" u="none" strike="noStrike" cap="none" normalizeH="0" baseline="0" dirty="0">
                <a:ln>
                  <a:noFill/>
                </a:ln>
                <a:solidFill>
                  <a:srgbClr val="FF0000"/>
                </a:solidFill>
                <a:effectLst/>
                <a:latin typeface="Google Sans"/>
              </a:rPr>
              <a:t>Documentaries</a:t>
            </a:r>
            <a:endParaRPr kumimoji="0" lang="en-US" altLang="en-US" sz="1400" b="0" i="0" u="none" strike="noStrike" cap="none" normalizeH="0" baseline="0" dirty="0">
              <a:ln>
                <a:noFill/>
              </a:ln>
              <a:solidFill>
                <a:srgbClr val="FF0000"/>
              </a:solidFill>
              <a:effectLst/>
            </a:endParaRPr>
          </a:p>
          <a:p>
            <a:pPr lvl="0" eaLnBrk="0" fontAlgn="base" hangingPunct="0">
              <a:spcBef>
                <a:spcPct val="0"/>
              </a:spcBef>
              <a:spcAft>
                <a:spcPct val="0"/>
              </a:spcAft>
              <a:buFontTx/>
              <a:buChar char="•"/>
            </a:pPr>
            <a:r>
              <a:rPr kumimoji="0" lang="en-US" altLang="en-US" sz="1400" b="1" i="1" u="none" strike="noStrike" cap="none" normalizeH="0" baseline="0" dirty="0">
                <a:ln>
                  <a:noFill/>
                </a:ln>
                <a:solidFill>
                  <a:srgbClr val="0A0A0A"/>
                </a:solidFill>
                <a:effectLst/>
                <a:latin typeface="Google Sans"/>
              </a:rPr>
              <a:t>Harlan County, USA</a:t>
            </a:r>
            <a:r>
              <a:rPr kumimoji="0" lang="en-US" altLang="en-US" sz="1400" b="0" i="0" u="none" strike="noStrike" cap="none" normalizeH="0" baseline="0" dirty="0">
                <a:ln>
                  <a:noFill/>
                </a:ln>
                <a:solidFill>
                  <a:srgbClr val="0A0A0A"/>
                </a:solidFill>
                <a:effectLst/>
                <a:latin typeface="Google Sans"/>
              </a:rPr>
              <a:t> (1976): Oscar-winning doc on a Kentucky coal miners' strike.</a:t>
            </a:r>
          </a:p>
          <a:p>
            <a:pPr lvl="0" eaLnBrk="0" fontAlgn="base" hangingPunct="0">
              <a:spcBef>
                <a:spcPct val="0"/>
              </a:spcBef>
              <a:spcAft>
                <a:spcPct val="0"/>
              </a:spcAft>
              <a:buFontTx/>
              <a:buChar char="•"/>
            </a:pPr>
            <a:r>
              <a:rPr kumimoji="0" lang="en-US" altLang="en-US" sz="1400" b="1" i="1" u="none" strike="noStrike" cap="none" normalizeH="0" baseline="0" dirty="0">
                <a:ln>
                  <a:noFill/>
                </a:ln>
                <a:solidFill>
                  <a:srgbClr val="0A0A0A"/>
                </a:solidFill>
                <a:effectLst/>
                <a:latin typeface="Google Sans"/>
              </a:rPr>
              <a:t>With Babies and Banners</a:t>
            </a:r>
            <a:r>
              <a:rPr kumimoji="0" lang="en-US" altLang="en-US" sz="1400" b="0" i="0" u="none" strike="noStrike" cap="none" normalizeH="0" baseline="0" dirty="0">
                <a:ln>
                  <a:noFill/>
                </a:ln>
                <a:solidFill>
                  <a:srgbClr val="0A0A0A"/>
                </a:solidFill>
                <a:effectLst/>
                <a:latin typeface="Google Sans"/>
              </a:rPr>
              <a:t> (1978): Focuses on the Women's Emergency Brigade during the Flint sit-down strikes.</a:t>
            </a:r>
          </a:p>
          <a:p>
            <a:pPr lvl="0" eaLnBrk="0" fontAlgn="base" hangingPunct="0">
              <a:spcBef>
                <a:spcPct val="0"/>
              </a:spcBef>
              <a:spcAft>
                <a:spcPct val="0"/>
              </a:spcAft>
              <a:buFontTx/>
              <a:buChar char="•"/>
            </a:pPr>
            <a:r>
              <a:rPr kumimoji="0" lang="en-US" altLang="en-US" sz="1400" b="1" i="1" u="none" strike="noStrike" cap="none" normalizeH="0" baseline="0" dirty="0">
                <a:ln>
                  <a:noFill/>
                </a:ln>
                <a:solidFill>
                  <a:srgbClr val="0A0A0A"/>
                </a:solidFill>
                <a:effectLst/>
                <a:latin typeface="Google Sans"/>
              </a:rPr>
              <a:t>American Dream</a:t>
            </a:r>
            <a:r>
              <a:rPr kumimoji="0" lang="en-US" altLang="en-US" sz="1400" b="0" i="0" u="none" strike="noStrike" cap="none" normalizeH="0" baseline="0" dirty="0">
                <a:ln>
                  <a:noFill/>
                </a:ln>
                <a:solidFill>
                  <a:srgbClr val="0A0A0A"/>
                </a:solidFill>
                <a:effectLst/>
                <a:latin typeface="Google Sans"/>
              </a:rPr>
              <a:t> (1992): About the Hormel Foods strike in Austin, Minnesota.</a:t>
            </a:r>
          </a:p>
          <a:p>
            <a:pPr lvl="0" eaLnBrk="0" fontAlgn="base" hangingPunct="0">
              <a:spcBef>
                <a:spcPct val="0"/>
              </a:spcBef>
              <a:spcAft>
                <a:spcPct val="0"/>
              </a:spcAft>
              <a:buFontTx/>
              <a:buChar char="•"/>
            </a:pPr>
            <a:r>
              <a:rPr kumimoji="0" lang="en-US" altLang="en-US" sz="1400" b="1" i="1" u="none" strike="noStrike" cap="none" normalizeH="0" baseline="0" dirty="0">
                <a:ln>
                  <a:noFill/>
                </a:ln>
                <a:solidFill>
                  <a:srgbClr val="0A0A0A"/>
                </a:solidFill>
                <a:effectLst/>
                <a:latin typeface="Google Sans"/>
              </a:rPr>
              <a:t>At the River I Stand</a:t>
            </a:r>
            <a:r>
              <a:rPr kumimoji="0" lang="en-US" altLang="en-US" sz="1400" b="0" i="0" u="none" strike="noStrike" cap="none" normalizeH="0" baseline="0" dirty="0">
                <a:ln>
                  <a:noFill/>
                </a:ln>
                <a:solidFill>
                  <a:srgbClr val="0A0A0A"/>
                </a:solidFill>
                <a:effectLst/>
                <a:latin typeface="Google Sans"/>
              </a:rPr>
              <a:t> (1993): Covers the 1968 Memphis sanitation workers' strike. </a:t>
            </a:r>
          </a:p>
          <a:p>
            <a:pPr lvl="0" eaLnBrk="0" fontAlgn="base" hangingPunct="0">
              <a:spcBef>
                <a:spcPct val="0"/>
              </a:spcBef>
              <a:spcAft>
                <a:spcPct val="0"/>
              </a:spcAft>
            </a:pPr>
            <a:endParaRPr kumimoji="0" lang="en-US" altLang="en-US" sz="1400" b="1" i="0" u="sng" strike="noStrike" cap="none" normalizeH="0" baseline="0" dirty="0">
              <a:ln>
                <a:noFill/>
              </a:ln>
              <a:solidFill>
                <a:srgbClr val="FF0000"/>
              </a:solidFill>
              <a:effectLst/>
              <a:latin typeface="Google Sans"/>
            </a:endParaRPr>
          </a:p>
          <a:p>
            <a:pPr lvl="0" eaLnBrk="0" fontAlgn="base" hangingPunct="0">
              <a:spcBef>
                <a:spcPct val="0"/>
              </a:spcBef>
              <a:spcAft>
                <a:spcPct val="0"/>
              </a:spcAft>
            </a:pPr>
            <a:r>
              <a:rPr kumimoji="0" lang="en-US" altLang="en-US" sz="1400" b="1" i="0" u="sng" strike="noStrike" cap="none" normalizeH="0" baseline="0" dirty="0">
                <a:ln>
                  <a:noFill/>
                </a:ln>
                <a:solidFill>
                  <a:srgbClr val="FF0000"/>
                </a:solidFill>
                <a:effectLst/>
                <a:latin typeface="Google Sans"/>
              </a:rPr>
              <a:t>1970s-1990s Struggles &amp; Organizing</a:t>
            </a:r>
            <a:endParaRPr kumimoji="0" lang="en-US" altLang="en-US" sz="1400" b="0" i="0" u="sng" strike="noStrike" cap="none" normalizeH="0" baseline="0" dirty="0">
              <a:ln>
                <a:noFill/>
              </a:ln>
              <a:solidFill>
                <a:srgbClr val="FF0000"/>
              </a:solidFill>
              <a:effectLst/>
            </a:endParaRPr>
          </a:p>
          <a:p>
            <a:pPr lvl="0" eaLnBrk="0" fontAlgn="base" hangingPunct="0">
              <a:spcBef>
                <a:spcPct val="0"/>
              </a:spcBef>
              <a:spcAft>
                <a:spcPct val="0"/>
              </a:spcAft>
              <a:buFontTx/>
              <a:buChar char="•"/>
            </a:pPr>
            <a:r>
              <a:rPr kumimoji="0" lang="en-US" altLang="en-US" sz="1400" b="1" i="1" u="none" strike="noStrike" cap="none" normalizeH="0" baseline="0" dirty="0">
                <a:ln>
                  <a:noFill/>
                </a:ln>
                <a:solidFill>
                  <a:srgbClr val="0A0A0A"/>
                </a:solidFill>
                <a:effectLst/>
                <a:latin typeface="Google Sans"/>
              </a:rPr>
              <a:t>Norma Rae</a:t>
            </a:r>
            <a:r>
              <a:rPr kumimoji="0" lang="en-US" altLang="en-US" sz="1400" b="0" i="0" u="none" strike="noStrike" cap="none" normalizeH="0" baseline="0" dirty="0">
                <a:ln>
                  <a:noFill/>
                </a:ln>
                <a:solidFill>
                  <a:srgbClr val="0A0A0A"/>
                </a:solidFill>
                <a:effectLst/>
                <a:latin typeface="Google Sans"/>
              </a:rPr>
              <a:t> (1979): Sally Field's Oscar-winning role as a Southern textile worker organizing for a union.</a:t>
            </a:r>
          </a:p>
          <a:p>
            <a:pPr lvl="0" eaLnBrk="0" fontAlgn="base" hangingPunct="0">
              <a:spcBef>
                <a:spcPct val="0"/>
              </a:spcBef>
              <a:spcAft>
                <a:spcPct val="0"/>
              </a:spcAft>
              <a:buFontTx/>
              <a:buChar char="•"/>
            </a:pPr>
            <a:r>
              <a:rPr kumimoji="0" lang="en-US" altLang="en-US" sz="1400" b="1" i="1" u="none" strike="noStrike" cap="none" normalizeH="0" baseline="0" dirty="0">
                <a:ln>
                  <a:noFill/>
                </a:ln>
                <a:solidFill>
                  <a:srgbClr val="0A0A0A"/>
                </a:solidFill>
                <a:effectLst/>
                <a:latin typeface="Google Sans"/>
              </a:rPr>
              <a:t>Blue Collar</a:t>
            </a:r>
            <a:r>
              <a:rPr kumimoji="0" lang="en-US" altLang="en-US" sz="1400" b="0" i="0" u="none" strike="noStrike" cap="none" normalizeH="0" baseline="0" dirty="0">
                <a:ln>
                  <a:noFill/>
                </a:ln>
                <a:solidFill>
                  <a:srgbClr val="0A0A0A"/>
                </a:solidFill>
                <a:effectLst/>
                <a:latin typeface="Google Sans"/>
              </a:rPr>
              <a:t> (1978): Three auto workers caught up in union corruption.</a:t>
            </a:r>
          </a:p>
          <a:p>
            <a:pPr lvl="0" eaLnBrk="0" fontAlgn="base" hangingPunct="0">
              <a:spcBef>
                <a:spcPct val="0"/>
              </a:spcBef>
              <a:spcAft>
                <a:spcPct val="0"/>
              </a:spcAft>
              <a:buFontTx/>
              <a:buChar char="•"/>
            </a:pPr>
            <a:r>
              <a:rPr kumimoji="0" lang="en-US" altLang="en-US" sz="1400" b="1" i="1" u="none" strike="noStrike" cap="none" normalizeH="0" baseline="0" dirty="0">
                <a:ln>
                  <a:noFill/>
                </a:ln>
                <a:solidFill>
                  <a:srgbClr val="0A0A0A"/>
                </a:solidFill>
                <a:effectLst/>
                <a:latin typeface="Google Sans"/>
              </a:rPr>
              <a:t>Silkwood</a:t>
            </a:r>
            <a:r>
              <a:rPr kumimoji="0" lang="en-US" altLang="en-US" sz="1400" b="0" i="0" u="none" strike="noStrike" cap="none" normalizeH="0" baseline="0" dirty="0">
                <a:ln>
                  <a:noFill/>
                </a:ln>
                <a:solidFill>
                  <a:srgbClr val="0A0A0A"/>
                </a:solidFill>
                <a:effectLst/>
                <a:latin typeface="Google Sans"/>
              </a:rPr>
              <a:t> (1983): Meryl Streep as Karen Silkwood, a worker exposing safety violations at a plutonium plant.</a:t>
            </a:r>
          </a:p>
          <a:p>
            <a:pPr lvl="0" eaLnBrk="0" fontAlgn="base" hangingPunct="0">
              <a:spcBef>
                <a:spcPct val="0"/>
              </a:spcBef>
              <a:spcAft>
                <a:spcPct val="0"/>
              </a:spcAft>
              <a:buFontTx/>
              <a:buChar char="•"/>
            </a:pPr>
            <a:r>
              <a:rPr kumimoji="0" lang="en-US" altLang="en-US" sz="1400" b="1" i="1" u="none" strike="noStrike" cap="none" normalizeH="0" baseline="0" dirty="0" err="1">
                <a:ln>
                  <a:noFill/>
                </a:ln>
                <a:solidFill>
                  <a:srgbClr val="0A0A0A"/>
                </a:solidFill>
                <a:effectLst/>
                <a:latin typeface="Google Sans"/>
              </a:rPr>
              <a:t>Matewan</a:t>
            </a:r>
            <a:r>
              <a:rPr kumimoji="0" lang="en-US" altLang="en-US" sz="1400" b="0" i="0" u="none" strike="noStrike" cap="none" normalizeH="0" baseline="0" dirty="0">
                <a:ln>
                  <a:noFill/>
                </a:ln>
                <a:solidFill>
                  <a:srgbClr val="0A0A0A"/>
                </a:solidFill>
                <a:effectLst/>
                <a:latin typeface="Google Sans"/>
              </a:rPr>
              <a:t> (1987): John Sayles' film about a deadly 1920 coal miners' strike in West Virginia.</a:t>
            </a:r>
          </a:p>
          <a:p>
            <a:pPr lvl="0" eaLnBrk="0" fontAlgn="base" hangingPunct="0">
              <a:spcBef>
                <a:spcPct val="0"/>
              </a:spcBef>
              <a:spcAft>
                <a:spcPct val="0"/>
              </a:spcAft>
              <a:buFontTx/>
              <a:buChar char="•"/>
            </a:pPr>
            <a:r>
              <a:rPr kumimoji="0" lang="en-US" altLang="en-US" sz="1400" b="1" i="1" u="none" strike="noStrike" cap="none" normalizeH="0" baseline="0" dirty="0" err="1">
                <a:ln>
                  <a:noFill/>
                </a:ln>
                <a:solidFill>
                  <a:srgbClr val="0A0A0A"/>
                </a:solidFill>
                <a:effectLst/>
                <a:latin typeface="Google Sans"/>
              </a:rPr>
              <a:t>Newsies</a:t>
            </a:r>
            <a:r>
              <a:rPr kumimoji="0" lang="en-US" altLang="en-US" sz="1400" b="0" i="0" u="none" strike="noStrike" cap="none" normalizeH="0" baseline="0" dirty="0">
                <a:ln>
                  <a:noFill/>
                </a:ln>
                <a:solidFill>
                  <a:srgbClr val="0A0A0A"/>
                </a:solidFill>
                <a:effectLst/>
                <a:latin typeface="Google Sans"/>
              </a:rPr>
              <a:t> (1992): A musical about the 1899 newsboys' strike in NYC. </a:t>
            </a:r>
          </a:p>
        </p:txBody>
      </p:sp>
    </p:spTree>
    <p:extLst>
      <p:ext uri="{BB962C8B-B14F-4D97-AF65-F5344CB8AC3E}">
        <p14:creationId xmlns:p14="http://schemas.microsoft.com/office/powerpoint/2010/main" val="235631703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6518" y="309267"/>
            <a:ext cx="11524130" cy="830997"/>
          </a:xfrm>
          <a:prstGeom prst="rect">
            <a:avLst/>
          </a:prstGeom>
        </p:spPr>
        <p:txBody>
          <a:bodyPr wrap="square">
            <a:spAutoFit/>
          </a:bodyPr>
          <a:lstStyle/>
          <a:p>
            <a:r>
              <a:rPr lang="en-US" sz="1600" b="1" i="0" dirty="0">
                <a:solidFill>
                  <a:srgbClr val="515354"/>
                </a:solidFill>
                <a:effectLst/>
                <a:latin typeface="Roboto"/>
              </a:rPr>
              <a:t>5. Do ONE of the following:</a:t>
            </a:r>
          </a:p>
          <a:p>
            <a:pPr>
              <a:buFont typeface="Arial" panose="020B0604020202020204" pitchFamily="34" charset="0"/>
              <a:buChar char="•"/>
            </a:pPr>
            <a:r>
              <a:rPr lang="en-US" sz="1600" b="1" i="0" dirty="0">
                <a:solidFill>
                  <a:srgbClr val="FF0000"/>
                </a:solidFill>
                <a:effectLst/>
                <a:latin typeface="Roboto"/>
              </a:rPr>
              <a:t>(c) With your counselor's and parent or guardian's approval and permission, watch a movie that addresses organized labor in the United States. Afterward, discuss the movie with your counselor and explain what you learned.</a:t>
            </a:r>
          </a:p>
        </p:txBody>
      </p:sp>
      <p:pic>
        <p:nvPicPr>
          <p:cNvPr id="3" name="Picture 2" descr="AmericanLab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1942" y="5123329"/>
            <a:ext cx="1311550" cy="131155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1"/>
          <p:cNvSpPr>
            <a:spLocks noChangeArrowheads="1"/>
          </p:cNvSpPr>
          <p:nvPr/>
        </p:nvSpPr>
        <p:spPr bwMode="auto">
          <a:xfrm>
            <a:off x="786858" y="1734502"/>
            <a:ext cx="10381957" cy="2794590"/>
          </a:xfrm>
          <a:prstGeom prst="rect">
            <a:avLst/>
          </a:prstGeom>
          <a:solidFill>
            <a:srgbClr val="FFFF00"/>
          </a:solidFill>
          <a:ln>
            <a:solidFill>
              <a:schemeClr val="tx1"/>
            </a:solidFill>
          </a:ln>
          <a:effectLst/>
          <a:scene3d>
            <a:camera prst="orthographicFront"/>
            <a:lightRig rig="threePt" dir="t"/>
          </a:scene3d>
          <a:sp3d>
            <a:bevelT/>
          </a:sp3d>
        </p:spPr>
        <p:txBody>
          <a:bodyPr vert="horz" wrap="square" lIns="0" tIns="88872" rIns="0" bIns="179331"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400" b="1" i="0" u="sng" strike="noStrike" cap="none" normalizeH="0" baseline="0" dirty="0">
                <a:ln>
                  <a:noFill/>
                </a:ln>
                <a:solidFill>
                  <a:schemeClr val="tx1"/>
                </a:solidFill>
                <a:effectLst/>
              </a:rPr>
              <a:t>As</a:t>
            </a:r>
            <a:r>
              <a:rPr kumimoji="0" lang="en-US" altLang="en-US" sz="2400" b="1" i="0" u="sng" strike="noStrike" cap="none" normalizeH="0" dirty="0">
                <a:ln>
                  <a:noFill/>
                </a:ln>
                <a:solidFill>
                  <a:schemeClr val="tx1"/>
                </a:solidFill>
                <a:effectLst/>
              </a:rPr>
              <a:t> a Troop we will watch this movie as part of the MB:</a:t>
            </a:r>
            <a:endParaRPr kumimoji="0" lang="en-US" altLang="en-US" sz="2400" b="1" i="0" u="sng" strike="noStrike" cap="none" normalizeH="0" baseline="0" dirty="0">
              <a:ln>
                <a:noFill/>
              </a:ln>
              <a:solidFill>
                <a:schemeClr val="tx1"/>
              </a:solidFill>
              <a:effectLst/>
            </a:endParaRPr>
          </a:p>
          <a:p>
            <a:pPr marL="285750" marR="0" lvl="0" indent="-285750"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en-US" altLang="en-US" sz="2800" b="1" i="1" u="none" strike="noStrike" cap="none" normalizeH="0" baseline="0" dirty="0">
                <a:ln>
                  <a:noFill/>
                </a:ln>
                <a:solidFill>
                  <a:schemeClr val="accent1">
                    <a:lumMod val="75000"/>
                  </a:schemeClr>
                </a:solidFill>
                <a:effectLst/>
                <a:latin typeface="Google Sans"/>
              </a:rPr>
              <a:t>Newsies</a:t>
            </a:r>
            <a:r>
              <a:rPr kumimoji="0" lang="en-US" altLang="en-US" sz="2800" b="1" i="0" u="none" strike="noStrike" cap="none" normalizeH="0" baseline="0" dirty="0">
                <a:ln>
                  <a:noFill/>
                </a:ln>
                <a:solidFill>
                  <a:schemeClr val="accent1">
                    <a:lumMod val="75000"/>
                  </a:schemeClr>
                </a:solidFill>
                <a:effectLst/>
                <a:latin typeface="Google Sans"/>
              </a:rPr>
              <a:t> (1992):</a:t>
            </a:r>
            <a:r>
              <a:rPr kumimoji="0" lang="en-US" altLang="en-US" sz="2800" b="0" i="0" u="none" strike="noStrike" cap="none" normalizeH="0" baseline="0" dirty="0">
                <a:ln>
                  <a:noFill/>
                </a:ln>
                <a:solidFill>
                  <a:schemeClr val="accent1">
                    <a:lumMod val="75000"/>
                  </a:schemeClr>
                </a:solidFill>
                <a:effectLst/>
                <a:latin typeface="Google Sans"/>
              </a:rPr>
              <a:t> A Disney musical loosely based on the real-life 1899 newsboy strike in New York City. It's a spirited and accessible entry point for younger scouts, featuring music and an energetic story about young workers standing up to powerful publishers for fair wages</a:t>
            </a:r>
            <a:r>
              <a:rPr kumimoji="0" lang="en-US" altLang="en-US" sz="2000" b="0" i="0" u="none" strike="noStrike" cap="none" normalizeH="0" baseline="0" dirty="0">
                <a:ln>
                  <a:noFill/>
                </a:ln>
                <a:solidFill>
                  <a:schemeClr val="accent1">
                    <a:lumMod val="75000"/>
                  </a:schemeClr>
                </a:solidFill>
                <a:effectLst/>
                <a:latin typeface="Google Sans"/>
              </a:rPr>
              <a:t>.</a:t>
            </a:r>
          </a:p>
        </p:txBody>
      </p:sp>
    </p:spTree>
    <p:extLst>
      <p:ext uri="{BB962C8B-B14F-4D97-AF65-F5344CB8AC3E}">
        <p14:creationId xmlns:p14="http://schemas.microsoft.com/office/powerpoint/2010/main" val="35902577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74F150D-667C-2014-498C-D925BAA68E6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xmlns="" id="{87828C64-6782-9891-54A1-B6997C1165F8}"/>
              </a:ext>
            </a:extLst>
          </p:cNvPr>
          <p:cNvSpPr/>
          <p:nvPr/>
        </p:nvSpPr>
        <p:spPr>
          <a:xfrm>
            <a:off x="376518" y="309267"/>
            <a:ext cx="11524130" cy="830997"/>
          </a:xfrm>
          <a:prstGeom prst="rect">
            <a:avLst/>
          </a:prstGeom>
        </p:spPr>
        <p:txBody>
          <a:bodyPr wrap="square">
            <a:spAutoFit/>
          </a:bodyPr>
          <a:lstStyle/>
          <a:p>
            <a:r>
              <a:rPr lang="en-US" sz="1600" b="1" i="0" dirty="0">
                <a:solidFill>
                  <a:srgbClr val="515354"/>
                </a:solidFill>
                <a:effectLst/>
                <a:latin typeface="Roboto"/>
              </a:rPr>
              <a:t>5. Do ONE of the following:</a:t>
            </a:r>
          </a:p>
          <a:p>
            <a:pPr>
              <a:buFont typeface="Arial" panose="020B0604020202020204" pitchFamily="34" charset="0"/>
              <a:buChar char="•"/>
            </a:pPr>
            <a:r>
              <a:rPr lang="en-US" sz="1600" b="1" i="0" dirty="0">
                <a:solidFill>
                  <a:srgbClr val="FF0000"/>
                </a:solidFill>
                <a:effectLst/>
                <a:latin typeface="Roboto"/>
              </a:rPr>
              <a:t>(c) With your counselor's and parent or guardian's approval and permission, watch a movie that addresses organized labor in the United States. Afterward, discuss the movie with your counselor and explain what you learned.</a:t>
            </a:r>
          </a:p>
        </p:txBody>
      </p:sp>
      <p:pic>
        <p:nvPicPr>
          <p:cNvPr id="3" name="Picture 2" descr="AmericanLabor">
            <a:extLst>
              <a:ext uri="{FF2B5EF4-FFF2-40B4-BE49-F238E27FC236}">
                <a16:creationId xmlns:a16="http://schemas.microsoft.com/office/drawing/2014/main" xmlns="" id="{6E54CF6F-B514-94F7-6CCC-4D03624D755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58105" y="75255"/>
            <a:ext cx="605665" cy="60566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1">
            <a:extLst>
              <a:ext uri="{FF2B5EF4-FFF2-40B4-BE49-F238E27FC236}">
                <a16:creationId xmlns:a16="http://schemas.microsoft.com/office/drawing/2014/main" xmlns="" id="{5DB1E193-3D22-A30C-C4DA-779F059BD32A}"/>
              </a:ext>
            </a:extLst>
          </p:cNvPr>
          <p:cNvSpPr>
            <a:spLocks noChangeArrowheads="1"/>
          </p:cNvSpPr>
          <p:nvPr/>
        </p:nvSpPr>
        <p:spPr bwMode="auto">
          <a:xfrm>
            <a:off x="376518" y="1251074"/>
            <a:ext cx="11244710" cy="701709"/>
          </a:xfrm>
          <a:prstGeom prst="rect">
            <a:avLst/>
          </a:prstGeom>
          <a:solidFill>
            <a:srgbClr val="FFFF00"/>
          </a:solidFill>
          <a:ln>
            <a:solidFill>
              <a:schemeClr val="tx1"/>
            </a:solidFill>
          </a:ln>
          <a:effectLst/>
          <a:scene3d>
            <a:camera prst="orthographicFront"/>
            <a:lightRig rig="threePt" dir="t"/>
          </a:scene3d>
          <a:sp3d>
            <a:bevelT/>
          </a:sp3d>
        </p:spPr>
        <p:txBody>
          <a:bodyPr vert="horz" wrap="square" lIns="0" tIns="88872" rIns="0" bIns="179331" numCol="1" anchor="ctr" anchorCtr="0" compatLnSpc="1">
            <a:prstTxWarp prst="textNoShape">
              <a:avLst/>
            </a:prstTxWarp>
            <a:spAutoFit/>
          </a:bodyPr>
          <a:lstStyle/>
          <a:p>
            <a:pPr marL="285750" marR="0" lvl="0" indent="-285750"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en-US" altLang="en-US" sz="1400" b="1" i="1" u="none" strike="noStrike" cap="none" normalizeH="0" baseline="0" dirty="0">
                <a:ln>
                  <a:noFill/>
                </a:ln>
                <a:solidFill>
                  <a:schemeClr val="accent1">
                    <a:lumMod val="75000"/>
                  </a:schemeClr>
                </a:solidFill>
                <a:effectLst/>
                <a:latin typeface="Google Sans"/>
              </a:rPr>
              <a:t>Newsies</a:t>
            </a:r>
            <a:r>
              <a:rPr kumimoji="0" lang="en-US" altLang="en-US" sz="1400" b="1" i="0" u="none" strike="noStrike" cap="none" normalizeH="0" baseline="0" dirty="0">
                <a:ln>
                  <a:noFill/>
                </a:ln>
                <a:solidFill>
                  <a:schemeClr val="accent1">
                    <a:lumMod val="75000"/>
                  </a:schemeClr>
                </a:solidFill>
                <a:effectLst/>
                <a:latin typeface="Google Sans"/>
              </a:rPr>
              <a:t> (1992):</a:t>
            </a:r>
            <a:r>
              <a:rPr kumimoji="0" lang="en-US" altLang="en-US" sz="1400" b="0" i="0" u="none" strike="noStrike" cap="none" normalizeH="0" baseline="0" dirty="0">
                <a:ln>
                  <a:noFill/>
                </a:ln>
                <a:solidFill>
                  <a:schemeClr val="accent1">
                    <a:lumMod val="75000"/>
                  </a:schemeClr>
                </a:solidFill>
                <a:effectLst/>
                <a:latin typeface="Google Sans"/>
              </a:rPr>
              <a:t> A Disney musical loosely based on the real-life 1899 newsboy strike in New York City. It's a spirited story about young workers standing up to powerful publishers for fair wages</a:t>
            </a:r>
            <a:r>
              <a:rPr kumimoji="0" lang="en-US" altLang="en-US" sz="1100" b="0" i="0" u="none" strike="noStrike" cap="none" normalizeH="0" baseline="0" dirty="0">
                <a:ln>
                  <a:noFill/>
                </a:ln>
                <a:solidFill>
                  <a:schemeClr val="accent1">
                    <a:lumMod val="75000"/>
                  </a:schemeClr>
                </a:solidFill>
                <a:effectLst/>
                <a:latin typeface="Google Sans"/>
              </a:rPr>
              <a:t>.</a:t>
            </a:r>
            <a:endParaRPr lang="en-US" altLang="en-US" sz="1100" dirty="0">
              <a:solidFill>
                <a:schemeClr val="accent1">
                  <a:lumMod val="75000"/>
                </a:schemeClr>
              </a:solidFill>
              <a:latin typeface="Google Sans"/>
            </a:endParaRPr>
          </a:p>
        </p:txBody>
      </p:sp>
      <p:pic>
        <p:nvPicPr>
          <p:cNvPr id="6" name="Picture 5">
            <a:extLst>
              <a:ext uri="{FF2B5EF4-FFF2-40B4-BE49-F238E27FC236}">
                <a16:creationId xmlns:a16="http://schemas.microsoft.com/office/drawing/2014/main" xmlns="" id="{2CF6EAE4-51C3-42AC-7B5C-C71FA7BEA92A}"/>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Lst>
          </a:blip>
          <a:stretch>
            <a:fillRect/>
          </a:stretch>
        </p:blipFill>
        <p:spPr>
          <a:xfrm>
            <a:off x="2403307" y="2128388"/>
            <a:ext cx="3143250" cy="2238375"/>
          </a:xfrm>
          <a:prstGeom prst="rect">
            <a:avLst/>
          </a:prstGeom>
          <a:ln w="76200">
            <a:solidFill>
              <a:srgbClr val="00B0F0"/>
            </a:solidFill>
          </a:ln>
        </p:spPr>
      </p:pic>
      <p:sp>
        <p:nvSpPr>
          <p:cNvPr id="8" name="TextBox 7">
            <a:extLst>
              <a:ext uri="{FF2B5EF4-FFF2-40B4-BE49-F238E27FC236}">
                <a16:creationId xmlns:a16="http://schemas.microsoft.com/office/drawing/2014/main" xmlns="" id="{D77B0FDE-88AB-FFBB-5FA6-18D61AC343CB}"/>
              </a:ext>
            </a:extLst>
          </p:cNvPr>
          <p:cNvSpPr txBox="1"/>
          <p:nvPr/>
        </p:nvSpPr>
        <p:spPr>
          <a:xfrm>
            <a:off x="2231857" y="4366763"/>
            <a:ext cx="3314700" cy="923330"/>
          </a:xfrm>
          <a:prstGeom prst="rect">
            <a:avLst/>
          </a:prstGeom>
          <a:noFill/>
        </p:spPr>
        <p:txBody>
          <a:bodyPr wrap="square">
            <a:spAutoFit/>
          </a:bodyPr>
          <a:lstStyle/>
          <a:p>
            <a:pPr algn="ctr"/>
            <a:r>
              <a:rPr lang="en-US" b="0" i="0" dirty="0">
                <a:solidFill>
                  <a:srgbClr val="000000"/>
                </a:solidFill>
                <a:effectLst/>
                <a:latin typeface="Arial" panose="020B0604020202020204" pitchFamily="34" charset="0"/>
              </a:rPr>
              <a:t>Newsboys and newsgirl getting afternoon papers in New York City (1910)</a:t>
            </a:r>
            <a:endParaRPr lang="en-US" dirty="0"/>
          </a:p>
        </p:txBody>
      </p:sp>
      <p:pic>
        <p:nvPicPr>
          <p:cNvPr id="10" name="Picture 9">
            <a:extLst>
              <a:ext uri="{FF2B5EF4-FFF2-40B4-BE49-F238E27FC236}">
                <a16:creationId xmlns:a16="http://schemas.microsoft.com/office/drawing/2014/main" xmlns="" id="{E7A52E45-2BB0-2A08-22C9-11C88E99FD11}"/>
              </a:ext>
            </a:extLst>
          </p:cNvPr>
          <p:cNvPicPr>
            <a:picLocks noChangeAspect="1"/>
          </p:cNvPicPr>
          <p:nvPr/>
        </p:nvPicPr>
        <p:blipFill>
          <a:blip r:embed="rId5"/>
          <a:stretch>
            <a:fillRect/>
          </a:stretch>
        </p:blipFill>
        <p:spPr>
          <a:xfrm>
            <a:off x="5758484" y="2128388"/>
            <a:ext cx="1337641" cy="2600374"/>
          </a:xfrm>
          <a:prstGeom prst="rect">
            <a:avLst/>
          </a:prstGeom>
          <a:ln w="76200">
            <a:solidFill>
              <a:srgbClr val="00B0F0"/>
            </a:solidFill>
          </a:ln>
        </p:spPr>
      </p:pic>
      <p:sp>
        <p:nvSpPr>
          <p:cNvPr id="12" name="TextBox 11">
            <a:extLst>
              <a:ext uri="{FF2B5EF4-FFF2-40B4-BE49-F238E27FC236}">
                <a16:creationId xmlns:a16="http://schemas.microsoft.com/office/drawing/2014/main" xmlns="" id="{3C762C11-3618-D8E6-FA8A-EB219F5FF67D}"/>
              </a:ext>
            </a:extLst>
          </p:cNvPr>
          <p:cNvSpPr txBox="1"/>
          <p:nvPr/>
        </p:nvSpPr>
        <p:spPr>
          <a:xfrm>
            <a:off x="5621210" y="4788945"/>
            <a:ext cx="1612188" cy="830997"/>
          </a:xfrm>
          <a:prstGeom prst="rect">
            <a:avLst/>
          </a:prstGeom>
          <a:noFill/>
        </p:spPr>
        <p:txBody>
          <a:bodyPr wrap="square">
            <a:spAutoFit/>
          </a:bodyPr>
          <a:lstStyle/>
          <a:p>
            <a:pPr algn="ctr"/>
            <a:r>
              <a:rPr lang="en-US" sz="1200" b="0" i="0" dirty="0">
                <a:solidFill>
                  <a:srgbClr val="202122"/>
                </a:solidFill>
                <a:effectLst/>
                <a:latin typeface="Arial" panose="020B0604020202020204" pitchFamily="34" charset="0"/>
              </a:rPr>
              <a:t>Dave Simmons, first president of the Newsboys' union. (1899)</a:t>
            </a:r>
            <a:endParaRPr lang="en-US" sz="1200" dirty="0"/>
          </a:p>
        </p:txBody>
      </p:sp>
      <p:pic>
        <p:nvPicPr>
          <p:cNvPr id="14" name="Picture 13">
            <a:extLst>
              <a:ext uri="{FF2B5EF4-FFF2-40B4-BE49-F238E27FC236}">
                <a16:creationId xmlns:a16="http://schemas.microsoft.com/office/drawing/2014/main" xmlns="" id="{929C81E3-A3D3-2B8A-3402-936ADBF0ADE7}"/>
              </a:ext>
            </a:extLst>
          </p:cNvPr>
          <p:cNvPicPr>
            <a:picLocks noChangeAspect="1"/>
          </p:cNvPicPr>
          <p:nvPr/>
        </p:nvPicPr>
        <p:blipFill>
          <a:blip r:embed="rId6"/>
          <a:stretch>
            <a:fillRect/>
          </a:stretch>
        </p:blipFill>
        <p:spPr>
          <a:xfrm>
            <a:off x="7290548" y="2137317"/>
            <a:ext cx="2167777" cy="3091341"/>
          </a:xfrm>
          <a:prstGeom prst="rect">
            <a:avLst/>
          </a:prstGeom>
          <a:ln w="76200">
            <a:solidFill>
              <a:srgbClr val="00B0F0"/>
            </a:solidFill>
          </a:ln>
        </p:spPr>
      </p:pic>
      <p:sp>
        <p:nvSpPr>
          <p:cNvPr id="16" name="TextBox 15">
            <a:extLst>
              <a:ext uri="{FF2B5EF4-FFF2-40B4-BE49-F238E27FC236}">
                <a16:creationId xmlns:a16="http://schemas.microsoft.com/office/drawing/2014/main" xmlns="" id="{8EFA90C2-D3C4-EE17-DF84-0EF941C18C94}"/>
              </a:ext>
            </a:extLst>
          </p:cNvPr>
          <p:cNvSpPr txBox="1"/>
          <p:nvPr/>
        </p:nvSpPr>
        <p:spPr>
          <a:xfrm>
            <a:off x="7455154" y="5298453"/>
            <a:ext cx="2098183" cy="738664"/>
          </a:xfrm>
          <a:prstGeom prst="rect">
            <a:avLst/>
          </a:prstGeom>
          <a:noFill/>
        </p:spPr>
        <p:txBody>
          <a:bodyPr wrap="square">
            <a:spAutoFit/>
          </a:bodyPr>
          <a:lstStyle/>
          <a:p>
            <a:pPr algn="ctr"/>
            <a:r>
              <a:rPr lang="en-US" sz="1400" b="0" i="0" dirty="0">
                <a:effectLst/>
                <a:latin typeface="Arial" panose="020B0604020202020204" pitchFamily="34" charset="0"/>
              </a:rPr>
              <a:t>Boys selling newspapers on Brooklyn Bridge (1908)</a:t>
            </a:r>
            <a:endParaRPr lang="en-US" sz="1400" dirty="0"/>
          </a:p>
        </p:txBody>
      </p:sp>
      <p:sp>
        <p:nvSpPr>
          <p:cNvPr id="19" name="AutoShape 10">
            <a:extLst>
              <a:ext uri="{FF2B5EF4-FFF2-40B4-BE49-F238E27FC236}">
                <a16:creationId xmlns:a16="http://schemas.microsoft.com/office/drawing/2014/main" xmlns="" id="{7961E78A-72C6-9971-7A69-54F7DB8F8A98}"/>
              </a:ext>
            </a:extLst>
          </p:cNvPr>
          <p:cNvSpPr>
            <a:spLocks noChangeAspect="1" noChangeArrowheads="1"/>
          </p:cNvSpPr>
          <p:nvPr/>
        </p:nvSpPr>
        <p:spPr bwMode="auto">
          <a:xfrm>
            <a:off x="7858125"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1" name="Picture 20">
            <a:extLst>
              <a:ext uri="{FF2B5EF4-FFF2-40B4-BE49-F238E27FC236}">
                <a16:creationId xmlns:a16="http://schemas.microsoft.com/office/drawing/2014/main" xmlns="" id="{8D55E71D-F53F-ADCF-9B58-D15419035732}"/>
              </a:ext>
            </a:extLst>
          </p:cNvPr>
          <p:cNvPicPr>
            <a:picLocks noChangeAspect="1"/>
          </p:cNvPicPr>
          <p:nvPr/>
        </p:nvPicPr>
        <p:blipFill>
          <a:blip r:embed="rId7"/>
          <a:stretch>
            <a:fillRect/>
          </a:stretch>
        </p:blipFill>
        <p:spPr>
          <a:xfrm>
            <a:off x="399849" y="2116613"/>
            <a:ext cx="1757355" cy="2528295"/>
          </a:xfrm>
          <a:prstGeom prst="rect">
            <a:avLst/>
          </a:prstGeom>
          <a:ln w="76200">
            <a:solidFill>
              <a:srgbClr val="FF0000"/>
            </a:solidFill>
          </a:ln>
        </p:spPr>
      </p:pic>
      <p:sp>
        <p:nvSpPr>
          <p:cNvPr id="23" name="TextBox 22">
            <a:extLst>
              <a:ext uri="{FF2B5EF4-FFF2-40B4-BE49-F238E27FC236}">
                <a16:creationId xmlns:a16="http://schemas.microsoft.com/office/drawing/2014/main" xmlns="" id="{F295C804-A72D-D080-BB31-77F85FADD719}"/>
              </a:ext>
            </a:extLst>
          </p:cNvPr>
          <p:cNvSpPr txBox="1"/>
          <p:nvPr/>
        </p:nvSpPr>
        <p:spPr>
          <a:xfrm>
            <a:off x="360526" y="4731795"/>
            <a:ext cx="1757355" cy="338554"/>
          </a:xfrm>
          <a:prstGeom prst="rect">
            <a:avLst/>
          </a:prstGeom>
          <a:noFill/>
        </p:spPr>
        <p:txBody>
          <a:bodyPr wrap="square">
            <a:spAutoFit/>
          </a:bodyPr>
          <a:lstStyle/>
          <a:p>
            <a:pPr algn="ctr"/>
            <a:r>
              <a:rPr lang="en-US" sz="1600" b="1" i="0" dirty="0">
                <a:solidFill>
                  <a:srgbClr val="000000"/>
                </a:solidFill>
                <a:effectLst/>
                <a:latin typeface="Arial" panose="020B0604020202020204" pitchFamily="34" charset="0"/>
              </a:rPr>
              <a:t>Joseph Pulitzer</a:t>
            </a:r>
            <a:endParaRPr lang="en-US" sz="1600" dirty="0"/>
          </a:p>
        </p:txBody>
      </p:sp>
      <p:pic>
        <p:nvPicPr>
          <p:cNvPr id="25" name="Picture 24">
            <a:extLst>
              <a:ext uri="{FF2B5EF4-FFF2-40B4-BE49-F238E27FC236}">
                <a16:creationId xmlns:a16="http://schemas.microsoft.com/office/drawing/2014/main" xmlns="" id="{0B45C6A8-55E1-14E3-2F2D-D4A151D7FC47}"/>
              </a:ext>
            </a:extLst>
          </p:cNvPr>
          <p:cNvPicPr>
            <a:picLocks noChangeAspect="1"/>
          </p:cNvPicPr>
          <p:nvPr/>
        </p:nvPicPr>
        <p:blipFill>
          <a:blip r:embed="rId8"/>
          <a:srcRect l="6493" r="10511"/>
          <a:stretch/>
        </p:blipFill>
        <p:spPr>
          <a:xfrm>
            <a:off x="10013313" y="2186795"/>
            <a:ext cx="1511815" cy="2528295"/>
          </a:xfrm>
          <a:prstGeom prst="rect">
            <a:avLst/>
          </a:prstGeom>
          <a:ln w="76200">
            <a:solidFill>
              <a:srgbClr val="FF0000"/>
            </a:solidFill>
          </a:ln>
        </p:spPr>
      </p:pic>
      <p:sp>
        <p:nvSpPr>
          <p:cNvPr id="27" name="TextBox 26">
            <a:extLst>
              <a:ext uri="{FF2B5EF4-FFF2-40B4-BE49-F238E27FC236}">
                <a16:creationId xmlns:a16="http://schemas.microsoft.com/office/drawing/2014/main" xmlns="" id="{341E2002-5BBE-AAA6-BC3F-4ED9D985801C}"/>
              </a:ext>
            </a:extLst>
          </p:cNvPr>
          <p:cNvSpPr txBox="1"/>
          <p:nvPr/>
        </p:nvSpPr>
        <p:spPr>
          <a:xfrm>
            <a:off x="10013313" y="4788945"/>
            <a:ext cx="7077074" cy="307777"/>
          </a:xfrm>
          <a:prstGeom prst="rect">
            <a:avLst/>
          </a:prstGeom>
          <a:noFill/>
        </p:spPr>
        <p:txBody>
          <a:bodyPr wrap="square">
            <a:spAutoFit/>
          </a:bodyPr>
          <a:lstStyle/>
          <a:p>
            <a:r>
              <a:rPr lang="en-US" sz="1400" b="1" i="0" dirty="0">
                <a:solidFill>
                  <a:srgbClr val="000000"/>
                </a:solidFill>
                <a:effectLst/>
                <a:latin typeface="Arial" panose="020B0604020202020204" pitchFamily="34" charset="0"/>
              </a:rPr>
              <a:t>William R. Hearst</a:t>
            </a:r>
            <a:endParaRPr lang="en-US" sz="1400" dirty="0"/>
          </a:p>
        </p:txBody>
      </p:sp>
      <p:sp>
        <p:nvSpPr>
          <p:cNvPr id="29" name="TextBox 28">
            <a:extLst>
              <a:ext uri="{FF2B5EF4-FFF2-40B4-BE49-F238E27FC236}">
                <a16:creationId xmlns:a16="http://schemas.microsoft.com/office/drawing/2014/main" xmlns="" id="{7D0B2F2F-BB70-A4E2-8F00-1ED1F275B913}"/>
              </a:ext>
            </a:extLst>
          </p:cNvPr>
          <p:cNvSpPr txBox="1"/>
          <p:nvPr/>
        </p:nvSpPr>
        <p:spPr>
          <a:xfrm>
            <a:off x="516228" y="6050847"/>
            <a:ext cx="11244710" cy="523220"/>
          </a:xfrm>
          <a:prstGeom prst="rect">
            <a:avLst/>
          </a:prstGeom>
          <a:solidFill>
            <a:srgbClr val="FFFF00"/>
          </a:solidFill>
          <a:ln w="76200">
            <a:solidFill>
              <a:srgbClr val="FF0000"/>
            </a:solidFill>
          </a:ln>
        </p:spPr>
        <p:txBody>
          <a:bodyPr wrap="square">
            <a:spAutoFit/>
          </a:bodyPr>
          <a:lstStyle/>
          <a:p>
            <a:r>
              <a:rPr lang="en-US" sz="1400" b="0" i="0" dirty="0">
                <a:solidFill>
                  <a:srgbClr val="202122"/>
                </a:solidFill>
                <a:effectLst/>
                <a:latin typeface="Arial" panose="020B0604020202020204" pitchFamily="34" charset="0"/>
              </a:rPr>
              <a:t>Pulitzer and Hearst were the cause of the </a:t>
            </a:r>
            <a:r>
              <a:rPr lang="en-US" sz="1400" b="0" i="0" u="none" strike="noStrike" dirty="0">
                <a:solidFill>
                  <a:srgbClr val="3366CC"/>
                </a:solidFill>
                <a:effectLst/>
                <a:latin typeface="Arial" panose="020B0604020202020204" pitchFamily="34" charset="0"/>
                <a:hlinkClick r:id="rId9" tooltip="Newsboys' strike of 1899"/>
              </a:rPr>
              <a:t>newsboys' strike of 1899</a:t>
            </a:r>
            <a:r>
              <a:rPr lang="en-US" sz="1400" b="0" i="0" dirty="0">
                <a:solidFill>
                  <a:srgbClr val="202122"/>
                </a:solidFill>
                <a:effectLst/>
                <a:latin typeface="Arial" panose="020B0604020202020204" pitchFamily="34" charset="0"/>
              </a:rPr>
              <a:t>, a youth-led campaign to force change in the way that Joseph Pulitzer and William Randolph Hearst's newspapers compensated their child newspaper hawkers</a:t>
            </a:r>
            <a:endParaRPr lang="en-US" sz="1400" dirty="0"/>
          </a:p>
        </p:txBody>
      </p:sp>
    </p:spTree>
    <p:extLst>
      <p:ext uri="{BB962C8B-B14F-4D97-AF65-F5344CB8AC3E}">
        <p14:creationId xmlns:p14="http://schemas.microsoft.com/office/powerpoint/2010/main" val="35219439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a:extLst>
              <a:ext uri="{FF2B5EF4-FFF2-40B4-BE49-F238E27FC236}">
                <a16:creationId xmlns:a16="http://schemas.microsoft.com/office/drawing/2014/main" xmlns="" id="{06B63241-CEFB-00E3-9AB6-38E4A374A842}"/>
              </a:ext>
            </a:extLst>
          </p:cNvPr>
          <p:cNvSpPr txBox="1"/>
          <p:nvPr/>
        </p:nvSpPr>
        <p:spPr>
          <a:xfrm>
            <a:off x="6863269" y="2927003"/>
            <a:ext cx="6096000" cy="3731791"/>
          </a:xfrm>
          <a:prstGeom prst="rect">
            <a:avLst/>
          </a:prstGeom>
          <a:noFill/>
        </p:spPr>
        <p:txBody>
          <a:bodyPr wrap="square">
            <a:spAutoFit/>
          </a:bodyPr>
          <a:lstStyle/>
          <a:p>
            <a:pPr algn="l">
              <a:spcAft>
                <a:spcPts val="300"/>
              </a:spcAft>
              <a:buNone/>
            </a:pPr>
            <a:r>
              <a:rPr lang="en-US" b="1" i="0" dirty="0">
                <a:solidFill>
                  <a:srgbClr val="0D0D0D"/>
                </a:solidFill>
                <a:effectLst/>
                <a:latin typeface="ui-sans-serif"/>
              </a:rPr>
              <a:t>Scouts</a:t>
            </a:r>
          </a:p>
          <a:p>
            <a:pPr algn="l">
              <a:lnSpc>
                <a:spcPct val="250000"/>
              </a:lnSpc>
              <a:buFont typeface="Arial" panose="020B0604020202020204" pitchFamily="34" charset="0"/>
              <a:buChar char="•"/>
            </a:pPr>
            <a:r>
              <a:rPr lang="en-US" b="0" i="0" dirty="0">
                <a:solidFill>
                  <a:srgbClr val="0D0D0D"/>
                </a:solidFill>
                <a:effectLst/>
                <a:latin typeface="ui-sans-serif"/>
              </a:rPr>
              <a:t>Was the strike justified? Why or why not?</a:t>
            </a:r>
          </a:p>
          <a:p>
            <a:pPr algn="l">
              <a:lnSpc>
                <a:spcPct val="250000"/>
              </a:lnSpc>
              <a:buFont typeface="Arial" panose="020B0604020202020204" pitchFamily="34" charset="0"/>
              <a:buChar char="•"/>
            </a:pPr>
            <a:r>
              <a:rPr lang="en-US" b="0" i="0" dirty="0">
                <a:solidFill>
                  <a:srgbClr val="0D0D0D"/>
                </a:solidFill>
                <a:effectLst/>
                <a:latin typeface="ui-sans-serif"/>
              </a:rPr>
              <a:t>What risks did the newsies take?</a:t>
            </a:r>
          </a:p>
          <a:p>
            <a:pPr algn="l">
              <a:lnSpc>
                <a:spcPct val="250000"/>
              </a:lnSpc>
              <a:buFont typeface="Arial" panose="020B0604020202020204" pitchFamily="34" charset="0"/>
              <a:buChar char="•"/>
            </a:pPr>
            <a:r>
              <a:rPr lang="en-US" b="0" i="0" dirty="0">
                <a:solidFill>
                  <a:srgbClr val="0D0D0D"/>
                </a:solidFill>
                <a:effectLst/>
                <a:latin typeface="ui-sans-serif"/>
              </a:rPr>
              <a:t>Who showed the best leadership—and why?</a:t>
            </a:r>
          </a:p>
          <a:p>
            <a:pPr algn="l">
              <a:lnSpc>
                <a:spcPct val="250000"/>
              </a:lnSpc>
              <a:buFont typeface="Arial" panose="020B0604020202020204" pitchFamily="34" charset="0"/>
              <a:buChar char="•"/>
            </a:pPr>
            <a:r>
              <a:rPr lang="en-US" b="0" i="0" dirty="0">
                <a:solidFill>
                  <a:srgbClr val="0D0D0D"/>
                </a:solidFill>
                <a:effectLst/>
                <a:latin typeface="ui-sans-serif"/>
              </a:rPr>
              <a:t>How would this situation be handled today?</a:t>
            </a:r>
          </a:p>
          <a:p>
            <a:pPr>
              <a:buNone/>
            </a:pPr>
            <a:r>
              <a:rPr lang="en-US" dirty="0"/>
              <a:t/>
            </a:r>
            <a:br>
              <a:rPr lang="en-US" dirty="0"/>
            </a:br>
            <a:endParaRPr lang="en-US" dirty="0"/>
          </a:p>
        </p:txBody>
      </p:sp>
      <p:pic>
        <p:nvPicPr>
          <p:cNvPr id="26" name="Picture 25">
            <a:extLst>
              <a:ext uri="{FF2B5EF4-FFF2-40B4-BE49-F238E27FC236}">
                <a16:creationId xmlns:a16="http://schemas.microsoft.com/office/drawing/2014/main" xmlns="" id="{E91406BE-1433-C50A-C751-04521395E92D}"/>
              </a:ext>
            </a:extLst>
          </p:cNvPr>
          <p:cNvPicPr>
            <a:picLocks noChangeAspect="1"/>
          </p:cNvPicPr>
          <p:nvPr/>
        </p:nvPicPr>
        <p:blipFill>
          <a:blip r:embed="rId2"/>
          <a:stretch>
            <a:fillRect/>
          </a:stretch>
        </p:blipFill>
        <p:spPr>
          <a:xfrm>
            <a:off x="405927" y="369651"/>
            <a:ext cx="2381250" cy="3527778"/>
          </a:xfrm>
          <a:prstGeom prst="rect">
            <a:avLst/>
          </a:prstGeom>
        </p:spPr>
      </p:pic>
      <p:pic>
        <p:nvPicPr>
          <p:cNvPr id="30" name="Picture 29">
            <a:extLst>
              <a:ext uri="{FF2B5EF4-FFF2-40B4-BE49-F238E27FC236}">
                <a16:creationId xmlns:a16="http://schemas.microsoft.com/office/drawing/2014/main" xmlns="" id="{1CB21268-0B90-943C-FE9B-9EAEB4D3ACF1}"/>
              </a:ext>
            </a:extLst>
          </p:cNvPr>
          <p:cNvPicPr>
            <a:picLocks noChangeAspect="1"/>
          </p:cNvPicPr>
          <p:nvPr/>
        </p:nvPicPr>
        <p:blipFill>
          <a:blip r:embed="rId3"/>
          <a:stretch>
            <a:fillRect/>
          </a:stretch>
        </p:blipFill>
        <p:spPr>
          <a:xfrm>
            <a:off x="4532279" y="369651"/>
            <a:ext cx="1143000" cy="3305175"/>
          </a:xfrm>
          <a:prstGeom prst="rect">
            <a:avLst/>
          </a:prstGeom>
        </p:spPr>
      </p:pic>
      <p:pic>
        <p:nvPicPr>
          <p:cNvPr id="32" name="Picture 31">
            <a:extLst>
              <a:ext uri="{FF2B5EF4-FFF2-40B4-BE49-F238E27FC236}">
                <a16:creationId xmlns:a16="http://schemas.microsoft.com/office/drawing/2014/main" xmlns="" id="{999F125F-634C-CCD8-2E14-0943CB700C41}"/>
              </a:ext>
            </a:extLst>
          </p:cNvPr>
          <p:cNvPicPr>
            <a:picLocks noChangeAspect="1"/>
          </p:cNvPicPr>
          <p:nvPr/>
        </p:nvPicPr>
        <p:blipFill>
          <a:blip r:embed="rId4"/>
          <a:stretch>
            <a:fillRect/>
          </a:stretch>
        </p:blipFill>
        <p:spPr>
          <a:xfrm>
            <a:off x="8642823" y="396605"/>
            <a:ext cx="3143250" cy="2238375"/>
          </a:xfrm>
          <a:prstGeom prst="rect">
            <a:avLst/>
          </a:prstGeom>
        </p:spPr>
      </p:pic>
      <p:pic>
        <p:nvPicPr>
          <p:cNvPr id="34" name="Picture 33">
            <a:extLst>
              <a:ext uri="{FF2B5EF4-FFF2-40B4-BE49-F238E27FC236}">
                <a16:creationId xmlns:a16="http://schemas.microsoft.com/office/drawing/2014/main" xmlns="" id="{3547A870-B944-564C-9CFE-5DC03992765A}"/>
              </a:ext>
            </a:extLst>
          </p:cNvPr>
          <p:cNvPicPr>
            <a:picLocks noChangeAspect="1"/>
          </p:cNvPicPr>
          <p:nvPr/>
        </p:nvPicPr>
        <p:blipFill>
          <a:blip r:embed="rId5">
            <a:alphaModFix amt="50000"/>
          </a:blip>
          <a:stretch>
            <a:fillRect/>
          </a:stretch>
        </p:blipFill>
        <p:spPr>
          <a:xfrm>
            <a:off x="5861929" y="668067"/>
            <a:ext cx="2381250" cy="16954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6" name="Picture 35">
            <a:extLst>
              <a:ext uri="{FF2B5EF4-FFF2-40B4-BE49-F238E27FC236}">
                <a16:creationId xmlns:a16="http://schemas.microsoft.com/office/drawing/2014/main" xmlns="" id="{FBCD1802-472C-D027-BC55-2A1D5E740B9C}"/>
              </a:ext>
            </a:extLst>
          </p:cNvPr>
          <p:cNvPicPr>
            <a:picLocks noChangeAspect="1"/>
          </p:cNvPicPr>
          <p:nvPr/>
        </p:nvPicPr>
        <p:blipFill>
          <a:blip r:embed="rId6"/>
          <a:stretch>
            <a:fillRect/>
          </a:stretch>
        </p:blipFill>
        <p:spPr>
          <a:xfrm>
            <a:off x="2443973" y="3097449"/>
            <a:ext cx="2381250" cy="3390900"/>
          </a:xfrm>
          <a:prstGeom prst="rect">
            <a:avLst/>
          </a:prstGeom>
        </p:spPr>
      </p:pic>
      <p:pic>
        <p:nvPicPr>
          <p:cNvPr id="38" name="Picture 37">
            <a:extLst>
              <a:ext uri="{FF2B5EF4-FFF2-40B4-BE49-F238E27FC236}">
                <a16:creationId xmlns:a16="http://schemas.microsoft.com/office/drawing/2014/main" xmlns="" id="{2EF4000B-D721-90D2-7045-D169ED3FF21A}"/>
              </a:ext>
            </a:extLst>
          </p:cNvPr>
          <p:cNvPicPr>
            <a:picLocks noChangeAspect="1"/>
          </p:cNvPicPr>
          <p:nvPr/>
        </p:nvPicPr>
        <p:blipFill>
          <a:blip r:embed="rId7"/>
          <a:stretch>
            <a:fillRect/>
          </a:stretch>
        </p:blipFill>
        <p:spPr>
          <a:xfrm>
            <a:off x="4932877" y="3381607"/>
            <a:ext cx="1598118" cy="3106742"/>
          </a:xfrm>
          <a:prstGeom prst="rect">
            <a:avLst/>
          </a:prstGeom>
        </p:spPr>
      </p:pic>
    </p:spTree>
    <p:extLst>
      <p:ext uri="{BB962C8B-B14F-4D97-AF65-F5344CB8AC3E}">
        <p14:creationId xmlns:p14="http://schemas.microsoft.com/office/powerpoint/2010/main" val="5731632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6518" y="309267"/>
            <a:ext cx="11524130" cy="6124754"/>
          </a:xfrm>
          <a:prstGeom prst="rect">
            <a:avLst/>
          </a:prstGeom>
        </p:spPr>
        <p:txBody>
          <a:bodyPr wrap="square">
            <a:spAutoFit/>
          </a:bodyPr>
          <a:lstStyle/>
          <a:p>
            <a:r>
              <a:rPr lang="en-US" b="1" i="0" dirty="0">
                <a:solidFill>
                  <a:srgbClr val="515354"/>
                </a:solidFill>
                <a:effectLst/>
                <a:latin typeface="Roboto"/>
              </a:rPr>
              <a:t>6. Explain the term </a:t>
            </a:r>
            <a:r>
              <a:rPr lang="en-US" b="1" i="1" dirty="0">
                <a:solidFill>
                  <a:srgbClr val="515354"/>
                </a:solidFill>
                <a:effectLst/>
                <a:latin typeface="Roboto"/>
              </a:rPr>
              <a:t>globalization</a:t>
            </a:r>
            <a:r>
              <a:rPr lang="en-US" b="1" i="0" dirty="0">
                <a:solidFill>
                  <a:srgbClr val="515354"/>
                </a:solidFill>
                <a:effectLst/>
                <a:latin typeface="Roboto"/>
              </a:rPr>
              <a:t>. </a:t>
            </a:r>
          </a:p>
          <a:p>
            <a:endParaRPr lang="en-US" b="1" dirty="0">
              <a:solidFill>
                <a:srgbClr val="515354"/>
              </a:solidFill>
              <a:latin typeface="Roboto"/>
            </a:endParaRPr>
          </a:p>
          <a:p>
            <a:endParaRPr lang="en-US" b="1" i="0" dirty="0">
              <a:solidFill>
                <a:srgbClr val="515354"/>
              </a:solidFill>
              <a:effectLst/>
              <a:latin typeface="Roboto"/>
            </a:endParaRPr>
          </a:p>
          <a:p>
            <a:endParaRPr lang="en-US" b="1" dirty="0">
              <a:solidFill>
                <a:srgbClr val="515354"/>
              </a:solidFill>
              <a:latin typeface="Roboto"/>
            </a:endParaRPr>
          </a:p>
          <a:p>
            <a:endParaRPr lang="en-US" b="1" i="0" dirty="0">
              <a:solidFill>
                <a:srgbClr val="515354"/>
              </a:solidFill>
              <a:effectLst/>
              <a:latin typeface="Roboto"/>
            </a:endParaRPr>
          </a:p>
          <a:p>
            <a:r>
              <a:rPr lang="en-US" b="1" i="0" dirty="0">
                <a:solidFill>
                  <a:srgbClr val="515354"/>
                </a:solidFill>
                <a:effectLst/>
                <a:latin typeface="Roboto"/>
              </a:rPr>
              <a:t>Discuss with your counselor some </a:t>
            </a:r>
            <a:r>
              <a:rPr lang="en-US" b="1" i="0" u="sng" dirty="0">
                <a:solidFill>
                  <a:srgbClr val="FF0000"/>
                </a:solidFill>
                <a:effectLst/>
                <a:latin typeface="Roboto"/>
              </a:rPr>
              <a:t>effects of globalization </a:t>
            </a:r>
            <a:r>
              <a:rPr lang="en-US" b="1" i="0" dirty="0">
                <a:solidFill>
                  <a:srgbClr val="515354"/>
                </a:solidFill>
                <a:effectLst/>
                <a:latin typeface="Roboto"/>
              </a:rPr>
              <a:t>on the workforce in the United States.</a:t>
            </a:r>
          </a:p>
          <a:p>
            <a:endParaRPr lang="en-US" b="1" dirty="0">
              <a:solidFill>
                <a:srgbClr val="515354"/>
              </a:solidFill>
              <a:latin typeface="Roboto"/>
            </a:endParaRPr>
          </a:p>
          <a:p>
            <a:r>
              <a:rPr lang="en-US" b="1" dirty="0">
                <a:solidFill>
                  <a:srgbClr val="515354"/>
                </a:solidFill>
                <a:latin typeface="Roboto"/>
              </a:rPr>
              <a:t>Pro:</a:t>
            </a:r>
          </a:p>
          <a:p>
            <a:endParaRPr lang="en-US" b="1" dirty="0">
              <a:solidFill>
                <a:srgbClr val="515354"/>
              </a:solidFill>
              <a:latin typeface="Roboto"/>
            </a:endParaRPr>
          </a:p>
          <a:p>
            <a:endParaRPr lang="en-US" b="1" dirty="0">
              <a:solidFill>
                <a:srgbClr val="515354"/>
              </a:solidFill>
              <a:latin typeface="Roboto"/>
            </a:endParaRPr>
          </a:p>
          <a:p>
            <a:r>
              <a:rPr lang="en-US" b="1" dirty="0">
                <a:solidFill>
                  <a:srgbClr val="515354"/>
                </a:solidFill>
                <a:latin typeface="Roboto"/>
              </a:rPr>
              <a:t>Con;</a:t>
            </a:r>
          </a:p>
          <a:p>
            <a:endParaRPr lang="en-US" b="1" i="0" dirty="0">
              <a:solidFill>
                <a:srgbClr val="515354"/>
              </a:solidFill>
              <a:effectLst/>
              <a:latin typeface="Roboto"/>
            </a:endParaRPr>
          </a:p>
          <a:p>
            <a:endParaRPr lang="en-US" b="1" dirty="0">
              <a:solidFill>
                <a:srgbClr val="515354"/>
              </a:solidFill>
              <a:latin typeface="Roboto"/>
            </a:endParaRPr>
          </a:p>
          <a:p>
            <a:endParaRPr lang="en-US" b="1" i="0" dirty="0">
              <a:solidFill>
                <a:srgbClr val="515354"/>
              </a:solidFill>
              <a:effectLst/>
              <a:latin typeface="Roboto"/>
            </a:endParaRPr>
          </a:p>
          <a:p>
            <a:endParaRPr lang="en-US" b="1" dirty="0">
              <a:solidFill>
                <a:srgbClr val="515354"/>
              </a:solidFill>
              <a:latin typeface="Roboto"/>
            </a:endParaRPr>
          </a:p>
          <a:p>
            <a:r>
              <a:rPr lang="en-US" b="1" i="0" dirty="0">
                <a:solidFill>
                  <a:srgbClr val="515354"/>
                </a:solidFill>
                <a:effectLst/>
                <a:latin typeface="Roboto"/>
              </a:rPr>
              <a:t>Explain </a:t>
            </a:r>
            <a:r>
              <a:rPr lang="en-US" b="1" i="0" u="sng" dirty="0">
                <a:solidFill>
                  <a:srgbClr val="FF0000"/>
                </a:solidFill>
                <a:effectLst/>
                <a:latin typeface="Roboto"/>
              </a:rPr>
              <a:t>how</a:t>
            </a:r>
            <a:r>
              <a:rPr lang="en-US" b="1" i="0" u="sng" dirty="0">
                <a:solidFill>
                  <a:srgbClr val="515354"/>
                </a:solidFill>
                <a:effectLst/>
                <a:latin typeface="Roboto"/>
              </a:rPr>
              <a:t> this global workforce fits into the economic system of </a:t>
            </a:r>
            <a:r>
              <a:rPr lang="en-US" b="1" i="0" u="sng" dirty="0">
                <a:solidFill>
                  <a:srgbClr val="FF0000"/>
                </a:solidFill>
                <a:effectLst/>
                <a:latin typeface="Roboto"/>
              </a:rPr>
              <a:t>this</a:t>
            </a:r>
            <a:r>
              <a:rPr lang="en-US" b="1" i="0" u="sng" dirty="0">
                <a:solidFill>
                  <a:srgbClr val="515354"/>
                </a:solidFill>
                <a:effectLst/>
                <a:latin typeface="Roboto"/>
              </a:rPr>
              <a:t> country</a:t>
            </a:r>
            <a:r>
              <a:rPr lang="en-US" b="1" i="0" dirty="0">
                <a:solidFill>
                  <a:srgbClr val="515354"/>
                </a:solidFill>
                <a:effectLst/>
                <a:latin typeface="Roboto"/>
              </a:rPr>
              <a:t>.</a:t>
            </a:r>
          </a:p>
          <a:p>
            <a:endParaRPr lang="en-US" b="1" dirty="0">
              <a:solidFill>
                <a:srgbClr val="515354"/>
              </a:solidFill>
              <a:latin typeface="Roboto"/>
            </a:endParaRPr>
          </a:p>
          <a:p>
            <a:r>
              <a:rPr lang="en-US" b="1" dirty="0">
                <a:solidFill>
                  <a:srgbClr val="515354"/>
                </a:solidFill>
                <a:latin typeface="Roboto"/>
              </a:rPr>
              <a:t>Pro:</a:t>
            </a:r>
          </a:p>
          <a:p>
            <a:endParaRPr lang="en-US" b="1" dirty="0">
              <a:solidFill>
                <a:srgbClr val="515354"/>
              </a:solidFill>
              <a:latin typeface="Roboto"/>
            </a:endParaRPr>
          </a:p>
          <a:p>
            <a:endParaRPr lang="en-US" b="1" dirty="0">
              <a:solidFill>
                <a:srgbClr val="515354"/>
              </a:solidFill>
              <a:latin typeface="Roboto"/>
            </a:endParaRPr>
          </a:p>
          <a:p>
            <a:r>
              <a:rPr lang="en-US" b="1" dirty="0">
                <a:solidFill>
                  <a:srgbClr val="515354"/>
                </a:solidFill>
                <a:latin typeface="Roboto"/>
              </a:rPr>
              <a:t>Con;</a:t>
            </a:r>
          </a:p>
          <a:p>
            <a:endParaRPr lang="en-US" sz="1400" b="1" i="0" dirty="0">
              <a:solidFill>
                <a:srgbClr val="515354"/>
              </a:solidFill>
              <a:effectLst/>
              <a:latin typeface="Roboto"/>
            </a:endParaRPr>
          </a:p>
        </p:txBody>
      </p:sp>
      <p:pic>
        <p:nvPicPr>
          <p:cNvPr id="3" name="Picture 2" descr="AmericanLab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1942" y="5123329"/>
            <a:ext cx="1311550" cy="1311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46739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3935" y="273911"/>
            <a:ext cx="11524130" cy="538609"/>
          </a:xfrm>
          <a:prstGeom prst="rect">
            <a:avLst/>
          </a:prstGeom>
        </p:spPr>
        <p:txBody>
          <a:bodyPr wrap="square">
            <a:spAutoFit/>
          </a:bodyPr>
          <a:lstStyle/>
          <a:p>
            <a:r>
              <a:rPr lang="en-US" sz="1100" b="1" i="0" dirty="0">
                <a:solidFill>
                  <a:srgbClr val="515354"/>
                </a:solidFill>
                <a:effectLst/>
                <a:latin typeface="Roboto"/>
              </a:rPr>
              <a:t>6. Explain the term </a:t>
            </a:r>
            <a:r>
              <a:rPr lang="en-US" b="1" i="1" dirty="0">
                <a:solidFill>
                  <a:srgbClr val="FF0000"/>
                </a:solidFill>
                <a:effectLst/>
                <a:highlight>
                  <a:srgbClr val="FFFF00"/>
                </a:highlight>
                <a:latin typeface="Roboto"/>
              </a:rPr>
              <a:t>globalization</a:t>
            </a:r>
            <a:r>
              <a:rPr lang="en-US" b="1" i="0" dirty="0">
                <a:solidFill>
                  <a:srgbClr val="FF0000"/>
                </a:solidFill>
                <a:effectLst/>
                <a:highlight>
                  <a:srgbClr val="FFFF00"/>
                </a:highlight>
                <a:latin typeface="Roboto"/>
              </a:rPr>
              <a:t>. </a:t>
            </a:r>
            <a:r>
              <a:rPr lang="en-US" sz="1050" b="1" i="0" dirty="0">
                <a:solidFill>
                  <a:srgbClr val="515354"/>
                </a:solidFill>
                <a:effectLst/>
                <a:latin typeface="Roboto"/>
              </a:rPr>
              <a:t>Discuss with your counselor some effects of globalization on the workforce in the United States. Explain how this global workforce fits into the economic system of this country.</a:t>
            </a:r>
            <a:endParaRPr lang="en-US" sz="1100" b="1" i="0" dirty="0">
              <a:solidFill>
                <a:srgbClr val="515354"/>
              </a:solidFill>
              <a:effectLst/>
              <a:latin typeface="Roboto"/>
            </a:endParaRPr>
          </a:p>
        </p:txBody>
      </p:sp>
      <p:pic>
        <p:nvPicPr>
          <p:cNvPr id="3" name="Picture 2" descr="AmericanLabo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13459" y="609601"/>
            <a:ext cx="711965" cy="71196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1"/>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Rectangle 4"/>
          <p:cNvSpPr/>
          <p:nvPr/>
        </p:nvSpPr>
        <p:spPr>
          <a:xfrm>
            <a:off x="412377" y="704940"/>
            <a:ext cx="11176500" cy="5971828"/>
          </a:xfrm>
          <a:prstGeom prst="rect">
            <a:avLst/>
          </a:prstGeom>
        </p:spPr>
        <p:txBody>
          <a:bodyPr wrap="square">
            <a:spAutoFit/>
          </a:bodyPr>
          <a:lstStyle/>
          <a:p>
            <a:pPr lvl="0" eaLnBrk="0" fontAlgn="base" hangingPunct="0">
              <a:spcBef>
                <a:spcPct val="0"/>
              </a:spcBef>
              <a:spcAft>
                <a:spcPct val="0"/>
              </a:spcAft>
            </a:pPr>
            <a:r>
              <a:rPr kumimoji="0" lang="en-US" altLang="en-US" b="0" i="0" u="none" strike="noStrike" cap="none" normalizeH="0" baseline="0" dirty="0">
                <a:ln>
                  <a:noFill/>
                </a:ln>
                <a:solidFill>
                  <a:srgbClr val="0A0A0A"/>
                </a:solidFill>
                <a:effectLst/>
                <a:highlight>
                  <a:srgbClr val="00FFFF"/>
                </a:highlight>
                <a:latin typeface="Google Sans"/>
              </a:rPr>
              <a:t>Globalization </a:t>
            </a:r>
            <a:r>
              <a:rPr kumimoji="0" lang="en-US" altLang="en-US" b="0" i="0" u="sng" strike="noStrike" cap="none" normalizeH="0" baseline="0" dirty="0">
                <a:ln>
                  <a:noFill/>
                </a:ln>
                <a:solidFill>
                  <a:srgbClr val="FF0000"/>
                </a:solidFill>
                <a:effectLst/>
                <a:highlight>
                  <a:srgbClr val="00FFFF"/>
                </a:highlight>
                <a:latin typeface="Google Sans"/>
              </a:rPr>
              <a:t>connects</a:t>
            </a:r>
            <a:r>
              <a:rPr kumimoji="0" lang="en-US" altLang="en-US" b="0" i="0" u="none" strike="noStrike" cap="none" normalizeH="0" baseline="0" dirty="0">
                <a:ln>
                  <a:noFill/>
                </a:ln>
                <a:solidFill>
                  <a:srgbClr val="0A0A0A"/>
                </a:solidFill>
                <a:effectLst/>
                <a:highlight>
                  <a:srgbClr val="00FFFF"/>
                </a:highlight>
                <a:latin typeface="Google Sans"/>
              </a:rPr>
              <a:t> world economies through trade, tech, capital, and labor, creating an integrated global market with complex effects on the U.S. workforce, like job shifts (outsourcing/offshoring), increased competition (lowering some wages), but also new opportunities, lower consumer costs, and demands for adaptable, skilled workers, fitting into the U.S. system by creating specialized roles, driving innovation, and linking domestic needs with international labor pools and markets, though straining some traditional jobs. </a:t>
            </a:r>
            <a:endParaRPr kumimoji="0" lang="en-US" altLang="en-US" b="0" i="0" u="none" strike="noStrike" cap="none" normalizeH="0" baseline="0" dirty="0">
              <a:ln>
                <a:noFill/>
              </a:ln>
              <a:solidFill>
                <a:schemeClr val="tx1"/>
              </a:solidFill>
              <a:effectLst/>
              <a:highlight>
                <a:srgbClr val="00FFFF"/>
              </a:highlight>
            </a:endParaRPr>
          </a:p>
          <a:p>
            <a:pPr lvl="0" eaLnBrk="0" fontAlgn="base" hangingPunct="0">
              <a:spcBef>
                <a:spcPct val="0"/>
              </a:spcBef>
              <a:spcAft>
                <a:spcPct val="0"/>
              </a:spcAft>
            </a:pPr>
            <a:endParaRPr kumimoji="0" lang="en-US" altLang="en-US" sz="1200" b="1" i="0" u="none" strike="noStrike" cap="none" normalizeH="0" baseline="0" dirty="0">
              <a:ln>
                <a:noFill/>
              </a:ln>
              <a:solidFill>
                <a:srgbClr val="FF0000"/>
              </a:solidFill>
              <a:effectLst/>
              <a:latin typeface="Google Sans"/>
            </a:endParaRPr>
          </a:p>
          <a:p>
            <a:pPr lvl="0" eaLnBrk="0" fontAlgn="base" hangingPunct="0">
              <a:spcBef>
                <a:spcPct val="0"/>
              </a:spcBef>
              <a:spcAft>
                <a:spcPct val="0"/>
              </a:spcAft>
            </a:pPr>
            <a:r>
              <a:rPr kumimoji="0" lang="en-US" altLang="en-US" sz="1200" b="1" i="0" u="none" strike="noStrike" cap="none" normalizeH="0" baseline="0" dirty="0">
                <a:ln>
                  <a:noFill/>
                </a:ln>
                <a:solidFill>
                  <a:srgbClr val="FF0000"/>
                </a:solidFill>
                <a:effectLst/>
                <a:latin typeface="Google Sans"/>
              </a:rPr>
              <a:t>What is Globalization?</a:t>
            </a:r>
            <a:endParaRPr kumimoji="0" lang="en-US" altLang="en-US" sz="1200" b="0" i="0" u="none" strike="noStrike" cap="none" normalizeH="0" baseline="0" dirty="0">
              <a:ln>
                <a:noFill/>
              </a:ln>
              <a:solidFill>
                <a:srgbClr val="FF0000"/>
              </a:solidFill>
              <a:effectLst/>
            </a:endParaRPr>
          </a:p>
          <a:p>
            <a:pPr lvl="0" eaLnBrk="0" fontAlgn="base" hangingPunct="0">
              <a:spcBef>
                <a:spcPct val="0"/>
              </a:spcBef>
              <a:spcAft>
                <a:spcPct val="0"/>
              </a:spcAft>
              <a:buFontTx/>
              <a:buChar char="•"/>
            </a:pPr>
            <a:r>
              <a:rPr kumimoji="0" lang="en-US" altLang="en-US" sz="1200" b="0" i="0" u="none" strike="noStrike" cap="none" normalizeH="0" baseline="0" dirty="0">
                <a:ln>
                  <a:noFill/>
                </a:ln>
                <a:solidFill>
                  <a:srgbClr val="0A0A0A"/>
                </a:solidFill>
                <a:effectLst/>
                <a:latin typeface="Google Sans"/>
              </a:rPr>
              <a:t>It's the increasing flow and integration of goods, services, capital, technology, ideas, and people across national borders, fostering worldwide interdependence.</a:t>
            </a:r>
          </a:p>
          <a:p>
            <a:pPr lvl="0" eaLnBrk="0" fontAlgn="base" hangingPunct="0">
              <a:spcBef>
                <a:spcPct val="0"/>
              </a:spcBef>
              <a:spcAft>
                <a:spcPct val="0"/>
              </a:spcAft>
              <a:buFontTx/>
              <a:buChar char="•"/>
            </a:pPr>
            <a:r>
              <a:rPr kumimoji="0" lang="en-US" altLang="en-US" sz="1200" b="0" i="0" u="none" strike="noStrike" cap="none" normalizeH="0" baseline="0" dirty="0">
                <a:ln>
                  <a:noFill/>
                </a:ln>
                <a:solidFill>
                  <a:srgbClr val="0A0A0A"/>
                </a:solidFill>
                <a:effectLst/>
                <a:latin typeface="Google Sans"/>
              </a:rPr>
              <a:t>It makes national economies interconnected, creating a single global market where companies operate internationally, sourcing resources and selling products worldwide. </a:t>
            </a:r>
          </a:p>
          <a:p>
            <a:pPr lvl="0" eaLnBrk="0" fontAlgn="base" hangingPunct="0">
              <a:spcBef>
                <a:spcPct val="0"/>
              </a:spcBef>
              <a:spcAft>
                <a:spcPct val="0"/>
              </a:spcAft>
            </a:pPr>
            <a:endParaRPr kumimoji="0" lang="en-US" altLang="en-US" sz="1200" b="1" i="0" u="none" strike="noStrike" cap="none" normalizeH="0" baseline="0" dirty="0">
              <a:ln>
                <a:noFill/>
              </a:ln>
              <a:solidFill>
                <a:srgbClr val="001D35"/>
              </a:solidFill>
              <a:effectLst/>
              <a:latin typeface="Google Sans"/>
            </a:endParaRPr>
          </a:p>
          <a:p>
            <a:pPr lvl="0" eaLnBrk="0" fontAlgn="base" hangingPunct="0">
              <a:spcBef>
                <a:spcPct val="0"/>
              </a:spcBef>
              <a:spcAft>
                <a:spcPct val="0"/>
              </a:spcAft>
            </a:pPr>
            <a:r>
              <a:rPr kumimoji="0" lang="en-US" altLang="en-US" sz="1200" b="1" i="0" u="sng" strike="noStrike" cap="none" normalizeH="0" baseline="0" dirty="0">
                <a:ln>
                  <a:noFill/>
                </a:ln>
                <a:solidFill>
                  <a:srgbClr val="FF0000"/>
                </a:solidFill>
                <a:effectLst/>
                <a:latin typeface="Google Sans"/>
              </a:rPr>
              <a:t>Effects on the U.S. Workforce (Discuss with Counselor)</a:t>
            </a:r>
            <a:endParaRPr kumimoji="0" lang="en-US" altLang="en-US" sz="1200" b="0" i="0" u="sng" strike="noStrike" cap="none" normalizeH="0" baseline="0" dirty="0">
              <a:ln>
                <a:noFill/>
              </a:ln>
              <a:solidFill>
                <a:srgbClr val="FF0000"/>
              </a:solidFill>
              <a:effectLst/>
            </a:endParaRPr>
          </a:p>
          <a:p>
            <a:pPr lvl="0" eaLnBrk="0" fontAlgn="base" hangingPunct="0">
              <a:lnSpc>
                <a:spcPct val="150000"/>
              </a:lnSpc>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rPr>
              <a:t>Job Displacement &amp; Outsourcing:</a:t>
            </a:r>
            <a:r>
              <a:rPr kumimoji="0" lang="en-US" altLang="en-US" sz="1200" b="0" i="0" u="none" strike="noStrike" cap="none" normalizeH="0" baseline="0" dirty="0">
                <a:ln>
                  <a:noFill/>
                </a:ln>
                <a:solidFill>
                  <a:srgbClr val="0A0A0A"/>
                </a:solidFill>
                <a:effectLst/>
                <a:latin typeface="Google Sans"/>
              </a:rPr>
              <a:t> Manufacturing and service jobs move to countries with lower labor costs (</a:t>
            </a:r>
            <a:r>
              <a:rPr kumimoji="0" lang="en-US" altLang="en-US" sz="1200" b="0" i="0" u="none" strike="noStrike" cap="none" normalizeH="0" baseline="0" dirty="0">
                <a:ln>
                  <a:noFill/>
                </a:ln>
                <a:solidFill>
                  <a:srgbClr val="0A0A0A"/>
                </a:solidFill>
                <a:effectLst/>
                <a:latin typeface="Google Sans"/>
                <a:hlinkClick r:id="rId3"/>
              </a:rPr>
              <a:t>offshoring</a:t>
            </a:r>
            <a:r>
              <a:rPr kumimoji="0" lang="en-US" altLang="en-US" sz="1200" b="0" i="0" u="none" strike="noStrike" cap="none" normalizeH="0" baseline="0" dirty="0">
                <a:ln>
                  <a:noFill/>
                </a:ln>
                <a:solidFill>
                  <a:srgbClr val="0A0A0A"/>
                </a:solidFill>
                <a:effectLst/>
                <a:latin typeface="Google Sans"/>
              </a:rPr>
              <a:t>), hurting U.S. workers without college degrees and leading to wage stagnation in some sectors.</a:t>
            </a:r>
          </a:p>
          <a:p>
            <a:pPr lvl="0" eaLnBrk="0" fontAlgn="base" hangingPunct="0">
              <a:lnSpc>
                <a:spcPct val="150000"/>
              </a:lnSpc>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rPr>
              <a:t>Increased Competition:</a:t>
            </a:r>
            <a:r>
              <a:rPr kumimoji="0" lang="en-US" altLang="en-US" sz="1200" b="0" i="0" u="none" strike="noStrike" cap="none" normalizeH="0" baseline="0" dirty="0">
                <a:ln>
                  <a:noFill/>
                </a:ln>
                <a:solidFill>
                  <a:srgbClr val="0A0A0A"/>
                </a:solidFill>
                <a:effectLst/>
                <a:latin typeface="Google Sans"/>
              </a:rPr>
              <a:t> U.S. workers compete with a vast global labor pool, potentially suppressing wages, notes </a:t>
            </a:r>
            <a:r>
              <a:rPr kumimoji="0" lang="en-US" altLang="en-US" sz="1200" b="0" i="0" u="none" strike="noStrike" cap="none" normalizeH="0" baseline="0" dirty="0">
                <a:ln>
                  <a:noFill/>
                </a:ln>
                <a:solidFill>
                  <a:srgbClr val="1A0DAB"/>
                </a:solidFill>
                <a:effectLst/>
                <a:latin typeface="Google Sans"/>
                <a:hlinkClick r:id="rId4"/>
              </a:rPr>
              <a:t>study.com</a:t>
            </a:r>
            <a:r>
              <a:rPr kumimoji="0" lang="en-US" altLang="en-US" sz="1200" b="0" i="0" u="none" strike="noStrike" cap="none" normalizeH="0" baseline="0" dirty="0">
                <a:ln>
                  <a:noFill/>
                </a:ln>
                <a:solidFill>
                  <a:srgbClr val="0A0A0A"/>
                </a:solidFill>
                <a:effectLst/>
                <a:latin typeface="Google Sans"/>
              </a:rPr>
              <a:t> and </a:t>
            </a:r>
            <a:r>
              <a:rPr kumimoji="0" lang="en-US" altLang="en-US" sz="1200" b="0" i="0" u="none" strike="noStrike" cap="none" normalizeH="0" baseline="0" dirty="0" err="1">
                <a:ln>
                  <a:noFill/>
                </a:ln>
                <a:solidFill>
                  <a:srgbClr val="1A0DAB"/>
                </a:solidFill>
                <a:effectLst/>
                <a:latin typeface="Google Sans"/>
                <a:hlinkClick r:id="rId5"/>
              </a:rPr>
              <a:t>Quora</a:t>
            </a:r>
            <a:r>
              <a:rPr kumimoji="0" lang="en-US" altLang="en-US" sz="1200" b="0" i="0" u="none" strike="noStrike" cap="none" normalizeH="0" baseline="0" dirty="0">
                <a:ln>
                  <a:noFill/>
                </a:ln>
                <a:solidFill>
                  <a:srgbClr val="1A0DAB"/>
                </a:solidFill>
                <a:effectLst/>
                <a:latin typeface="Google Sans"/>
                <a:hlinkClick r:id="rId5"/>
              </a:rPr>
              <a:t> users</a:t>
            </a:r>
            <a:r>
              <a:rPr kumimoji="0" lang="en-US" altLang="en-US" sz="1200" b="0" i="0" u="none" strike="noStrike" cap="none" normalizeH="0" baseline="0" dirty="0">
                <a:ln>
                  <a:noFill/>
                </a:ln>
                <a:solidFill>
                  <a:srgbClr val="0A0A0A"/>
                </a:solidFill>
                <a:effectLst/>
                <a:latin typeface="Google Sans"/>
              </a:rPr>
              <a:t>.</a:t>
            </a:r>
          </a:p>
          <a:p>
            <a:pPr lvl="0" eaLnBrk="0" fontAlgn="base" hangingPunct="0">
              <a:lnSpc>
                <a:spcPct val="150000"/>
              </a:lnSpc>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rPr>
              <a:t>New Opportunities:</a:t>
            </a:r>
            <a:r>
              <a:rPr kumimoji="0" lang="en-US" altLang="en-US" sz="1200" b="0" i="0" u="none" strike="noStrike" cap="none" normalizeH="0" baseline="0" dirty="0">
                <a:ln>
                  <a:noFill/>
                </a:ln>
                <a:solidFill>
                  <a:srgbClr val="0A0A0A"/>
                </a:solidFill>
                <a:effectLst/>
                <a:latin typeface="Google Sans"/>
              </a:rPr>
              <a:t> Globalization creates demand for skilled workers in tech, logistics, management, and cross-cultural roles, with opportunities for U.S. professionals abroad.</a:t>
            </a:r>
          </a:p>
          <a:p>
            <a:pPr lvl="0" eaLnBrk="0" fontAlgn="base" hangingPunct="0">
              <a:lnSpc>
                <a:spcPct val="150000"/>
              </a:lnSpc>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rPr>
              <a:t>Lower Consumer Costs:</a:t>
            </a:r>
            <a:r>
              <a:rPr kumimoji="0" lang="en-US" altLang="en-US" sz="1200" b="0" i="0" u="none" strike="noStrike" cap="none" normalizeH="0" baseline="0" dirty="0">
                <a:ln>
                  <a:noFill/>
                </a:ln>
                <a:solidFill>
                  <a:srgbClr val="0A0A0A"/>
                </a:solidFill>
                <a:effectLst/>
                <a:latin typeface="Google Sans"/>
              </a:rPr>
              <a:t> Access to cheaper imported goods and services benefits all consumers, including the working class, from </a:t>
            </a:r>
            <a:r>
              <a:rPr kumimoji="0" lang="en-US" altLang="en-US" sz="1200" b="0" i="0" u="none" strike="noStrike" cap="none" normalizeH="0" baseline="0" dirty="0" err="1">
                <a:ln>
                  <a:noFill/>
                </a:ln>
                <a:solidFill>
                  <a:srgbClr val="0A0A0A"/>
                </a:solidFill>
                <a:effectLst/>
                <a:latin typeface="Google Sans"/>
              </a:rPr>
              <a:t>Quora</a:t>
            </a:r>
            <a:r>
              <a:rPr kumimoji="0" lang="en-US" altLang="en-US" sz="1200" b="0" i="0" u="none" strike="noStrike" cap="none" normalizeH="0" baseline="0" dirty="0">
                <a:ln>
                  <a:noFill/>
                </a:ln>
                <a:solidFill>
                  <a:srgbClr val="0A0A0A"/>
                </a:solidFill>
                <a:effectLst/>
                <a:latin typeface="Google Sans"/>
              </a:rPr>
              <a:t>.</a:t>
            </a:r>
          </a:p>
          <a:p>
            <a:pPr lvl="0" eaLnBrk="0" fontAlgn="base" hangingPunct="0">
              <a:lnSpc>
                <a:spcPct val="150000"/>
              </a:lnSpc>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rPr>
              <a:t>Skill Demands:</a:t>
            </a:r>
            <a:r>
              <a:rPr kumimoji="0" lang="en-US" altLang="en-US" sz="1200" b="0" i="0" u="none" strike="noStrike" cap="none" normalizeH="0" baseline="0" dirty="0">
                <a:ln>
                  <a:noFill/>
                </a:ln>
                <a:solidFill>
                  <a:srgbClr val="0A0A0A"/>
                </a:solidFill>
                <a:effectLst/>
                <a:latin typeface="Google Sans"/>
              </a:rPr>
              <a:t> Workers need adaptability, linguistic skills, and global awareness to remain competitive. </a:t>
            </a:r>
          </a:p>
          <a:p>
            <a:pPr lvl="0" eaLnBrk="0" fontAlgn="base" hangingPunct="0">
              <a:spcBef>
                <a:spcPct val="0"/>
              </a:spcBef>
              <a:spcAft>
                <a:spcPct val="0"/>
              </a:spcAft>
            </a:pPr>
            <a:endParaRPr kumimoji="0" lang="en-US" altLang="en-US" sz="1200" b="1" i="0" u="none" strike="noStrike" cap="none" normalizeH="0" baseline="0" dirty="0">
              <a:ln>
                <a:noFill/>
              </a:ln>
              <a:solidFill>
                <a:srgbClr val="001D35"/>
              </a:solidFill>
              <a:effectLst/>
              <a:latin typeface="Google Sans"/>
            </a:endParaRPr>
          </a:p>
          <a:p>
            <a:pPr lvl="0" eaLnBrk="0" fontAlgn="base" hangingPunct="0">
              <a:spcBef>
                <a:spcPct val="0"/>
              </a:spcBef>
              <a:spcAft>
                <a:spcPct val="0"/>
              </a:spcAft>
            </a:pPr>
            <a:r>
              <a:rPr kumimoji="0" lang="en-US" altLang="en-US" sz="1200" b="1" i="0" u="sng" strike="noStrike" cap="none" normalizeH="0" baseline="0" dirty="0">
                <a:ln>
                  <a:noFill/>
                </a:ln>
                <a:solidFill>
                  <a:srgbClr val="FF0000"/>
                </a:solidFill>
                <a:effectLst/>
                <a:latin typeface="Google Sans"/>
              </a:rPr>
              <a:t>How the Global Workforce Fits the U.S. Economic System</a:t>
            </a:r>
            <a:endParaRPr kumimoji="0" lang="en-US" altLang="en-US" sz="1200" b="1" i="0" u="sng" strike="noStrike" cap="none" normalizeH="0" baseline="0" dirty="0">
              <a:ln>
                <a:noFill/>
              </a:ln>
              <a:solidFill>
                <a:srgbClr val="FF0000"/>
              </a:solidFill>
              <a:effectLst/>
            </a:endParaRPr>
          </a:p>
          <a:p>
            <a:pPr lvl="0" eaLnBrk="0" fontAlgn="base" hangingPunct="0">
              <a:lnSpc>
                <a:spcPct val="150000"/>
              </a:lnSpc>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rPr>
              <a:t>Interdependence:</a:t>
            </a:r>
            <a:r>
              <a:rPr kumimoji="0" lang="en-US" altLang="en-US" sz="1200" b="0" i="0" u="none" strike="noStrike" cap="none" normalizeH="0" baseline="0" dirty="0">
                <a:ln>
                  <a:noFill/>
                </a:ln>
                <a:solidFill>
                  <a:srgbClr val="0A0A0A"/>
                </a:solidFill>
                <a:effectLst/>
                <a:latin typeface="Google Sans"/>
              </a:rPr>
              <a:t> The U.S. economy relies on global supply chains for inputs and global markets for sales, making it part of a larger economic system.</a:t>
            </a:r>
          </a:p>
          <a:p>
            <a:pPr lvl="0" eaLnBrk="0" fontAlgn="base" hangingPunct="0">
              <a:lnSpc>
                <a:spcPct val="150000"/>
              </a:lnSpc>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rPr>
              <a:t>Specialization:</a:t>
            </a:r>
            <a:r>
              <a:rPr kumimoji="0" lang="en-US" altLang="en-US" sz="1200" b="0" i="0" u="none" strike="noStrike" cap="none" normalizeH="0" baseline="0" dirty="0">
                <a:ln>
                  <a:noFill/>
                </a:ln>
                <a:solidFill>
                  <a:srgbClr val="0A0A0A"/>
                </a:solidFill>
                <a:effectLst/>
                <a:latin typeface="Google Sans"/>
              </a:rPr>
              <a:t> The U.S. specializes in high-tech, finance, and services, while relying on other nations for mass production, a form of economic specialization.</a:t>
            </a:r>
          </a:p>
          <a:p>
            <a:pPr lvl="0" eaLnBrk="0" fontAlgn="base" hangingPunct="0">
              <a:lnSpc>
                <a:spcPct val="150000"/>
              </a:lnSpc>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rPr>
              <a:t>Capital &amp; Labor Flows:</a:t>
            </a:r>
            <a:r>
              <a:rPr kumimoji="0" lang="en-US" altLang="en-US" sz="1200" b="0" i="0" u="none" strike="noStrike" cap="none" normalizeH="0" baseline="0" dirty="0">
                <a:ln>
                  <a:noFill/>
                </a:ln>
                <a:solidFill>
                  <a:srgbClr val="0A0A0A"/>
                </a:solidFill>
                <a:effectLst/>
                <a:latin typeface="Google Sans"/>
              </a:rPr>
              <a:t> Foreign investment and skilled/unskilled labor migration (both in and out) are integral, filling gaps and driving growth, even as they create social and economic challenges, as noted by Investopedia and study.com.</a:t>
            </a:r>
          </a:p>
          <a:p>
            <a:pPr lvl="0" eaLnBrk="0" fontAlgn="base" hangingPunct="0">
              <a:lnSpc>
                <a:spcPct val="150000"/>
              </a:lnSpc>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rPr>
              <a:t>Winners &amp; Losers:</a:t>
            </a:r>
            <a:r>
              <a:rPr kumimoji="0" lang="en-US" altLang="en-US" sz="1200" b="0" i="0" u="none" strike="noStrike" cap="none" normalizeH="0" baseline="0" dirty="0">
                <a:ln>
                  <a:noFill/>
                </a:ln>
                <a:solidFill>
                  <a:srgbClr val="0A0A0A"/>
                </a:solidFill>
                <a:effectLst/>
                <a:latin typeface="Google Sans"/>
              </a:rPr>
              <a:t> While boosting overall output, globalization creates distinct winners (high-skilled, capital owners) and losers (low-skilled manufacturing workers)</a:t>
            </a:r>
            <a:endParaRPr kumimoji="0" lang="en-US" altLang="en-US" sz="12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734414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6518" y="309267"/>
            <a:ext cx="11524130" cy="6432530"/>
          </a:xfrm>
          <a:prstGeom prst="rect">
            <a:avLst/>
          </a:prstGeom>
        </p:spPr>
        <p:txBody>
          <a:bodyPr wrap="square">
            <a:spAutoFit/>
          </a:bodyPr>
          <a:lstStyle/>
          <a:p>
            <a:r>
              <a:rPr lang="en-US" sz="2000" b="1" i="0" dirty="0">
                <a:solidFill>
                  <a:srgbClr val="515354"/>
                </a:solidFill>
                <a:effectLst/>
                <a:latin typeface="Roboto"/>
              </a:rPr>
              <a:t>7. </a:t>
            </a:r>
            <a:r>
              <a:rPr lang="en-US" sz="2000" b="1" dirty="0">
                <a:solidFill>
                  <a:srgbClr val="515354"/>
                </a:solidFill>
                <a:latin typeface="Roboto"/>
              </a:rPr>
              <a:t>Choose a labor issue of widespread interest to American workers - an issue in the news currently or known to you from your work on this merit badge: __________________________________________________________</a:t>
            </a:r>
          </a:p>
          <a:p>
            <a:pPr marL="342900" indent="-342900">
              <a:buAutoNum type="alphaLcParenR"/>
            </a:pPr>
            <a:endParaRPr lang="en-US" sz="2000" b="1" i="0" dirty="0">
              <a:solidFill>
                <a:srgbClr val="515354"/>
              </a:solidFill>
              <a:effectLst/>
              <a:latin typeface="Roboto"/>
            </a:endParaRPr>
          </a:p>
          <a:p>
            <a:pPr marL="342900" indent="-342900">
              <a:buAutoNum type="alphaLcParenR"/>
            </a:pPr>
            <a:endParaRPr lang="en-US" sz="2000" b="1" dirty="0">
              <a:solidFill>
                <a:srgbClr val="515354"/>
              </a:solidFill>
              <a:latin typeface="Roboto"/>
            </a:endParaRPr>
          </a:p>
          <a:p>
            <a:pPr marL="342900" indent="-342900">
              <a:buFont typeface="+mj-lt"/>
              <a:buAutoNum type="arabicPeriod"/>
            </a:pPr>
            <a:r>
              <a:rPr lang="en-US" sz="2000" b="1" u="sng" dirty="0">
                <a:solidFill>
                  <a:srgbClr val="515354"/>
                </a:solidFill>
                <a:latin typeface="Roboto"/>
              </a:rPr>
              <a:t>Management's side </a:t>
            </a:r>
            <a:r>
              <a:rPr lang="en-US" sz="2000" b="1" dirty="0">
                <a:solidFill>
                  <a:srgbClr val="515354"/>
                </a:solidFill>
                <a:latin typeface="Roboto"/>
              </a:rPr>
              <a:t>Comments:</a:t>
            </a:r>
          </a:p>
          <a:p>
            <a:pPr marL="342900" indent="-342900">
              <a:buFont typeface="+mj-lt"/>
              <a:buAutoNum type="arabicPeriod"/>
            </a:pPr>
            <a:endParaRPr lang="en-US" sz="2000" b="1" i="0" dirty="0">
              <a:solidFill>
                <a:srgbClr val="515354"/>
              </a:solidFill>
              <a:effectLst/>
              <a:latin typeface="Roboto"/>
            </a:endParaRPr>
          </a:p>
          <a:p>
            <a:pPr marL="342900" indent="-342900">
              <a:buFont typeface="+mj-lt"/>
              <a:buAutoNum type="arabicPeriod"/>
            </a:pPr>
            <a:endParaRPr lang="en-US" sz="2000" b="1" dirty="0">
              <a:solidFill>
                <a:srgbClr val="515354"/>
              </a:solidFill>
              <a:latin typeface="Roboto"/>
            </a:endParaRPr>
          </a:p>
          <a:p>
            <a:pPr marL="342900" indent="-342900">
              <a:buFont typeface="+mj-lt"/>
              <a:buAutoNum type="arabicPeriod"/>
            </a:pPr>
            <a:endParaRPr lang="en-US" sz="2000" b="1" i="0" dirty="0">
              <a:solidFill>
                <a:srgbClr val="515354"/>
              </a:solidFill>
              <a:effectLst/>
              <a:latin typeface="Roboto"/>
            </a:endParaRPr>
          </a:p>
          <a:p>
            <a:pPr marL="342900" indent="-342900">
              <a:buFont typeface="+mj-lt"/>
              <a:buAutoNum type="arabicPeriod"/>
            </a:pPr>
            <a:r>
              <a:rPr lang="en-US" sz="2000" b="1" u="sng" dirty="0">
                <a:solidFill>
                  <a:srgbClr val="515354"/>
                </a:solidFill>
                <a:latin typeface="Roboto"/>
              </a:rPr>
              <a:t>labor's or the employee's </a:t>
            </a:r>
            <a:r>
              <a:rPr lang="en-US" sz="2000" b="1" dirty="0">
                <a:solidFill>
                  <a:srgbClr val="515354"/>
                </a:solidFill>
                <a:latin typeface="Roboto"/>
              </a:rPr>
              <a:t>point of view</a:t>
            </a:r>
          </a:p>
          <a:p>
            <a:pPr marL="342900" indent="-342900">
              <a:buFont typeface="+mj-lt"/>
              <a:buAutoNum type="arabicPeriod"/>
            </a:pPr>
            <a:endParaRPr lang="en-US" sz="2000" b="1" i="0" dirty="0">
              <a:solidFill>
                <a:srgbClr val="515354"/>
              </a:solidFill>
              <a:effectLst/>
              <a:latin typeface="Roboto"/>
            </a:endParaRPr>
          </a:p>
          <a:p>
            <a:pPr marL="342900" indent="-342900">
              <a:buFont typeface="+mj-lt"/>
              <a:buAutoNum type="arabicPeriod"/>
            </a:pPr>
            <a:endParaRPr lang="en-US" sz="2000" b="1" i="0" dirty="0">
              <a:solidFill>
                <a:srgbClr val="515354"/>
              </a:solidFill>
              <a:effectLst/>
              <a:latin typeface="Roboto"/>
            </a:endParaRPr>
          </a:p>
          <a:p>
            <a:pPr marL="342900" indent="-342900">
              <a:buFont typeface="+mj-lt"/>
              <a:buAutoNum type="arabicPeriod"/>
            </a:pPr>
            <a:r>
              <a:rPr lang="en-US" sz="2000" b="1" dirty="0">
                <a:solidFill>
                  <a:srgbClr val="515354"/>
                </a:solidFill>
                <a:latin typeface="Roboto"/>
              </a:rPr>
              <a:t>Basic rights and responsibilities of employers </a:t>
            </a:r>
          </a:p>
          <a:p>
            <a:pPr marL="342900" indent="-342900">
              <a:buFont typeface="+mj-lt"/>
              <a:buAutoNum type="arabicPeriod"/>
            </a:pPr>
            <a:endParaRPr lang="en-US" sz="2000" b="1" dirty="0">
              <a:solidFill>
                <a:srgbClr val="515354"/>
              </a:solidFill>
              <a:latin typeface="Roboto"/>
            </a:endParaRPr>
          </a:p>
          <a:p>
            <a:pPr marL="342900" indent="-342900">
              <a:buFont typeface="+mj-lt"/>
              <a:buAutoNum type="arabicPeriod"/>
            </a:pPr>
            <a:endParaRPr lang="en-US" sz="2000" b="1" dirty="0">
              <a:solidFill>
                <a:srgbClr val="515354"/>
              </a:solidFill>
              <a:latin typeface="Roboto"/>
            </a:endParaRPr>
          </a:p>
          <a:p>
            <a:pPr marL="342900" indent="-342900">
              <a:buFont typeface="+mj-lt"/>
              <a:buAutoNum type="arabicPeriod"/>
            </a:pPr>
            <a:r>
              <a:rPr lang="en-US" sz="2000" b="1" dirty="0">
                <a:solidFill>
                  <a:srgbClr val="515354"/>
                </a:solidFill>
                <a:latin typeface="Roboto"/>
              </a:rPr>
              <a:t>Basic Rights and responsibilities of employees, </a:t>
            </a:r>
          </a:p>
          <a:p>
            <a:pPr marL="342900" indent="-342900">
              <a:buFontTx/>
              <a:buAutoNum type="alphaLcParenR"/>
            </a:pPr>
            <a:endParaRPr lang="en-US" sz="2000" b="1" dirty="0">
              <a:solidFill>
                <a:srgbClr val="515354"/>
              </a:solidFill>
              <a:latin typeface="Roboto"/>
            </a:endParaRPr>
          </a:p>
          <a:p>
            <a:pPr marL="800100" lvl="1" indent="-342900">
              <a:buFont typeface="+mj-lt"/>
              <a:buAutoNum type="alphaLcParenR"/>
            </a:pPr>
            <a:r>
              <a:rPr lang="en-US" sz="2000" b="1" dirty="0">
                <a:solidFill>
                  <a:srgbClr val="515354"/>
                </a:solidFill>
                <a:latin typeface="Roboto"/>
              </a:rPr>
              <a:t>including union members </a:t>
            </a:r>
          </a:p>
          <a:p>
            <a:pPr marL="800100" lvl="1" indent="-342900">
              <a:buFont typeface="+mj-lt"/>
              <a:buAutoNum type="alphaLcParenR"/>
            </a:pPr>
            <a:endParaRPr lang="en-US" sz="2000" b="1" dirty="0">
              <a:solidFill>
                <a:srgbClr val="515354"/>
              </a:solidFill>
              <a:latin typeface="Roboto"/>
            </a:endParaRPr>
          </a:p>
          <a:p>
            <a:pPr marL="800100" lvl="1" indent="-342900">
              <a:buFont typeface="+mj-lt"/>
              <a:buAutoNum type="alphaLcParenR"/>
            </a:pPr>
            <a:r>
              <a:rPr lang="en-US" sz="2000" b="1" dirty="0">
                <a:solidFill>
                  <a:srgbClr val="515354"/>
                </a:solidFill>
                <a:latin typeface="Roboto"/>
              </a:rPr>
              <a:t>and nonunion members.</a:t>
            </a:r>
          </a:p>
          <a:p>
            <a:pPr marL="342900" indent="-342900">
              <a:buAutoNum type="alphaLcParenR"/>
            </a:pPr>
            <a:endParaRPr lang="en-US" sz="1600" b="1" i="0" dirty="0">
              <a:solidFill>
                <a:srgbClr val="515354"/>
              </a:solidFill>
              <a:effectLst/>
              <a:latin typeface="Roboto"/>
            </a:endParaRPr>
          </a:p>
        </p:txBody>
      </p:sp>
      <p:pic>
        <p:nvPicPr>
          <p:cNvPr id="3" name="Picture 2" descr="AmericanLab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1942" y="5123329"/>
            <a:ext cx="1311550" cy="1311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560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6518" y="255479"/>
            <a:ext cx="11524130" cy="6555641"/>
          </a:xfrm>
          <a:prstGeom prst="rect">
            <a:avLst/>
          </a:prstGeom>
        </p:spPr>
        <p:txBody>
          <a:bodyPr wrap="square">
            <a:spAutoFit/>
          </a:bodyPr>
          <a:lstStyle/>
          <a:p>
            <a:r>
              <a:rPr lang="en-US" sz="1200" b="1" i="0" dirty="0">
                <a:solidFill>
                  <a:srgbClr val="515354"/>
                </a:solidFill>
                <a:effectLst/>
                <a:latin typeface="Roboto"/>
              </a:rPr>
              <a:t>1. Using resources available to you, learn about working people and work-related concerns. List and briefly describe or give examples of at least EIGHT concerns of American workers. These may include, but are not limited to, working conditions, workplace safety, hours, wages, seniority, job security, equal-opportunity employment and discrimination, guest workers, automation and technologies that replace workers, unemployment, layoffs, outsourcing, and employee benefits such as health care, child care, profit sharing, continuing education, and retirement benefits.</a:t>
            </a:r>
          </a:p>
          <a:p>
            <a:endParaRPr lang="en-US" sz="1200" b="1" i="0" dirty="0">
              <a:solidFill>
                <a:srgbClr val="515354"/>
              </a:solidFill>
              <a:effectLst/>
              <a:latin typeface="Roboto"/>
            </a:endParaRPr>
          </a:p>
          <a:p>
            <a:r>
              <a:rPr lang="en-US" sz="1200" b="1" i="0" dirty="0">
                <a:solidFill>
                  <a:srgbClr val="515354"/>
                </a:solidFill>
                <a:effectLst/>
                <a:latin typeface="Roboto"/>
              </a:rPr>
              <a:t>2. With your counselor's and parent or guardian's approval and permission, visit the office or attend a meeting of a local union, a central labor council, or an employee organization, or contact one of these organizations via the internet. Then do the following:</a:t>
            </a:r>
          </a:p>
          <a:p>
            <a:pPr>
              <a:buFont typeface="Arial" panose="020B0604020202020204" pitchFamily="34" charset="0"/>
              <a:buChar char="•"/>
            </a:pPr>
            <a:r>
              <a:rPr lang="en-US" sz="1200" b="0" i="0" dirty="0">
                <a:solidFill>
                  <a:srgbClr val="515354"/>
                </a:solidFill>
                <a:effectLst/>
                <a:latin typeface="Roboto"/>
              </a:rPr>
              <a:t>(a) Find out what the organization does.</a:t>
            </a:r>
          </a:p>
          <a:p>
            <a:pPr>
              <a:buFont typeface="Arial" panose="020B0604020202020204" pitchFamily="34" charset="0"/>
              <a:buChar char="•"/>
            </a:pPr>
            <a:r>
              <a:rPr lang="en-US" sz="1200" b="0" i="0" dirty="0">
                <a:solidFill>
                  <a:srgbClr val="515354"/>
                </a:solidFill>
                <a:effectLst/>
                <a:latin typeface="Roboto"/>
              </a:rPr>
              <a:t>(b) Share the list of issues and concerns you made for requirement 1. Ask the people you communicate with which issues are of greatest interest or concern to them and why.</a:t>
            </a:r>
          </a:p>
          <a:p>
            <a:pPr>
              <a:buFont typeface="Arial" panose="020B0604020202020204" pitchFamily="34" charset="0"/>
              <a:buChar char="•"/>
            </a:pPr>
            <a:r>
              <a:rPr lang="en-US" sz="1200" b="0" i="0" dirty="0">
                <a:solidFill>
                  <a:srgbClr val="515354"/>
                </a:solidFill>
                <a:effectLst/>
                <a:latin typeface="Roboto"/>
              </a:rPr>
              <a:t>(c) Draw a diagram showing how the organization is structured, from the local to the national level, if applicable.</a:t>
            </a:r>
          </a:p>
          <a:p>
            <a:endParaRPr lang="en-US" sz="1200" b="0" i="0" dirty="0">
              <a:solidFill>
                <a:srgbClr val="212121"/>
              </a:solidFill>
              <a:effectLst/>
              <a:latin typeface="Roboto"/>
            </a:endParaRPr>
          </a:p>
          <a:p>
            <a:r>
              <a:rPr lang="en-US" sz="1200" b="1" i="0" dirty="0">
                <a:solidFill>
                  <a:srgbClr val="515354"/>
                </a:solidFill>
                <a:effectLst/>
                <a:latin typeface="Roboto"/>
              </a:rPr>
              <a:t>3. Explain to your counselor what labor unions are, what they do, and what services they provide to members. In your discussion, show that you understand the concepts of labor, management, collective bargaining, negotiation, union shops, open shops, grievance procedures, mediation, arbitration, work stoppages, strikes, and lockouts.</a:t>
            </a:r>
          </a:p>
          <a:p>
            <a:endParaRPr lang="en-US" sz="1200" b="1" i="0" dirty="0">
              <a:solidFill>
                <a:srgbClr val="515354"/>
              </a:solidFill>
              <a:effectLst/>
              <a:latin typeface="Roboto"/>
            </a:endParaRPr>
          </a:p>
          <a:p>
            <a:r>
              <a:rPr lang="en-US" sz="1200" b="1" i="0" dirty="0">
                <a:solidFill>
                  <a:srgbClr val="515354"/>
                </a:solidFill>
                <a:effectLst/>
                <a:latin typeface="Roboto"/>
              </a:rPr>
              <a:t>4. Explain what is meant by the adversarial model of labor-management relations, compared with a cooperative-bargaining style.</a:t>
            </a:r>
          </a:p>
          <a:p>
            <a:endParaRPr lang="en-US" sz="1200" b="1" i="0" dirty="0">
              <a:solidFill>
                <a:srgbClr val="515354"/>
              </a:solidFill>
              <a:effectLst/>
              <a:latin typeface="Roboto"/>
            </a:endParaRPr>
          </a:p>
          <a:p>
            <a:r>
              <a:rPr lang="en-US" sz="1200" b="1" i="0" dirty="0">
                <a:solidFill>
                  <a:srgbClr val="515354"/>
                </a:solidFill>
                <a:effectLst/>
                <a:latin typeface="Roboto"/>
              </a:rPr>
              <a:t>5. Do ONE of the following:</a:t>
            </a:r>
          </a:p>
          <a:p>
            <a:pPr>
              <a:buFont typeface="Arial" panose="020B0604020202020204" pitchFamily="34" charset="0"/>
              <a:buChar char="•"/>
            </a:pPr>
            <a:r>
              <a:rPr lang="en-US" sz="1200" b="0" i="0" dirty="0">
                <a:solidFill>
                  <a:srgbClr val="515354"/>
                </a:solidFill>
                <a:effectLst/>
                <a:latin typeface="Roboto"/>
              </a:rPr>
              <a:t>(c) With your counselor's and parent or guardian's approval and permission, watch a movie that addresses organized labor in the United States. Afterward, discuss the movie with your counselor and explain what you learned.</a:t>
            </a:r>
          </a:p>
          <a:p>
            <a:r>
              <a:rPr lang="en-US" sz="1200" b="0" i="0" dirty="0">
                <a:solidFill>
                  <a:srgbClr val="212121"/>
                </a:solidFill>
                <a:effectLst/>
                <a:latin typeface="Roboto"/>
              </a:rPr>
              <a:t/>
            </a:r>
            <a:br>
              <a:rPr lang="en-US" sz="1200" b="0" i="0" dirty="0">
                <a:solidFill>
                  <a:srgbClr val="212121"/>
                </a:solidFill>
                <a:effectLst/>
                <a:latin typeface="Roboto"/>
              </a:rPr>
            </a:br>
            <a:r>
              <a:rPr lang="en-US" sz="1200" b="1" i="0" dirty="0">
                <a:solidFill>
                  <a:srgbClr val="515354"/>
                </a:solidFill>
                <a:effectLst/>
                <a:latin typeface="Roboto"/>
              </a:rPr>
              <a:t>6. Explain the term </a:t>
            </a:r>
            <a:r>
              <a:rPr lang="en-US" sz="1200" b="1" i="1" dirty="0">
                <a:solidFill>
                  <a:srgbClr val="515354"/>
                </a:solidFill>
                <a:effectLst/>
                <a:latin typeface="Roboto"/>
              </a:rPr>
              <a:t>globalization</a:t>
            </a:r>
            <a:r>
              <a:rPr lang="en-US" sz="1200" b="1" i="0" dirty="0">
                <a:solidFill>
                  <a:srgbClr val="515354"/>
                </a:solidFill>
                <a:effectLst/>
                <a:latin typeface="Roboto"/>
              </a:rPr>
              <a:t>. Discuss with your counselor some effects of globalization on the workforce in the United States. Explain how this global workforce fits into the economic system of this country.</a:t>
            </a:r>
          </a:p>
          <a:p>
            <a:endParaRPr lang="en-US" sz="1200" b="1" i="0" dirty="0">
              <a:solidFill>
                <a:srgbClr val="515354"/>
              </a:solidFill>
              <a:effectLst/>
              <a:latin typeface="Roboto"/>
            </a:endParaRPr>
          </a:p>
          <a:p>
            <a:r>
              <a:rPr lang="en-US" sz="1200" b="1" i="0" dirty="0">
                <a:solidFill>
                  <a:srgbClr val="515354"/>
                </a:solidFill>
                <a:effectLst/>
                <a:latin typeface="Roboto"/>
              </a:rPr>
              <a:t>7. Choose a labor issue of widespread interest to American workers - an issue in the news currently or known to you from your work on this merit badge. Before your counselor, or in writing, argue both sides of the issue, first taking management's side, then presenting labor's or the employee's point of view. In your presentation, summarize the basic rights and responsibilities of employers and employees, including union members and nonunion members.</a:t>
            </a:r>
          </a:p>
          <a:p>
            <a:endParaRPr lang="en-US" sz="1200" b="1" i="0" dirty="0">
              <a:solidFill>
                <a:srgbClr val="515354"/>
              </a:solidFill>
              <a:effectLst/>
              <a:latin typeface="Roboto"/>
            </a:endParaRPr>
          </a:p>
          <a:p>
            <a:r>
              <a:rPr lang="en-US" sz="1200" b="1" i="0" dirty="0">
                <a:solidFill>
                  <a:srgbClr val="515354"/>
                </a:solidFill>
                <a:effectLst/>
                <a:latin typeface="Roboto"/>
              </a:rPr>
              <a:t>8. Discuss with your counselor the different goals that may motivate the owners of a business, its stockholders, its customers, its employees, the employees' representatives, the community, and public officials. Explain why agreements and compromises are made and how they affect each group in achieving its goals.</a:t>
            </a:r>
          </a:p>
          <a:p>
            <a:endParaRPr lang="en-US" sz="1200" b="1" i="0" dirty="0">
              <a:solidFill>
                <a:srgbClr val="515354"/>
              </a:solidFill>
              <a:effectLst/>
              <a:latin typeface="Roboto"/>
            </a:endParaRPr>
          </a:p>
          <a:p>
            <a:r>
              <a:rPr lang="en-US" sz="1200" b="1" i="0" dirty="0">
                <a:solidFill>
                  <a:srgbClr val="515354"/>
                </a:solidFill>
                <a:effectLst/>
                <a:latin typeface="Roboto"/>
              </a:rPr>
              <a:t>9. Learn about opportunities in the field of labor relations. Choose one career in which you are interested and discuss with your counselor the major responsibilities of that position and the qualifications, education, and training such a position requires.</a:t>
            </a:r>
          </a:p>
        </p:txBody>
      </p:sp>
    </p:spTree>
    <p:extLst>
      <p:ext uri="{BB962C8B-B14F-4D97-AF65-F5344CB8AC3E}">
        <p14:creationId xmlns:p14="http://schemas.microsoft.com/office/powerpoint/2010/main" val="29172267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6518" y="459525"/>
            <a:ext cx="11524130" cy="261610"/>
          </a:xfrm>
          <a:prstGeom prst="rect">
            <a:avLst/>
          </a:prstGeom>
          <a:solidFill>
            <a:schemeClr val="accent4">
              <a:lumMod val="20000"/>
              <a:lumOff val="80000"/>
            </a:schemeClr>
          </a:solidFill>
        </p:spPr>
        <p:txBody>
          <a:bodyPr wrap="square">
            <a:spAutoFit/>
          </a:bodyPr>
          <a:lstStyle/>
          <a:p>
            <a:r>
              <a:rPr lang="en-US" sz="1100" b="1" i="0" dirty="0">
                <a:solidFill>
                  <a:srgbClr val="515354"/>
                </a:solidFill>
                <a:effectLst/>
                <a:latin typeface="Roboto"/>
              </a:rPr>
              <a:t>7. Choose a labor issue of widespread interest to American workers - an issue in the news currently or known to you from your work on this merit badge. </a:t>
            </a:r>
          </a:p>
        </p:txBody>
      </p:sp>
      <p:pic>
        <p:nvPicPr>
          <p:cNvPr id="3" name="Picture 2" descr="AmericanLab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1942" y="5123329"/>
            <a:ext cx="1311550" cy="131155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333934" y="795281"/>
            <a:ext cx="11419385" cy="861774"/>
          </a:xfrm>
          <a:prstGeom prst="rect">
            <a:avLst/>
          </a:prstGeom>
          <a:solidFill>
            <a:srgbClr val="FFFF00"/>
          </a:solidFill>
          <a:ln>
            <a:solidFill>
              <a:srgbClr val="FF0000"/>
            </a:solidFill>
          </a:ln>
          <a:scene3d>
            <a:camera prst="orthographicFront"/>
            <a:lightRig rig="threePt" dir="t"/>
          </a:scene3d>
          <a:sp3d>
            <a:bevelT/>
          </a:sp3d>
        </p:spPr>
        <p:txBody>
          <a:bodyPr wrap="square">
            <a:spAutoFit/>
          </a:bodyPr>
          <a:lstStyle/>
          <a:p>
            <a:r>
              <a:rPr lang="en-US" sz="1000" b="0" i="0" dirty="0">
                <a:solidFill>
                  <a:srgbClr val="474747"/>
                </a:solidFill>
                <a:effectLst/>
                <a:latin typeface="Google Sans"/>
              </a:rPr>
              <a:t>Labor unions are most likely to be concerned with the issue of </a:t>
            </a:r>
            <a:r>
              <a:rPr lang="en-US" sz="1000" b="0" i="0" dirty="0">
                <a:solidFill>
                  <a:srgbClr val="040C28"/>
                </a:solidFill>
                <a:effectLst/>
                <a:latin typeface="Google Sans"/>
              </a:rPr>
              <a:t>minimum wage</a:t>
            </a:r>
            <a:r>
              <a:rPr lang="en-US" sz="1000" b="0" i="0" dirty="0">
                <a:solidFill>
                  <a:srgbClr val="474747"/>
                </a:solidFill>
                <a:effectLst/>
                <a:latin typeface="Google Sans"/>
              </a:rPr>
              <a:t> as it directly impacts the wages and working conditions of their members, which is a primary focus of labor unions. </a:t>
            </a:r>
            <a:r>
              <a:rPr kumimoji="0" lang="en-US" altLang="en-US" sz="1000" b="0" i="0" u="none" strike="noStrike" cap="none" normalizeH="0" baseline="0" dirty="0">
                <a:ln>
                  <a:noFill/>
                </a:ln>
                <a:solidFill>
                  <a:srgbClr val="0A0A0A"/>
                </a:solidFill>
                <a:effectLst/>
                <a:latin typeface="Google Sans"/>
              </a:rPr>
              <a:t>Employers must pay at least</a:t>
            </a:r>
            <a:r>
              <a:rPr kumimoji="0" lang="en-US" altLang="en-US" sz="1000" b="0" i="0" u="none" strike="noStrike" cap="none" normalizeH="0" dirty="0">
                <a:ln>
                  <a:noFill/>
                </a:ln>
                <a:solidFill>
                  <a:srgbClr val="0A0A0A"/>
                </a:solidFill>
                <a:effectLst/>
                <a:latin typeface="Google Sans"/>
              </a:rPr>
              <a:t> </a:t>
            </a:r>
            <a:r>
              <a:rPr kumimoji="0" lang="en-US" altLang="en-US" sz="1000" b="0" i="0" u="none" strike="noStrike" cap="none" normalizeH="0" baseline="0" dirty="0">
                <a:ln>
                  <a:noFill/>
                </a:ln>
                <a:solidFill>
                  <a:srgbClr val="0A0A0A"/>
                </a:solidFill>
                <a:effectLst/>
                <a:latin typeface="Google Sans"/>
              </a:rPr>
              <a:t>minimum wage but can set terms, while employees have rights to organize for better pay/conditions, especially with unions for fair representation and contracts, though non-union workers have fewer protections; </a:t>
            </a:r>
            <a:r>
              <a:rPr kumimoji="0" lang="en-US" altLang="en-US" sz="1000" b="1" i="0" u="none" strike="noStrike" cap="none" normalizeH="0" baseline="0" dirty="0">
                <a:ln>
                  <a:noFill/>
                </a:ln>
                <a:solidFill>
                  <a:srgbClr val="0A0A0A"/>
                </a:solidFill>
                <a:effectLst/>
                <a:latin typeface="Google Sans"/>
              </a:rPr>
              <a:t>the core debate</a:t>
            </a:r>
            <a:r>
              <a:rPr kumimoji="0" lang="en-US" altLang="en-US" sz="1000" b="0" i="0" u="none" strike="noStrike" cap="none" normalizeH="0" baseline="0" dirty="0">
                <a:ln>
                  <a:noFill/>
                </a:ln>
                <a:solidFill>
                  <a:srgbClr val="0A0A0A"/>
                </a:solidFill>
                <a:effectLst/>
                <a:latin typeface="Google Sans"/>
              </a:rPr>
              <a:t> pits employer flexibility/economic freedom against worker collective power for equity, with unions arguing for fair shares and employers stressing market efficiency, but all face </a:t>
            </a:r>
            <a:r>
              <a:rPr kumimoji="0" lang="en-US" altLang="en-US" sz="1000" b="0" i="0" u="none" strike="noStrike" cap="none" normalizeH="0" baseline="0" dirty="0">
                <a:ln>
                  <a:noFill/>
                </a:ln>
                <a:solidFill>
                  <a:srgbClr val="0A0A0A"/>
                </a:solidFill>
                <a:effectLst/>
                <a:latin typeface="Google Sans"/>
                <a:hlinkClick r:id="rId3"/>
              </a:rPr>
              <a:t>minimum wage laws</a:t>
            </a:r>
            <a:r>
              <a:rPr kumimoji="0" lang="en-US" altLang="en-US" sz="1000" b="0" i="0" u="none" strike="noStrike" cap="none" normalizeH="0" baseline="0" dirty="0">
                <a:ln>
                  <a:noFill/>
                </a:ln>
                <a:solidFill>
                  <a:srgbClr val="0A0A0A"/>
                </a:solidFill>
                <a:effectLst/>
                <a:latin typeface="Google Sans"/>
              </a:rPr>
              <a:t>, safety rules, and good-faith bargaining mandates under laws like the </a:t>
            </a:r>
            <a:r>
              <a:rPr kumimoji="0" lang="en-US" altLang="en-US" sz="1000" b="0" i="0" u="none" strike="noStrike" cap="none" normalizeH="0" baseline="0" dirty="0">
                <a:ln>
                  <a:noFill/>
                </a:ln>
                <a:solidFill>
                  <a:srgbClr val="0A0A0A"/>
                </a:solidFill>
                <a:effectLst/>
                <a:latin typeface="Google Sans"/>
                <a:hlinkClick r:id="rId4"/>
              </a:rPr>
              <a:t>NLRA</a:t>
            </a:r>
            <a:r>
              <a:rPr kumimoji="0" lang="en-US" altLang="en-US" sz="1000" b="0" i="0" u="none" strike="noStrike" cap="none" normalizeH="0" baseline="0" dirty="0">
                <a:ln>
                  <a:noFill/>
                </a:ln>
                <a:solidFill>
                  <a:srgbClr val="0A0A0A"/>
                </a:solidFill>
                <a:effectLst/>
                <a:latin typeface="Google Sans"/>
              </a:rPr>
              <a:t>. </a:t>
            </a:r>
            <a:endParaRPr kumimoji="0" lang="en-US" altLang="en-US" sz="1000" b="0" i="0" u="none" strike="noStrike" cap="none" normalizeH="0" baseline="0" dirty="0">
              <a:ln>
                <a:noFill/>
              </a:ln>
              <a:solidFill>
                <a:schemeClr val="tx1"/>
              </a:solidFill>
              <a:effectLst/>
            </a:endParaRPr>
          </a:p>
          <a:p>
            <a:endParaRPr lang="en-US" sz="1000" dirty="0"/>
          </a:p>
        </p:txBody>
      </p:sp>
      <p:sp>
        <p:nvSpPr>
          <p:cNvPr id="7" name="Rectangle 2"/>
          <p:cNvSpPr>
            <a:spLocks noChangeArrowheads="1"/>
          </p:cNvSpPr>
          <p:nvPr/>
        </p:nvSpPr>
        <p:spPr bwMode="auto">
          <a:xfrm>
            <a:off x="0" y="0"/>
            <a:ext cx="12192000" cy="1587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3"/>
          <p:cNvSpPr>
            <a:spLocks noChangeArrowheads="1"/>
          </p:cNvSpPr>
          <p:nvPr/>
        </p:nvSpPr>
        <p:spPr bwMode="auto">
          <a:xfrm>
            <a:off x="0" y="-258035"/>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9" name="Rectangle 8"/>
          <p:cNvSpPr/>
          <p:nvPr/>
        </p:nvSpPr>
        <p:spPr>
          <a:xfrm>
            <a:off x="376518" y="1688005"/>
            <a:ext cx="11524130" cy="4893647"/>
          </a:xfrm>
          <a:prstGeom prst="rect">
            <a:avLst/>
          </a:prstGeom>
        </p:spPr>
        <p:txBody>
          <a:bodyPr wrap="square">
            <a:spAutoFit/>
          </a:bodyPr>
          <a:lstStyle/>
          <a:p>
            <a:pPr lvl="0" eaLnBrk="0" fontAlgn="base" hangingPunct="0">
              <a:spcBef>
                <a:spcPct val="0"/>
              </a:spcBef>
              <a:spcAft>
                <a:spcPct val="0"/>
              </a:spcAft>
            </a:pPr>
            <a:r>
              <a:rPr kumimoji="0" lang="en-US" altLang="en-US" sz="1200" b="1" i="0" u="none" strike="noStrike" cap="none" normalizeH="0" baseline="0" dirty="0">
                <a:ln>
                  <a:noFill/>
                </a:ln>
                <a:solidFill>
                  <a:srgbClr val="FF0000"/>
                </a:solidFill>
                <a:effectLst/>
                <a:latin typeface="Google Sans"/>
              </a:rPr>
              <a:t>Employee Rights &amp; Responsibilities</a:t>
            </a:r>
            <a:endParaRPr kumimoji="0" lang="en-US" altLang="en-US" sz="1200" b="0" i="0" u="none" strike="noStrike" cap="none" normalizeH="0" baseline="0" dirty="0">
              <a:ln>
                <a:noFill/>
              </a:ln>
              <a:solidFill>
                <a:srgbClr val="FF0000"/>
              </a:solidFill>
              <a:effectLst/>
            </a:endParaRPr>
          </a:p>
          <a:p>
            <a:pPr lvl="0" eaLnBrk="0" fontAlgn="base" hangingPunct="0">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rPr>
              <a:t>All Workers:</a:t>
            </a:r>
            <a:r>
              <a:rPr kumimoji="0" lang="en-US" altLang="en-US" sz="1200" b="0" i="0" u="none" strike="noStrike" cap="none" normalizeH="0" baseline="0" dirty="0">
                <a:ln>
                  <a:noFill/>
                </a:ln>
                <a:solidFill>
                  <a:srgbClr val="0A0A0A"/>
                </a:solidFill>
                <a:effectLst/>
                <a:latin typeface="Google Sans"/>
              </a:rPr>
              <a:t> Right to at least minimum wage, safe workplace (OSHA), discuss pay/conditions (NLRA), and report hazards without retaliation.</a:t>
            </a:r>
          </a:p>
          <a:p>
            <a:pPr lvl="0" eaLnBrk="0" fontAlgn="base" hangingPunct="0">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hlinkClick r:id="rId5"/>
              </a:rPr>
              <a:t>Union Members</a:t>
            </a:r>
            <a:r>
              <a:rPr kumimoji="0" lang="en-US" altLang="en-US" sz="1200" b="1" i="0" u="none" strike="noStrike" cap="none" normalizeH="0" baseline="0" dirty="0">
                <a:ln>
                  <a:noFill/>
                </a:ln>
                <a:solidFill>
                  <a:srgbClr val="0A0A0A"/>
                </a:solidFill>
                <a:effectLst/>
                <a:latin typeface="Google Sans"/>
              </a:rPr>
              <a:t>:</a:t>
            </a:r>
            <a:r>
              <a:rPr kumimoji="0" lang="en-US" altLang="en-US" sz="1200" b="0" i="0" u="none" strike="noStrike" cap="none" normalizeH="0" baseline="0" dirty="0">
                <a:ln>
                  <a:noFill/>
                </a:ln>
                <a:solidFill>
                  <a:srgbClr val="0A0A0A"/>
                </a:solidFill>
                <a:effectLst/>
                <a:latin typeface="Google Sans"/>
              </a:rPr>
              <a:t> Right to fair representation by union, covered by </a:t>
            </a:r>
            <a:r>
              <a:rPr kumimoji="0" lang="en-US" altLang="en-US" sz="1200" b="0" i="0" u="none" strike="noStrike" cap="none" normalizeH="0" baseline="0" dirty="0">
                <a:ln>
                  <a:noFill/>
                </a:ln>
                <a:solidFill>
                  <a:srgbClr val="0A0A0A"/>
                </a:solidFill>
                <a:effectLst/>
                <a:latin typeface="Google Sans"/>
                <a:hlinkClick r:id="rId6"/>
              </a:rPr>
              <a:t>Collective Bargaining</a:t>
            </a:r>
            <a:r>
              <a:rPr kumimoji="0" lang="en-US" altLang="en-US" sz="1200" b="0" i="0" u="none" strike="noStrike" cap="none" normalizeH="0" baseline="0" dirty="0">
                <a:ln>
                  <a:noFill/>
                </a:ln>
                <a:solidFill>
                  <a:srgbClr val="0A0A0A"/>
                </a:solidFill>
                <a:effectLst/>
                <a:latin typeface="Google Sans"/>
              </a:rPr>
              <a:t> Agreements (CBAs) for wages, benefits, work rules; can vote on contracts.</a:t>
            </a:r>
          </a:p>
          <a:p>
            <a:pPr lvl="0" eaLnBrk="0" fontAlgn="base" hangingPunct="0">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hlinkClick r:id="rId7"/>
              </a:rPr>
              <a:t>Non-Union</a:t>
            </a:r>
            <a:r>
              <a:rPr kumimoji="0" lang="en-US" altLang="en-US" sz="1200" b="1" i="0" u="none" strike="noStrike" cap="none" normalizeH="0" baseline="0" dirty="0">
                <a:ln>
                  <a:noFill/>
                </a:ln>
                <a:solidFill>
                  <a:srgbClr val="0A0A0A"/>
                </a:solidFill>
                <a:effectLst/>
                <a:latin typeface="Google Sans"/>
              </a:rPr>
              <a:t> Members:</a:t>
            </a:r>
            <a:r>
              <a:rPr kumimoji="0" lang="en-US" altLang="en-US" sz="1200" b="0" i="0" u="none" strike="noStrike" cap="none" normalizeH="0" baseline="0" dirty="0">
                <a:ln>
                  <a:noFill/>
                </a:ln>
                <a:solidFill>
                  <a:srgbClr val="0A0A0A"/>
                </a:solidFill>
                <a:effectLst/>
                <a:latin typeface="Google Sans"/>
              </a:rPr>
              <a:t> "At-will" employment (can be fired for any reason/no reason), rely on employer's policies; covered by CBAs if in the bargaining unit but can't vote on it.</a:t>
            </a:r>
          </a:p>
          <a:p>
            <a:pPr lvl="0" eaLnBrk="0" fontAlgn="base" hangingPunct="0">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rPr>
              <a:t>Responsibility:</a:t>
            </a:r>
            <a:r>
              <a:rPr kumimoji="0" lang="en-US" altLang="en-US" sz="1200" b="0" i="0" u="none" strike="noStrike" cap="none" normalizeH="0" baseline="0" dirty="0">
                <a:ln>
                  <a:noFill/>
                </a:ln>
                <a:solidFill>
                  <a:srgbClr val="0A0A0A"/>
                </a:solidFill>
                <a:effectLst/>
                <a:latin typeface="Google Sans"/>
              </a:rPr>
              <a:t> To work, follow rules, pay union dues/fees if applicable, and participate in good faith (if unionized). </a:t>
            </a:r>
          </a:p>
          <a:p>
            <a:pPr lvl="0" eaLnBrk="0" fontAlgn="base" hangingPunct="0">
              <a:spcBef>
                <a:spcPct val="0"/>
              </a:spcBef>
              <a:spcAft>
                <a:spcPct val="0"/>
              </a:spcAft>
            </a:pPr>
            <a:r>
              <a:rPr kumimoji="0" lang="en-US" altLang="en-US" sz="1200" b="1" i="0" u="none" strike="noStrike" cap="none" normalizeH="0" baseline="0" dirty="0">
                <a:ln>
                  <a:noFill/>
                </a:ln>
                <a:solidFill>
                  <a:srgbClr val="001D35"/>
                </a:solidFill>
                <a:effectLst/>
                <a:latin typeface="Google Sans"/>
              </a:rPr>
              <a:t>Employer Rights &amp; Responsibilities</a:t>
            </a:r>
            <a:endParaRPr kumimoji="0" lang="en-US" altLang="en-US" sz="1200" b="0" i="0" u="none" strike="noStrike" cap="none" normalizeH="0" baseline="0" dirty="0">
              <a:ln>
                <a:noFill/>
              </a:ln>
              <a:solidFill>
                <a:schemeClr val="tx1"/>
              </a:solidFill>
              <a:effectLst/>
            </a:endParaRPr>
          </a:p>
          <a:p>
            <a:pPr lvl="0" eaLnBrk="0" fontAlgn="base" hangingPunct="0">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rPr>
              <a:t>Responsibilities:</a:t>
            </a:r>
            <a:r>
              <a:rPr kumimoji="0" lang="en-US" altLang="en-US" sz="1200" b="0" i="0" u="none" strike="noStrike" cap="none" normalizeH="0" baseline="0" dirty="0">
                <a:ln>
                  <a:noFill/>
                </a:ln>
                <a:solidFill>
                  <a:srgbClr val="0A0A0A"/>
                </a:solidFill>
                <a:effectLst/>
                <a:latin typeface="Google Sans"/>
              </a:rPr>
              <a:t> Pay minimum wage (federal/state), provide safe environment (OSHA), bargain in good faith with unions, don't retaliate against organizing.</a:t>
            </a:r>
          </a:p>
          <a:p>
            <a:pPr lvl="0" eaLnBrk="0" fontAlgn="base" hangingPunct="0">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rPr>
              <a:t>Rights:</a:t>
            </a:r>
            <a:r>
              <a:rPr kumimoji="0" lang="en-US" altLang="en-US" sz="1200" b="0" i="0" u="none" strike="noStrike" cap="none" normalizeH="0" baseline="0" dirty="0">
                <a:ln>
                  <a:noFill/>
                </a:ln>
                <a:solidFill>
                  <a:srgbClr val="0A0A0A"/>
                </a:solidFill>
                <a:effectLst/>
                <a:latin typeface="Google Sans"/>
              </a:rPr>
              <a:t> Set wages/conditions (non-union), determine business needs, declare impasse in bargaining (if truly exhausted talks).</a:t>
            </a:r>
          </a:p>
          <a:p>
            <a:pPr lvl="0" eaLnBrk="0" fontAlgn="base" hangingPunct="0">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rPr>
              <a:t>With Unions:</a:t>
            </a:r>
            <a:r>
              <a:rPr kumimoji="0" lang="en-US" altLang="en-US" sz="1200" b="0" i="0" u="none" strike="noStrike" cap="none" normalizeH="0" baseline="0" dirty="0">
                <a:ln>
                  <a:noFill/>
                </a:ln>
                <a:solidFill>
                  <a:srgbClr val="0A0A0A"/>
                </a:solidFill>
                <a:effectLst/>
                <a:latin typeface="Google Sans"/>
              </a:rPr>
              <a:t> Must bargain wages, hours, safety; cannot change terms unilaterally after contract, must respect grievance procedures. </a:t>
            </a:r>
          </a:p>
          <a:p>
            <a:pPr lvl="0" eaLnBrk="0" fontAlgn="base" hangingPunct="0">
              <a:spcBef>
                <a:spcPct val="0"/>
              </a:spcBef>
              <a:spcAft>
                <a:spcPct val="0"/>
              </a:spcAft>
            </a:pPr>
            <a:endParaRPr kumimoji="0" lang="en-US" altLang="en-US" sz="1200" b="1" i="0" u="none" strike="noStrike" cap="none" normalizeH="0" baseline="0" dirty="0">
              <a:ln>
                <a:noFill/>
              </a:ln>
              <a:solidFill>
                <a:srgbClr val="FF0000"/>
              </a:solidFill>
              <a:effectLst/>
              <a:latin typeface="Google Sans"/>
            </a:endParaRPr>
          </a:p>
          <a:p>
            <a:pPr lvl="0" eaLnBrk="0" fontAlgn="base" hangingPunct="0">
              <a:spcBef>
                <a:spcPct val="0"/>
              </a:spcBef>
              <a:spcAft>
                <a:spcPct val="0"/>
              </a:spcAft>
            </a:pPr>
            <a:r>
              <a:rPr kumimoji="0" lang="en-US" altLang="en-US" sz="1200" b="1" i="0" u="none" strike="noStrike" cap="none" normalizeH="0" baseline="0" dirty="0">
                <a:ln>
                  <a:noFill/>
                </a:ln>
                <a:solidFill>
                  <a:srgbClr val="FF0000"/>
                </a:solidFill>
                <a:effectLst/>
                <a:latin typeface="Google Sans"/>
              </a:rPr>
              <a:t>Arguments: Unions vs. Employers</a:t>
            </a:r>
            <a:endParaRPr kumimoji="0" lang="en-US" altLang="en-US" sz="1200" b="0" i="0" u="none" strike="noStrike" cap="none" normalizeH="0" baseline="0" dirty="0">
              <a:ln>
                <a:noFill/>
              </a:ln>
              <a:solidFill>
                <a:srgbClr val="FF0000"/>
              </a:solidFill>
              <a:effectLst/>
            </a:endParaRPr>
          </a:p>
          <a:p>
            <a:pPr lvl="0" eaLnBrk="0" fontAlgn="base" hangingPunct="0">
              <a:spcBef>
                <a:spcPct val="0"/>
              </a:spcBef>
              <a:spcAft>
                <a:spcPct val="0"/>
              </a:spcAft>
            </a:pPr>
            <a:r>
              <a:rPr kumimoji="0" lang="en-US" altLang="en-US" sz="1200" b="1" i="0" u="none" strike="noStrike" cap="none" normalizeH="0" baseline="0" dirty="0">
                <a:ln>
                  <a:noFill/>
                </a:ln>
                <a:solidFill>
                  <a:srgbClr val="0A0A0A"/>
                </a:solidFill>
                <a:effectLst/>
                <a:latin typeface="Google Sans"/>
              </a:rPr>
              <a:t>For Unions/Workers (Pro-Union):</a:t>
            </a:r>
            <a:endParaRPr kumimoji="0" lang="en-US" altLang="en-US" sz="1200" b="0" i="0" u="none" strike="noStrike" cap="none" normalizeH="0" baseline="0" dirty="0">
              <a:ln>
                <a:noFill/>
              </a:ln>
              <a:solidFill>
                <a:schemeClr val="tx1"/>
              </a:solidFill>
              <a:effectLst/>
            </a:endParaRPr>
          </a:p>
          <a:p>
            <a:pPr lvl="0" eaLnBrk="0" fontAlgn="base" hangingPunct="0">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rPr>
              <a:t>Power Imbalance:</a:t>
            </a:r>
            <a:r>
              <a:rPr kumimoji="0" lang="en-US" altLang="en-US" sz="1200" b="0" i="0" u="none" strike="noStrike" cap="none" normalizeH="0" baseline="0" dirty="0">
                <a:ln>
                  <a:noFill/>
                </a:ln>
                <a:solidFill>
                  <a:srgbClr val="0A0A0A"/>
                </a:solidFill>
                <a:effectLst/>
                <a:latin typeface="Google Sans"/>
              </a:rPr>
              <a:t> Individual workers lack power; unions create balance, ensuring fair pay (reducing wage gaps) and better conditions.</a:t>
            </a:r>
          </a:p>
          <a:p>
            <a:pPr lvl="0" eaLnBrk="0" fontAlgn="base" hangingPunct="0">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rPr>
              <a:t>Security:</a:t>
            </a:r>
            <a:r>
              <a:rPr kumimoji="0" lang="en-US" altLang="en-US" sz="1200" b="0" i="0" u="none" strike="noStrike" cap="none" normalizeH="0" baseline="0" dirty="0">
                <a:ln>
                  <a:noFill/>
                </a:ln>
                <a:solidFill>
                  <a:srgbClr val="0A0A0A"/>
                </a:solidFill>
                <a:effectLst/>
                <a:latin typeface="Google Sans"/>
              </a:rPr>
              <a:t> Contracts protect against arbitrary firing/discipline; grievance procedures offer recourse.</a:t>
            </a:r>
          </a:p>
          <a:p>
            <a:pPr lvl="0" eaLnBrk="0" fontAlgn="base" hangingPunct="0">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rPr>
              <a:t>Fair Share:</a:t>
            </a:r>
            <a:r>
              <a:rPr kumimoji="0" lang="en-US" altLang="en-US" sz="1200" b="0" i="0" u="none" strike="noStrike" cap="none" normalizeH="0" baseline="0" dirty="0">
                <a:ln>
                  <a:noFill/>
                </a:ln>
                <a:solidFill>
                  <a:srgbClr val="0A0A0A"/>
                </a:solidFill>
                <a:effectLst/>
                <a:latin typeface="Google Sans"/>
              </a:rPr>
              <a:t> Unions ensure workers get a fair share of profits, not just minimums, boosting overall economy. </a:t>
            </a:r>
          </a:p>
          <a:p>
            <a:pPr lvl="0" eaLnBrk="0" fontAlgn="base" hangingPunct="0">
              <a:spcBef>
                <a:spcPct val="0"/>
              </a:spcBef>
              <a:spcAft>
                <a:spcPct val="0"/>
              </a:spcAft>
            </a:pPr>
            <a:endParaRPr kumimoji="0" lang="en-US" altLang="en-US" sz="1200" b="1" i="0" u="none" strike="noStrike" cap="none" normalizeH="0" baseline="0" dirty="0">
              <a:ln>
                <a:noFill/>
              </a:ln>
              <a:solidFill>
                <a:srgbClr val="FF0000"/>
              </a:solidFill>
              <a:effectLst/>
              <a:latin typeface="Google Sans"/>
            </a:endParaRPr>
          </a:p>
          <a:p>
            <a:pPr lvl="0" eaLnBrk="0" fontAlgn="base" hangingPunct="0">
              <a:spcBef>
                <a:spcPct val="0"/>
              </a:spcBef>
              <a:spcAft>
                <a:spcPct val="0"/>
              </a:spcAft>
            </a:pPr>
            <a:r>
              <a:rPr kumimoji="0" lang="en-US" altLang="en-US" sz="1200" b="1" i="0" u="none" strike="noStrike" cap="none" normalizeH="0" baseline="0" dirty="0">
                <a:ln>
                  <a:noFill/>
                </a:ln>
                <a:solidFill>
                  <a:srgbClr val="FF0000"/>
                </a:solidFill>
                <a:effectLst/>
                <a:latin typeface="Google Sans"/>
              </a:rPr>
              <a:t>For Employers/Non-Union (Pro-Flexibility):</a:t>
            </a:r>
            <a:endParaRPr kumimoji="0" lang="en-US" altLang="en-US" sz="1200" b="0" i="0" u="none" strike="noStrike" cap="none" normalizeH="0" baseline="0" dirty="0">
              <a:ln>
                <a:noFill/>
              </a:ln>
              <a:solidFill>
                <a:srgbClr val="FF0000"/>
              </a:solidFill>
              <a:effectLst/>
            </a:endParaRPr>
          </a:p>
          <a:p>
            <a:pPr lvl="0" eaLnBrk="0" fontAlgn="base" hangingPunct="0">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rPr>
              <a:t>Economic Freedom:</a:t>
            </a:r>
            <a:r>
              <a:rPr kumimoji="0" lang="en-US" altLang="en-US" sz="1200" b="0" i="0" u="none" strike="noStrike" cap="none" normalizeH="0" baseline="0" dirty="0">
                <a:ln>
                  <a:noFill/>
                </a:ln>
                <a:solidFill>
                  <a:srgbClr val="0A0A0A"/>
                </a:solidFill>
                <a:effectLst/>
                <a:latin typeface="Google Sans"/>
              </a:rPr>
              <a:t> Unions restrict employer flexibility to adapt to market, potentially harming business/jobs.</a:t>
            </a:r>
          </a:p>
          <a:p>
            <a:pPr lvl="0" eaLnBrk="0" fontAlgn="base" hangingPunct="0">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rPr>
              <a:t>Individual Merit:</a:t>
            </a:r>
            <a:r>
              <a:rPr kumimoji="0" lang="en-US" altLang="en-US" sz="1200" b="0" i="0" u="none" strike="noStrike" cap="none" normalizeH="0" baseline="0" dirty="0">
                <a:ln>
                  <a:noFill/>
                </a:ln>
                <a:solidFill>
                  <a:srgbClr val="0A0A0A"/>
                </a:solidFill>
                <a:effectLst/>
                <a:latin typeface="Google Sans"/>
              </a:rPr>
              <a:t> Non-union systems reward individual performance, not group seniority/negotiation.</a:t>
            </a:r>
          </a:p>
          <a:p>
            <a:pPr lvl="0" eaLnBrk="0" fontAlgn="base" hangingPunct="0">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rPr>
              <a:t>Cost vs. Benefit:</a:t>
            </a:r>
            <a:r>
              <a:rPr kumimoji="0" lang="en-US" altLang="en-US" sz="1200" b="0" i="0" u="none" strike="noStrike" cap="none" normalizeH="0" baseline="0" dirty="0">
                <a:ln>
                  <a:noFill/>
                </a:ln>
                <a:solidFill>
                  <a:srgbClr val="0A0A0A"/>
                </a:solidFill>
                <a:effectLst/>
                <a:latin typeface="Google Sans"/>
              </a:rPr>
              <a:t> Union wages/benefits increase costs; "at-will" allows quick adaptation to business needs. </a:t>
            </a:r>
          </a:p>
          <a:p>
            <a:pPr lvl="0" eaLnBrk="0" fontAlgn="base" hangingPunct="0">
              <a:spcBef>
                <a:spcPct val="0"/>
              </a:spcBef>
              <a:spcAft>
                <a:spcPct val="0"/>
              </a:spcAft>
            </a:pPr>
            <a:endParaRPr kumimoji="0" lang="en-US" altLang="en-US" sz="1200" b="1" i="0" u="none" strike="noStrike" cap="none" normalizeH="0" baseline="0" dirty="0">
              <a:ln>
                <a:noFill/>
              </a:ln>
              <a:solidFill>
                <a:srgbClr val="FF0000"/>
              </a:solidFill>
              <a:effectLst/>
              <a:latin typeface="Google Sans"/>
              <a:hlinkClick r:id="rId8"/>
            </a:endParaRPr>
          </a:p>
          <a:p>
            <a:pPr lvl="0" eaLnBrk="0" fontAlgn="base" hangingPunct="0">
              <a:spcBef>
                <a:spcPct val="0"/>
              </a:spcBef>
              <a:spcAft>
                <a:spcPct val="0"/>
              </a:spcAft>
            </a:pPr>
            <a:r>
              <a:rPr kumimoji="0" lang="en-US" altLang="en-US" sz="1200" b="1" i="0" u="none" strike="noStrike" cap="none" normalizeH="0" baseline="0" dirty="0">
                <a:ln>
                  <a:noFill/>
                </a:ln>
                <a:solidFill>
                  <a:srgbClr val="FF0000"/>
                </a:solidFill>
                <a:effectLst/>
                <a:latin typeface="Google Sans"/>
                <a:hlinkClick r:id="rId8"/>
              </a:rPr>
              <a:t>Minimum Wage</a:t>
            </a:r>
            <a:r>
              <a:rPr kumimoji="0" lang="en-US" altLang="en-US" sz="1200" b="1" i="0" u="none" strike="noStrike" cap="none" normalizeH="0" baseline="0" dirty="0">
                <a:ln>
                  <a:noFill/>
                </a:ln>
                <a:solidFill>
                  <a:srgbClr val="FF0000"/>
                </a:solidFill>
                <a:effectLst/>
                <a:latin typeface="Google Sans"/>
              </a:rPr>
              <a:t> &amp; Unions</a:t>
            </a:r>
            <a:endParaRPr kumimoji="0" lang="en-US" altLang="en-US" sz="1200" b="0" i="0" u="none" strike="noStrike" cap="none" normalizeH="0" baseline="0" dirty="0">
              <a:ln>
                <a:noFill/>
              </a:ln>
              <a:solidFill>
                <a:srgbClr val="FF0000"/>
              </a:solidFill>
              <a:effectLst/>
            </a:endParaRPr>
          </a:p>
          <a:p>
            <a:pPr lvl="0" eaLnBrk="0" fontAlgn="base" hangingPunct="0">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rPr>
              <a:t>Base Level:</a:t>
            </a:r>
            <a:r>
              <a:rPr kumimoji="0" lang="en-US" altLang="en-US" sz="1200" b="0" i="0" u="none" strike="noStrike" cap="none" normalizeH="0" baseline="0" dirty="0">
                <a:ln>
                  <a:noFill/>
                </a:ln>
                <a:solidFill>
                  <a:srgbClr val="0A0A0A"/>
                </a:solidFill>
                <a:effectLst/>
                <a:latin typeface="Google Sans"/>
              </a:rPr>
              <a:t> All workers get minimum wage; unions negotiate </a:t>
            </a:r>
            <a:r>
              <a:rPr kumimoji="0" lang="en-US" altLang="en-US" sz="1200" b="0" i="1" u="none" strike="noStrike" cap="none" normalizeH="0" baseline="0" dirty="0">
                <a:ln>
                  <a:noFill/>
                </a:ln>
                <a:solidFill>
                  <a:srgbClr val="0A0A0A"/>
                </a:solidFill>
                <a:effectLst/>
                <a:latin typeface="Google Sans"/>
              </a:rPr>
              <a:t>above</a:t>
            </a:r>
            <a:r>
              <a:rPr kumimoji="0" lang="en-US" altLang="en-US" sz="1200" b="0" i="0" u="none" strike="noStrike" cap="none" normalizeH="0" baseline="0" dirty="0">
                <a:ln>
                  <a:noFill/>
                </a:ln>
                <a:solidFill>
                  <a:srgbClr val="0A0A0A"/>
                </a:solidFill>
                <a:effectLst/>
                <a:latin typeface="Google Sans"/>
              </a:rPr>
              <a:t> this base.</a:t>
            </a:r>
          </a:p>
          <a:p>
            <a:pPr lvl="0" eaLnBrk="0" fontAlgn="base" hangingPunct="0">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rPr>
              <a:t>Union Impact:</a:t>
            </a:r>
            <a:r>
              <a:rPr kumimoji="0" lang="en-US" altLang="en-US" sz="1200" b="0" i="0" u="none" strike="noStrike" cap="none" normalizeH="0" baseline="0" dirty="0">
                <a:ln>
                  <a:noFill/>
                </a:ln>
                <a:solidFill>
                  <a:srgbClr val="0A0A0A"/>
                </a:solidFill>
                <a:effectLst/>
                <a:latin typeface="Google Sans"/>
              </a:rPr>
              <a:t> Unions often secure significantly higher wages and better raises than non-union settings, closing pay gaps for women/minorities.</a:t>
            </a:r>
          </a:p>
          <a:p>
            <a:pPr lvl="0" eaLnBrk="0" fontAlgn="base" hangingPunct="0">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rPr>
              <a:t>Employer Stance:</a:t>
            </a:r>
            <a:r>
              <a:rPr kumimoji="0" lang="en-US" altLang="en-US" sz="1200" b="0" i="0" u="none" strike="noStrike" cap="none" normalizeH="0" baseline="0" dirty="0">
                <a:ln>
                  <a:noFill/>
                </a:ln>
                <a:solidFill>
                  <a:srgbClr val="0A0A0A"/>
                </a:solidFill>
                <a:effectLst/>
                <a:latin typeface="Google Sans"/>
              </a:rPr>
              <a:t> Employers often argue high union wages reduce competitiveness, but unions argue they lift living standards for all</a:t>
            </a:r>
          </a:p>
        </p:txBody>
      </p:sp>
    </p:spTree>
    <p:extLst>
      <p:ext uri="{BB962C8B-B14F-4D97-AF65-F5344CB8AC3E}">
        <p14:creationId xmlns:p14="http://schemas.microsoft.com/office/powerpoint/2010/main" val="18986516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6518" y="309267"/>
            <a:ext cx="11524130" cy="5909310"/>
          </a:xfrm>
          <a:prstGeom prst="rect">
            <a:avLst/>
          </a:prstGeom>
        </p:spPr>
        <p:txBody>
          <a:bodyPr wrap="square">
            <a:spAutoFit/>
          </a:bodyPr>
          <a:lstStyle/>
          <a:p>
            <a:r>
              <a:rPr lang="en-US" b="1" i="0" dirty="0">
                <a:solidFill>
                  <a:srgbClr val="515354"/>
                </a:solidFill>
                <a:effectLst/>
                <a:latin typeface="Roboto"/>
              </a:rPr>
              <a:t>8. </a:t>
            </a:r>
            <a:r>
              <a:rPr lang="en-US" b="1" dirty="0" smtClean="0">
                <a:solidFill>
                  <a:srgbClr val="FF0000"/>
                </a:solidFill>
                <a:latin typeface="Roboto"/>
              </a:rPr>
              <a:t>Goals </a:t>
            </a:r>
            <a:r>
              <a:rPr lang="en-US" b="1" dirty="0">
                <a:solidFill>
                  <a:srgbClr val="FF0000"/>
                </a:solidFill>
                <a:latin typeface="Roboto"/>
              </a:rPr>
              <a:t>that may motivate:</a:t>
            </a:r>
          </a:p>
          <a:p>
            <a:pPr marL="342900" indent="-342900">
              <a:lnSpc>
                <a:spcPct val="250000"/>
              </a:lnSpc>
              <a:buFont typeface="+mj-lt"/>
              <a:buAutoNum type="arabicPeriod"/>
            </a:pPr>
            <a:r>
              <a:rPr lang="en-US" b="1" dirty="0">
                <a:solidFill>
                  <a:srgbClr val="515354"/>
                </a:solidFill>
                <a:latin typeface="Roboto"/>
              </a:rPr>
              <a:t>Owners of a business,</a:t>
            </a:r>
          </a:p>
          <a:p>
            <a:pPr marL="342900" indent="-342900">
              <a:lnSpc>
                <a:spcPct val="250000"/>
              </a:lnSpc>
              <a:buFont typeface="+mj-lt"/>
              <a:buAutoNum type="arabicPeriod"/>
            </a:pPr>
            <a:r>
              <a:rPr lang="en-US" b="1" dirty="0">
                <a:solidFill>
                  <a:srgbClr val="515354"/>
                </a:solidFill>
                <a:latin typeface="Roboto"/>
              </a:rPr>
              <a:t> Stockholders, </a:t>
            </a:r>
          </a:p>
          <a:p>
            <a:pPr marL="342900" indent="-342900">
              <a:lnSpc>
                <a:spcPct val="250000"/>
              </a:lnSpc>
              <a:buFont typeface="+mj-lt"/>
              <a:buAutoNum type="arabicPeriod"/>
            </a:pPr>
            <a:r>
              <a:rPr lang="en-US" b="1" dirty="0">
                <a:solidFill>
                  <a:srgbClr val="515354"/>
                </a:solidFill>
                <a:latin typeface="Roboto"/>
              </a:rPr>
              <a:t>Customers, </a:t>
            </a:r>
          </a:p>
          <a:p>
            <a:pPr marL="342900" indent="-342900">
              <a:lnSpc>
                <a:spcPct val="250000"/>
              </a:lnSpc>
              <a:buFont typeface="+mj-lt"/>
              <a:buAutoNum type="arabicPeriod"/>
            </a:pPr>
            <a:r>
              <a:rPr lang="en-US" b="1" dirty="0">
                <a:solidFill>
                  <a:srgbClr val="515354"/>
                </a:solidFill>
                <a:latin typeface="Roboto"/>
              </a:rPr>
              <a:t>Employees, </a:t>
            </a:r>
          </a:p>
          <a:p>
            <a:pPr marL="342900" indent="-342900">
              <a:lnSpc>
                <a:spcPct val="250000"/>
              </a:lnSpc>
              <a:buFont typeface="+mj-lt"/>
              <a:buAutoNum type="arabicPeriod"/>
            </a:pPr>
            <a:r>
              <a:rPr lang="en-US" b="1" dirty="0">
                <a:solidFill>
                  <a:srgbClr val="515354"/>
                </a:solidFill>
                <a:latin typeface="Roboto"/>
              </a:rPr>
              <a:t>Employees' representatives, </a:t>
            </a:r>
          </a:p>
          <a:p>
            <a:pPr marL="342900" indent="-342900">
              <a:lnSpc>
                <a:spcPct val="250000"/>
              </a:lnSpc>
              <a:buFont typeface="+mj-lt"/>
              <a:buAutoNum type="arabicPeriod"/>
            </a:pPr>
            <a:r>
              <a:rPr lang="en-US" b="1" dirty="0">
                <a:solidFill>
                  <a:srgbClr val="515354"/>
                </a:solidFill>
                <a:latin typeface="Roboto"/>
              </a:rPr>
              <a:t>The community,  </a:t>
            </a:r>
          </a:p>
          <a:p>
            <a:pPr marL="342900" indent="-342900">
              <a:lnSpc>
                <a:spcPct val="250000"/>
              </a:lnSpc>
              <a:buFont typeface="+mj-lt"/>
              <a:buAutoNum type="arabicPeriod"/>
            </a:pPr>
            <a:r>
              <a:rPr lang="en-US" b="1" dirty="0">
                <a:solidFill>
                  <a:srgbClr val="515354"/>
                </a:solidFill>
                <a:latin typeface="Roboto"/>
              </a:rPr>
              <a:t>Public officials</a:t>
            </a:r>
          </a:p>
          <a:p>
            <a:pPr>
              <a:lnSpc>
                <a:spcPct val="250000"/>
              </a:lnSpc>
            </a:pPr>
            <a:r>
              <a:rPr lang="en-US" b="1" dirty="0">
                <a:solidFill>
                  <a:srgbClr val="FF0000"/>
                </a:solidFill>
                <a:latin typeface="Roboto"/>
              </a:rPr>
              <a:t>Explain why agreements and compromises are made and how they affect each group in </a:t>
            </a:r>
            <a:r>
              <a:rPr lang="en-US" b="1" dirty="0" smtClean="0">
                <a:solidFill>
                  <a:srgbClr val="FF0000"/>
                </a:solidFill>
                <a:latin typeface="Roboto"/>
              </a:rPr>
              <a:t>goals</a:t>
            </a:r>
            <a:r>
              <a:rPr lang="en-US" b="1" dirty="0">
                <a:solidFill>
                  <a:srgbClr val="FF0000"/>
                </a:solidFill>
                <a:latin typeface="Roboto"/>
              </a:rPr>
              <a:t>.</a:t>
            </a:r>
            <a:endParaRPr lang="en-US" b="1" i="0" dirty="0">
              <a:solidFill>
                <a:srgbClr val="FF0000"/>
              </a:solidFill>
              <a:effectLst/>
              <a:latin typeface="Roboto"/>
            </a:endParaRPr>
          </a:p>
        </p:txBody>
      </p:sp>
      <p:pic>
        <p:nvPicPr>
          <p:cNvPr id="3" name="Picture 2" descr="AmericanLab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04330" y="134471"/>
            <a:ext cx="1311550" cy="1311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36469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6518" y="309267"/>
            <a:ext cx="11524130" cy="600164"/>
          </a:xfrm>
          <a:prstGeom prst="rect">
            <a:avLst/>
          </a:prstGeom>
        </p:spPr>
        <p:txBody>
          <a:bodyPr wrap="square">
            <a:spAutoFit/>
          </a:bodyPr>
          <a:lstStyle/>
          <a:p>
            <a:endParaRPr lang="en-US" sz="1100" b="1" i="0" dirty="0">
              <a:solidFill>
                <a:srgbClr val="515354"/>
              </a:solidFill>
              <a:effectLst/>
              <a:latin typeface="Roboto"/>
            </a:endParaRPr>
          </a:p>
          <a:p>
            <a:r>
              <a:rPr lang="en-US" sz="1100" b="1" i="0" dirty="0">
                <a:solidFill>
                  <a:srgbClr val="515354"/>
                </a:solidFill>
                <a:effectLst/>
                <a:latin typeface="Roboto"/>
              </a:rPr>
              <a:t>8. Discuss with your counselor the different goals that may motivate the owners of a business, its stockholders, its customers, its employees, the employees' representatives, the community, and public officials. Explain why agreements and compromises are made and how they affect each group in achieving its goals.</a:t>
            </a:r>
          </a:p>
        </p:txBody>
      </p:sp>
      <p:pic>
        <p:nvPicPr>
          <p:cNvPr id="3" name="Picture 2" descr="AmericanLab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4647" y="1220070"/>
            <a:ext cx="1311550" cy="131155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1"/>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Rectangle 4"/>
          <p:cNvSpPr/>
          <p:nvPr/>
        </p:nvSpPr>
        <p:spPr>
          <a:xfrm>
            <a:off x="376518" y="909431"/>
            <a:ext cx="11627693" cy="5755422"/>
          </a:xfrm>
          <a:prstGeom prst="rect">
            <a:avLst/>
          </a:prstGeom>
        </p:spPr>
        <p:txBody>
          <a:bodyPr wrap="square">
            <a:spAutoFit/>
          </a:bodyPr>
          <a:lstStyle/>
          <a:p>
            <a:pPr lvl="0" eaLnBrk="0" fontAlgn="base" hangingPunct="0">
              <a:spcBef>
                <a:spcPct val="0"/>
              </a:spcBef>
              <a:spcAft>
                <a:spcPct val="0"/>
              </a:spcAft>
            </a:pPr>
            <a:r>
              <a:rPr kumimoji="0" lang="en-US" altLang="en-US" sz="1200" b="1" i="0" u="sng" strike="noStrike" cap="none" normalizeH="0" baseline="0" dirty="0">
                <a:ln>
                  <a:noFill/>
                </a:ln>
                <a:solidFill>
                  <a:srgbClr val="FF0000"/>
                </a:solidFill>
                <a:effectLst/>
                <a:latin typeface="Google Sans"/>
              </a:rPr>
              <a:t>Stakeholder Goals &amp; Motivations</a:t>
            </a:r>
            <a:endParaRPr kumimoji="0" lang="en-US" altLang="en-US" sz="1200" b="0" i="0" u="sng" strike="noStrike" cap="none" normalizeH="0" baseline="0" dirty="0">
              <a:ln>
                <a:noFill/>
              </a:ln>
              <a:solidFill>
                <a:srgbClr val="FF0000"/>
              </a:solidFill>
              <a:effectLst/>
            </a:endParaRPr>
          </a:p>
          <a:p>
            <a:pPr lvl="0" eaLnBrk="0" fontAlgn="base" hangingPunct="0">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hlinkClick r:id="rId3"/>
              </a:rPr>
              <a:t>Owners</a:t>
            </a:r>
            <a:r>
              <a:rPr kumimoji="0" lang="en-US" altLang="en-US" sz="1200" b="1" i="0" u="none" strike="noStrike" cap="none" normalizeH="0" baseline="0" dirty="0">
                <a:ln>
                  <a:noFill/>
                </a:ln>
                <a:solidFill>
                  <a:srgbClr val="0A0A0A"/>
                </a:solidFill>
                <a:effectLst/>
                <a:latin typeface="Google Sans"/>
              </a:rPr>
              <a:t>/Management:</a:t>
            </a:r>
            <a:r>
              <a:rPr kumimoji="0" lang="en-US" altLang="en-US" sz="1200" b="0" i="0" u="none" strike="noStrike" cap="none" normalizeH="0" baseline="0" dirty="0">
                <a:ln>
                  <a:noFill/>
                </a:ln>
                <a:solidFill>
                  <a:srgbClr val="0A0A0A"/>
                </a:solidFill>
                <a:effectLst/>
                <a:latin typeface="Google Sans"/>
              </a:rPr>
              <a:t> Profit maximization, growth, market share, business survival, innovation, personal wealth, legacy.</a:t>
            </a:r>
          </a:p>
          <a:p>
            <a:pPr lvl="0" eaLnBrk="0" fontAlgn="base" hangingPunct="0">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hlinkClick r:id="rId4"/>
              </a:rPr>
              <a:t>Stockholders (Investors)</a:t>
            </a:r>
            <a:r>
              <a:rPr kumimoji="0" lang="en-US" altLang="en-US" sz="1200" b="1" i="0" u="none" strike="noStrike" cap="none" normalizeH="0" baseline="0" dirty="0">
                <a:ln>
                  <a:noFill/>
                </a:ln>
                <a:solidFill>
                  <a:srgbClr val="0A0A0A"/>
                </a:solidFill>
                <a:effectLst/>
                <a:latin typeface="Google Sans"/>
              </a:rPr>
              <a:t>:</a:t>
            </a:r>
            <a:r>
              <a:rPr kumimoji="0" lang="en-US" altLang="en-US" sz="1200" b="0" i="0" u="none" strike="noStrike" cap="none" normalizeH="0" baseline="0" dirty="0">
                <a:ln>
                  <a:noFill/>
                </a:ln>
                <a:solidFill>
                  <a:srgbClr val="0A0A0A"/>
                </a:solidFill>
                <a:effectLst/>
                <a:latin typeface="Google Sans"/>
              </a:rPr>
              <a:t> Financial returns (dividends, stock appreciation), stable investment, long-term company health.</a:t>
            </a:r>
          </a:p>
          <a:p>
            <a:pPr lvl="0" eaLnBrk="0" fontAlgn="base" hangingPunct="0">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hlinkClick r:id="rId5"/>
              </a:rPr>
              <a:t>Customers</a:t>
            </a:r>
            <a:r>
              <a:rPr kumimoji="0" lang="en-US" altLang="en-US" sz="1200" b="1" i="0" u="none" strike="noStrike" cap="none" normalizeH="0" baseline="0" dirty="0">
                <a:ln>
                  <a:noFill/>
                </a:ln>
                <a:solidFill>
                  <a:srgbClr val="0A0A0A"/>
                </a:solidFill>
                <a:effectLst/>
                <a:latin typeface="Google Sans"/>
              </a:rPr>
              <a:t>:</a:t>
            </a:r>
            <a:r>
              <a:rPr kumimoji="0" lang="en-US" altLang="en-US" sz="1200" b="0" i="0" u="none" strike="noStrike" cap="none" normalizeH="0" baseline="0" dirty="0">
                <a:ln>
                  <a:noFill/>
                </a:ln>
                <a:solidFill>
                  <a:srgbClr val="0A0A0A"/>
                </a:solidFill>
                <a:effectLst/>
                <a:latin typeface="Google Sans"/>
              </a:rPr>
              <a:t> Quality products/services, fair prices, good value, reliability, ethical treatment.</a:t>
            </a:r>
          </a:p>
          <a:p>
            <a:pPr lvl="0" eaLnBrk="0" fontAlgn="base" hangingPunct="0">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hlinkClick r:id="rId6"/>
              </a:rPr>
              <a:t>Employees</a:t>
            </a:r>
            <a:r>
              <a:rPr kumimoji="0" lang="en-US" altLang="en-US" sz="1200" b="1" i="0" u="none" strike="noStrike" cap="none" normalizeH="0" baseline="0" dirty="0">
                <a:ln>
                  <a:noFill/>
                </a:ln>
                <a:solidFill>
                  <a:srgbClr val="0A0A0A"/>
                </a:solidFill>
                <a:effectLst/>
                <a:latin typeface="Google Sans"/>
              </a:rPr>
              <a:t>:</a:t>
            </a:r>
            <a:r>
              <a:rPr kumimoji="0" lang="en-US" altLang="en-US" sz="1200" b="0" i="0" u="none" strike="noStrike" cap="none" normalizeH="0" baseline="0" dirty="0">
                <a:ln>
                  <a:noFill/>
                </a:ln>
                <a:solidFill>
                  <a:srgbClr val="0A0A0A"/>
                </a:solidFill>
                <a:effectLst/>
                <a:latin typeface="Google Sans"/>
              </a:rPr>
              <a:t> Fair wages, benefits, safe conditions, job security, work-life balance, recognition, career growth.</a:t>
            </a:r>
          </a:p>
          <a:p>
            <a:pPr lvl="0" eaLnBrk="0" fontAlgn="base" hangingPunct="0">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hlinkClick r:id="rId7"/>
              </a:rPr>
              <a:t>Employee Representatives (Unions)</a:t>
            </a:r>
            <a:r>
              <a:rPr kumimoji="0" lang="en-US" altLang="en-US" sz="1200" b="1" i="0" u="none" strike="noStrike" cap="none" normalizeH="0" baseline="0" dirty="0">
                <a:ln>
                  <a:noFill/>
                </a:ln>
                <a:solidFill>
                  <a:srgbClr val="0A0A0A"/>
                </a:solidFill>
                <a:effectLst/>
                <a:latin typeface="Google Sans"/>
              </a:rPr>
              <a:t>:</a:t>
            </a:r>
            <a:r>
              <a:rPr kumimoji="0" lang="en-US" altLang="en-US" sz="1200" b="0" i="0" u="none" strike="noStrike" cap="none" normalizeH="0" baseline="0" dirty="0">
                <a:ln>
                  <a:noFill/>
                </a:ln>
                <a:solidFill>
                  <a:srgbClr val="0A0A0A"/>
                </a:solidFill>
                <a:effectLst/>
                <a:latin typeface="Google Sans"/>
              </a:rPr>
              <a:t> Protect/advance worker rights, better contracts (pay, conditions), collective power.</a:t>
            </a:r>
          </a:p>
          <a:p>
            <a:pPr lvl="0" eaLnBrk="0" fontAlgn="base" hangingPunct="0">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hlinkClick r:id="rId8"/>
              </a:rPr>
              <a:t>Community</a:t>
            </a:r>
            <a:r>
              <a:rPr kumimoji="0" lang="en-US" altLang="en-US" sz="1200" b="1" i="0" u="none" strike="noStrike" cap="none" normalizeH="0" baseline="0" dirty="0">
                <a:ln>
                  <a:noFill/>
                </a:ln>
                <a:solidFill>
                  <a:srgbClr val="0A0A0A"/>
                </a:solidFill>
                <a:effectLst/>
                <a:latin typeface="Google Sans"/>
              </a:rPr>
              <a:t>:</a:t>
            </a:r>
            <a:r>
              <a:rPr kumimoji="0" lang="en-US" altLang="en-US" sz="1200" b="0" i="0" u="none" strike="noStrike" cap="none" normalizeH="0" baseline="0" dirty="0">
                <a:ln>
                  <a:noFill/>
                </a:ln>
                <a:solidFill>
                  <a:srgbClr val="0A0A0A"/>
                </a:solidFill>
                <a:effectLst/>
                <a:latin typeface="Google Sans"/>
              </a:rPr>
              <a:t> Local jobs, economic stability, environmental responsibility, tax revenue, community involvement.</a:t>
            </a:r>
          </a:p>
          <a:p>
            <a:pPr lvl="0" eaLnBrk="0" fontAlgn="base" hangingPunct="0">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hlinkClick r:id="rId9"/>
              </a:rPr>
              <a:t>Public Officials</a:t>
            </a:r>
            <a:r>
              <a:rPr kumimoji="0" lang="en-US" altLang="en-US" sz="1200" b="1" i="0" u="none" strike="noStrike" cap="none" normalizeH="0" baseline="0" dirty="0">
                <a:ln>
                  <a:noFill/>
                </a:ln>
                <a:solidFill>
                  <a:srgbClr val="0A0A0A"/>
                </a:solidFill>
                <a:effectLst/>
                <a:latin typeface="Google Sans"/>
              </a:rPr>
              <a:t>:</a:t>
            </a:r>
            <a:r>
              <a:rPr kumimoji="0" lang="en-US" altLang="en-US" sz="1200" b="0" i="0" u="none" strike="noStrike" cap="none" normalizeH="0" baseline="0" dirty="0">
                <a:ln>
                  <a:noFill/>
                </a:ln>
                <a:solidFill>
                  <a:srgbClr val="0A0A0A"/>
                </a:solidFill>
                <a:effectLst/>
                <a:latin typeface="Google Sans"/>
              </a:rPr>
              <a:t> Regulatory compliance, public welfare, economic development, fulfilling constituent needs, re-election.</a:t>
            </a:r>
          </a:p>
          <a:p>
            <a:pPr lvl="0" eaLnBrk="0" fontAlgn="base" hangingPunct="0">
              <a:spcBef>
                <a:spcPct val="0"/>
              </a:spcBef>
              <a:spcAft>
                <a:spcPct val="0"/>
              </a:spcAft>
            </a:pPr>
            <a:endParaRPr kumimoji="0" lang="en-US" altLang="en-US" sz="1200" b="1" i="0" u="sng" strike="noStrike" cap="none" normalizeH="0" baseline="0" dirty="0">
              <a:ln>
                <a:noFill/>
              </a:ln>
              <a:solidFill>
                <a:srgbClr val="FF0000"/>
              </a:solidFill>
              <a:effectLst/>
              <a:latin typeface="Google Sans"/>
            </a:endParaRPr>
          </a:p>
          <a:p>
            <a:pPr lvl="0" eaLnBrk="0" fontAlgn="base" hangingPunct="0">
              <a:spcBef>
                <a:spcPct val="0"/>
              </a:spcBef>
              <a:spcAft>
                <a:spcPct val="0"/>
              </a:spcAft>
            </a:pPr>
            <a:r>
              <a:rPr kumimoji="0" lang="en-US" altLang="en-US" sz="1200" b="1" i="0" u="sng" strike="noStrike" cap="none" normalizeH="0" baseline="0" dirty="0">
                <a:ln>
                  <a:noFill/>
                </a:ln>
                <a:solidFill>
                  <a:srgbClr val="FF0000"/>
                </a:solidFill>
                <a:effectLst/>
                <a:latin typeface="Google Sans"/>
              </a:rPr>
              <a:t>Why Agreements &amp; Compromises Happen</a:t>
            </a:r>
            <a:endParaRPr kumimoji="0" lang="en-US" altLang="en-US" sz="1200" b="0" i="0" u="sng" strike="noStrike" cap="none" normalizeH="0" baseline="0" dirty="0">
              <a:ln>
                <a:noFill/>
              </a:ln>
              <a:solidFill>
                <a:srgbClr val="FF0000"/>
              </a:solidFill>
              <a:effectLst/>
            </a:endParaRPr>
          </a:p>
          <a:p>
            <a:pPr lvl="0" eaLnBrk="0" fontAlgn="base" hangingPunct="0">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rPr>
              <a:t>Interdependence:</a:t>
            </a:r>
            <a:r>
              <a:rPr kumimoji="0" lang="en-US" altLang="en-US" sz="1200" b="0" i="0" u="none" strike="noStrike" cap="none" normalizeH="0" baseline="0" dirty="0">
                <a:ln>
                  <a:noFill/>
                </a:ln>
                <a:solidFill>
                  <a:srgbClr val="0A0A0A"/>
                </a:solidFill>
                <a:effectLst/>
                <a:latin typeface="Google Sans"/>
              </a:rPr>
              <a:t> No group operates in isolation; actions of one affect others (e.g., higher wages raise costs for owners but improve employee lives).</a:t>
            </a:r>
          </a:p>
          <a:p>
            <a:pPr lvl="0" eaLnBrk="0" fontAlgn="base" hangingPunct="0">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rPr>
              <a:t>Conflict Resolution:</a:t>
            </a:r>
            <a:r>
              <a:rPr kumimoji="0" lang="en-US" altLang="en-US" sz="1200" b="0" i="0" u="none" strike="noStrike" cap="none" normalizeH="0" baseline="0" dirty="0">
                <a:ln>
                  <a:noFill/>
                </a:ln>
                <a:solidFill>
                  <a:srgbClr val="0A0A0A"/>
                </a:solidFill>
                <a:effectLst/>
                <a:latin typeface="Google Sans"/>
              </a:rPr>
              <a:t> Different goals naturally clash (e.g., profit vs. wages). Compromise finds middle ground.</a:t>
            </a:r>
          </a:p>
          <a:p>
            <a:pPr lvl="0" eaLnBrk="0" fontAlgn="base" hangingPunct="0">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rPr>
              <a:t>Mutual Benefit:</a:t>
            </a:r>
            <a:r>
              <a:rPr kumimoji="0" lang="en-US" altLang="en-US" sz="1200" b="0" i="0" u="none" strike="noStrike" cap="none" normalizeH="0" baseline="0" dirty="0">
                <a:ln>
                  <a:noFill/>
                </a:ln>
                <a:solidFill>
                  <a:srgbClr val="0A0A0A"/>
                </a:solidFill>
                <a:effectLst/>
                <a:latin typeface="Google Sans"/>
              </a:rPr>
              <a:t> Agreements (like union contracts) create stability, predictability, and avoid costly disputes (strikes/lockouts).</a:t>
            </a:r>
          </a:p>
          <a:p>
            <a:pPr lvl="0" eaLnBrk="0" fontAlgn="base" hangingPunct="0">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rPr>
              <a:t>Legal/Regulatory Needs:</a:t>
            </a:r>
            <a:r>
              <a:rPr kumimoji="0" lang="en-US" altLang="en-US" sz="1200" b="0" i="0" u="none" strike="noStrike" cap="none" normalizeH="0" baseline="0" dirty="0">
                <a:ln>
                  <a:noFill/>
                </a:ln>
                <a:solidFill>
                  <a:srgbClr val="0A0A0A"/>
                </a:solidFill>
                <a:effectLst/>
                <a:latin typeface="Google Sans"/>
              </a:rPr>
              <a:t> Governments set rules; businesses compromise to stay compliant. </a:t>
            </a:r>
          </a:p>
          <a:p>
            <a:pPr lvl="0" eaLnBrk="0" fontAlgn="base" hangingPunct="0">
              <a:spcBef>
                <a:spcPct val="0"/>
              </a:spcBef>
              <a:spcAft>
                <a:spcPct val="0"/>
              </a:spcAft>
            </a:pPr>
            <a:endParaRPr kumimoji="0" lang="en-US" altLang="en-US" sz="1200" b="1" i="0" u="sng" strike="noStrike" cap="none" normalizeH="0" baseline="0" dirty="0">
              <a:ln>
                <a:noFill/>
              </a:ln>
              <a:solidFill>
                <a:srgbClr val="FF0000"/>
              </a:solidFill>
              <a:effectLst/>
              <a:latin typeface="Google Sans"/>
            </a:endParaRPr>
          </a:p>
          <a:p>
            <a:pPr lvl="0" eaLnBrk="0" fontAlgn="base" hangingPunct="0">
              <a:spcBef>
                <a:spcPct val="0"/>
              </a:spcBef>
              <a:spcAft>
                <a:spcPct val="0"/>
              </a:spcAft>
            </a:pPr>
            <a:r>
              <a:rPr kumimoji="0" lang="en-US" altLang="en-US" sz="1200" b="1" i="0" u="sng" strike="noStrike" cap="none" normalizeH="0" baseline="0" dirty="0">
                <a:ln>
                  <a:noFill/>
                </a:ln>
                <a:solidFill>
                  <a:srgbClr val="FF0000"/>
                </a:solidFill>
                <a:effectLst/>
                <a:latin typeface="Google Sans"/>
              </a:rPr>
              <a:t>How Compromises Affect Groups</a:t>
            </a:r>
            <a:endParaRPr kumimoji="0" lang="en-US" altLang="en-US" sz="1200" b="0" i="0" u="sng" strike="noStrike" cap="none" normalizeH="0" baseline="0" dirty="0">
              <a:ln>
                <a:noFill/>
              </a:ln>
              <a:solidFill>
                <a:srgbClr val="FF0000"/>
              </a:solidFill>
              <a:effectLst/>
            </a:endParaRPr>
          </a:p>
          <a:p>
            <a:pPr lvl="0" eaLnBrk="0" fontAlgn="base" hangingPunct="0">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rPr>
              <a:t>Owners/Stockholders:</a:t>
            </a:r>
            <a:r>
              <a:rPr kumimoji="0" lang="en-US" altLang="en-US" sz="1200" b="0" i="0" u="none" strike="noStrike" cap="none" normalizeH="0" baseline="0" dirty="0">
                <a:ln>
                  <a:noFill/>
                </a:ln>
                <a:solidFill>
                  <a:srgbClr val="0A0A0A"/>
                </a:solidFill>
                <a:effectLst/>
                <a:latin typeface="Google Sans"/>
              </a:rPr>
              <a:t> Might accept lower immediate profit for long-term stability or to avoid lawsuits/strikes.</a:t>
            </a:r>
          </a:p>
          <a:p>
            <a:pPr lvl="0" eaLnBrk="0" fontAlgn="base" hangingPunct="0">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rPr>
              <a:t>Employees:</a:t>
            </a:r>
            <a:r>
              <a:rPr kumimoji="0" lang="en-US" altLang="en-US" sz="1200" b="0" i="0" u="none" strike="noStrike" cap="none" normalizeH="0" baseline="0" dirty="0">
                <a:ln>
                  <a:noFill/>
                </a:ln>
                <a:solidFill>
                  <a:srgbClr val="0A0A0A"/>
                </a:solidFill>
                <a:effectLst/>
                <a:latin typeface="Google Sans"/>
              </a:rPr>
              <a:t> May trade higher wages for better benefits or job security.</a:t>
            </a:r>
          </a:p>
          <a:p>
            <a:pPr lvl="0" eaLnBrk="0" fontAlgn="base" hangingPunct="0">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rPr>
              <a:t>Customers:</a:t>
            </a:r>
            <a:r>
              <a:rPr kumimoji="0" lang="en-US" altLang="en-US" sz="1200" b="0" i="0" u="none" strike="noStrike" cap="none" normalizeH="0" baseline="0" dirty="0">
                <a:ln>
                  <a:noFill/>
                </a:ln>
                <a:solidFill>
                  <a:srgbClr val="0A0A0A"/>
                </a:solidFill>
                <a:effectLst/>
                <a:latin typeface="Google Sans"/>
              </a:rPr>
              <a:t> Might pay slightly more for ethically sourced goods or improved service.</a:t>
            </a:r>
          </a:p>
          <a:p>
            <a:pPr lvl="0" eaLnBrk="0" fontAlgn="base" hangingPunct="0">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rPr>
              <a:t>Community:</a:t>
            </a:r>
            <a:r>
              <a:rPr kumimoji="0" lang="en-US" altLang="en-US" sz="1200" b="0" i="0" u="none" strike="noStrike" cap="none" normalizeH="0" baseline="0" dirty="0">
                <a:ln>
                  <a:noFill/>
                </a:ln>
                <a:solidFill>
                  <a:srgbClr val="0A0A0A"/>
                </a:solidFill>
                <a:effectLst/>
                <a:latin typeface="Google Sans"/>
              </a:rPr>
              <a:t> May accept </a:t>
            </a:r>
            <a:r>
              <a:rPr kumimoji="0" lang="en-US" altLang="en-US" sz="1200" b="0" i="1" u="none" strike="noStrike" cap="none" normalizeH="0" baseline="0" dirty="0">
                <a:ln>
                  <a:noFill/>
                </a:ln>
                <a:solidFill>
                  <a:srgbClr val="0A0A0A"/>
                </a:solidFill>
                <a:effectLst/>
                <a:latin typeface="Google Sans"/>
              </a:rPr>
              <a:t>some</a:t>
            </a:r>
            <a:r>
              <a:rPr kumimoji="0" lang="en-US" altLang="en-US" sz="1200" b="0" i="0" u="none" strike="noStrike" cap="none" normalizeH="0" baseline="0" dirty="0">
                <a:ln>
                  <a:noFill/>
                </a:ln>
                <a:solidFill>
                  <a:srgbClr val="0A0A0A"/>
                </a:solidFill>
                <a:effectLst/>
                <a:latin typeface="Google Sans"/>
              </a:rPr>
              <a:t> pollution (within limits) for jobs, but demand cleanup plans.</a:t>
            </a:r>
          </a:p>
          <a:p>
            <a:pPr lvl="0" eaLnBrk="0" fontAlgn="base" hangingPunct="0">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rPr>
              <a:t>Officials:</a:t>
            </a:r>
            <a:r>
              <a:rPr kumimoji="0" lang="en-US" altLang="en-US" sz="1200" b="0" i="0" u="none" strike="noStrike" cap="none" normalizeH="0" baseline="0" dirty="0">
                <a:ln>
                  <a:noFill/>
                </a:ln>
                <a:solidFill>
                  <a:srgbClr val="0A0A0A"/>
                </a:solidFill>
                <a:effectLst/>
                <a:latin typeface="Google Sans"/>
              </a:rPr>
              <a:t> Might relax some regulations for investment but ensure worker protections remain.</a:t>
            </a:r>
          </a:p>
          <a:p>
            <a:pPr lvl="0" eaLnBrk="0" fontAlgn="base" hangingPunct="0">
              <a:spcBef>
                <a:spcPct val="0"/>
              </a:spcBef>
              <a:spcAft>
                <a:spcPct val="0"/>
              </a:spcAft>
            </a:pPr>
            <a:endParaRPr kumimoji="0" lang="en-US" altLang="en-US" sz="1200" b="1" i="0" u="sng" strike="noStrike" cap="none" normalizeH="0" baseline="0" dirty="0">
              <a:ln>
                <a:noFill/>
              </a:ln>
              <a:solidFill>
                <a:srgbClr val="FF0000"/>
              </a:solidFill>
              <a:effectLst/>
              <a:latin typeface="Google Sans"/>
            </a:endParaRPr>
          </a:p>
          <a:p>
            <a:pPr lvl="0" eaLnBrk="0" fontAlgn="base" hangingPunct="0">
              <a:spcBef>
                <a:spcPct val="0"/>
              </a:spcBef>
              <a:spcAft>
                <a:spcPct val="0"/>
              </a:spcAft>
            </a:pPr>
            <a:r>
              <a:rPr kumimoji="0" lang="en-US" altLang="en-US" sz="1200" b="1" i="0" u="sng" strike="noStrike" cap="none" normalizeH="0" baseline="0" dirty="0">
                <a:ln>
                  <a:noFill/>
                </a:ln>
                <a:solidFill>
                  <a:srgbClr val="FF0000"/>
                </a:solidFill>
                <a:effectLst/>
                <a:latin typeface="Google Sans"/>
              </a:rPr>
              <a:t>Example Scenario: Wage Negotiations</a:t>
            </a:r>
            <a:endParaRPr kumimoji="0" lang="en-US" altLang="en-US" sz="1200" b="0" i="0" u="sng" strike="noStrike" cap="none" normalizeH="0" baseline="0" dirty="0">
              <a:ln>
                <a:noFill/>
              </a:ln>
              <a:solidFill>
                <a:srgbClr val="FF0000"/>
              </a:solidFill>
              <a:effectLst/>
            </a:endParaRPr>
          </a:p>
          <a:p>
            <a:pPr lvl="0" eaLnBrk="0" fontAlgn="base" hangingPunct="0">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rPr>
              <a:t>Conflict:</a:t>
            </a:r>
            <a:r>
              <a:rPr kumimoji="0" lang="en-US" altLang="en-US" sz="1200" b="0" i="0" u="none" strike="noStrike" cap="none" normalizeH="0" baseline="0" dirty="0">
                <a:ln>
                  <a:noFill/>
                </a:ln>
                <a:solidFill>
                  <a:srgbClr val="0A0A0A"/>
                </a:solidFill>
                <a:effectLst/>
                <a:latin typeface="Google Sans"/>
              </a:rPr>
              <a:t> Employees want $20/</a:t>
            </a:r>
            <a:r>
              <a:rPr kumimoji="0" lang="en-US" altLang="en-US" sz="1200" b="0" i="0" u="none" strike="noStrike" cap="none" normalizeH="0" baseline="0" dirty="0" err="1">
                <a:ln>
                  <a:noFill/>
                </a:ln>
                <a:solidFill>
                  <a:srgbClr val="0A0A0A"/>
                </a:solidFill>
                <a:effectLst/>
                <a:latin typeface="Google Sans"/>
              </a:rPr>
              <a:t>hr</a:t>
            </a:r>
            <a:r>
              <a:rPr kumimoji="0" lang="en-US" altLang="en-US" sz="1200" b="0" i="0" u="none" strike="noStrike" cap="none" normalizeH="0" baseline="0" dirty="0">
                <a:ln>
                  <a:noFill/>
                </a:ln>
                <a:solidFill>
                  <a:srgbClr val="0A0A0A"/>
                </a:solidFill>
                <a:effectLst/>
                <a:latin typeface="Google Sans"/>
              </a:rPr>
              <a:t>; Owners offer $18/</a:t>
            </a:r>
            <a:r>
              <a:rPr kumimoji="0" lang="en-US" altLang="en-US" sz="1200" b="0" i="0" u="none" strike="noStrike" cap="none" normalizeH="0" baseline="0" dirty="0" err="1">
                <a:ln>
                  <a:noFill/>
                </a:ln>
                <a:solidFill>
                  <a:srgbClr val="0A0A0A"/>
                </a:solidFill>
                <a:effectLst/>
                <a:latin typeface="Google Sans"/>
              </a:rPr>
              <a:t>hr</a:t>
            </a:r>
            <a:r>
              <a:rPr kumimoji="0" lang="en-US" altLang="en-US" sz="1200" b="0" i="0" u="none" strike="noStrike" cap="none" normalizeH="0" baseline="0" dirty="0">
                <a:ln>
                  <a:noFill/>
                </a:ln>
                <a:solidFill>
                  <a:srgbClr val="0A0A0A"/>
                </a:solidFill>
                <a:effectLst/>
                <a:latin typeface="Google Sans"/>
              </a:rPr>
              <a:t> to protect profits.</a:t>
            </a:r>
          </a:p>
          <a:p>
            <a:pPr lvl="0" eaLnBrk="0" fontAlgn="base" hangingPunct="0">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rPr>
              <a:t>Compromise:</a:t>
            </a:r>
            <a:r>
              <a:rPr kumimoji="0" lang="en-US" altLang="en-US" sz="1200" b="0" i="0" u="none" strike="noStrike" cap="none" normalizeH="0" baseline="0" dirty="0">
                <a:ln>
                  <a:noFill/>
                </a:ln>
                <a:solidFill>
                  <a:srgbClr val="0A0A0A"/>
                </a:solidFill>
                <a:effectLst/>
                <a:latin typeface="Google Sans"/>
              </a:rPr>
              <a:t> Agree on $19/</a:t>
            </a:r>
            <a:r>
              <a:rPr kumimoji="0" lang="en-US" altLang="en-US" sz="1200" b="0" i="0" u="none" strike="noStrike" cap="none" normalizeH="0" baseline="0" dirty="0" err="1">
                <a:ln>
                  <a:noFill/>
                </a:ln>
                <a:solidFill>
                  <a:srgbClr val="0A0A0A"/>
                </a:solidFill>
                <a:effectLst/>
                <a:latin typeface="Google Sans"/>
              </a:rPr>
              <a:t>hr</a:t>
            </a:r>
            <a:r>
              <a:rPr kumimoji="0" lang="en-US" altLang="en-US" sz="1200" b="0" i="0" u="none" strike="noStrike" cap="none" normalizeH="0" baseline="0" dirty="0">
                <a:ln>
                  <a:noFill/>
                </a:ln>
                <a:solidFill>
                  <a:srgbClr val="0A0A0A"/>
                </a:solidFill>
                <a:effectLst/>
                <a:latin typeface="Google Sans"/>
              </a:rPr>
              <a:t> plus enhanced (but cheaper for company) training benefits.</a:t>
            </a:r>
          </a:p>
          <a:p>
            <a:pPr lvl="0" eaLnBrk="0" fontAlgn="base" hangingPunct="0">
              <a:spcBef>
                <a:spcPct val="0"/>
              </a:spcBef>
              <a:spcAft>
                <a:spcPct val="0"/>
              </a:spcAft>
              <a:buFontTx/>
              <a:buChar char="•"/>
            </a:pPr>
            <a:r>
              <a:rPr kumimoji="0" lang="en-US" altLang="en-US" sz="1200" b="1" i="0" u="none" strike="noStrike" cap="none" normalizeH="0" baseline="0" dirty="0">
                <a:ln>
                  <a:noFill/>
                </a:ln>
                <a:solidFill>
                  <a:srgbClr val="0A0A0A"/>
                </a:solidFill>
                <a:effectLst/>
                <a:latin typeface="Google Sans"/>
              </a:rPr>
              <a:t>Outcome:</a:t>
            </a:r>
            <a:r>
              <a:rPr kumimoji="0" lang="en-US" altLang="en-US" sz="1200" b="0" i="0" u="none" strike="noStrike" cap="none" normalizeH="0" baseline="0" dirty="0">
                <a:ln>
                  <a:noFill/>
                </a:ln>
                <a:solidFill>
                  <a:srgbClr val="0A0A0A"/>
                </a:solidFill>
                <a:effectLst/>
                <a:latin typeface="Google Sans"/>
              </a:rPr>
              <a:t> Employees get more than offered (better skills); Owners pay less than demanded (still saving money); Community sees stable jobs; Officials see reduced labor strife. </a:t>
            </a:r>
          </a:p>
          <a:p>
            <a:pPr lvl="0" eaLnBrk="0" fontAlgn="base" hangingPunct="0">
              <a:spcBef>
                <a:spcPct val="0"/>
              </a:spcBef>
              <a:spcAft>
                <a:spcPct val="0"/>
              </a:spcAft>
            </a:pPr>
            <a:r>
              <a:rPr kumimoji="0" lang="en-US" altLang="en-US" sz="1600" b="1" i="0" u="none" strike="noStrike" cap="none" normalizeH="0" baseline="0" dirty="0">
                <a:ln>
                  <a:noFill/>
                </a:ln>
                <a:solidFill>
                  <a:srgbClr val="FF0000"/>
                </a:solidFill>
                <a:effectLst/>
                <a:latin typeface="Google Sans"/>
              </a:rPr>
              <a:t>By discussing these dynamics, you see how business isn't just about one goal but a balancing act of stakeholder interests, requiring negotiation for a functioning ecosystem.</a:t>
            </a:r>
            <a:r>
              <a:rPr kumimoji="0" lang="en-US" altLang="en-US" sz="1200" b="0" i="0" u="none" strike="noStrike" cap="none" normalizeH="0" baseline="0" dirty="0">
                <a:ln>
                  <a:noFill/>
                </a:ln>
                <a:solidFill>
                  <a:srgbClr val="0A0A0A"/>
                </a:solidFill>
                <a:effectLst/>
                <a:latin typeface="Google Sans"/>
              </a:rPr>
              <a:t> </a:t>
            </a:r>
            <a:endParaRPr kumimoji="0" lang="en-US" altLang="en-US" sz="12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342372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6518" y="309267"/>
            <a:ext cx="11524130" cy="6124754"/>
          </a:xfrm>
          <a:prstGeom prst="rect">
            <a:avLst/>
          </a:prstGeom>
        </p:spPr>
        <p:txBody>
          <a:bodyPr wrap="square">
            <a:spAutoFit/>
          </a:bodyPr>
          <a:lstStyle/>
          <a:p>
            <a:r>
              <a:rPr lang="en-US" sz="1600" b="1" i="0" dirty="0">
                <a:solidFill>
                  <a:srgbClr val="515354"/>
                </a:solidFill>
                <a:effectLst/>
                <a:latin typeface="Roboto"/>
              </a:rPr>
              <a:t>9. Learn about opportunities in the field of labor relations. Choose one career in which you are interested and discuss with your counselor the major responsibilities of that position and the qualifications, education, and training such a position requires.</a:t>
            </a:r>
          </a:p>
          <a:p>
            <a:endParaRPr lang="en-US" sz="1600" b="1" dirty="0">
              <a:solidFill>
                <a:srgbClr val="515354"/>
              </a:solidFill>
              <a:latin typeface="Roboto"/>
            </a:endParaRPr>
          </a:p>
          <a:p>
            <a:r>
              <a:rPr lang="en-US" sz="2400" b="1" dirty="0">
                <a:solidFill>
                  <a:srgbClr val="FF0000"/>
                </a:solidFill>
                <a:latin typeface="Roboto"/>
              </a:rPr>
              <a:t>Choose one career </a:t>
            </a:r>
            <a:r>
              <a:rPr lang="en-US" sz="2400" b="1" dirty="0">
                <a:solidFill>
                  <a:srgbClr val="515354"/>
                </a:solidFill>
                <a:latin typeface="Roboto"/>
              </a:rPr>
              <a:t>in which you are interested: </a:t>
            </a:r>
            <a:r>
              <a:rPr lang="en-US" sz="2400" b="1" dirty="0" smtClean="0">
                <a:solidFill>
                  <a:srgbClr val="515354"/>
                </a:solidFill>
                <a:latin typeface="Roboto"/>
              </a:rPr>
              <a:t>________________________</a:t>
            </a:r>
            <a:endParaRPr lang="en-US" sz="2400" b="1" dirty="0">
              <a:solidFill>
                <a:srgbClr val="515354"/>
              </a:solidFill>
              <a:latin typeface="Roboto"/>
            </a:endParaRPr>
          </a:p>
          <a:p>
            <a:endParaRPr lang="en-US" sz="2400" b="1" dirty="0">
              <a:solidFill>
                <a:srgbClr val="515354"/>
              </a:solidFill>
              <a:latin typeface="Roboto"/>
            </a:endParaRPr>
          </a:p>
          <a:p>
            <a:pPr marL="342900" indent="-342900">
              <a:buFont typeface="+mj-lt"/>
              <a:buAutoNum type="arabicPeriod"/>
            </a:pPr>
            <a:r>
              <a:rPr lang="en-US" sz="2400" b="1" dirty="0">
                <a:solidFill>
                  <a:srgbClr val="515354"/>
                </a:solidFill>
                <a:latin typeface="Roboto"/>
              </a:rPr>
              <a:t>Major responsibilities of that position </a:t>
            </a:r>
          </a:p>
          <a:p>
            <a:pPr marL="342900" indent="-342900">
              <a:buFont typeface="+mj-lt"/>
              <a:buAutoNum type="arabicPeriod"/>
            </a:pPr>
            <a:endParaRPr lang="en-US" sz="2400" b="1" dirty="0">
              <a:solidFill>
                <a:srgbClr val="515354"/>
              </a:solidFill>
              <a:latin typeface="Roboto"/>
            </a:endParaRPr>
          </a:p>
          <a:p>
            <a:pPr marL="342900" indent="-342900">
              <a:buFont typeface="+mj-lt"/>
              <a:buAutoNum type="arabicPeriod"/>
            </a:pPr>
            <a:endParaRPr lang="en-US" sz="2400" b="1" dirty="0">
              <a:solidFill>
                <a:srgbClr val="515354"/>
              </a:solidFill>
              <a:latin typeface="Roboto"/>
            </a:endParaRPr>
          </a:p>
          <a:p>
            <a:pPr marL="342900" indent="-342900">
              <a:buFont typeface="+mj-lt"/>
              <a:buAutoNum type="arabicPeriod"/>
            </a:pPr>
            <a:r>
              <a:rPr lang="en-US" sz="2400" b="1" dirty="0">
                <a:solidFill>
                  <a:srgbClr val="515354"/>
                </a:solidFill>
                <a:latin typeface="Roboto"/>
              </a:rPr>
              <a:t>Qualifications, </a:t>
            </a:r>
          </a:p>
          <a:p>
            <a:pPr marL="342900" indent="-342900">
              <a:buFont typeface="+mj-lt"/>
              <a:buAutoNum type="arabicPeriod"/>
            </a:pPr>
            <a:endParaRPr lang="en-US" sz="2400" b="1" dirty="0">
              <a:solidFill>
                <a:srgbClr val="515354"/>
              </a:solidFill>
              <a:latin typeface="Roboto"/>
            </a:endParaRPr>
          </a:p>
          <a:p>
            <a:pPr marL="342900" indent="-342900">
              <a:buFont typeface="+mj-lt"/>
              <a:buAutoNum type="arabicPeriod"/>
            </a:pPr>
            <a:endParaRPr lang="en-US" sz="2400" b="1" dirty="0">
              <a:solidFill>
                <a:srgbClr val="515354"/>
              </a:solidFill>
              <a:latin typeface="Roboto"/>
            </a:endParaRPr>
          </a:p>
          <a:p>
            <a:pPr marL="342900" indent="-342900">
              <a:buFont typeface="+mj-lt"/>
              <a:buAutoNum type="arabicPeriod"/>
            </a:pPr>
            <a:r>
              <a:rPr lang="en-US" sz="2400" b="1" dirty="0">
                <a:solidFill>
                  <a:srgbClr val="515354"/>
                </a:solidFill>
                <a:latin typeface="Roboto"/>
              </a:rPr>
              <a:t>Education, </a:t>
            </a:r>
          </a:p>
          <a:p>
            <a:pPr marL="342900" indent="-342900">
              <a:buFont typeface="+mj-lt"/>
              <a:buAutoNum type="arabicPeriod"/>
            </a:pPr>
            <a:endParaRPr lang="en-US" sz="2400" b="1" dirty="0">
              <a:solidFill>
                <a:srgbClr val="515354"/>
              </a:solidFill>
              <a:latin typeface="Roboto"/>
            </a:endParaRPr>
          </a:p>
          <a:p>
            <a:pPr marL="342900" indent="-342900">
              <a:buFont typeface="+mj-lt"/>
              <a:buAutoNum type="arabicPeriod"/>
            </a:pPr>
            <a:endParaRPr lang="en-US" sz="2400" b="1" dirty="0">
              <a:solidFill>
                <a:srgbClr val="515354"/>
              </a:solidFill>
              <a:latin typeface="Roboto"/>
            </a:endParaRPr>
          </a:p>
          <a:p>
            <a:pPr marL="342900" indent="-342900">
              <a:buFont typeface="+mj-lt"/>
              <a:buAutoNum type="arabicPeriod"/>
            </a:pPr>
            <a:endParaRPr lang="en-US" sz="2400" b="1" dirty="0">
              <a:solidFill>
                <a:srgbClr val="515354"/>
              </a:solidFill>
              <a:latin typeface="Roboto"/>
            </a:endParaRPr>
          </a:p>
          <a:p>
            <a:pPr marL="342900" indent="-342900">
              <a:buFont typeface="+mj-lt"/>
              <a:buAutoNum type="arabicPeriod"/>
            </a:pPr>
            <a:r>
              <a:rPr lang="en-US" sz="2400" b="1" dirty="0">
                <a:solidFill>
                  <a:srgbClr val="515354"/>
                </a:solidFill>
                <a:latin typeface="Roboto"/>
              </a:rPr>
              <a:t>Training such a position requires.</a:t>
            </a:r>
          </a:p>
          <a:p>
            <a:endParaRPr lang="en-US" sz="1600" b="1" i="0" dirty="0">
              <a:solidFill>
                <a:srgbClr val="515354"/>
              </a:solidFill>
              <a:effectLst/>
              <a:latin typeface="Roboto"/>
            </a:endParaRPr>
          </a:p>
        </p:txBody>
      </p:sp>
      <p:pic>
        <p:nvPicPr>
          <p:cNvPr id="3" name="Picture 2" descr="AmericanLab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1942" y="5123329"/>
            <a:ext cx="1311550" cy="1311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02295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3935" y="357653"/>
            <a:ext cx="11524130" cy="261610"/>
          </a:xfrm>
          <a:prstGeom prst="rect">
            <a:avLst/>
          </a:prstGeom>
          <a:solidFill>
            <a:schemeClr val="bg1"/>
          </a:solidFill>
        </p:spPr>
        <p:txBody>
          <a:bodyPr wrap="square">
            <a:spAutoFit/>
          </a:bodyPr>
          <a:lstStyle/>
          <a:p>
            <a:r>
              <a:rPr lang="en-US" sz="1100" b="1" i="0" dirty="0">
                <a:solidFill>
                  <a:srgbClr val="515354"/>
                </a:solidFill>
                <a:effectLst/>
                <a:latin typeface="Roboto"/>
              </a:rPr>
              <a:t>9. Learn about opportunities in the field of labor relations. </a:t>
            </a:r>
          </a:p>
        </p:txBody>
      </p:sp>
      <p:sp>
        <p:nvSpPr>
          <p:cNvPr id="4" name="Rectangle 1"/>
          <p:cNvSpPr>
            <a:spLocks noChangeArrowheads="1"/>
          </p:cNvSpPr>
          <p:nvPr/>
        </p:nvSpPr>
        <p:spPr bwMode="auto">
          <a:xfrm>
            <a:off x="0" y="-426949"/>
            <a:ext cx="65" cy="85389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285660" rIns="0" bIns="2856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Rectangle 2"/>
          <p:cNvSpPr>
            <a:spLocks noChangeArrowheads="1"/>
          </p:cNvSpPr>
          <p:nvPr/>
        </p:nvSpPr>
        <p:spPr bwMode="auto">
          <a:xfrm>
            <a:off x="0" y="0"/>
            <a:ext cx="12192000" cy="1587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3"/>
          <p:cNvSpPr>
            <a:spLocks noChangeArrowheads="1"/>
          </p:cNvSpPr>
          <p:nvPr/>
        </p:nvSpPr>
        <p:spPr bwMode="auto">
          <a:xfrm>
            <a:off x="0" y="-258035"/>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Rectangle 6"/>
          <p:cNvSpPr/>
          <p:nvPr/>
        </p:nvSpPr>
        <p:spPr>
          <a:xfrm>
            <a:off x="333935" y="1264181"/>
            <a:ext cx="11524130" cy="5139869"/>
          </a:xfrm>
          <a:prstGeom prst="rect">
            <a:avLst/>
          </a:prstGeom>
          <a:solidFill>
            <a:schemeClr val="accent4">
              <a:lumMod val="20000"/>
              <a:lumOff val="80000"/>
            </a:schemeClr>
          </a:solidFill>
        </p:spPr>
        <p:txBody>
          <a:bodyPr wrap="square">
            <a:spAutoFit/>
          </a:bodyPr>
          <a:lstStyle/>
          <a:p>
            <a:pPr lvl="0" eaLnBrk="0" fontAlgn="base" hangingPunct="0">
              <a:spcBef>
                <a:spcPct val="0"/>
              </a:spcBef>
              <a:spcAft>
                <a:spcPct val="0"/>
              </a:spcAft>
            </a:pPr>
            <a:r>
              <a:rPr lang="en-US" altLang="en-US" sz="1200" b="1" dirty="0">
                <a:solidFill>
                  <a:srgbClr val="001D35"/>
                </a:solidFill>
                <a:latin typeface="Google Sans"/>
              </a:rPr>
              <a:t>Career Focus: </a:t>
            </a:r>
            <a:r>
              <a:rPr lang="en-US" altLang="en-US" sz="2800" b="1" u="sng" dirty="0">
                <a:solidFill>
                  <a:srgbClr val="FF0000"/>
                </a:solidFill>
                <a:latin typeface="Google Sans"/>
              </a:rPr>
              <a:t>Labor Relations Specialist </a:t>
            </a:r>
            <a:endParaRPr lang="en-US" altLang="en-US" sz="2800" b="1" u="sng" dirty="0">
              <a:solidFill>
                <a:srgbClr val="FF0000"/>
              </a:solidFill>
            </a:endParaRPr>
          </a:p>
          <a:p>
            <a:pPr lvl="0" eaLnBrk="0" fontAlgn="base" hangingPunct="0">
              <a:spcBef>
                <a:spcPct val="0"/>
              </a:spcBef>
              <a:spcAft>
                <a:spcPct val="0"/>
              </a:spcAft>
            </a:pPr>
            <a:r>
              <a:rPr lang="en-US" altLang="en-US" sz="1200" dirty="0">
                <a:solidFill>
                  <a:srgbClr val="0A0A0A"/>
                </a:solidFill>
                <a:latin typeface="Google Sans"/>
              </a:rPr>
              <a:t>The role of a </a:t>
            </a:r>
            <a:r>
              <a:rPr lang="en-US" altLang="en-US" sz="1200" b="1" dirty="0">
                <a:solidFill>
                  <a:srgbClr val="0A0A0A"/>
                </a:solidFill>
                <a:latin typeface="Google Sans"/>
              </a:rPr>
              <a:t>Labor Relations Specialist</a:t>
            </a:r>
            <a:r>
              <a:rPr lang="en-US" altLang="en-US" sz="1200" dirty="0">
                <a:solidFill>
                  <a:srgbClr val="0A0A0A"/>
                </a:solidFill>
                <a:latin typeface="Google Sans"/>
              </a:rPr>
              <a:t> (sometimes called an Employee Relations Specialist) is a dynamic position for those interested in employment law, negotiation, and fostering positive workplace environments. This career focuses on managing the complex relationship between an organization's management and its employees or labor unions. </a:t>
            </a:r>
            <a:endParaRPr lang="en-US" altLang="en-US" sz="1200" dirty="0"/>
          </a:p>
          <a:p>
            <a:pPr lvl="0" eaLnBrk="0" fontAlgn="base" hangingPunct="0">
              <a:spcBef>
                <a:spcPct val="0"/>
              </a:spcBef>
              <a:spcAft>
                <a:spcPct val="0"/>
              </a:spcAft>
            </a:pPr>
            <a:endParaRPr lang="en-US" altLang="en-US" sz="1200" b="1" dirty="0">
              <a:solidFill>
                <a:srgbClr val="001D35"/>
              </a:solidFill>
              <a:latin typeface="Google Sans"/>
            </a:endParaRPr>
          </a:p>
          <a:p>
            <a:pPr lvl="0" eaLnBrk="0" fontAlgn="base" hangingPunct="0">
              <a:spcBef>
                <a:spcPct val="0"/>
              </a:spcBef>
              <a:spcAft>
                <a:spcPct val="0"/>
              </a:spcAft>
              <a:buFontTx/>
              <a:buChar char="•"/>
            </a:pPr>
            <a:r>
              <a:rPr lang="en-US" altLang="en-US" sz="1200" b="1" dirty="0">
                <a:solidFill>
                  <a:srgbClr val="0A0A0A"/>
                </a:solidFill>
                <a:latin typeface="Google Sans"/>
              </a:rPr>
              <a:t>Negotiating Collective Bargaining Agreements:</a:t>
            </a:r>
            <a:r>
              <a:rPr lang="en-US" altLang="en-US" sz="1200" dirty="0">
                <a:solidFill>
                  <a:srgbClr val="0A0A0A"/>
                </a:solidFill>
                <a:latin typeface="Google Sans"/>
              </a:rPr>
              <a:t> Labor relations specialists draft, propose, and negotiate contracts (collective bargaining agreements) that cover wages, benefits, and working conditions for groups of employees.</a:t>
            </a:r>
          </a:p>
          <a:p>
            <a:pPr lvl="0" eaLnBrk="0" fontAlgn="base" hangingPunct="0">
              <a:spcBef>
                <a:spcPct val="0"/>
              </a:spcBef>
              <a:spcAft>
                <a:spcPct val="0"/>
              </a:spcAft>
              <a:buFontTx/>
              <a:buChar char="•"/>
            </a:pPr>
            <a:r>
              <a:rPr lang="en-US" altLang="en-US" sz="1200" b="1" dirty="0">
                <a:solidFill>
                  <a:srgbClr val="0A0A0A"/>
                </a:solidFill>
                <a:latin typeface="Google Sans"/>
              </a:rPr>
              <a:t>Resolving Disputes and Grievances:</a:t>
            </a:r>
            <a:r>
              <a:rPr lang="en-US" altLang="en-US" sz="1200" dirty="0">
                <a:solidFill>
                  <a:srgbClr val="0A0A0A"/>
                </a:solidFill>
                <a:latin typeface="Google Sans"/>
              </a:rPr>
              <a:t> They investigate complaints or alleged policy violations, mediate conflicts between employees and management, and work to find fair and equitable solutions.</a:t>
            </a:r>
          </a:p>
          <a:p>
            <a:pPr lvl="0" eaLnBrk="0" fontAlgn="base" hangingPunct="0">
              <a:spcBef>
                <a:spcPct val="0"/>
              </a:spcBef>
              <a:spcAft>
                <a:spcPct val="0"/>
              </a:spcAft>
              <a:buFontTx/>
              <a:buChar char="•"/>
            </a:pPr>
            <a:r>
              <a:rPr lang="en-US" altLang="en-US" sz="1200" b="1" dirty="0">
                <a:solidFill>
                  <a:srgbClr val="0A0A0A"/>
                </a:solidFill>
                <a:latin typeface="Google Sans"/>
              </a:rPr>
              <a:t>Ensuring Legal Compliance:</a:t>
            </a:r>
            <a:r>
              <a:rPr lang="en-US" altLang="en-US" sz="1200" dirty="0">
                <a:solidFill>
                  <a:srgbClr val="0A0A0A"/>
                </a:solidFill>
                <a:latin typeface="Google Sans"/>
              </a:rPr>
              <a:t> A key duty is to monitor company practices to ensure they adhere to federal, state, and local labor laws and regulations (such as the NLRA and FLSA).</a:t>
            </a:r>
          </a:p>
          <a:p>
            <a:pPr lvl="0" eaLnBrk="0" fontAlgn="base" hangingPunct="0">
              <a:spcBef>
                <a:spcPct val="0"/>
              </a:spcBef>
              <a:spcAft>
                <a:spcPct val="0"/>
              </a:spcAft>
              <a:buFontTx/>
              <a:buChar char="•"/>
            </a:pPr>
            <a:r>
              <a:rPr lang="en-US" altLang="en-US" sz="1200" b="1" dirty="0">
                <a:solidFill>
                  <a:srgbClr val="0A0A0A"/>
                </a:solidFill>
                <a:latin typeface="Google Sans"/>
              </a:rPr>
              <a:t>Advising and Training Management:</a:t>
            </a:r>
            <a:r>
              <a:rPr lang="en-US" altLang="en-US" sz="1200" dirty="0">
                <a:solidFill>
                  <a:srgbClr val="0A0A0A"/>
                </a:solidFill>
                <a:latin typeface="Google Sans"/>
              </a:rPr>
              <a:t> Specialists advise managers on appropriate disciplinary procedures, contract administration, and provide training on labor relations best practices.</a:t>
            </a:r>
          </a:p>
          <a:p>
            <a:pPr lvl="0" eaLnBrk="0" fontAlgn="base" hangingPunct="0">
              <a:spcBef>
                <a:spcPct val="0"/>
              </a:spcBef>
              <a:spcAft>
                <a:spcPct val="0"/>
              </a:spcAft>
              <a:buFontTx/>
              <a:buChar char="•"/>
            </a:pPr>
            <a:r>
              <a:rPr lang="en-US" altLang="en-US" sz="1200" b="1" dirty="0">
                <a:solidFill>
                  <a:srgbClr val="0A0A0A"/>
                </a:solidFill>
                <a:latin typeface="Google Sans"/>
              </a:rPr>
              <a:t>Documentation and Reporting:</a:t>
            </a:r>
            <a:r>
              <a:rPr lang="en-US" altLang="en-US" sz="1200" dirty="0">
                <a:solidFill>
                  <a:srgbClr val="0A0A0A"/>
                </a:solidFill>
                <a:latin typeface="Google Sans"/>
              </a:rPr>
              <a:t> They maintain meticulous records of all labor relations activities and may prepare reports or even provide testimony in legal or administrative proceedings. </a:t>
            </a:r>
          </a:p>
          <a:p>
            <a:pPr lvl="0" eaLnBrk="0" fontAlgn="base" hangingPunct="0">
              <a:spcBef>
                <a:spcPct val="0"/>
              </a:spcBef>
              <a:spcAft>
                <a:spcPct val="0"/>
              </a:spcAft>
            </a:pPr>
            <a:r>
              <a:rPr lang="en-US" altLang="en-US" sz="1200" b="1" dirty="0">
                <a:solidFill>
                  <a:srgbClr val="001D35"/>
                </a:solidFill>
                <a:latin typeface="Google Sans"/>
              </a:rPr>
              <a:t>Qualifications, Education, and Training</a:t>
            </a:r>
            <a:endParaRPr lang="en-US" altLang="en-US" sz="1200" dirty="0"/>
          </a:p>
          <a:p>
            <a:pPr lvl="0" eaLnBrk="0" fontAlgn="base" hangingPunct="0">
              <a:spcBef>
                <a:spcPct val="0"/>
              </a:spcBef>
              <a:spcAft>
                <a:spcPct val="0"/>
              </a:spcAft>
              <a:buFontTx/>
              <a:buChar char="•"/>
            </a:pPr>
            <a:r>
              <a:rPr lang="en-US" altLang="en-US" sz="1200" b="1" dirty="0">
                <a:solidFill>
                  <a:srgbClr val="0A0A0A"/>
                </a:solidFill>
                <a:latin typeface="Google Sans"/>
              </a:rPr>
              <a:t>Education:</a:t>
            </a:r>
            <a:r>
              <a:rPr lang="en-US" altLang="en-US" sz="1200" dirty="0">
                <a:solidFill>
                  <a:srgbClr val="0A0A0A"/>
                </a:solidFill>
                <a:latin typeface="Google Sans"/>
              </a:rPr>
              <a:t> A </a:t>
            </a:r>
            <a:r>
              <a:rPr lang="en-US" altLang="en-US" sz="1200" b="1" dirty="0">
                <a:solidFill>
                  <a:srgbClr val="0A0A0A"/>
                </a:solidFill>
                <a:latin typeface="Google Sans"/>
              </a:rPr>
              <a:t>bachelor's degree</a:t>
            </a:r>
            <a:r>
              <a:rPr lang="en-US" altLang="en-US" sz="1200" dirty="0">
                <a:solidFill>
                  <a:srgbClr val="0A0A0A"/>
                </a:solidFill>
                <a:latin typeface="Google Sans"/>
              </a:rPr>
              <a:t> in labor relations, human resources, business administration, or a related field is typically the minimum requirement. Some positions, especially senior ones, may prefer a master's degree in a related field or even a law degree (JD). Coursework in employment law, human resource management, and negotiation is crucial.</a:t>
            </a:r>
          </a:p>
          <a:p>
            <a:pPr lvl="0" eaLnBrk="0" fontAlgn="base" hangingPunct="0">
              <a:spcBef>
                <a:spcPct val="0"/>
              </a:spcBef>
              <a:spcAft>
                <a:spcPct val="0"/>
              </a:spcAft>
              <a:buFontTx/>
              <a:buChar char="•"/>
            </a:pPr>
            <a:r>
              <a:rPr lang="en-US" altLang="en-US" sz="1200" b="1" dirty="0">
                <a:solidFill>
                  <a:srgbClr val="0A0A0A"/>
                </a:solidFill>
                <a:latin typeface="Google Sans"/>
              </a:rPr>
              <a:t>Experience:</a:t>
            </a:r>
            <a:r>
              <a:rPr lang="en-US" altLang="en-US" sz="1200" dirty="0">
                <a:solidFill>
                  <a:srgbClr val="0A0A0A"/>
                </a:solidFill>
                <a:latin typeface="Google Sans"/>
              </a:rPr>
              <a:t> Most employers seek candidates with </a:t>
            </a:r>
            <a:r>
              <a:rPr lang="en-US" altLang="en-US" sz="1200" b="1" dirty="0">
                <a:solidFill>
                  <a:srgbClr val="0A0A0A"/>
                </a:solidFill>
                <a:latin typeface="Google Sans"/>
              </a:rPr>
              <a:t>several years (typically 3-5 years) of experience</a:t>
            </a:r>
            <a:r>
              <a:rPr lang="en-US" altLang="en-US" sz="1200" dirty="0">
                <a:solidFill>
                  <a:srgbClr val="0A0A0A"/>
                </a:solidFill>
                <a:latin typeface="Google Sans"/>
              </a:rPr>
              <a:t> in human resources or an employee relations role. Experience can be gained through entry-level positions like an HR assistant or through internships.</a:t>
            </a:r>
          </a:p>
          <a:p>
            <a:pPr lvl="0" eaLnBrk="0" fontAlgn="base" hangingPunct="0">
              <a:spcBef>
                <a:spcPct val="0"/>
              </a:spcBef>
              <a:spcAft>
                <a:spcPct val="0"/>
              </a:spcAft>
              <a:buFontTx/>
              <a:buChar char="•"/>
            </a:pPr>
            <a:r>
              <a:rPr lang="en-US" altLang="en-US" sz="1200" b="1" dirty="0">
                <a:solidFill>
                  <a:srgbClr val="0A0A0A"/>
                </a:solidFill>
                <a:latin typeface="Google Sans"/>
              </a:rPr>
              <a:t>Key Skills:</a:t>
            </a:r>
            <a:endParaRPr lang="en-US" altLang="en-US" sz="1200" dirty="0">
              <a:solidFill>
                <a:srgbClr val="0A0A0A"/>
              </a:solidFill>
              <a:latin typeface="Google Sans"/>
            </a:endParaRPr>
          </a:p>
          <a:p>
            <a:pPr lvl="1" eaLnBrk="0" fontAlgn="base" hangingPunct="0">
              <a:spcBef>
                <a:spcPct val="0"/>
              </a:spcBef>
              <a:spcAft>
                <a:spcPct val="0"/>
              </a:spcAft>
              <a:buFontTx/>
              <a:buChar char="•"/>
            </a:pPr>
            <a:r>
              <a:rPr lang="en-US" altLang="en-US" sz="1200" dirty="0">
                <a:solidFill>
                  <a:srgbClr val="0A0A0A"/>
                </a:solidFill>
                <a:latin typeface="Google Sans"/>
              </a:rPr>
              <a:t>Excellent </a:t>
            </a:r>
            <a:r>
              <a:rPr lang="en-US" altLang="en-US" sz="1200" b="1" dirty="0">
                <a:solidFill>
                  <a:srgbClr val="0A0A0A"/>
                </a:solidFill>
                <a:latin typeface="Google Sans"/>
              </a:rPr>
              <a:t>communication</a:t>
            </a:r>
            <a:r>
              <a:rPr lang="en-US" altLang="en-US" sz="1200" dirty="0">
                <a:solidFill>
                  <a:srgbClr val="0A0A0A"/>
                </a:solidFill>
                <a:latin typeface="Google Sans"/>
              </a:rPr>
              <a:t> (written and verbal), active listening, and interpersonal skills are essential for dealing with diverse groups of people.</a:t>
            </a:r>
          </a:p>
          <a:p>
            <a:pPr lvl="1" eaLnBrk="0" fontAlgn="base" hangingPunct="0">
              <a:spcBef>
                <a:spcPct val="0"/>
              </a:spcBef>
              <a:spcAft>
                <a:spcPct val="0"/>
              </a:spcAft>
              <a:buFontTx/>
              <a:buChar char="•"/>
            </a:pPr>
            <a:r>
              <a:rPr lang="en-US" altLang="en-US" sz="1200" dirty="0">
                <a:solidFill>
                  <a:srgbClr val="0A0A0A"/>
                </a:solidFill>
                <a:latin typeface="Google Sans"/>
              </a:rPr>
              <a:t>Strong </a:t>
            </a:r>
            <a:r>
              <a:rPr lang="en-US" altLang="en-US" sz="1200" b="1" dirty="0">
                <a:solidFill>
                  <a:srgbClr val="0A0A0A"/>
                </a:solidFill>
                <a:latin typeface="Google Sans"/>
              </a:rPr>
              <a:t>negotiation</a:t>
            </a:r>
            <a:r>
              <a:rPr lang="en-US" altLang="en-US" sz="1200" dirty="0">
                <a:solidFill>
                  <a:srgbClr val="0A0A0A"/>
                </a:solidFill>
                <a:latin typeface="Google Sans"/>
              </a:rPr>
              <a:t> and </a:t>
            </a:r>
            <a:r>
              <a:rPr lang="en-US" altLang="en-US" sz="1200" b="1" dirty="0">
                <a:solidFill>
                  <a:srgbClr val="0A0A0A"/>
                </a:solidFill>
                <a:latin typeface="Google Sans"/>
              </a:rPr>
              <a:t>conflict resolution</a:t>
            </a:r>
            <a:r>
              <a:rPr lang="en-US" altLang="en-US" sz="1200" dirty="0">
                <a:solidFill>
                  <a:srgbClr val="0A0A0A"/>
                </a:solidFill>
                <a:latin typeface="Google Sans"/>
              </a:rPr>
              <a:t> abilities.</a:t>
            </a:r>
          </a:p>
          <a:p>
            <a:pPr lvl="1" eaLnBrk="0" fontAlgn="base" hangingPunct="0">
              <a:spcBef>
                <a:spcPct val="0"/>
              </a:spcBef>
              <a:spcAft>
                <a:spcPct val="0"/>
              </a:spcAft>
              <a:buFontTx/>
              <a:buChar char="•"/>
            </a:pPr>
            <a:r>
              <a:rPr lang="en-US" altLang="en-US" sz="1200" dirty="0">
                <a:solidFill>
                  <a:srgbClr val="0A0A0A"/>
                </a:solidFill>
                <a:latin typeface="Google Sans"/>
              </a:rPr>
              <a:t>In-depth </a:t>
            </a:r>
            <a:r>
              <a:rPr lang="en-US" altLang="en-US" sz="1200" b="1" dirty="0">
                <a:solidFill>
                  <a:srgbClr val="0A0A0A"/>
                </a:solidFill>
                <a:latin typeface="Google Sans"/>
              </a:rPr>
              <a:t>knowledge of labor laws</a:t>
            </a:r>
            <a:r>
              <a:rPr lang="en-US" altLang="en-US" sz="1200" dirty="0">
                <a:solidFill>
                  <a:srgbClr val="0A0A0A"/>
                </a:solidFill>
                <a:latin typeface="Google Sans"/>
              </a:rPr>
              <a:t> and regulations.</a:t>
            </a:r>
          </a:p>
          <a:p>
            <a:pPr lvl="1" eaLnBrk="0" fontAlgn="base" hangingPunct="0">
              <a:spcBef>
                <a:spcPct val="0"/>
              </a:spcBef>
              <a:spcAft>
                <a:spcPct val="0"/>
              </a:spcAft>
              <a:buFontTx/>
              <a:buChar char="•"/>
            </a:pPr>
            <a:r>
              <a:rPr lang="en-US" altLang="en-US" sz="1200" dirty="0">
                <a:solidFill>
                  <a:srgbClr val="0A0A0A"/>
                </a:solidFill>
                <a:latin typeface="Google Sans"/>
              </a:rPr>
              <a:t>Strong analytical, problem-solving, and detail-oriented skills.</a:t>
            </a:r>
          </a:p>
          <a:p>
            <a:pPr lvl="0" eaLnBrk="0" fontAlgn="base" hangingPunct="0">
              <a:spcBef>
                <a:spcPct val="0"/>
              </a:spcBef>
              <a:spcAft>
                <a:spcPct val="0"/>
              </a:spcAft>
              <a:buFontTx/>
              <a:buChar char="•"/>
            </a:pPr>
            <a:r>
              <a:rPr lang="en-US" altLang="en-US" sz="1200" b="1" dirty="0">
                <a:solidFill>
                  <a:srgbClr val="0A0A0A"/>
                </a:solidFill>
                <a:latin typeface="Google Sans"/>
              </a:rPr>
              <a:t>Training and Certifications:</a:t>
            </a:r>
            <a:r>
              <a:rPr lang="en-US" altLang="en-US" sz="1200" dirty="0">
                <a:solidFill>
                  <a:srgbClr val="0A0A0A"/>
                </a:solidFill>
                <a:latin typeface="Google Sans"/>
              </a:rPr>
              <a:t> While not always mandatory, professional certifications can enhance job prospects. Certifications such as the Professional in Human Resources (PHR) or Senior Professional in Human Resources (SPHR), offered by the HR Certification Institute, or the SHRM-CP/SHRM-SCP from the Society for Human Resource Management, are highly valued. On-the-job training often supplements formal education</a:t>
            </a:r>
          </a:p>
        </p:txBody>
      </p:sp>
      <p:sp>
        <p:nvSpPr>
          <p:cNvPr id="8" name="Rectangle 7"/>
          <p:cNvSpPr/>
          <p:nvPr/>
        </p:nvSpPr>
        <p:spPr>
          <a:xfrm>
            <a:off x="268941" y="591709"/>
            <a:ext cx="11658601" cy="738664"/>
          </a:xfrm>
          <a:prstGeom prst="rect">
            <a:avLst/>
          </a:prstGeom>
          <a:solidFill>
            <a:schemeClr val="accent4">
              <a:lumMod val="20000"/>
              <a:lumOff val="80000"/>
            </a:schemeClr>
          </a:solidFill>
          <a:ln>
            <a:solidFill>
              <a:schemeClr val="tx1"/>
            </a:solidFill>
          </a:ln>
          <a:scene3d>
            <a:camera prst="orthographicFront"/>
            <a:lightRig rig="threePt" dir="t"/>
          </a:scene3d>
          <a:sp3d>
            <a:bevelT/>
          </a:sp3d>
        </p:spPr>
        <p:txBody>
          <a:bodyPr wrap="square">
            <a:spAutoFit/>
          </a:bodyPr>
          <a:lstStyle/>
          <a:p>
            <a:pPr lvl="0" eaLnBrk="0" fontAlgn="base" hangingPunct="0">
              <a:spcBef>
                <a:spcPct val="0"/>
              </a:spcBef>
              <a:spcAft>
                <a:spcPct val="0"/>
              </a:spcAft>
              <a:buFontTx/>
              <a:buChar char="•"/>
            </a:pPr>
            <a:r>
              <a:rPr kumimoji="0" lang="en-US" altLang="en-US" sz="1050" b="1" i="0" u="sng" strike="noStrike" cap="none" normalizeH="0" baseline="0" dirty="0">
                <a:ln>
                  <a:noFill/>
                </a:ln>
                <a:solidFill>
                  <a:srgbClr val="FF0000"/>
                </a:solidFill>
                <a:effectLst/>
                <a:latin typeface="Google Sans"/>
              </a:rPr>
              <a:t>Labor Relations Specialist</a:t>
            </a:r>
            <a:r>
              <a:rPr kumimoji="0" lang="en-US" altLang="en-US" sz="1050" b="1" i="0" u="none" strike="noStrike" cap="none" normalizeH="0" baseline="0" dirty="0">
                <a:ln>
                  <a:noFill/>
                </a:ln>
                <a:solidFill>
                  <a:srgbClr val="0A0A0A"/>
                </a:solidFill>
                <a:effectLst/>
                <a:latin typeface="Google Sans"/>
              </a:rPr>
              <a:t>:</a:t>
            </a:r>
            <a:r>
              <a:rPr kumimoji="0" lang="en-US" altLang="en-US" sz="1050" b="0" i="0" u="none" strike="noStrike" cap="none" normalizeH="0" baseline="0" dirty="0">
                <a:ln>
                  <a:noFill/>
                </a:ln>
                <a:solidFill>
                  <a:srgbClr val="0A0A0A"/>
                </a:solidFill>
                <a:effectLst/>
                <a:latin typeface="Google Sans"/>
              </a:rPr>
              <a:t> A professional who acts as an intermediary between employers and employees (often union representatives) to resolve disputes, negotiate contracts, and ensure compliance with labor laws.</a:t>
            </a:r>
          </a:p>
          <a:p>
            <a:pPr lvl="0" eaLnBrk="0" fontAlgn="base" hangingPunct="0">
              <a:spcBef>
                <a:spcPct val="0"/>
              </a:spcBef>
              <a:spcAft>
                <a:spcPct val="0"/>
              </a:spcAft>
              <a:buFontTx/>
              <a:buChar char="•"/>
            </a:pPr>
            <a:r>
              <a:rPr kumimoji="0" lang="en-US" altLang="en-US" sz="1050" b="1" i="0" u="sng" strike="noStrike" cap="none" normalizeH="0" baseline="0" dirty="0">
                <a:ln>
                  <a:noFill/>
                </a:ln>
                <a:solidFill>
                  <a:srgbClr val="FF0000"/>
                </a:solidFill>
                <a:effectLst/>
                <a:latin typeface="Google Sans"/>
              </a:rPr>
              <a:t>Arbitrator, Mediator, or Conciliator</a:t>
            </a:r>
            <a:r>
              <a:rPr kumimoji="0" lang="en-US" altLang="en-US" sz="1050" b="1" i="0" u="none" strike="noStrike" cap="none" normalizeH="0" baseline="0" dirty="0">
                <a:ln>
                  <a:noFill/>
                </a:ln>
                <a:solidFill>
                  <a:srgbClr val="0A0A0A"/>
                </a:solidFill>
                <a:effectLst/>
                <a:latin typeface="Google Sans"/>
              </a:rPr>
              <a:t>:</a:t>
            </a:r>
            <a:r>
              <a:rPr kumimoji="0" lang="en-US" altLang="en-US" sz="1050" b="0" i="0" u="none" strike="noStrike" cap="none" normalizeH="0" baseline="0" dirty="0">
                <a:ln>
                  <a:noFill/>
                </a:ln>
                <a:solidFill>
                  <a:srgbClr val="0A0A0A"/>
                </a:solidFill>
                <a:effectLst/>
                <a:latin typeface="Google Sans"/>
              </a:rPr>
              <a:t> Impartial third parties who facilitate dialogue and help resolve conflicts outside of the court system.</a:t>
            </a:r>
          </a:p>
          <a:p>
            <a:pPr lvl="0" eaLnBrk="0" fontAlgn="base" hangingPunct="0">
              <a:spcBef>
                <a:spcPct val="0"/>
              </a:spcBef>
              <a:spcAft>
                <a:spcPct val="0"/>
              </a:spcAft>
              <a:buFontTx/>
              <a:buChar char="•"/>
            </a:pPr>
            <a:r>
              <a:rPr kumimoji="0" lang="en-US" altLang="en-US" sz="1050" b="1" i="0" u="sng" strike="noStrike" cap="none" normalizeH="0" baseline="0" dirty="0">
                <a:ln>
                  <a:noFill/>
                </a:ln>
                <a:solidFill>
                  <a:srgbClr val="FF0000"/>
                </a:solidFill>
                <a:effectLst/>
                <a:latin typeface="Google Sans"/>
              </a:rPr>
              <a:t>Union Representative/Organizer:</a:t>
            </a:r>
            <a:r>
              <a:rPr kumimoji="0" lang="en-US" altLang="en-US" sz="1050" b="0" i="0" u="sng" strike="noStrike" cap="none" normalizeH="0" baseline="0" dirty="0">
                <a:ln>
                  <a:noFill/>
                </a:ln>
                <a:solidFill>
                  <a:srgbClr val="FF0000"/>
                </a:solidFill>
                <a:effectLst/>
                <a:latin typeface="Google Sans"/>
              </a:rPr>
              <a:t> </a:t>
            </a:r>
            <a:r>
              <a:rPr kumimoji="0" lang="en-US" altLang="en-US" sz="1050" b="0" i="0" u="none" strike="noStrike" cap="none" normalizeH="0" baseline="0" dirty="0">
                <a:ln>
                  <a:noFill/>
                </a:ln>
                <a:solidFill>
                  <a:srgbClr val="0A0A0A"/>
                </a:solidFill>
                <a:effectLst/>
                <a:latin typeface="Google Sans"/>
              </a:rPr>
              <a:t>An individual who works directly with employees to form or manage labor unions, represents their interests, and negotiates with management on their behalf. </a:t>
            </a:r>
            <a:endParaRPr kumimoji="0" lang="en-US" altLang="en-US" sz="1400" b="0" i="0" u="none" strike="noStrike" cap="none" normalizeH="0" baseline="0" dirty="0">
              <a:ln>
                <a:noFill/>
              </a:ln>
              <a:solidFill>
                <a:schemeClr val="tx1"/>
              </a:solidFill>
              <a:effectLst/>
              <a:latin typeface="Arial" panose="020B0604020202020204" pitchFamily="34" charset="0"/>
            </a:endParaRPr>
          </a:p>
        </p:txBody>
      </p:sp>
      <p:pic>
        <p:nvPicPr>
          <p:cNvPr id="3" name="Picture 2" descr="AmericanLabo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76046" y="4987375"/>
            <a:ext cx="900245" cy="9002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9720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7288E77-202A-A8FB-780B-2667936D815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xmlns="" id="{5E62F19F-49EE-AF87-1270-66B76679A551}"/>
              </a:ext>
            </a:extLst>
          </p:cNvPr>
          <p:cNvSpPr/>
          <p:nvPr/>
        </p:nvSpPr>
        <p:spPr>
          <a:xfrm>
            <a:off x="376518" y="309267"/>
            <a:ext cx="11524130" cy="830997"/>
          </a:xfrm>
          <a:prstGeom prst="rect">
            <a:avLst/>
          </a:prstGeom>
        </p:spPr>
        <p:txBody>
          <a:bodyPr wrap="square">
            <a:spAutoFit/>
          </a:bodyPr>
          <a:lstStyle/>
          <a:p>
            <a:r>
              <a:rPr lang="en-US" sz="1600" b="1" i="0" dirty="0">
                <a:solidFill>
                  <a:srgbClr val="515354"/>
                </a:solidFill>
                <a:effectLst/>
                <a:latin typeface="Roboto"/>
              </a:rPr>
              <a:t>5. Do ONE of the following:</a:t>
            </a:r>
          </a:p>
          <a:p>
            <a:pPr>
              <a:buFont typeface="Arial" panose="020B0604020202020204" pitchFamily="34" charset="0"/>
              <a:buChar char="•"/>
            </a:pPr>
            <a:r>
              <a:rPr lang="en-US" sz="1600" b="1" i="0" dirty="0">
                <a:solidFill>
                  <a:srgbClr val="FF0000"/>
                </a:solidFill>
                <a:effectLst/>
                <a:latin typeface="Roboto"/>
              </a:rPr>
              <a:t>(c) With your counselor's and parent or guardian's approval and permission, watch a movie that addresses organized labor in the United States. Afterward, discuss the movie with your counselor and explain what you learned.</a:t>
            </a:r>
          </a:p>
        </p:txBody>
      </p:sp>
      <p:pic>
        <p:nvPicPr>
          <p:cNvPr id="3" name="Picture 2" descr="AmericanLabor">
            <a:extLst>
              <a:ext uri="{FF2B5EF4-FFF2-40B4-BE49-F238E27FC236}">
                <a16:creationId xmlns:a16="http://schemas.microsoft.com/office/drawing/2014/main" xmlns="" id="{46883CD2-2D4F-D071-70B6-F82222EA5BE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58105" y="75255"/>
            <a:ext cx="605665" cy="60566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1">
            <a:extLst>
              <a:ext uri="{FF2B5EF4-FFF2-40B4-BE49-F238E27FC236}">
                <a16:creationId xmlns:a16="http://schemas.microsoft.com/office/drawing/2014/main" xmlns="" id="{C6428C1B-7758-9E67-49DE-4FE99F82E468}"/>
              </a:ext>
            </a:extLst>
          </p:cNvPr>
          <p:cNvSpPr>
            <a:spLocks noChangeArrowheads="1"/>
          </p:cNvSpPr>
          <p:nvPr/>
        </p:nvSpPr>
        <p:spPr bwMode="auto">
          <a:xfrm>
            <a:off x="376518" y="1251074"/>
            <a:ext cx="11244710" cy="701709"/>
          </a:xfrm>
          <a:prstGeom prst="rect">
            <a:avLst/>
          </a:prstGeom>
          <a:solidFill>
            <a:srgbClr val="FFFF00"/>
          </a:solidFill>
          <a:ln>
            <a:solidFill>
              <a:schemeClr val="tx1"/>
            </a:solidFill>
          </a:ln>
          <a:effectLst/>
          <a:scene3d>
            <a:camera prst="orthographicFront"/>
            <a:lightRig rig="threePt" dir="t"/>
          </a:scene3d>
          <a:sp3d>
            <a:bevelT/>
          </a:sp3d>
        </p:spPr>
        <p:txBody>
          <a:bodyPr vert="horz" wrap="square" lIns="0" tIns="88872" rIns="0" bIns="179331" numCol="1" anchor="ctr" anchorCtr="0" compatLnSpc="1">
            <a:prstTxWarp prst="textNoShape">
              <a:avLst/>
            </a:prstTxWarp>
            <a:spAutoFit/>
          </a:bodyPr>
          <a:lstStyle/>
          <a:p>
            <a:pPr marL="285750" marR="0" lvl="0" indent="-285750"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en-US" altLang="en-US" sz="1400" b="1" i="1" u="none" strike="noStrike" cap="none" normalizeH="0" baseline="0" dirty="0">
                <a:ln>
                  <a:noFill/>
                </a:ln>
                <a:solidFill>
                  <a:schemeClr val="accent1">
                    <a:lumMod val="75000"/>
                  </a:schemeClr>
                </a:solidFill>
                <a:effectLst/>
                <a:latin typeface="Google Sans"/>
              </a:rPr>
              <a:t>Newsies</a:t>
            </a:r>
            <a:r>
              <a:rPr kumimoji="0" lang="en-US" altLang="en-US" sz="1400" b="1" i="0" u="none" strike="noStrike" cap="none" normalizeH="0" baseline="0" dirty="0">
                <a:ln>
                  <a:noFill/>
                </a:ln>
                <a:solidFill>
                  <a:schemeClr val="accent1">
                    <a:lumMod val="75000"/>
                  </a:schemeClr>
                </a:solidFill>
                <a:effectLst/>
                <a:latin typeface="Google Sans"/>
              </a:rPr>
              <a:t> (1992):</a:t>
            </a:r>
            <a:r>
              <a:rPr kumimoji="0" lang="en-US" altLang="en-US" sz="1400" b="0" i="0" u="none" strike="noStrike" cap="none" normalizeH="0" baseline="0" dirty="0">
                <a:ln>
                  <a:noFill/>
                </a:ln>
                <a:solidFill>
                  <a:schemeClr val="accent1">
                    <a:lumMod val="75000"/>
                  </a:schemeClr>
                </a:solidFill>
                <a:effectLst/>
                <a:latin typeface="Google Sans"/>
              </a:rPr>
              <a:t> A Disney musical loosely based on the real-life 1899 newsboy strike in New York City. It's a spirited story about young workers standing up to powerful publishers for fair wages</a:t>
            </a:r>
            <a:r>
              <a:rPr kumimoji="0" lang="en-US" altLang="en-US" sz="1100" b="0" i="0" u="none" strike="noStrike" cap="none" normalizeH="0" baseline="0" dirty="0">
                <a:ln>
                  <a:noFill/>
                </a:ln>
                <a:solidFill>
                  <a:schemeClr val="accent1">
                    <a:lumMod val="75000"/>
                  </a:schemeClr>
                </a:solidFill>
                <a:effectLst/>
                <a:latin typeface="Google Sans"/>
              </a:rPr>
              <a:t>.</a:t>
            </a:r>
            <a:endParaRPr lang="en-US" altLang="en-US" sz="1100" dirty="0">
              <a:solidFill>
                <a:schemeClr val="accent1">
                  <a:lumMod val="75000"/>
                </a:schemeClr>
              </a:solidFill>
              <a:latin typeface="Google Sans"/>
            </a:endParaRPr>
          </a:p>
        </p:txBody>
      </p:sp>
      <p:pic>
        <p:nvPicPr>
          <p:cNvPr id="6" name="Picture 5">
            <a:extLst>
              <a:ext uri="{FF2B5EF4-FFF2-40B4-BE49-F238E27FC236}">
                <a16:creationId xmlns:a16="http://schemas.microsoft.com/office/drawing/2014/main" xmlns="" id="{6517137D-BEE7-FF36-CB43-41958DBF42E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Lst>
          </a:blip>
          <a:stretch>
            <a:fillRect/>
          </a:stretch>
        </p:blipFill>
        <p:spPr>
          <a:xfrm>
            <a:off x="2403307" y="2128388"/>
            <a:ext cx="3143250" cy="2238375"/>
          </a:xfrm>
          <a:prstGeom prst="rect">
            <a:avLst/>
          </a:prstGeom>
          <a:ln w="76200">
            <a:solidFill>
              <a:srgbClr val="00B0F0"/>
            </a:solidFill>
          </a:ln>
        </p:spPr>
      </p:pic>
      <p:sp>
        <p:nvSpPr>
          <p:cNvPr id="8" name="TextBox 7">
            <a:extLst>
              <a:ext uri="{FF2B5EF4-FFF2-40B4-BE49-F238E27FC236}">
                <a16:creationId xmlns:a16="http://schemas.microsoft.com/office/drawing/2014/main" xmlns="" id="{783C8D00-725D-191E-D7A9-F3BE70E7C31C}"/>
              </a:ext>
            </a:extLst>
          </p:cNvPr>
          <p:cNvSpPr txBox="1"/>
          <p:nvPr/>
        </p:nvSpPr>
        <p:spPr>
          <a:xfrm>
            <a:off x="2231857" y="4366763"/>
            <a:ext cx="3314700" cy="923330"/>
          </a:xfrm>
          <a:prstGeom prst="rect">
            <a:avLst/>
          </a:prstGeom>
          <a:noFill/>
        </p:spPr>
        <p:txBody>
          <a:bodyPr wrap="square">
            <a:spAutoFit/>
          </a:bodyPr>
          <a:lstStyle/>
          <a:p>
            <a:pPr algn="ctr"/>
            <a:r>
              <a:rPr lang="en-US" b="0" i="0" dirty="0">
                <a:solidFill>
                  <a:srgbClr val="000000"/>
                </a:solidFill>
                <a:effectLst/>
                <a:latin typeface="Arial" panose="020B0604020202020204" pitchFamily="34" charset="0"/>
              </a:rPr>
              <a:t>Newsboys and newsgirl getting afternoon papers in New York City (1910)</a:t>
            </a:r>
            <a:endParaRPr lang="en-US" dirty="0"/>
          </a:p>
        </p:txBody>
      </p:sp>
      <p:pic>
        <p:nvPicPr>
          <p:cNvPr id="10" name="Picture 9">
            <a:extLst>
              <a:ext uri="{FF2B5EF4-FFF2-40B4-BE49-F238E27FC236}">
                <a16:creationId xmlns:a16="http://schemas.microsoft.com/office/drawing/2014/main" xmlns="" id="{9B629BD3-FF6D-38C1-6C6A-73B10E0A7BD6}"/>
              </a:ext>
            </a:extLst>
          </p:cNvPr>
          <p:cNvPicPr>
            <a:picLocks noChangeAspect="1"/>
          </p:cNvPicPr>
          <p:nvPr/>
        </p:nvPicPr>
        <p:blipFill>
          <a:blip r:embed="rId5"/>
          <a:stretch>
            <a:fillRect/>
          </a:stretch>
        </p:blipFill>
        <p:spPr>
          <a:xfrm>
            <a:off x="5758484" y="2128388"/>
            <a:ext cx="1337641" cy="2600374"/>
          </a:xfrm>
          <a:prstGeom prst="rect">
            <a:avLst/>
          </a:prstGeom>
          <a:ln w="76200">
            <a:solidFill>
              <a:srgbClr val="00B0F0"/>
            </a:solidFill>
          </a:ln>
        </p:spPr>
      </p:pic>
      <p:sp>
        <p:nvSpPr>
          <p:cNvPr id="12" name="TextBox 11">
            <a:extLst>
              <a:ext uri="{FF2B5EF4-FFF2-40B4-BE49-F238E27FC236}">
                <a16:creationId xmlns:a16="http://schemas.microsoft.com/office/drawing/2014/main" xmlns="" id="{2D1984CC-8FF7-287C-1500-0B7AD9CAA1A3}"/>
              </a:ext>
            </a:extLst>
          </p:cNvPr>
          <p:cNvSpPr txBox="1"/>
          <p:nvPr/>
        </p:nvSpPr>
        <p:spPr>
          <a:xfrm>
            <a:off x="5621210" y="4788945"/>
            <a:ext cx="1612188" cy="830997"/>
          </a:xfrm>
          <a:prstGeom prst="rect">
            <a:avLst/>
          </a:prstGeom>
          <a:noFill/>
        </p:spPr>
        <p:txBody>
          <a:bodyPr wrap="square">
            <a:spAutoFit/>
          </a:bodyPr>
          <a:lstStyle/>
          <a:p>
            <a:pPr algn="ctr"/>
            <a:r>
              <a:rPr lang="en-US" sz="1200" b="0" i="0" dirty="0">
                <a:solidFill>
                  <a:srgbClr val="202122"/>
                </a:solidFill>
                <a:effectLst/>
                <a:latin typeface="Arial" panose="020B0604020202020204" pitchFamily="34" charset="0"/>
              </a:rPr>
              <a:t>Dave Simmons, first president of the Newsboys' union. (1899)</a:t>
            </a:r>
            <a:endParaRPr lang="en-US" sz="1200" dirty="0"/>
          </a:p>
        </p:txBody>
      </p:sp>
      <p:pic>
        <p:nvPicPr>
          <p:cNvPr id="14" name="Picture 13">
            <a:extLst>
              <a:ext uri="{FF2B5EF4-FFF2-40B4-BE49-F238E27FC236}">
                <a16:creationId xmlns:a16="http://schemas.microsoft.com/office/drawing/2014/main" xmlns="" id="{BA54D3B5-DBE8-22AD-0F6A-CD09F90FFFC9}"/>
              </a:ext>
            </a:extLst>
          </p:cNvPr>
          <p:cNvPicPr>
            <a:picLocks noChangeAspect="1"/>
          </p:cNvPicPr>
          <p:nvPr/>
        </p:nvPicPr>
        <p:blipFill>
          <a:blip r:embed="rId6"/>
          <a:stretch>
            <a:fillRect/>
          </a:stretch>
        </p:blipFill>
        <p:spPr>
          <a:xfrm>
            <a:off x="7290548" y="2137317"/>
            <a:ext cx="2167777" cy="3091341"/>
          </a:xfrm>
          <a:prstGeom prst="rect">
            <a:avLst/>
          </a:prstGeom>
          <a:ln w="76200">
            <a:solidFill>
              <a:srgbClr val="00B0F0"/>
            </a:solidFill>
          </a:ln>
        </p:spPr>
      </p:pic>
      <p:sp>
        <p:nvSpPr>
          <p:cNvPr id="16" name="TextBox 15">
            <a:extLst>
              <a:ext uri="{FF2B5EF4-FFF2-40B4-BE49-F238E27FC236}">
                <a16:creationId xmlns:a16="http://schemas.microsoft.com/office/drawing/2014/main" xmlns="" id="{E7707A7C-7A44-707E-F883-B9D0D012D89C}"/>
              </a:ext>
            </a:extLst>
          </p:cNvPr>
          <p:cNvSpPr txBox="1"/>
          <p:nvPr/>
        </p:nvSpPr>
        <p:spPr>
          <a:xfrm>
            <a:off x="7455154" y="5298453"/>
            <a:ext cx="2098183" cy="738664"/>
          </a:xfrm>
          <a:prstGeom prst="rect">
            <a:avLst/>
          </a:prstGeom>
          <a:noFill/>
        </p:spPr>
        <p:txBody>
          <a:bodyPr wrap="square">
            <a:spAutoFit/>
          </a:bodyPr>
          <a:lstStyle/>
          <a:p>
            <a:pPr algn="ctr"/>
            <a:r>
              <a:rPr lang="en-US" sz="1400" b="0" i="0" dirty="0">
                <a:effectLst/>
                <a:latin typeface="Arial" panose="020B0604020202020204" pitchFamily="34" charset="0"/>
              </a:rPr>
              <a:t>Boys selling newspapers on Brooklyn Bridge (1908)</a:t>
            </a:r>
            <a:endParaRPr lang="en-US" sz="1400" dirty="0"/>
          </a:p>
        </p:txBody>
      </p:sp>
      <p:sp>
        <p:nvSpPr>
          <p:cNvPr id="19" name="AutoShape 10">
            <a:extLst>
              <a:ext uri="{FF2B5EF4-FFF2-40B4-BE49-F238E27FC236}">
                <a16:creationId xmlns:a16="http://schemas.microsoft.com/office/drawing/2014/main" xmlns="" id="{2C0AE2DC-E2EA-BDDF-2FF6-B93144594E89}"/>
              </a:ext>
            </a:extLst>
          </p:cNvPr>
          <p:cNvSpPr>
            <a:spLocks noChangeAspect="1" noChangeArrowheads="1"/>
          </p:cNvSpPr>
          <p:nvPr/>
        </p:nvSpPr>
        <p:spPr bwMode="auto">
          <a:xfrm>
            <a:off x="7858125"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1" name="Picture 20">
            <a:extLst>
              <a:ext uri="{FF2B5EF4-FFF2-40B4-BE49-F238E27FC236}">
                <a16:creationId xmlns:a16="http://schemas.microsoft.com/office/drawing/2014/main" xmlns="" id="{98E8873B-D1BF-245B-DFAA-0927B7C429B2}"/>
              </a:ext>
            </a:extLst>
          </p:cNvPr>
          <p:cNvPicPr>
            <a:picLocks noChangeAspect="1"/>
          </p:cNvPicPr>
          <p:nvPr/>
        </p:nvPicPr>
        <p:blipFill>
          <a:blip r:embed="rId7"/>
          <a:stretch>
            <a:fillRect/>
          </a:stretch>
        </p:blipFill>
        <p:spPr>
          <a:xfrm>
            <a:off x="399849" y="2116613"/>
            <a:ext cx="1757355" cy="2528295"/>
          </a:xfrm>
          <a:prstGeom prst="rect">
            <a:avLst/>
          </a:prstGeom>
          <a:ln w="76200">
            <a:solidFill>
              <a:srgbClr val="FF0000"/>
            </a:solidFill>
          </a:ln>
        </p:spPr>
      </p:pic>
      <p:sp>
        <p:nvSpPr>
          <p:cNvPr id="23" name="TextBox 22">
            <a:extLst>
              <a:ext uri="{FF2B5EF4-FFF2-40B4-BE49-F238E27FC236}">
                <a16:creationId xmlns:a16="http://schemas.microsoft.com/office/drawing/2014/main" xmlns="" id="{7232B3C7-57CB-AA12-A8D1-DBF19E5990EB}"/>
              </a:ext>
            </a:extLst>
          </p:cNvPr>
          <p:cNvSpPr txBox="1"/>
          <p:nvPr/>
        </p:nvSpPr>
        <p:spPr>
          <a:xfrm>
            <a:off x="360526" y="4731795"/>
            <a:ext cx="1757355" cy="338554"/>
          </a:xfrm>
          <a:prstGeom prst="rect">
            <a:avLst/>
          </a:prstGeom>
          <a:noFill/>
        </p:spPr>
        <p:txBody>
          <a:bodyPr wrap="square">
            <a:spAutoFit/>
          </a:bodyPr>
          <a:lstStyle/>
          <a:p>
            <a:pPr algn="ctr"/>
            <a:r>
              <a:rPr lang="en-US" sz="1600" b="1" i="0" dirty="0">
                <a:solidFill>
                  <a:srgbClr val="000000"/>
                </a:solidFill>
                <a:effectLst/>
                <a:latin typeface="Arial" panose="020B0604020202020204" pitchFamily="34" charset="0"/>
              </a:rPr>
              <a:t>Joseph Pulitzer</a:t>
            </a:r>
            <a:endParaRPr lang="en-US" sz="1600" dirty="0"/>
          </a:p>
        </p:txBody>
      </p:sp>
      <p:pic>
        <p:nvPicPr>
          <p:cNvPr id="25" name="Picture 24">
            <a:extLst>
              <a:ext uri="{FF2B5EF4-FFF2-40B4-BE49-F238E27FC236}">
                <a16:creationId xmlns:a16="http://schemas.microsoft.com/office/drawing/2014/main" xmlns="" id="{FDE28104-13D2-7B30-D8D6-B07347EDE2F2}"/>
              </a:ext>
            </a:extLst>
          </p:cNvPr>
          <p:cNvPicPr>
            <a:picLocks noChangeAspect="1"/>
          </p:cNvPicPr>
          <p:nvPr/>
        </p:nvPicPr>
        <p:blipFill>
          <a:blip r:embed="rId8"/>
          <a:srcRect l="6493" r="10511"/>
          <a:stretch/>
        </p:blipFill>
        <p:spPr>
          <a:xfrm>
            <a:off x="10013313" y="2186795"/>
            <a:ext cx="1511815" cy="2528295"/>
          </a:xfrm>
          <a:prstGeom prst="rect">
            <a:avLst/>
          </a:prstGeom>
          <a:ln w="76200">
            <a:solidFill>
              <a:srgbClr val="FF0000"/>
            </a:solidFill>
          </a:ln>
        </p:spPr>
      </p:pic>
      <p:sp>
        <p:nvSpPr>
          <p:cNvPr id="27" name="TextBox 26">
            <a:extLst>
              <a:ext uri="{FF2B5EF4-FFF2-40B4-BE49-F238E27FC236}">
                <a16:creationId xmlns:a16="http://schemas.microsoft.com/office/drawing/2014/main" xmlns="" id="{C586AB60-011D-C080-4DEB-843D0C533BC0}"/>
              </a:ext>
            </a:extLst>
          </p:cNvPr>
          <p:cNvSpPr txBox="1"/>
          <p:nvPr/>
        </p:nvSpPr>
        <p:spPr>
          <a:xfrm>
            <a:off x="10013313" y="4788945"/>
            <a:ext cx="7077074" cy="307777"/>
          </a:xfrm>
          <a:prstGeom prst="rect">
            <a:avLst/>
          </a:prstGeom>
          <a:noFill/>
        </p:spPr>
        <p:txBody>
          <a:bodyPr wrap="square">
            <a:spAutoFit/>
          </a:bodyPr>
          <a:lstStyle/>
          <a:p>
            <a:r>
              <a:rPr lang="en-US" sz="1400" b="1" i="0" dirty="0">
                <a:solidFill>
                  <a:srgbClr val="000000"/>
                </a:solidFill>
                <a:effectLst/>
                <a:latin typeface="Arial" panose="020B0604020202020204" pitchFamily="34" charset="0"/>
              </a:rPr>
              <a:t>William R. Hearst</a:t>
            </a:r>
            <a:endParaRPr lang="en-US" sz="1400" dirty="0"/>
          </a:p>
        </p:txBody>
      </p:sp>
      <p:sp>
        <p:nvSpPr>
          <p:cNvPr id="29" name="TextBox 28">
            <a:extLst>
              <a:ext uri="{FF2B5EF4-FFF2-40B4-BE49-F238E27FC236}">
                <a16:creationId xmlns:a16="http://schemas.microsoft.com/office/drawing/2014/main" xmlns="" id="{A3C8A39B-CB55-60A6-68F2-D1963F03418D}"/>
              </a:ext>
            </a:extLst>
          </p:cNvPr>
          <p:cNvSpPr txBox="1"/>
          <p:nvPr/>
        </p:nvSpPr>
        <p:spPr>
          <a:xfrm>
            <a:off x="516228" y="6050847"/>
            <a:ext cx="11244710" cy="523220"/>
          </a:xfrm>
          <a:prstGeom prst="rect">
            <a:avLst/>
          </a:prstGeom>
          <a:solidFill>
            <a:srgbClr val="FFFF00"/>
          </a:solidFill>
          <a:ln w="76200">
            <a:solidFill>
              <a:srgbClr val="FF0000"/>
            </a:solidFill>
          </a:ln>
        </p:spPr>
        <p:txBody>
          <a:bodyPr wrap="square">
            <a:spAutoFit/>
          </a:bodyPr>
          <a:lstStyle/>
          <a:p>
            <a:r>
              <a:rPr lang="en-US" sz="1400" b="0" i="0" dirty="0">
                <a:solidFill>
                  <a:srgbClr val="202122"/>
                </a:solidFill>
                <a:effectLst/>
                <a:latin typeface="Arial" panose="020B0604020202020204" pitchFamily="34" charset="0"/>
              </a:rPr>
              <a:t>Pulitzer and Hearst were the cause of the </a:t>
            </a:r>
            <a:r>
              <a:rPr lang="en-US" sz="1400" b="0" i="0" u="none" strike="noStrike" dirty="0">
                <a:solidFill>
                  <a:srgbClr val="3366CC"/>
                </a:solidFill>
                <a:effectLst/>
                <a:latin typeface="Arial" panose="020B0604020202020204" pitchFamily="34" charset="0"/>
                <a:hlinkClick r:id="rId9" tooltip="Newsboys' strike of 1899"/>
              </a:rPr>
              <a:t>newsboys' strike of 1899</a:t>
            </a:r>
            <a:r>
              <a:rPr lang="en-US" sz="1400" b="0" i="0" dirty="0">
                <a:solidFill>
                  <a:srgbClr val="202122"/>
                </a:solidFill>
                <a:effectLst/>
                <a:latin typeface="Arial" panose="020B0604020202020204" pitchFamily="34" charset="0"/>
              </a:rPr>
              <a:t>, a youth-led campaign to force change in the way that Joseph Pulitzer and William Randolph Hearst's newspapers compensated their child newspaper hawkers</a:t>
            </a:r>
            <a:endParaRPr lang="en-US" sz="1400" dirty="0"/>
          </a:p>
        </p:txBody>
      </p:sp>
    </p:spTree>
    <p:extLst>
      <p:ext uri="{BB962C8B-B14F-4D97-AF65-F5344CB8AC3E}">
        <p14:creationId xmlns:p14="http://schemas.microsoft.com/office/powerpoint/2010/main" val="7854099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409575" y="1212084"/>
            <a:ext cx="11353800" cy="4795138"/>
          </a:xfrm>
          <a:prstGeom prst="rect">
            <a:avLst/>
          </a:prstGeom>
          <a:solidFill>
            <a:srgbClr val="FFFF00"/>
          </a:solidFill>
          <a:ln>
            <a:solidFill>
              <a:schemeClr val="tx1"/>
            </a:solidFill>
          </a:ln>
          <a:effectLst/>
          <a:scene3d>
            <a:camera prst="orthographicFront"/>
            <a:lightRig rig="threePt" dir="t"/>
          </a:scene3d>
          <a:sp3d>
            <a:bevelT/>
          </a:sp3d>
        </p:spPr>
        <p:txBody>
          <a:bodyPr vert="horz" wrap="square" lIns="0" tIns="88872"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2000" b="1" dirty="0">
                <a:solidFill>
                  <a:srgbClr val="0A0A0A"/>
                </a:solidFill>
                <a:latin typeface="Google Sans"/>
              </a:rPr>
              <a:t>Best </a:t>
            </a:r>
            <a:r>
              <a:rPr lang="en-US" altLang="en-US" sz="2000" b="1" u="sng" dirty="0">
                <a:solidFill>
                  <a:srgbClr val="0A0A0A"/>
                </a:solidFill>
                <a:latin typeface="Google Sans"/>
              </a:rPr>
              <a:t>Titans of Wall Street </a:t>
            </a:r>
            <a:r>
              <a:rPr lang="en-US" altLang="en-US" sz="2000" b="1" dirty="0">
                <a:solidFill>
                  <a:srgbClr val="0A0A0A"/>
                </a:solidFill>
                <a:latin typeface="Google Sans"/>
              </a:rPr>
              <a:t>f</a:t>
            </a:r>
            <a:r>
              <a:rPr kumimoji="0" lang="en-US" altLang="en-US" sz="2000" b="1" i="0" u="none" strike="noStrike" cap="none" normalizeH="0" baseline="0" dirty="0">
                <a:ln>
                  <a:noFill/>
                </a:ln>
                <a:solidFill>
                  <a:srgbClr val="0A0A0A"/>
                </a:solidFill>
                <a:effectLst/>
                <a:latin typeface="Google Sans"/>
              </a:rPr>
              <a:t>or Scouts;</a:t>
            </a:r>
            <a:r>
              <a:rPr kumimoji="0" lang="en-US" altLang="en-US" sz="2000" b="1" i="0" u="none" strike="noStrike" cap="none" normalizeH="0" dirty="0">
                <a:ln>
                  <a:noFill/>
                </a:ln>
                <a:solidFill>
                  <a:srgbClr val="0A0A0A"/>
                </a:solidFill>
                <a:effectLst/>
                <a:latin typeface="Google Sans"/>
              </a:rPr>
              <a:t> </a:t>
            </a:r>
            <a:r>
              <a:rPr kumimoji="0" lang="en-US" altLang="en-US" sz="2000" b="1" i="1" u="none" strike="noStrike" cap="none" normalizeH="0" dirty="0">
                <a:ln>
                  <a:noFill/>
                </a:ln>
                <a:solidFill>
                  <a:srgbClr val="FF0000"/>
                </a:solidFill>
                <a:effectLst/>
                <a:latin typeface="Google Sans"/>
              </a:rPr>
              <a:t>YouTube or Netflix</a:t>
            </a:r>
            <a:endParaRPr kumimoji="0" lang="en-US" altLang="en-US" sz="2000" b="1" i="1" u="none" strike="noStrike" cap="none" normalizeH="0" baseline="0" dirty="0">
              <a:ln>
                <a:noFill/>
              </a:ln>
              <a:solidFill>
                <a:srgbClr val="FF0000"/>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1" i="0" u="none" strike="noStrike" cap="none" normalizeH="0" baseline="0" dirty="0">
                <a:ln>
                  <a:noFill/>
                </a:ln>
                <a:solidFill>
                  <a:srgbClr val="7030A0"/>
                </a:solidFill>
                <a:effectLst/>
                <a:latin typeface="Google Sans"/>
              </a:rPr>
              <a:t>Episode 2: Railroad Rivalry (~50 min)</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dirty="0">
                <a:ln>
                  <a:noFill/>
                </a:ln>
                <a:solidFill>
                  <a:srgbClr val="0A0A0A"/>
                </a:solidFill>
                <a:effectLst/>
                <a:latin typeface="Google Sans"/>
              </a:rPr>
              <a:t>Focus:</a:t>
            </a:r>
            <a:r>
              <a:rPr kumimoji="0" lang="en-US" altLang="en-US" b="0" i="0" u="none" strike="noStrike" cap="none" normalizeH="0" baseline="0" dirty="0">
                <a:ln>
                  <a:noFill/>
                </a:ln>
                <a:solidFill>
                  <a:srgbClr val="0A0A0A"/>
                </a:solidFill>
                <a:effectLst/>
                <a:latin typeface="Google Sans"/>
              </a:rPr>
              <a:t> Early titans like </a:t>
            </a:r>
            <a:r>
              <a:rPr kumimoji="0" lang="en-US" altLang="en-US" b="0" i="0" u="none" strike="noStrike" cap="none" normalizeH="0" baseline="0" dirty="0">
                <a:ln>
                  <a:noFill/>
                </a:ln>
                <a:solidFill>
                  <a:srgbClr val="0A0A0A"/>
                </a:solidFill>
                <a:effectLst/>
                <a:latin typeface="Google Sans"/>
                <a:hlinkClick r:id="rId2"/>
              </a:rPr>
              <a:t>J.P. Morgan</a:t>
            </a:r>
            <a:r>
              <a:rPr kumimoji="0" lang="en-US" altLang="en-US" b="0" i="0" u="none" strike="noStrike" cap="none" normalizeH="0" baseline="0" dirty="0">
                <a:ln>
                  <a:noFill/>
                </a:ln>
                <a:solidFill>
                  <a:srgbClr val="0A0A0A"/>
                </a:solidFill>
                <a:effectLst/>
                <a:latin typeface="Google Sans"/>
              </a:rPr>
              <a:t> &amp; </a:t>
            </a:r>
            <a:r>
              <a:rPr kumimoji="0" lang="en-US" altLang="en-US" b="0" i="0" u="none" strike="noStrike" cap="none" normalizeH="0" baseline="0" dirty="0">
                <a:ln>
                  <a:noFill/>
                </a:ln>
                <a:solidFill>
                  <a:srgbClr val="0A0A0A"/>
                </a:solidFill>
                <a:effectLst/>
                <a:latin typeface="Google Sans"/>
                <a:hlinkClick r:id="rId3"/>
              </a:rPr>
              <a:t>Cornelius Vanderbilt</a:t>
            </a:r>
            <a:r>
              <a:rPr kumimoji="0" lang="en-US" altLang="en-US" b="0" i="0" u="none" strike="noStrike" cap="none" normalizeH="0" baseline="0" dirty="0">
                <a:ln>
                  <a:noFill/>
                </a:ln>
                <a:solidFill>
                  <a:srgbClr val="0A0A0A"/>
                </a:solidFill>
                <a:effectLst/>
                <a:latin typeface="Google Sans"/>
              </a:rPr>
              <a:t> building massive industries, but also the harsh conditions and violent strikes (like </a:t>
            </a:r>
            <a:r>
              <a:rPr kumimoji="0" lang="en-US" altLang="en-US" b="0" i="0" u="none" strike="noStrike" cap="none" normalizeH="0" baseline="0" dirty="0">
                <a:ln>
                  <a:noFill/>
                </a:ln>
                <a:solidFill>
                  <a:srgbClr val="0A0A0A"/>
                </a:solidFill>
                <a:effectLst/>
                <a:latin typeface="Google Sans"/>
                <a:hlinkClick r:id="rId4"/>
              </a:rPr>
              <a:t>Great Railroad Strike of 1877</a:t>
            </a:r>
            <a:r>
              <a:rPr kumimoji="0" lang="en-US" altLang="en-US" b="0" i="0" u="none" strike="noStrike" cap="none" normalizeH="0" baseline="0" dirty="0">
                <a:ln>
                  <a:noFill/>
                </a:ln>
                <a:solidFill>
                  <a:srgbClr val="0A0A0A"/>
                </a:solidFill>
                <a:effectLst/>
                <a:latin typeface="Google Sans"/>
              </a:rPr>
              <a:t>) that highlight early labor issues and management's power.</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dirty="0">
                <a:ln>
                  <a:noFill/>
                </a:ln>
                <a:solidFill>
                  <a:srgbClr val="0A0A0A"/>
                </a:solidFill>
                <a:effectLst/>
                <a:latin typeface="Google Sans"/>
              </a:rPr>
              <a:t>Scout Connection:</a:t>
            </a:r>
            <a:r>
              <a:rPr kumimoji="0" lang="en-US" altLang="en-US" b="0" i="0" u="none" strike="noStrike" cap="none" normalizeH="0" baseline="0" dirty="0">
                <a:ln>
                  <a:noFill/>
                </a:ln>
                <a:solidFill>
                  <a:srgbClr val="0A0A0A"/>
                </a:solidFill>
                <a:effectLst/>
                <a:latin typeface="Google Sans"/>
              </a:rPr>
              <a:t> Shows the birth of big business, the fight for fair wages/conditions, and how management/labor conflict shaped America.</a:t>
            </a:r>
          </a:p>
          <a:p>
            <a:pPr marL="457200" marR="0" lvl="1" indent="0" algn="l" defTabSz="914400" rtl="0" eaLnBrk="0" fontAlgn="base" latinLnBrk="0" hangingPunct="0">
              <a:lnSpc>
                <a:spcPct val="100000"/>
              </a:lnSpc>
              <a:spcBef>
                <a:spcPct val="0"/>
              </a:spcBef>
              <a:spcAft>
                <a:spcPct val="0"/>
              </a:spcAft>
              <a:buClrTx/>
              <a:buSzTx/>
              <a:buFontTx/>
              <a:buChar char="•"/>
              <a:tabLst/>
            </a:pPr>
            <a:endParaRPr kumimoji="0" lang="en-US" altLang="en-US" b="0" i="0" u="none" strike="noStrike" cap="none" normalizeH="0" baseline="0" dirty="0">
              <a:ln>
                <a:noFill/>
              </a:ln>
              <a:solidFill>
                <a:srgbClr val="0A0A0A"/>
              </a:solidFill>
              <a:effectLst/>
              <a:latin typeface="Google Sans"/>
            </a:endParaRPr>
          </a:p>
          <a:p>
            <a:pPr>
              <a:buFontTx/>
              <a:buChar char="•"/>
            </a:pPr>
            <a:r>
              <a:rPr kumimoji="0" lang="en-US" altLang="en-US" sz="2000" b="1" i="0" u="none" strike="noStrike" cap="none" normalizeH="0" baseline="0" dirty="0">
                <a:ln>
                  <a:noFill/>
                </a:ln>
                <a:solidFill>
                  <a:srgbClr val="7030A0"/>
                </a:solidFill>
                <a:effectLst/>
                <a:latin typeface="Google Sans"/>
              </a:rPr>
              <a:t>Episode 6: FDR vs. </a:t>
            </a:r>
            <a:r>
              <a:rPr kumimoji="0" lang="en-US" altLang="en-US" sz="2000" b="1" i="0" u="none" strike="noStrike" cap="none" normalizeH="0" baseline="0">
                <a:ln>
                  <a:noFill/>
                </a:ln>
                <a:solidFill>
                  <a:srgbClr val="7030A0"/>
                </a:solidFill>
                <a:effectLst/>
                <a:latin typeface="Google Sans"/>
              </a:rPr>
              <a:t>The Titans </a:t>
            </a:r>
            <a:r>
              <a:rPr lang="en-US" altLang="en-US" sz="2000" b="1">
                <a:solidFill>
                  <a:srgbClr val="7030A0"/>
                </a:solidFill>
                <a:latin typeface="Google Sans"/>
              </a:rPr>
              <a:t>(~50 min)</a:t>
            </a:r>
            <a:endParaRPr kumimoji="0" lang="en-US" altLang="en-US" sz="2000" b="1" i="0" u="none" strike="noStrike" cap="none" normalizeH="0" baseline="0" dirty="0">
              <a:ln>
                <a:noFill/>
              </a:ln>
              <a:solidFill>
                <a:srgbClr val="7030A0"/>
              </a:solidFill>
              <a:effectLst/>
              <a:latin typeface="Google Sans"/>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dirty="0">
                <a:ln>
                  <a:noFill/>
                </a:ln>
                <a:solidFill>
                  <a:srgbClr val="0A0A0A"/>
                </a:solidFill>
                <a:effectLst/>
                <a:latin typeface="Google Sans"/>
              </a:rPr>
              <a:t>Focus:</a:t>
            </a:r>
            <a:r>
              <a:rPr kumimoji="0" lang="en-US" altLang="en-US" b="0" i="0" u="none" strike="noStrike" cap="none" normalizeH="0" baseline="0" dirty="0">
                <a:ln>
                  <a:noFill/>
                </a:ln>
                <a:solidFill>
                  <a:srgbClr val="0A0A0A"/>
                </a:solidFill>
                <a:effectLst/>
                <a:latin typeface="Google Sans"/>
              </a:rPr>
              <a:t> The Great Depression's impact, how titans like </a:t>
            </a:r>
            <a:r>
              <a:rPr kumimoji="0" lang="en-US" altLang="en-US" b="0" i="0" u="none" strike="noStrike" cap="none" normalizeH="0" baseline="0" dirty="0">
                <a:ln>
                  <a:noFill/>
                </a:ln>
                <a:solidFill>
                  <a:srgbClr val="0A0A0A"/>
                </a:solidFill>
                <a:effectLst/>
                <a:latin typeface="Google Sans"/>
                <a:hlinkClick r:id="rId5"/>
              </a:rPr>
              <a:t>Joe Kennedy</a:t>
            </a:r>
            <a:r>
              <a:rPr kumimoji="0" lang="en-US" altLang="en-US" b="0" i="0" u="none" strike="noStrike" cap="none" normalizeH="0" baseline="0" dirty="0">
                <a:ln>
                  <a:noFill/>
                </a:ln>
                <a:solidFill>
                  <a:srgbClr val="0A0A0A"/>
                </a:solidFill>
                <a:effectLst/>
                <a:latin typeface="Google Sans"/>
              </a:rPr>
              <a:t> navigated it, and </a:t>
            </a:r>
            <a:r>
              <a:rPr kumimoji="0" lang="en-US" altLang="en-US" b="0" i="0" u="none" strike="noStrike" cap="none" normalizeH="0" baseline="0" dirty="0">
                <a:ln>
                  <a:noFill/>
                </a:ln>
                <a:solidFill>
                  <a:srgbClr val="0A0A0A"/>
                </a:solidFill>
                <a:effectLst/>
                <a:latin typeface="Google Sans"/>
                <a:hlinkClick r:id="rId6"/>
              </a:rPr>
              <a:t>FDR's New Deal</a:t>
            </a:r>
            <a:r>
              <a:rPr kumimoji="0" lang="en-US" altLang="en-US" b="0" i="0" u="none" strike="noStrike" cap="none" normalizeH="0" baseline="0" dirty="0">
                <a:ln>
                  <a:noFill/>
                </a:ln>
                <a:solidFill>
                  <a:srgbClr val="0A0A0A"/>
                </a:solidFill>
                <a:effectLst/>
                <a:latin typeface="Google Sans"/>
              </a:rPr>
              <a:t> fundamentally changed America's economic rules, introducing social security, labor protections (Wagner Act), and shifting power from Wall Street to government/workers.</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dirty="0">
                <a:ln>
                  <a:noFill/>
                </a:ln>
                <a:solidFill>
                  <a:srgbClr val="0A0A0A"/>
                </a:solidFill>
                <a:effectLst/>
                <a:latin typeface="Google Sans"/>
              </a:rPr>
              <a:t>Scout Connection:</a:t>
            </a:r>
            <a:r>
              <a:rPr kumimoji="0" lang="en-US" altLang="en-US" b="0" i="0" u="none" strike="noStrike" cap="none" normalizeH="0" baseline="0" dirty="0">
                <a:ln>
                  <a:noFill/>
                </a:ln>
                <a:solidFill>
                  <a:srgbClr val="0A0A0A"/>
                </a:solidFill>
                <a:effectLst/>
                <a:latin typeface="Google Sans"/>
              </a:rPr>
              <a:t> Demonstrates government's role in balancing big business with public welfare, the rise of worker rights, and the evolution of the modern social contract.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1" i="0" u="none" strike="noStrike" cap="none" normalizeH="0" baseline="0" dirty="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en-US" dirty="0">
                <a:solidFill>
                  <a:srgbClr val="0A0A0A"/>
                </a:solidFill>
                <a:latin typeface="Google Sans"/>
              </a:rPr>
              <a:t>B</a:t>
            </a:r>
            <a:r>
              <a:rPr kumimoji="0" lang="en-US" altLang="en-US" b="0" i="0" u="none" strike="noStrike" cap="none" normalizeH="0" baseline="0" dirty="0">
                <a:ln>
                  <a:noFill/>
                </a:ln>
                <a:solidFill>
                  <a:srgbClr val="0A0A0A"/>
                </a:solidFill>
                <a:effectLst/>
                <a:latin typeface="Google Sans"/>
              </a:rPr>
              <a:t>oth show the dramatic evolution: from </a:t>
            </a:r>
            <a:r>
              <a:rPr kumimoji="0" lang="en-US" altLang="en-US" b="0" i="0" u="sng" strike="noStrike" cap="none" normalizeH="0" baseline="0" dirty="0">
                <a:ln>
                  <a:noFill/>
                </a:ln>
                <a:solidFill>
                  <a:srgbClr val="0A0A0A"/>
                </a:solidFill>
                <a:effectLst/>
                <a:latin typeface="Google Sans"/>
              </a:rPr>
              <a:t>unchecked power</a:t>
            </a:r>
            <a:r>
              <a:rPr kumimoji="0" lang="en-US" altLang="en-US" b="0" i="0" u="none" strike="noStrike" cap="none" normalizeH="0" baseline="0" dirty="0">
                <a:ln>
                  <a:noFill/>
                </a:ln>
                <a:solidFill>
                  <a:srgbClr val="0A0A0A"/>
                </a:solidFill>
                <a:effectLst/>
                <a:latin typeface="Google Sans"/>
              </a:rPr>
              <a:t> (Ep 2) to </a:t>
            </a:r>
            <a:r>
              <a:rPr kumimoji="0" lang="en-US" altLang="en-US" b="0" i="0" u="sng" strike="noStrike" cap="none" normalizeH="0" baseline="0" dirty="0">
                <a:ln>
                  <a:noFill/>
                </a:ln>
                <a:solidFill>
                  <a:srgbClr val="0A0A0A"/>
                </a:solidFill>
                <a:effectLst/>
                <a:latin typeface="Google Sans"/>
              </a:rPr>
              <a:t>regulation and worker</a:t>
            </a:r>
            <a:r>
              <a:rPr kumimoji="0" lang="en-US" altLang="en-US" b="0" i="0" u="none" strike="noStrike" cap="none" normalizeH="0" baseline="0" dirty="0">
                <a:ln>
                  <a:noFill/>
                </a:ln>
                <a:solidFill>
                  <a:srgbClr val="0A0A0A"/>
                </a:solidFill>
                <a:effectLst/>
                <a:latin typeface="Google Sans"/>
              </a:rPr>
              <a:t> empowerment (Ep 6). </a:t>
            </a:r>
            <a:endParaRPr kumimoji="0" lang="en-US" altLang="en-US" b="0" i="0" u="none" strike="noStrike" cap="none" normalizeH="0" baseline="0" dirty="0">
              <a:ln>
                <a:noFill/>
              </a:ln>
              <a:solidFill>
                <a:schemeClr val="tx1"/>
              </a:solidFill>
              <a:effectLst/>
            </a:endParaRPr>
          </a:p>
        </p:txBody>
      </p:sp>
      <p:sp>
        <p:nvSpPr>
          <p:cNvPr id="3" name="TextBox 2"/>
          <p:cNvSpPr txBox="1"/>
          <p:nvPr/>
        </p:nvSpPr>
        <p:spPr>
          <a:xfrm>
            <a:off x="672360" y="458632"/>
            <a:ext cx="10925170" cy="584775"/>
          </a:xfrm>
          <a:prstGeom prst="rect">
            <a:avLst/>
          </a:prstGeom>
          <a:solidFill>
            <a:srgbClr val="FF0000"/>
          </a:solidFill>
          <a:ln>
            <a:solidFill>
              <a:schemeClr val="tx1"/>
            </a:solidFill>
          </a:ln>
          <a:scene3d>
            <a:camera prst="orthographicFront"/>
            <a:lightRig rig="threePt" dir="t"/>
          </a:scene3d>
          <a:sp3d>
            <a:bevelT/>
          </a:sp3d>
        </p:spPr>
        <p:txBody>
          <a:bodyPr wrap="none" rtlCol="0">
            <a:spAutoFit/>
          </a:bodyPr>
          <a:lstStyle/>
          <a:p>
            <a:r>
              <a:rPr lang="en-US" sz="3200" b="1" dirty="0">
                <a:solidFill>
                  <a:srgbClr val="FFFF00"/>
                </a:solidFill>
              </a:rPr>
              <a:t>Recommended Viewing for Everyone before Saturday’s dialogs.</a:t>
            </a:r>
          </a:p>
        </p:txBody>
      </p:sp>
    </p:spTree>
    <p:extLst>
      <p:ext uri="{BB962C8B-B14F-4D97-AF65-F5344CB8AC3E}">
        <p14:creationId xmlns:p14="http://schemas.microsoft.com/office/powerpoint/2010/main" val="3473540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6518" y="309267"/>
            <a:ext cx="11524130" cy="6186309"/>
          </a:xfrm>
          <a:prstGeom prst="rect">
            <a:avLst/>
          </a:prstGeom>
        </p:spPr>
        <p:txBody>
          <a:bodyPr wrap="square">
            <a:spAutoFit/>
          </a:bodyPr>
          <a:lstStyle/>
          <a:p>
            <a:r>
              <a:rPr lang="en-US" b="1" i="0" dirty="0">
                <a:solidFill>
                  <a:srgbClr val="515354"/>
                </a:solidFill>
                <a:effectLst/>
                <a:latin typeface="Roboto"/>
              </a:rPr>
              <a:t>1. Using resources available to you, learn about </a:t>
            </a:r>
            <a:r>
              <a:rPr lang="en-US" b="1" i="0" u="sng" dirty="0">
                <a:solidFill>
                  <a:srgbClr val="515354"/>
                </a:solidFill>
                <a:effectLst/>
                <a:latin typeface="Roboto"/>
              </a:rPr>
              <a:t>working people and </a:t>
            </a:r>
            <a:r>
              <a:rPr lang="en-US" b="1" i="0" u="sng" dirty="0">
                <a:solidFill>
                  <a:srgbClr val="FF0000"/>
                </a:solidFill>
                <a:effectLst/>
                <a:highlight>
                  <a:srgbClr val="FFFF00"/>
                </a:highlight>
                <a:latin typeface="Roboto"/>
              </a:rPr>
              <a:t>work-related concerns</a:t>
            </a:r>
            <a:r>
              <a:rPr lang="en-US" b="1" i="0" u="sng" dirty="0">
                <a:solidFill>
                  <a:srgbClr val="FF0000"/>
                </a:solidFill>
                <a:effectLst/>
                <a:latin typeface="Roboto"/>
              </a:rPr>
              <a:t>. </a:t>
            </a:r>
          </a:p>
          <a:p>
            <a:r>
              <a:rPr lang="en-US" b="1" i="0" dirty="0" smtClean="0">
                <a:solidFill>
                  <a:srgbClr val="515354"/>
                </a:solidFill>
                <a:effectLst/>
                <a:latin typeface="Roboto"/>
              </a:rPr>
              <a:t>List </a:t>
            </a:r>
            <a:r>
              <a:rPr lang="en-US" b="1" i="0" dirty="0">
                <a:solidFill>
                  <a:srgbClr val="515354"/>
                </a:solidFill>
                <a:effectLst/>
                <a:latin typeface="Roboto"/>
              </a:rPr>
              <a:t>and briefly </a:t>
            </a:r>
            <a:r>
              <a:rPr lang="en-US" b="1" i="0" u="sng" dirty="0">
                <a:solidFill>
                  <a:srgbClr val="FF0000"/>
                </a:solidFill>
                <a:effectLst/>
                <a:latin typeface="Roboto"/>
              </a:rPr>
              <a:t>describe or give examples of at least EIGHT concerns of American workers</a:t>
            </a:r>
            <a:r>
              <a:rPr lang="en-US" b="1" i="0" dirty="0">
                <a:solidFill>
                  <a:srgbClr val="515354"/>
                </a:solidFill>
                <a:effectLst/>
                <a:latin typeface="Roboto"/>
              </a:rPr>
              <a:t>. These may include, but are not limited to: </a:t>
            </a:r>
            <a:r>
              <a:rPr lang="en-US" b="1" i="0" u="sng" dirty="0">
                <a:solidFill>
                  <a:srgbClr val="515354"/>
                </a:solidFill>
                <a:effectLst/>
                <a:latin typeface="Roboto"/>
              </a:rPr>
              <a:t>working conditions</a:t>
            </a:r>
            <a:r>
              <a:rPr lang="en-US" b="1" i="0" dirty="0">
                <a:solidFill>
                  <a:srgbClr val="515354"/>
                </a:solidFill>
                <a:effectLst/>
                <a:latin typeface="Roboto"/>
              </a:rPr>
              <a:t>, </a:t>
            </a:r>
            <a:r>
              <a:rPr lang="en-US" b="1" i="0" u="sng" dirty="0">
                <a:solidFill>
                  <a:srgbClr val="515354"/>
                </a:solidFill>
                <a:effectLst/>
                <a:latin typeface="Roboto"/>
              </a:rPr>
              <a:t>workplace safety</a:t>
            </a:r>
            <a:r>
              <a:rPr lang="en-US" b="1" i="0" dirty="0">
                <a:solidFill>
                  <a:srgbClr val="515354"/>
                </a:solidFill>
                <a:effectLst/>
                <a:latin typeface="Roboto"/>
              </a:rPr>
              <a:t>, </a:t>
            </a:r>
            <a:r>
              <a:rPr lang="en-US" b="1" i="0" u="sng" dirty="0">
                <a:solidFill>
                  <a:srgbClr val="515354"/>
                </a:solidFill>
                <a:effectLst/>
                <a:latin typeface="Roboto"/>
              </a:rPr>
              <a:t>hours,</a:t>
            </a:r>
            <a:r>
              <a:rPr lang="en-US" b="1" i="0" dirty="0">
                <a:solidFill>
                  <a:srgbClr val="515354"/>
                </a:solidFill>
                <a:effectLst/>
                <a:latin typeface="Roboto"/>
              </a:rPr>
              <a:t> </a:t>
            </a:r>
            <a:r>
              <a:rPr lang="en-US" b="1" i="0" u="sng" dirty="0">
                <a:solidFill>
                  <a:srgbClr val="515354"/>
                </a:solidFill>
                <a:effectLst/>
                <a:latin typeface="Roboto"/>
              </a:rPr>
              <a:t>wages</a:t>
            </a:r>
            <a:r>
              <a:rPr lang="en-US" b="1" i="0" dirty="0">
                <a:solidFill>
                  <a:srgbClr val="515354"/>
                </a:solidFill>
                <a:effectLst/>
                <a:latin typeface="Roboto"/>
              </a:rPr>
              <a:t>, s</a:t>
            </a:r>
            <a:r>
              <a:rPr lang="en-US" b="1" i="0" u="sng" dirty="0">
                <a:solidFill>
                  <a:srgbClr val="515354"/>
                </a:solidFill>
                <a:effectLst/>
                <a:latin typeface="Roboto"/>
              </a:rPr>
              <a:t>eniority, job security</a:t>
            </a:r>
            <a:r>
              <a:rPr lang="en-US" b="1" i="0" dirty="0">
                <a:solidFill>
                  <a:srgbClr val="515354"/>
                </a:solidFill>
                <a:effectLst/>
                <a:latin typeface="Roboto"/>
              </a:rPr>
              <a:t>, </a:t>
            </a:r>
            <a:r>
              <a:rPr lang="en-US" b="1" i="0" u="sng" dirty="0">
                <a:solidFill>
                  <a:srgbClr val="515354"/>
                </a:solidFill>
                <a:effectLst/>
                <a:latin typeface="Roboto"/>
              </a:rPr>
              <a:t>equal-opportunity employment and discrimination</a:t>
            </a:r>
            <a:r>
              <a:rPr lang="en-US" b="1" i="0" dirty="0">
                <a:solidFill>
                  <a:srgbClr val="515354"/>
                </a:solidFill>
                <a:effectLst/>
                <a:latin typeface="Roboto"/>
              </a:rPr>
              <a:t>, </a:t>
            </a:r>
            <a:r>
              <a:rPr lang="en-US" b="1" i="0" u="sng" dirty="0">
                <a:solidFill>
                  <a:srgbClr val="515354"/>
                </a:solidFill>
                <a:effectLst/>
                <a:latin typeface="Roboto"/>
              </a:rPr>
              <a:t>guest workers</a:t>
            </a:r>
            <a:r>
              <a:rPr lang="en-US" b="1" i="0" dirty="0">
                <a:solidFill>
                  <a:srgbClr val="515354"/>
                </a:solidFill>
                <a:effectLst/>
                <a:latin typeface="Roboto"/>
              </a:rPr>
              <a:t>, </a:t>
            </a:r>
            <a:r>
              <a:rPr lang="en-US" b="1" i="0" u="sng" dirty="0">
                <a:solidFill>
                  <a:srgbClr val="515354"/>
                </a:solidFill>
                <a:effectLst/>
                <a:latin typeface="Roboto"/>
              </a:rPr>
              <a:t>automation and technologies that replace workers</a:t>
            </a:r>
            <a:r>
              <a:rPr lang="en-US" b="1" i="0" dirty="0">
                <a:solidFill>
                  <a:srgbClr val="515354"/>
                </a:solidFill>
                <a:effectLst/>
                <a:latin typeface="Roboto"/>
              </a:rPr>
              <a:t>, </a:t>
            </a:r>
            <a:r>
              <a:rPr lang="en-US" b="1" i="0" u="sng" dirty="0">
                <a:solidFill>
                  <a:srgbClr val="515354"/>
                </a:solidFill>
                <a:effectLst/>
                <a:latin typeface="Roboto"/>
              </a:rPr>
              <a:t>unemployment</a:t>
            </a:r>
            <a:r>
              <a:rPr lang="en-US" b="1" i="0" dirty="0">
                <a:solidFill>
                  <a:srgbClr val="515354"/>
                </a:solidFill>
                <a:effectLst/>
                <a:latin typeface="Roboto"/>
              </a:rPr>
              <a:t>, </a:t>
            </a:r>
            <a:r>
              <a:rPr lang="en-US" b="1" i="0" u="sng" dirty="0">
                <a:solidFill>
                  <a:srgbClr val="515354"/>
                </a:solidFill>
                <a:effectLst/>
                <a:latin typeface="Roboto"/>
              </a:rPr>
              <a:t>layoffs</a:t>
            </a:r>
            <a:r>
              <a:rPr lang="en-US" b="1" i="0" dirty="0">
                <a:solidFill>
                  <a:srgbClr val="515354"/>
                </a:solidFill>
                <a:effectLst/>
                <a:latin typeface="Roboto"/>
              </a:rPr>
              <a:t>, </a:t>
            </a:r>
            <a:r>
              <a:rPr lang="en-US" b="1" i="0" u="sng" dirty="0">
                <a:solidFill>
                  <a:srgbClr val="515354"/>
                </a:solidFill>
                <a:effectLst/>
                <a:latin typeface="Roboto"/>
              </a:rPr>
              <a:t>outsourcing</a:t>
            </a:r>
            <a:r>
              <a:rPr lang="en-US" b="1" i="0" dirty="0">
                <a:solidFill>
                  <a:srgbClr val="515354"/>
                </a:solidFill>
                <a:effectLst/>
                <a:latin typeface="Roboto"/>
              </a:rPr>
              <a:t>, and </a:t>
            </a:r>
            <a:r>
              <a:rPr lang="en-US" b="1" i="0" u="sng" dirty="0">
                <a:solidFill>
                  <a:srgbClr val="515354"/>
                </a:solidFill>
                <a:effectLst/>
                <a:latin typeface="Roboto"/>
              </a:rPr>
              <a:t>employee benefits, </a:t>
            </a:r>
            <a:r>
              <a:rPr lang="en-US" b="1" i="0" dirty="0">
                <a:solidFill>
                  <a:srgbClr val="515354"/>
                </a:solidFill>
                <a:effectLst/>
                <a:latin typeface="Roboto"/>
              </a:rPr>
              <a:t> such as:     a) health care, b) child care, c) profit sharing, d) continuing education, </a:t>
            </a:r>
            <a:r>
              <a:rPr lang="en-US" b="1" dirty="0">
                <a:solidFill>
                  <a:srgbClr val="515354"/>
                </a:solidFill>
                <a:latin typeface="Roboto"/>
              </a:rPr>
              <a:t>or </a:t>
            </a:r>
            <a:r>
              <a:rPr lang="en-US" b="1" i="0" dirty="0">
                <a:solidFill>
                  <a:srgbClr val="515354"/>
                </a:solidFill>
                <a:effectLst/>
                <a:latin typeface="Roboto"/>
              </a:rPr>
              <a:t>e) retirement benefits.</a:t>
            </a:r>
          </a:p>
          <a:p>
            <a:endParaRPr lang="en-US" b="1" dirty="0">
              <a:solidFill>
                <a:srgbClr val="515354"/>
              </a:solidFill>
              <a:latin typeface="Roboto"/>
            </a:endParaRPr>
          </a:p>
          <a:p>
            <a:r>
              <a:rPr lang="en-US" b="1" dirty="0">
                <a:solidFill>
                  <a:srgbClr val="515354"/>
                </a:solidFill>
                <a:latin typeface="Roboto"/>
              </a:rPr>
              <a:t>1)</a:t>
            </a:r>
          </a:p>
          <a:p>
            <a:endParaRPr lang="en-US" b="1" dirty="0">
              <a:solidFill>
                <a:srgbClr val="515354"/>
              </a:solidFill>
              <a:latin typeface="Roboto"/>
            </a:endParaRPr>
          </a:p>
          <a:p>
            <a:r>
              <a:rPr lang="en-US" b="1" i="0" dirty="0">
                <a:solidFill>
                  <a:srgbClr val="515354"/>
                </a:solidFill>
                <a:effectLst/>
                <a:latin typeface="Roboto"/>
              </a:rPr>
              <a:t>2)</a:t>
            </a:r>
          </a:p>
          <a:p>
            <a:endParaRPr lang="en-US" b="1" i="0" dirty="0">
              <a:solidFill>
                <a:srgbClr val="515354"/>
              </a:solidFill>
              <a:effectLst/>
              <a:latin typeface="Roboto"/>
            </a:endParaRPr>
          </a:p>
          <a:p>
            <a:r>
              <a:rPr lang="en-US" b="1" dirty="0">
                <a:solidFill>
                  <a:srgbClr val="515354"/>
                </a:solidFill>
                <a:latin typeface="Roboto"/>
              </a:rPr>
              <a:t>3)</a:t>
            </a:r>
          </a:p>
          <a:p>
            <a:endParaRPr lang="en-US" b="1" dirty="0">
              <a:solidFill>
                <a:srgbClr val="515354"/>
              </a:solidFill>
              <a:latin typeface="Roboto"/>
            </a:endParaRPr>
          </a:p>
          <a:p>
            <a:r>
              <a:rPr lang="en-US" b="1" i="0" dirty="0">
                <a:solidFill>
                  <a:srgbClr val="515354"/>
                </a:solidFill>
                <a:effectLst/>
                <a:latin typeface="Roboto"/>
              </a:rPr>
              <a:t>4)</a:t>
            </a:r>
          </a:p>
          <a:p>
            <a:endParaRPr lang="en-US" b="1" i="0" dirty="0">
              <a:solidFill>
                <a:srgbClr val="515354"/>
              </a:solidFill>
              <a:effectLst/>
              <a:latin typeface="Roboto"/>
            </a:endParaRPr>
          </a:p>
          <a:p>
            <a:r>
              <a:rPr lang="en-US" b="1" dirty="0">
                <a:solidFill>
                  <a:srgbClr val="515354"/>
                </a:solidFill>
                <a:latin typeface="Roboto"/>
              </a:rPr>
              <a:t>5)</a:t>
            </a:r>
          </a:p>
          <a:p>
            <a:endParaRPr lang="en-US" b="1" dirty="0">
              <a:solidFill>
                <a:srgbClr val="515354"/>
              </a:solidFill>
              <a:latin typeface="Roboto"/>
            </a:endParaRPr>
          </a:p>
          <a:p>
            <a:r>
              <a:rPr lang="en-US" b="1" i="0" dirty="0">
                <a:solidFill>
                  <a:srgbClr val="515354"/>
                </a:solidFill>
                <a:effectLst/>
                <a:latin typeface="Roboto"/>
              </a:rPr>
              <a:t>6)</a:t>
            </a:r>
          </a:p>
          <a:p>
            <a:endParaRPr lang="en-US" b="1" i="0" dirty="0">
              <a:solidFill>
                <a:srgbClr val="515354"/>
              </a:solidFill>
              <a:effectLst/>
              <a:latin typeface="Roboto"/>
            </a:endParaRPr>
          </a:p>
          <a:p>
            <a:r>
              <a:rPr lang="en-US" b="1" dirty="0">
                <a:solidFill>
                  <a:srgbClr val="515354"/>
                </a:solidFill>
                <a:latin typeface="Roboto"/>
              </a:rPr>
              <a:t>7)</a:t>
            </a:r>
          </a:p>
          <a:p>
            <a:endParaRPr lang="en-US" b="1" dirty="0">
              <a:solidFill>
                <a:srgbClr val="515354"/>
              </a:solidFill>
              <a:latin typeface="Roboto"/>
            </a:endParaRPr>
          </a:p>
          <a:p>
            <a:r>
              <a:rPr lang="en-US" b="1" i="0" dirty="0">
                <a:solidFill>
                  <a:srgbClr val="515354"/>
                </a:solidFill>
                <a:effectLst/>
                <a:latin typeface="Roboto"/>
              </a:rPr>
              <a:t>8)</a:t>
            </a:r>
          </a:p>
        </p:txBody>
      </p:sp>
      <p:pic>
        <p:nvPicPr>
          <p:cNvPr id="3" name="Picture 2" descr="AmericanLab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1942" y="5123329"/>
            <a:ext cx="1311550" cy="1311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46925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6518" y="442617"/>
            <a:ext cx="11524130" cy="6055504"/>
          </a:xfrm>
          <a:prstGeom prst="rect">
            <a:avLst/>
          </a:prstGeom>
        </p:spPr>
        <p:txBody>
          <a:bodyPr wrap="square">
            <a:spAutoFit/>
          </a:bodyPr>
          <a:lstStyle/>
          <a:p>
            <a:r>
              <a:rPr lang="en-US" sz="1600" b="1" i="0" dirty="0">
                <a:solidFill>
                  <a:srgbClr val="515354"/>
                </a:solidFill>
                <a:effectLst/>
                <a:latin typeface="Roboto"/>
              </a:rPr>
              <a:t>1. </a:t>
            </a:r>
            <a:r>
              <a:rPr lang="en-US" b="1" i="0" dirty="0" smtClean="0">
                <a:solidFill>
                  <a:srgbClr val="FF0000"/>
                </a:solidFill>
                <a:effectLst/>
                <a:latin typeface="Roboto"/>
              </a:rPr>
              <a:t>List </a:t>
            </a:r>
            <a:r>
              <a:rPr lang="en-US" b="1" i="0" dirty="0">
                <a:solidFill>
                  <a:srgbClr val="FF0000"/>
                </a:solidFill>
                <a:effectLst/>
                <a:latin typeface="Roboto"/>
              </a:rPr>
              <a:t>and briefly describe or give examples of at least EIGHT concerns of American workers.</a:t>
            </a:r>
          </a:p>
          <a:p>
            <a:endParaRPr lang="en-US" sz="1600" b="1" i="0" dirty="0">
              <a:solidFill>
                <a:srgbClr val="515354"/>
              </a:solidFill>
              <a:effectLst/>
              <a:latin typeface="Roboto"/>
            </a:endParaRPr>
          </a:p>
          <a:p>
            <a:pPr lvl="0" eaLnBrk="0" fontAlgn="base" hangingPunct="0">
              <a:spcBef>
                <a:spcPct val="0"/>
              </a:spcBef>
              <a:spcAft>
                <a:spcPct val="0"/>
              </a:spcAft>
            </a:pPr>
            <a:r>
              <a:rPr kumimoji="0" lang="en-US" altLang="en-US" sz="2000" b="1" i="0" u="none" strike="noStrike" cap="none" normalizeH="0" baseline="0" dirty="0">
                <a:ln>
                  <a:noFill/>
                </a:ln>
                <a:solidFill>
                  <a:srgbClr val="0A0A0A"/>
                </a:solidFill>
                <a:effectLst/>
                <a:latin typeface="Google Sans"/>
              </a:rPr>
              <a:t>American workers are concerned with issues like stagnant wages, job insecurity (due to automation, contractor misclassification), poor work-life balance, lack of benefits (health, paid leave, retirement), limited career growth, unstable schedules, and feeling disrespected or unheard, all impacting financial stability and well-being.  </a:t>
            </a:r>
            <a:endParaRPr kumimoji="0" lang="en-US" altLang="en-US" sz="1400" b="1" i="0" u="none" strike="noStrike" cap="none" normalizeH="0" baseline="0" dirty="0">
              <a:ln>
                <a:noFill/>
              </a:ln>
              <a:solidFill>
                <a:srgbClr val="0A0A0A"/>
              </a:solidFill>
              <a:effectLst/>
              <a:latin typeface="Google Sans"/>
            </a:endParaRPr>
          </a:p>
          <a:p>
            <a:pPr lvl="0" eaLnBrk="0" fontAlgn="base" hangingPunct="0">
              <a:spcBef>
                <a:spcPct val="0"/>
              </a:spcBef>
              <a:spcAft>
                <a:spcPct val="0"/>
              </a:spcAft>
            </a:pPr>
            <a:endParaRPr kumimoji="0" lang="en-US" altLang="en-US" sz="1050" b="0" i="0" u="none" strike="noStrike" cap="none" normalizeH="0" baseline="0" dirty="0">
              <a:ln>
                <a:noFill/>
              </a:ln>
              <a:solidFill>
                <a:schemeClr val="tx1"/>
              </a:solidFill>
              <a:effectLst/>
            </a:endParaRPr>
          </a:p>
          <a:p>
            <a:pPr lvl="0" eaLnBrk="0" fontAlgn="base" hangingPunct="0">
              <a:lnSpc>
                <a:spcPct val="200000"/>
              </a:lnSpc>
              <a:spcBef>
                <a:spcPct val="0"/>
              </a:spcBef>
              <a:spcAft>
                <a:spcPct val="0"/>
              </a:spcAft>
              <a:buFontTx/>
              <a:buAutoNum type="arabicPeriod"/>
            </a:pPr>
            <a:r>
              <a:rPr kumimoji="0" lang="en-US" altLang="en-US" sz="1400" b="1" i="0" u="none" strike="noStrike" cap="none" normalizeH="0" baseline="0" dirty="0">
                <a:ln>
                  <a:noFill/>
                </a:ln>
                <a:solidFill>
                  <a:srgbClr val="0A0A0A"/>
                </a:solidFill>
                <a:effectLst/>
                <a:latin typeface="Google Sans"/>
                <a:hlinkClick r:id="rId2"/>
              </a:rPr>
              <a:t>Wage Stagnation &amp; Affordability</a:t>
            </a:r>
            <a:r>
              <a:rPr kumimoji="0" lang="en-US" altLang="en-US" sz="1400" b="0" i="0" u="none" strike="noStrike" cap="none" normalizeH="0" baseline="0" dirty="0">
                <a:ln>
                  <a:noFill/>
                </a:ln>
                <a:solidFill>
                  <a:srgbClr val="0A0A0A"/>
                </a:solidFill>
                <a:effectLst/>
                <a:latin typeface="Google Sans"/>
              </a:rPr>
              <a:t>: Many feel pay hasn't kept up with living costs, making it hard to get by, with low wages in some sectors</a:t>
            </a:r>
          </a:p>
          <a:p>
            <a:pPr lvl="0" eaLnBrk="0" fontAlgn="base" hangingPunct="0">
              <a:lnSpc>
                <a:spcPct val="200000"/>
              </a:lnSpc>
              <a:spcBef>
                <a:spcPct val="0"/>
              </a:spcBef>
              <a:spcAft>
                <a:spcPct val="0"/>
              </a:spcAft>
              <a:buFontTx/>
              <a:buAutoNum type="arabicPeriod"/>
            </a:pPr>
            <a:r>
              <a:rPr kumimoji="0" lang="en-US" altLang="en-US" sz="1400" b="1" i="0" u="none" strike="noStrike" cap="none" normalizeH="0" baseline="0" dirty="0">
                <a:ln>
                  <a:noFill/>
                </a:ln>
                <a:solidFill>
                  <a:srgbClr val="0A0A0A"/>
                </a:solidFill>
                <a:effectLst/>
                <a:latin typeface="Google Sans"/>
                <a:hlinkClick r:id="rId3"/>
              </a:rPr>
              <a:t>Job Security</a:t>
            </a:r>
            <a:r>
              <a:rPr kumimoji="0" lang="en-US" altLang="en-US" sz="1400" b="0" i="0" u="none" strike="noStrike" cap="none" normalizeH="0" baseline="0" dirty="0">
                <a:ln>
                  <a:noFill/>
                </a:ln>
                <a:solidFill>
                  <a:srgbClr val="0A0A0A"/>
                </a:solidFill>
                <a:effectLst/>
                <a:latin typeface="Google Sans"/>
              </a:rPr>
              <a:t>: Worries about layoffs, automation (AI), and being misclassified as an independent contractor (losing benefits) threaten stability, </a:t>
            </a:r>
          </a:p>
          <a:p>
            <a:pPr lvl="0" eaLnBrk="0" fontAlgn="base" hangingPunct="0">
              <a:lnSpc>
                <a:spcPct val="200000"/>
              </a:lnSpc>
              <a:spcBef>
                <a:spcPct val="0"/>
              </a:spcBef>
              <a:spcAft>
                <a:spcPct val="0"/>
              </a:spcAft>
              <a:buFontTx/>
              <a:buAutoNum type="arabicPeriod"/>
            </a:pPr>
            <a:r>
              <a:rPr kumimoji="0" lang="en-US" altLang="en-US" sz="1400" b="1" i="0" u="none" strike="noStrike" cap="none" normalizeH="0" baseline="0" dirty="0">
                <a:ln>
                  <a:noFill/>
                </a:ln>
                <a:solidFill>
                  <a:srgbClr val="0A0A0A"/>
                </a:solidFill>
                <a:effectLst/>
                <a:latin typeface="Google Sans"/>
                <a:hlinkClick r:id="rId4"/>
              </a:rPr>
              <a:t>Work-Life Balance &amp; Schedules</a:t>
            </a:r>
            <a:r>
              <a:rPr kumimoji="0" lang="en-US" altLang="en-US" sz="1400" b="0" i="0" u="none" strike="noStrike" cap="none" normalizeH="0" baseline="0" dirty="0">
                <a:ln>
                  <a:noFill/>
                </a:ln>
                <a:solidFill>
                  <a:srgbClr val="0A0A0A"/>
                </a:solidFill>
                <a:effectLst/>
                <a:latin typeface="Google Sans"/>
              </a:rPr>
              <a:t>: Unpredictable, last-minute schedules and long hours reduce control, </a:t>
            </a:r>
            <a:endParaRPr kumimoji="0" lang="en-US" altLang="en-US" sz="1400" b="0" i="0" u="none" strike="noStrike" cap="none" normalizeH="0" baseline="0" dirty="0" smtClean="0">
              <a:ln>
                <a:noFill/>
              </a:ln>
              <a:solidFill>
                <a:srgbClr val="0A0A0A"/>
              </a:solidFill>
              <a:effectLst/>
              <a:latin typeface="Google Sans"/>
            </a:endParaRPr>
          </a:p>
          <a:p>
            <a:pPr lvl="0" eaLnBrk="0" fontAlgn="base" hangingPunct="0">
              <a:lnSpc>
                <a:spcPct val="200000"/>
              </a:lnSpc>
              <a:spcBef>
                <a:spcPct val="0"/>
              </a:spcBef>
              <a:spcAft>
                <a:spcPct val="0"/>
              </a:spcAft>
              <a:buFontTx/>
              <a:buAutoNum type="arabicPeriod"/>
            </a:pPr>
            <a:r>
              <a:rPr kumimoji="0" lang="en-US" altLang="en-US" sz="1400" b="1" i="0" u="none" strike="noStrike" cap="none" normalizeH="0" baseline="0" dirty="0" smtClean="0">
                <a:ln>
                  <a:noFill/>
                </a:ln>
                <a:solidFill>
                  <a:srgbClr val="0A0A0A"/>
                </a:solidFill>
                <a:effectLst/>
                <a:latin typeface="Google Sans"/>
                <a:hlinkClick r:id="rId5"/>
              </a:rPr>
              <a:t>Lack </a:t>
            </a:r>
            <a:r>
              <a:rPr kumimoji="0" lang="en-US" altLang="en-US" sz="1400" b="1" i="0" u="none" strike="noStrike" cap="none" normalizeH="0" baseline="0" dirty="0">
                <a:ln>
                  <a:noFill/>
                </a:ln>
                <a:solidFill>
                  <a:srgbClr val="0A0A0A"/>
                </a:solidFill>
                <a:effectLst/>
                <a:latin typeface="Google Sans"/>
                <a:hlinkClick r:id="rId5"/>
              </a:rPr>
              <a:t>of Benefits &amp; Paid Leave</a:t>
            </a:r>
            <a:r>
              <a:rPr kumimoji="0" lang="en-US" altLang="en-US" sz="1400" b="0" i="0" u="none" strike="noStrike" cap="none" normalizeH="0" baseline="0" dirty="0">
                <a:ln>
                  <a:noFill/>
                </a:ln>
                <a:solidFill>
                  <a:srgbClr val="0A0A0A"/>
                </a:solidFill>
                <a:effectLst/>
                <a:latin typeface="Google Sans"/>
              </a:rPr>
              <a:t>: Insufficient or lost health insurance, retirement plans (pensions), and paid time off remain major concerns, </a:t>
            </a:r>
          </a:p>
          <a:p>
            <a:pPr lvl="0" eaLnBrk="0" fontAlgn="base" hangingPunct="0">
              <a:lnSpc>
                <a:spcPct val="200000"/>
              </a:lnSpc>
              <a:spcBef>
                <a:spcPct val="0"/>
              </a:spcBef>
              <a:spcAft>
                <a:spcPct val="0"/>
              </a:spcAft>
              <a:buFontTx/>
              <a:buAutoNum type="arabicPeriod" startAt="5"/>
            </a:pPr>
            <a:r>
              <a:rPr kumimoji="0" lang="en-US" altLang="en-US" sz="1400" b="1" i="0" u="none" strike="noStrike" cap="none" normalizeH="0" baseline="0" dirty="0">
                <a:ln>
                  <a:noFill/>
                </a:ln>
                <a:solidFill>
                  <a:srgbClr val="0A0A0A"/>
                </a:solidFill>
                <a:effectLst/>
                <a:latin typeface="Google Sans"/>
                <a:hlinkClick r:id="rId6"/>
              </a:rPr>
              <a:t>Limited Career Growth</a:t>
            </a:r>
            <a:r>
              <a:rPr kumimoji="0" lang="en-US" altLang="en-US" sz="1400" b="0" i="0" u="none" strike="noStrike" cap="none" normalizeH="0" baseline="0" dirty="0">
                <a:ln>
                  <a:noFill/>
                </a:ln>
                <a:solidFill>
                  <a:srgbClr val="0A0A0A"/>
                </a:solidFill>
                <a:effectLst/>
                <a:latin typeface="Google Sans"/>
              </a:rPr>
              <a:t>: Many workers see few paths for promotion or skill development, leading to stagnation,</a:t>
            </a:r>
          </a:p>
          <a:p>
            <a:pPr lvl="0" eaLnBrk="0" fontAlgn="base" hangingPunct="0">
              <a:lnSpc>
                <a:spcPct val="200000"/>
              </a:lnSpc>
              <a:spcBef>
                <a:spcPct val="0"/>
              </a:spcBef>
              <a:spcAft>
                <a:spcPct val="0"/>
              </a:spcAft>
              <a:buFontTx/>
              <a:buAutoNum type="arabicPeriod" startAt="6"/>
            </a:pPr>
            <a:r>
              <a:rPr kumimoji="0" lang="en-US" altLang="en-US" sz="1400" b="1" i="0" u="none" strike="noStrike" cap="none" normalizeH="0" baseline="0" dirty="0">
                <a:ln>
                  <a:noFill/>
                </a:ln>
                <a:solidFill>
                  <a:srgbClr val="0A0A0A"/>
                </a:solidFill>
                <a:effectLst/>
                <a:latin typeface="Google Sans"/>
                <a:hlinkClick r:id="rId7"/>
              </a:rPr>
              <a:t>Poor Management &amp; Lack of Voice</a:t>
            </a:r>
            <a:r>
              <a:rPr kumimoji="0" lang="en-US" altLang="en-US" sz="1400" b="0" i="0" u="none" strike="noStrike" cap="none" normalizeH="0" baseline="0" dirty="0">
                <a:ln>
                  <a:noFill/>
                </a:ln>
                <a:solidFill>
                  <a:srgbClr val="0A0A0A"/>
                </a:solidFill>
                <a:effectLst/>
                <a:latin typeface="Google Sans"/>
              </a:rPr>
              <a:t>: Feeling unappreciated, unheard, or poorly led, especially concerning new tech like AI adoption, erodes engagement</a:t>
            </a:r>
          </a:p>
          <a:p>
            <a:pPr lvl="0" eaLnBrk="0" fontAlgn="base" hangingPunct="0">
              <a:lnSpc>
                <a:spcPct val="200000"/>
              </a:lnSpc>
              <a:spcBef>
                <a:spcPct val="0"/>
              </a:spcBef>
              <a:spcAft>
                <a:spcPct val="0"/>
              </a:spcAft>
              <a:buFontTx/>
              <a:buAutoNum type="arabicPeriod" startAt="7"/>
            </a:pPr>
            <a:r>
              <a:rPr kumimoji="0" lang="en-US" altLang="en-US" sz="1400" b="1" i="0" u="none" strike="noStrike" cap="none" normalizeH="0" baseline="0" dirty="0">
                <a:ln>
                  <a:noFill/>
                </a:ln>
                <a:solidFill>
                  <a:srgbClr val="0A0A0A"/>
                </a:solidFill>
                <a:effectLst/>
                <a:latin typeface="Google Sans"/>
                <a:hlinkClick r:id="rId8"/>
              </a:rPr>
              <a:t>Workplace Safety &amp; Respect</a:t>
            </a:r>
            <a:r>
              <a:rPr kumimoji="0" lang="en-US" altLang="en-US" sz="1400" b="0" i="0" u="none" strike="noStrike" cap="none" normalizeH="0" baseline="0" dirty="0">
                <a:ln>
                  <a:noFill/>
                </a:ln>
                <a:solidFill>
                  <a:srgbClr val="0A0A0A"/>
                </a:solidFill>
                <a:effectLst/>
                <a:latin typeface="Google Sans"/>
              </a:rPr>
              <a:t>: Concerns include physical dangers (warehouse surveillance), harassment, discrimination, and </a:t>
            </a:r>
            <a:r>
              <a:rPr kumimoji="0" lang="en-US" altLang="en-US" sz="1400" b="0" i="0" u="none" strike="noStrike" cap="none" normalizeH="0" baseline="0" dirty="0" smtClean="0">
                <a:ln>
                  <a:noFill/>
                </a:ln>
                <a:solidFill>
                  <a:srgbClr val="0A0A0A"/>
                </a:solidFill>
                <a:effectLst/>
                <a:latin typeface="Google Sans"/>
              </a:rPr>
              <a:t>dignity</a:t>
            </a:r>
            <a:r>
              <a:rPr kumimoji="0" lang="en-US" altLang="en-US" sz="1400" b="0" i="0" u="none" strike="noStrike" cap="none" normalizeH="0" baseline="0" dirty="0">
                <a:ln>
                  <a:noFill/>
                </a:ln>
                <a:solidFill>
                  <a:srgbClr val="0A0A0A"/>
                </a:solidFill>
                <a:effectLst/>
                <a:latin typeface="Google Sans"/>
              </a:rPr>
              <a:t>, </a:t>
            </a:r>
          </a:p>
          <a:p>
            <a:pPr lvl="0" eaLnBrk="0" fontAlgn="base" hangingPunct="0">
              <a:lnSpc>
                <a:spcPct val="200000"/>
              </a:lnSpc>
              <a:spcBef>
                <a:spcPct val="0"/>
              </a:spcBef>
              <a:spcAft>
                <a:spcPct val="0"/>
              </a:spcAft>
              <a:buFontTx/>
              <a:buAutoNum type="arabicPeriod" startAt="8"/>
            </a:pPr>
            <a:r>
              <a:rPr kumimoji="0" lang="en-US" altLang="en-US" sz="1400" b="1" i="0" u="none" strike="noStrike" cap="none" normalizeH="0" baseline="0" dirty="0">
                <a:ln>
                  <a:noFill/>
                </a:ln>
                <a:solidFill>
                  <a:srgbClr val="0A0A0A"/>
                </a:solidFill>
                <a:effectLst/>
                <a:latin typeface="Google Sans"/>
                <a:hlinkClick r:id="rId9"/>
              </a:rPr>
              <a:t>Skills Mismatch &amp; Training Gaps</a:t>
            </a:r>
            <a:r>
              <a:rPr kumimoji="0" lang="en-US" altLang="en-US" sz="1400" b="0" i="0" u="none" strike="noStrike" cap="none" normalizeH="0" baseline="0" dirty="0">
                <a:ln>
                  <a:noFill/>
                </a:ln>
                <a:solidFill>
                  <a:srgbClr val="0A0A0A"/>
                </a:solidFill>
                <a:effectLst/>
                <a:latin typeface="Google Sans"/>
              </a:rPr>
              <a:t>: Workers worry about needing new technical skills (AI, data literacy) for future jobs</a:t>
            </a:r>
          </a:p>
          <a:p>
            <a:endParaRPr lang="en-US" sz="1100" b="1" dirty="0">
              <a:solidFill>
                <a:srgbClr val="515354"/>
              </a:solidFill>
              <a:latin typeface="Roboto"/>
            </a:endParaRPr>
          </a:p>
        </p:txBody>
      </p:sp>
      <p:pic>
        <p:nvPicPr>
          <p:cNvPr id="3" name="Picture 2" descr="AmericanLabo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950387" y="129986"/>
            <a:ext cx="1080248" cy="108024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1"/>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842320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6518" y="309267"/>
            <a:ext cx="11524130" cy="4832092"/>
          </a:xfrm>
          <a:prstGeom prst="rect">
            <a:avLst/>
          </a:prstGeom>
        </p:spPr>
        <p:txBody>
          <a:bodyPr wrap="square">
            <a:spAutoFit/>
          </a:bodyPr>
          <a:lstStyle/>
          <a:p>
            <a:r>
              <a:rPr lang="en-US" sz="1600" b="1" i="0" dirty="0">
                <a:solidFill>
                  <a:srgbClr val="515354"/>
                </a:solidFill>
                <a:effectLst/>
                <a:latin typeface="Roboto"/>
              </a:rPr>
              <a:t>2. With your counselor's and parent or guardian's approval and permission, visit the office or attend a meeting of a local union, a central labor council, or an employee organization, or contact one of these organizations via the internet. Then do the following:</a:t>
            </a:r>
          </a:p>
          <a:p>
            <a:endParaRPr lang="en-US" sz="2000" b="1" dirty="0">
              <a:solidFill>
                <a:srgbClr val="515354"/>
              </a:solidFill>
              <a:latin typeface="Roboto"/>
            </a:endParaRPr>
          </a:p>
          <a:p>
            <a:pPr>
              <a:buFont typeface="Arial" panose="020B0604020202020204" pitchFamily="34" charset="0"/>
              <a:buChar char="•"/>
            </a:pPr>
            <a:r>
              <a:rPr lang="en-US" sz="2000" b="0" i="0" dirty="0">
                <a:solidFill>
                  <a:srgbClr val="515354"/>
                </a:solidFill>
                <a:effectLst/>
                <a:latin typeface="Roboto"/>
              </a:rPr>
              <a:t>(a) Find out what the organization does.</a:t>
            </a:r>
          </a:p>
          <a:p>
            <a:pPr>
              <a:buFont typeface="Arial" panose="020B0604020202020204" pitchFamily="34" charset="0"/>
              <a:buChar char="•"/>
            </a:pPr>
            <a:endParaRPr lang="en-US" sz="2000" dirty="0">
              <a:solidFill>
                <a:srgbClr val="515354"/>
              </a:solidFill>
              <a:latin typeface="Roboto"/>
            </a:endParaRPr>
          </a:p>
          <a:p>
            <a:pPr>
              <a:buFont typeface="Arial" panose="020B0604020202020204" pitchFamily="34" charset="0"/>
              <a:buChar char="•"/>
            </a:pPr>
            <a:endParaRPr lang="en-US" sz="2000" dirty="0">
              <a:solidFill>
                <a:srgbClr val="515354"/>
              </a:solidFill>
              <a:latin typeface="Roboto"/>
            </a:endParaRPr>
          </a:p>
          <a:p>
            <a:pPr>
              <a:buFont typeface="Arial" panose="020B0604020202020204" pitchFamily="34" charset="0"/>
              <a:buChar char="•"/>
            </a:pPr>
            <a:endParaRPr lang="en-US" sz="2000" dirty="0">
              <a:solidFill>
                <a:srgbClr val="515354"/>
              </a:solidFill>
              <a:latin typeface="Roboto"/>
            </a:endParaRPr>
          </a:p>
          <a:p>
            <a:pPr>
              <a:buFont typeface="Arial" panose="020B0604020202020204" pitchFamily="34" charset="0"/>
              <a:buChar char="•"/>
            </a:pPr>
            <a:r>
              <a:rPr lang="en-US" sz="2000" b="0" i="0" dirty="0">
                <a:solidFill>
                  <a:srgbClr val="515354"/>
                </a:solidFill>
                <a:effectLst/>
                <a:latin typeface="Roboto"/>
              </a:rPr>
              <a:t>(b) Share the list of issues and concerns you made for requirement 1. Ask the people you communicate with which issues are of greatest interest or concern to them and why.</a:t>
            </a:r>
          </a:p>
          <a:p>
            <a:pPr>
              <a:buFont typeface="Arial" panose="020B0604020202020204" pitchFamily="34" charset="0"/>
              <a:buChar char="•"/>
            </a:pPr>
            <a:endParaRPr lang="en-US" sz="2000" dirty="0">
              <a:solidFill>
                <a:srgbClr val="515354"/>
              </a:solidFill>
              <a:latin typeface="Roboto"/>
            </a:endParaRPr>
          </a:p>
          <a:p>
            <a:pPr>
              <a:buFont typeface="Arial" panose="020B0604020202020204" pitchFamily="34" charset="0"/>
              <a:buChar char="•"/>
            </a:pPr>
            <a:endParaRPr lang="en-US" sz="2000" b="0" i="0" dirty="0">
              <a:solidFill>
                <a:srgbClr val="515354"/>
              </a:solidFill>
              <a:effectLst/>
              <a:latin typeface="Roboto"/>
            </a:endParaRPr>
          </a:p>
          <a:p>
            <a:pPr>
              <a:buFont typeface="Arial" panose="020B0604020202020204" pitchFamily="34" charset="0"/>
              <a:buChar char="•"/>
            </a:pPr>
            <a:endParaRPr lang="en-US" sz="2000" dirty="0">
              <a:solidFill>
                <a:srgbClr val="515354"/>
              </a:solidFill>
              <a:latin typeface="Roboto"/>
            </a:endParaRPr>
          </a:p>
          <a:p>
            <a:pPr>
              <a:buFont typeface="Arial" panose="020B0604020202020204" pitchFamily="34" charset="0"/>
              <a:buChar char="•"/>
            </a:pPr>
            <a:endParaRPr lang="en-US" sz="2000" b="0" i="0" dirty="0">
              <a:solidFill>
                <a:srgbClr val="515354"/>
              </a:solidFill>
              <a:effectLst/>
              <a:latin typeface="Roboto"/>
            </a:endParaRPr>
          </a:p>
          <a:p>
            <a:pPr>
              <a:buFont typeface="Arial" panose="020B0604020202020204" pitchFamily="34" charset="0"/>
              <a:buChar char="•"/>
            </a:pPr>
            <a:r>
              <a:rPr lang="en-US" sz="2000" b="0" i="0" dirty="0">
                <a:solidFill>
                  <a:srgbClr val="515354"/>
                </a:solidFill>
                <a:effectLst/>
                <a:latin typeface="Roboto"/>
              </a:rPr>
              <a:t>(c) Draw a diagram showing how the organization is structured, from the local to the national level, if applicable.</a:t>
            </a:r>
          </a:p>
        </p:txBody>
      </p:sp>
      <p:pic>
        <p:nvPicPr>
          <p:cNvPr id="3" name="Picture 2" descr="AmericanLab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1942" y="5123329"/>
            <a:ext cx="1311550" cy="1311551"/>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IFPTE LOCAL 1 - Home">
            <a:extLst>
              <a:ext uri="{FF2B5EF4-FFF2-40B4-BE49-F238E27FC236}">
                <a16:creationId xmlns:a16="http://schemas.microsoft.com/office/drawing/2014/main" xmlns="" id="{8A9BCE5D-B05B-2BCD-8A5A-073013C548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90067" y="959188"/>
            <a:ext cx="4543425" cy="100965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About - IFPTE Local 1">
            <a:extLst>
              <a:ext uri="{FF2B5EF4-FFF2-40B4-BE49-F238E27FC236}">
                <a16:creationId xmlns:a16="http://schemas.microsoft.com/office/drawing/2014/main" xmlns="" id="{7516F132-51F0-3F52-D9E5-6DC4E45DA1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6518" y="5565781"/>
            <a:ext cx="879963" cy="8690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99456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102d0191-eeae-4761-b1cb-1a83e86ef445}" enabled="0" method="" siteId="{102d0191-eeae-4761-b1cb-1a83e86ef445}" removed="1"/>
</clbl:labelList>
</file>

<file path=docProps/app.xml><?xml version="1.0" encoding="utf-8"?>
<Properties xmlns="http://schemas.openxmlformats.org/officeDocument/2006/extended-properties" xmlns:vt="http://schemas.openxmlformats.org/officeDocument/2006/docPropsVTypes">
  <TotalTime>838</TotalTime>
  <Words>1648</Words>
  <Application>Microsoft Office PowerPoint</Application>
  <PresentationFormat>Widescreen</PresentationFormat>
  <Paragraphs>598</Paragraphs>
  <Slides>44</Slides>
  <Notes>0</Notes>
  <HiddenSlides>3</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44</vt:i4>
      </vt:variant>
    </vt:vector>
  </HeadingPairs>
  <TitlesOfParts>
    <vt:vector size="52" baseType="lpstr">
      <vt:lpstr>Arial</vt:lpstr>
      <vt:lpstr>Calibri</vt:lpstr>
      <vt:lpstr>Calibri Light</vt:lpstr>
      <vt:lpstr>Google Sans</vt:lpstr>
      <vt:lpstr>Roboto</vt:lpstr>
      <vt:lpstr>ui-sans-serif</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mollie bertrand</dc:creator>
  <cp:lastModifiedBy>mollie bertrand</cp:lastModifiedBy>
  <cp:revision>26</cp:revision>
  <dcterms:created xsi:type="dcterms:W3CDTF">2025-12-25T19:05:53Z</dcterms:created>
  <dcterms:modified xsi:type="dcterms:W3CDTF">2026-02-06T02:51:48Z</dcterms:modified>
</cp:coreProperties>
</file>