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6" r:id="rId2"/>
    <p:sldId id="265" r:id="rId3"/>
    <p:sldId id="267" r:id="rId4"/>
    <p:sldId id="274" r:id="rId5"/>
    <p:sldId id="268" r:id="rId6"/>
    <p:sldId id="275" r:id="rId7"/>
    <p:sldId id="269" r:id="rId8"/>
    <p:sldId id="270" r:id="rId9"/>
    <p:sldId id="271" r:id="rId10"/>
    <p:sldId id="272" r:id="rId11"/>
    <p:sldId id="27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7" d="100"/>
          <a:sy n="67" d="100"/>
        </p:scale>
        <p:origin x="132"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
        <p:nvSpPr>
          <p:cNvPr id="7" name="Rectangle 6"/>
          <p:cNvSpPr/>
          <p:nvPr userDrawn="1"/>
        </p:nvSpPr>
        <p:spPr>
          <a:xfrm>
            <a:off x="147917" y="107577"/>
            <a:ext cx="11954435" cy="664284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7" y="259978"/>
            <a:ext cx="11667565" cy="6329082"/>
          </a:xfrm>
          <a:prstGeom prst="rect">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0" descr="Scouts BSA — Sam Houston Area Council"/>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166123" y="362896"/>
            <a:ext cx="667274" cy="74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alhealthgroup.com/blogs/exploring-diverse-career-paths-for-dental-assistants-in-healthcare/" TargetMode="External"/><Relationship Id="rId2" Type="http://schemas.openxmlformats.org/officeDocument/2006/relationships/hyperlink" Target="https://drkvitko.com/2024/05/17/career-opportunities-in-the-dental-industry/"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3545" y="566655"/>
            <a:ext cx="4129336" cy="5862638"/>
          </a:xfrm>
          <a:prstGeom prst="rect">
            <a:avLst/>
          </a:prstGeom>
        </p:spPr>
      </p:pic>
      <p:pic>
        <p:nvPicPr>
          <p:cNvPr id="3074" name="Picture 2" descr="Dentistry Merit Ba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1305" y="5630779"/>
            <a:ext cx="908965" cy="9279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96055" y="2400300"/>
            <a:ext cx="5486400" cy="1569660"/>
          </a:xfrm>
          <a:prstGeom prst="rect">
            <a:avLst/>
          </a:prstGeom>
          <a:noFill/>
        </p:spPr>
        <p:txBody>
          <a:bodyPr wrap="square" rtlCol="0">
            <a:spAutoFit/>
          </a:bodyPr>
          <a:lstStyle/>
          <a:p>
            <a:pPr algn="ctr"/>
            <a:r>
              <a:rPr lang="en-US" sz="3200" b="1" dirty="0" smtClean="0"/>
              <a:t>Dentistry Merit Badge</a:t>
            </a:r>
          </a:p>
          <a:p>
            <a:pPr algn="ctr"/>
            <a:endParaRPr lang="en-US" sz="3200" b="1" dirty="0"/>
          </a:p>
          <a:p>
            <a:pPr algn="ctr"/>
            <a:r>
              <a:rPr lang="en-US" sz="3200" b="1" dirty="0" smtClean="0"/>
              <a:t>Star Scout Ryan </a:t>
            </a:r>
            <a:r>
              <a:rPr lang="en-US" sz="3200" b="1" dirty="0" smtClean="0"/>
              <a:t>Bertrand</a:t>
            </a:r>
            <a:endParaRPr lang="en-US" sz="3200" b="1" dirty="0" smtClean="0"/>
          </a:p>
        </p:txBody>
      </p:sp>
      <p:sp>
        <p:nvSpPr>
          <p:cNvPr id="4" name="Rectangle 3"/>
          <p:cNvSpPr/>
          <p:nvPr/>
        </p:nvSpPr>
        <p:spPr>
          <a:xfrm>
            <a:off x="5517530" y="5906073"/>
            <a:ext cx="4529125" cy="523220"/>
          </a:xfrm>
          <a:prstGeom prst="rect">
            <a:avLst/>
          </a:prstGeom>
          <a:solidFill>
            <a:srgbClr val="FFFF00"/>
          </a:solidFill>
          <a:ln>
            <a:solidFill>
              <a:schemeClr val="tx1"/>
            </a:solidFill>
          </a:ln>
          <a:scene3d>
            <a:camera prst="orthographicFront"/>
            <a:lightRig rig="threePt" dir="t"/>
          </a:scene3d>
          <a:sp3d>
            <a:bevelT/>
          </a:sp3d>
        </p:spPr>
        <p:txBody>
          <a:bodyPr wrap="none">
            <a:spAutoFit/>
          </a:bodyPr>
          <a:lstStyle/>
          <a:p>
            <a:pPr algn="ctr"/>
            <a:r>
              <a:rPr lang="en-US" sz="2800" b="1" dirty="0"/>
              <a:t>MBC: Dr. Gregory Engel, DDS </a:t>
            </a:r>
            <a:endParaRPr lang="en-US" sz="2800" b="1" dirty="0"/>
          </a:p>
        </p:txBody>
      </p:sp>
    </p:spTree>
    <p:extLst>
      <p:ext uri="{BB962C8B-B14F-4D97-AF65-F5344CB8AC3E}">
        <p14:creationId xmlns:p14="http://schemas.microsoft.com/office/powerpoint/2010/main" val="21272616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843" y="288758"/>
            <a:ext cx="11614484" cy="1569660"/>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200" b="1" dirty="0" smtClean="0">
                <a:solidFill>
                  <a:srgbClr val="515354"/>
                </a:solidFill>
                <a:latin typeface="Roboto"/>
              </a:rPr>
              <a:t>6</a:t>
            </a:r>
            <a:r>
              <a:rPr lang="en-US" sz="1200" b="1" dirty="0">
                <a:solidFill>
                  <a:srgbClr val="515354"/>
                </a:solidFill>
                <a:latin typeface="Roboto"/>
              </a:rPr>
              <a:t>. Do TWO of the following:</a:t>
            </a:r>
          </a:p>
          <a:p>
            <a:pPr>
              <a:buFont typeface="Arial" panose="020B0604020202020204" pitchFamily="34" charset="0"/>
              <a:buChar char="•"/>
            </a:pPr>
            <a:r>
              <a:rPr lang="en-US" sz="1200" dirty="0">
                <a:solidFill>
                  <a:srgbClr val="515354"/>
                </a:solidFill>
                <a:latin typeface="Roboto"/>
              </a:rPr>
              <a:t>(a) Make a model tooth out of soap, clay, paper-</a:t>
            </a:r>
            <a:r>
              <a:rPr lang="en-US" sz="1200" dirty="0" err="1">
                <a:solidFill>
                  <a:srgbClr val="515354"/>
                </a:solidFill>
                <a:latin typeface="Roboto"/>
              </a:rPr>
              <a:t>mâché</a:t>
            </a:r>
            <a:r>
              <a:rPr lang="en-US" sz="1200" dirty="0">
                <a:solidFill>
                  <a:srgbClr val="515354"/>
                </a:solidFill>
                <a:latin typeface="Roboto"/>
              </a:rPr>
              <a:t>, or wax. Using a string and a large hand brush, show your troop or a school class proper tooth-brushing and flossing procedures.</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b) Make a poster on the prevention of dental disease. Show the importance of good oral health.</a:t>
            </a:r>
            <a:br>
              <a:rPr lang="en-US" sz="1200" dirty="0">
                <a:solidFill>
                  <a:srgbClr val="515354"/>
                </a:solidFill>
                <a:latin typeface="Roboto"/>
              </a:rPr>
            </a:br>
            <a:r>
              <a:rPr lang="en-US" sz="1200" dirty="0" smtClean="0">
                <a:solidFill>
                  <a:srgbClr val="515354"/>
                </a:solidFill>
                <a:latin typeface="Roboto"/>
              </a:rPr>
              <a:t>(</a:t>
            </a:r>
            <a:r>
              <a:rPr lang="en-US" sz="1200" dirty="0">
                <a:solidFill>
                  <a:srgbClr val="515354"/>
                </a:solidFill>
                <a:latin typeface="Roboto"/>
              </a:rPr>
              <a:t>c) Collect at least five advertisements for different toothpastes. List the claims that each one makes. Tell about the accuracy of the advertisements.</a:t>
            </a:r>
          </a:p>
          <a:p>
            <a:pPr>
              <a:buFont typeface="Arial" panose="020B0604020202020204" pitchFamily="34" charset="0"/>
              <a:buChar char="•"/>
            </a:pPr>
            <a:r>
              <a:rPr lang="en-US" sz="1200" dirty="0">
                <a:solidFill>
                  <a:srgbClr val="515354"/>
                </a:solidFill>
                <a:latin typeface="Roboto"/>
              </a:rPr>
              <a:t>(d) Write a feature story for your school newspaper on the proper care of teeth and gums. Include in your story how the use of tobacco products can negatively affect a person's oral health.</a:t>
            </a:r>
          </a:p>
          <a:p>
            <a:pPr>
              <a:buFont typeface="Arial" panose="020B0604020202020204" pitchFamily="34" charset="0"/>
              <a:buChar char="•"/>
            </a:pPr>
            <a:r>
              <a:rPr lang="en-US" sz="1200" dirty="0">
                <a:solidFill>
                  <a:srgbClr val="515354"/>
                </a:solidFill>
                <a:latin typeface="Roboto"/>
              </a:rPr>
              <a:t>(e) Make drawings and write about the progress of dental decay. Describe the types of dental filling and treatments a dentist can use to repair dental decay problems</a:t>
            </a:r>
            <a:r>
              <a:rPr lang="en-US" sz="1200" dirty="0" smtClean="0">
                <a:solidFill>
                  <a:srgbClr val="515354"/>
                </a:solidFill>
                <a:latin typeface="Roboto"/>
              </a:rPr>
              <a:t>.</a:t>
            </a:r>
            <a:endParaRPr lang="en-US" sz="1200" b="0" i="0" dirty="0">
              <a:solidFill>
                <a:srgbClr val="212121"/>
              </a:solidFill>
              <a:effectLst/>
              <a:latin typeface="Roboto"/>
            </a:endParaRPr>
          </a:p>
        </p:txBody>
      </p:sp>
      <p:pic>
        <p:nvPicPr>
          <p:cNvPr id="11268" name="Picture 4" descr="Only a dentist …” ad by Colgate - Fonts In 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843" y="1858418"/>
            <a:ext cx="3176336" cy="397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778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759" y="240632"/>
            <a:ext cx="10331116" cy="1107996"/>
          </a:xfrm>
          <a:prstGeom prst="rect">
            <a:avLst/>
          </a:prstGeom>
        </p:spPr>
        <p:txBody>
          <a:bodyPr wrap="square">
            <a:spAutoFit/>
          </a:bodyPr>
          <a:lstStyle/>
          <a:p>
            <a:r>
              <a:rPr lang="en-US" sz="1100" b="1" dirty="0" smtClean="0">
                <a:solidFill>
                  <a:srgbClr val="515354"/>
                </a:solidFill>
                <a:latin typeface="Roboto"/>
              </a:rPr>
              <a:t>7</a:t>
            </a:r>
            <a:r>
              <a:rPr lang="en-US" sz="1100" b="1" dirty="0">
                <a:solidFill>
                  <a:srgbClr val="515354"/>
                </a:solidFill>
                <a:latin typeface="Roboto"/>
              </a:rPr>
              <a:t>. Identify three career opportunities that would use skills and knowledge in dentistry. </a:t>
            </a:r>
            <a:endParaRPr lang="en-US" sz="1100" b="1" dirty="0" smtClean="0">
              <a:solidFill>
                <a:srgbClr val="515354"/>
              </a:solidFill>
              <a:latin typeface="Roboto"/>
            </a:endParaRPr>
          </a:p>
          <a:p>
            <a:endParaRPr lang="en-US" sz="1100" b="1" dirty="0">
              <a:solidFill>
                <a:srgbClr val="515354"/>
              </a:solidFill>
              <a:latin typeface="Roboto"/>
            </a:endParaRPr>
          </a:p>
          <a:p>
            <a:r>
              <a:rPr lang="en-US" sz="1100" b="1" dirty="0" smtClean="0">
                <a:solidFill>
                  <a:srgbClr val="515354"/>
                </a:solidFill>
                <a:latin typeface="Roboto"/>
              </a:rPr>
              <a:t>Pick </a:t>
            </a:r>
            <a:r>
              <a:rPr lang="en-US" sz="1100" b="1" dirty="0">
                <a:solidFill>
                  <a:srgbClr val="515354"/>
                </a:solidFill>
                <a:latin typeface="Roboto"/>
              </a:rPr>
              <a:t>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br>
              <a:rPr lang="en-US" sz="1100" b="1" dirty="0">
                <a:solidFill>
                  <a:srgbClr val="515354"/>
                </a:solidFill>
                <a:latin typeface="Roboto"/>
              </a:rPr>
            </a:br>
            <a:endParaRPr lang="en-US" sz="1100" b="0" i="0" dirty="0">
              <a:solidFill>
                <a:srgbClr val="212121"/>
              </a:solidFill>
              <a:effectLst/>
              <a:latin typeface="Roboto"/>
            </a:endParaRPr>
          </a:p>
        </p:txBody>
      </p:sp>
      <p:sp>
        <p:nvSpPr>
          <p:cNvPr id="12" name="Rectangle 11"/>
          <p:cNvSpPr/>
          <p:nvPr/>
        </p:nvSpPr>
        <p:spPr>
          <a:xfrm>
            <a:off x="288759" y="1374792"/>
            <a:ext cx="11641304" cy="1477328"/>
          </a:xfrm>
          <a:prstGeom prst="rect">
            <a:avLst/>
          </a:prstGeom>
          <a:solidFill>
            <a:srgbClr val="FFFF00"/>
          </a:solidFill>
        </p:spPr>
        <p:txBody>
          <a:bodyPr wrap="square">
            <a:spAutoFit/>
          </a:bodyPr>
          <a:lstStyle/>
          <a:p>
            <a:r>
              <a:rPr lang="en-US" b="1" dirty="0">
                <a:latin typeface="Google Sans"/>
              </a:rPr>
              <a:t>1. Dental Hygienist</a:t>
            </a:r>
          </a:p>
          <a:p>
            <a:pPr>
              <a:buFont typeface="Arial" panose="020B0604020202020204" pitchFamily="34" charset="0"/>
              <a:buChar char="•"/>
            </a:pPr>
            <a:r>
              <a:rPr lang="en-US" b="1" dirty="0">
                <a:latin typeface="Google Sans"/>
              </a:rPr>
              <a:t>Core Role:</a:t>
            </a:r>
            <a:r>
              <a:rPr lang="en-US" dirty="0">
                <a:latin typeface="Google Sans"/>
              </a:rPr>
              <a:t> Focuses heavily on preventative oral health care, patient screenings, and early disease detection.</a:t>
            </a:r>
          </a:p>
          <a:p>
            <a:pPr>
              <a:buFont typeface="Arial" panose="020B0604020202020204" pitchFamily="34" charset="0"/>
              <a:buChar char="•"/>
            </a:pPr>
            <a:r>
              <a:rPr lang="en-US" b="1" dirty="0">
                <a:latin typeface="Google Sans"/>
              </a:rPr>
              <a:t>Skills Used:</a:t>
            </a:r>
            <a:r>
              <a:rPr lang="en-US" dirty="0">
                <a:latin typeface="Google Sans"/>
              </a:rPr>
              <a:t> They perform deep teeth cleanings (scaling and polishing), take and interpret dental X-rays, check for signs of oral diseases like gingivitis, and educate patients on proper brushing and flossing techniques.</a:t>
            </a:r>
          </a:p>
          <a:p>
            <a:pPr>
              <a:buFont typeface="Arial" panose="020B0604020202020204" pitchFamily="34" charset="0"/>
              <a:buChar char="•"/>
            </a:pPr>
            <a:r>
              <a:rPr lang="en-US" b="1" dirty="0">
                <a:latin typeface="Google Sans"/>
              </a:rPr>
              <a:t>Requirements:</a:t>
            </a:r>
            <a:r>
              <a:rPr lang="en-US" dirty="0">
                <a:latin typeface="Google Sans"/>
              </a:rPr>
              <a:t> Typically requires an </a:t>
            </a:r>
            <a:r>
              <a:rPr lang="en-US" b="1" dirty="0">
                <a:latin typeface="Google Sans"/>
              </a:rPr>
              <a:t>Associate degree in dental hygiene</a:t>
            </a:r>
            <a:r>
              <a:rPr lang="en-US" dirty="0">
                <a:latin typeface="Google Sans"/>
              </a:rPr>
              <a:t> and state licensure</a:t>
            </a:r>
            <a:r>
              <a:rPr lang="en-US" dirty="0" smtClean="0">
                <a:latin typeface="Google Sans"/>
              </a:rPr>
              <a:t>.</a:t>
            </a:r>
            <a:endParaRPr lang="en-US" dirty="0">
              <a:latin typeface="Google Sans"/>
            </a:endParaRPr>
          </a:p>
        </p:txBody>
      </p:sp>
      <p:sp>
        <p:nvSpPr>
          <p:cNvPr id="13" name="Rectangle 12"/>
          <p:cNvSpPr/>
          <p:nvPr/>
        </p:nvSpPr>
        <p:spPr>
          <a:xfrm>
            <a:off x="288759" y="3023423"/>
            <a:ext cx="11641304" cy="1754326"/>
          </a:xfrm>
          <a:prstGeom prst="rect">
            <a:avLst/>
          </a:prstGeom>
          <a:solidFill>
            <a:schemeClr val="accent6">
              <a:lumMod val="60000"/>
              <a:lumOff val="40000"/>
            </a:schemeClr>
          </a:solidFill>
        </p:spPr>
        <p:txBody>
          <a:bodyPr wrap="square">
            <a:spAutoFit/>
          </a:bodyPr>
          <a:lstStyle/>
          <a:p>
            <a:r>
              <a:rPr lang="en-US" b="1" dirty="0">
                <a:latin typeface="Google Sans"/>
              </a:rPr>
              <a:t>2. Dental Laboratory Technician</a:t>
            </a:r>
          </a:p>
          <a:p>
            <a:pPr>
              <a:buFont typeface="Arial" panose="020B0604020202020204" pitchFamily="34" charset="0"/>
              <a:buChar char="•"/>
            </a:pPr>
            <a:r>
              <a:rPr lang="en-US" b="1" dirty="0">
                <a:latin typeface="Google Sans"/>
              </a:rPr>
              <a:t>Core Role:</a:t>
            </a:r>
            <a:r>
              <a:rPr lang="en-US" dirty="0">
                <a:latin typeface="Google Sans"/>
              </a:rPr>
              <a:t> Works behind the scenes in a laboratory setting to design and manufacture dental prosthetics.</a:t>
            </a:r>
          </a:p>
          <a:p>
            <a:pPr>
              <a:buFont typeface="Arial" panose="020B0604020202020204" pitchFamily="34" charset="0"/>
              <a:buChar char="•"/>
            </a:pPr>
            <a:r>
              <a:rPr lang="en-US" b="1" dirty="0">
                <a:latin typeface="Google Sans"/>
              </a:rPr>
              <a:t>Skills Used:</a:t>
            </a:r>
            <a:r>
              <a:rPr lang="en-US" dirty="0">
                <a:latin typeface="Google Sans"/>
              </a:rPr>
              <a:t> They apply comprehensive knowledge of dental anatomy, tooth morphology, and occlusion to create custom crowns, bridges, dentures, veneers, and orthodontic appliances. This career increasingly uses modern CAD/CAM software and 3D printing technologies.</a:t>
            </a:r>
          </a:p>
          <a:p>
            <a:pPr>
              <a:buFont typeface="Arial" panose="020B0604020202020204" pitchFamily="34" charset="0"/>
              <a:buChar char="•"/>
            </a:pPr>
            <a:r>
              <a:rPr lang="en-US" b="1" dirty="0">
                <a:latin typeface="Google Sans"/>
              </a:rPr>
              <a:t>Requirements:</a:t>
            </a:r>
            <a:r>
              <a:rPr lang="en-US" dirty="0">
                <a:latin typeface="Google Sans"/>
              </a:rPr>
              <a:t> Can be entered via a </a:t>
            </a:r>
            <a:r>
              <a:rPr lang="en-US" b="1" dirty="0">
                <a:latin typeface="Google Sans"/>
              </a:rPr>
              <a:t>technical certificate, Associate degree, or on-the-job training</a:t>
            </a:r>
            <a:r>
              <a:rPr lang="en-US" dirty="0">
                <a:latin typeface="Google Sans"/>
              </a:rPr>
              <a:t>.</a:t>
            </a:r>
            <a:endParaRPr lang="en-US" b="0" u="none" strike="noStrike" dirty="0">
              <a:effectLst/>
              <a:latin typeface="Google Sans"/>
            </a:endParaRPr>
          </a:p>
        </p:txBody>
      </p:sp>
      <p:sp>
        <p:nvSpPr>
          <p:cNvPr id="14" name="Rectangle 13"/>
          <p:cNvSpPr/>
          <p:nvPr/>
        </p:nvSpPr>
        <p:spPr>
          <a:xfrm>
            <a:off x="288759" y="4949053"/>
            <a:ext cx="11541291" cy="1477328"/>
          </a:xfrm>
          <a:prstGeom prst="rect">
            <a:avLst/>
          </a:prstGeom>
          <a:solidFill>
            <a:schemeClr val="tx2">
              <a:lumMod val="40000"/>
              <a:lumOff val="60000"/>
            </a:schemeClr>
          </a:solidFill>
        </p:spPr>
        <p:txBody>
          <a:bodyPr wrap="square">
            <a:spAutoFit/>
          </a:bodyPr>
          <a:lstStyle/>
          <a:p>
            <a:r>
              <a:rPr lang="en-US" b="1" dirty="0">
                <a:latin typeface="Google Sans"/>
              </a:rPr>
              <a:t>3. Dental Sales Representative / Consultant</a:t>
            </a:r>
          </a:p>
          <a:p>
            <a:pPr>
              <a:buFont typeface="Arial" panose="020B0604020202020204" pitchFamily="34" charset="0"/>
              <a:buChar char="•"/>
            </a:pPr>
            <a:r>
              <a:rPr lang="en-US" b="1" dirty="0">
                <a:latin typeface="Google Sans"/>
              </a:rPr>
              <a:t>Core Role:</a:t>
            </a:r>
            <a:r>
              <a:rPr lang="en-US" dirty="0">
                <a:latin typeface="Google Sans"/>
              </a:rPr>
              <a:t> Acts as a bridge between dental product manufacturers and practicing dental offices. [</a:t>
            </a:r>
            <a:r>
              <a:rPr lang="en-US" dirty="0">
                <a:latin typeface="Google Sans"/>
                <a:hlinkClick r:id="rId2"/>
              </a:rPr>
              <a:t>1</a:t>
            </a:r>
            <a:r>
              <a:rPr lang="en-US" dirty="0">
                <a:latin typeface="Google Sans"/>
              </a:rPr>
              <a:t>, </a:t>
            </a:r>
            <a:r>
              <a:rPr lang="en-US" dirty="0">
                <a:latin typeface="Google Sans"/>
                <a:hlinkClick r:id="rId3"/>
              </a:rPr>
              <a:t>2</a:t>
            </a:r>
            <a:r>
              <a:rPr lang="en-US" dirty="0">
                <a:latin typeface="Google Sans"/>
              </a:rPr>
              <a:t>]</a:t>
            </a:r>
          </a:p>
          <a:p>
            <a:pPr>
              <a:buFont typeface="Arial" panose="020B0604020202020204" pitchFamily="34" charset="0"/>
              <a:buChar char="•"/>
            </a:pPr>
            <a:r>
              <a:rPr lang="en-US" b="1" dirty="0">
                <a:latin typeface="Google Sans"/>
              </a:rPr>
              <a:t>Skills Used:</a:t>
            </a:r>
            <a:r>
              <a:rPr lang="en-US" dirty="0">
                <a:latin typeface="Google Sans"/>
              </a:rPr>
              <a:t> They use their clinical knowledge of dental tools, materials, and procedures to effectively market and sell specialized equipment, pharmaceuticals, or software to dental offices and clinics. They must understand a dentist's clinical workflow to consult on what products will improve patient outcomes and office </a:t>
            </a:r>
            <a:r>
              <a:rPr lang="en-US" dirty="0" smtClean="0">
                <a:latin typeface="Google Sans"/>
              </a:rPr>
              <a:t>efficiency.</a:t>
            </a:r>
            <a:endParaRPr lang="en-US" dirty="0">
              <a:latin typeface="Google Sans"/>
            </a:endParaRPr>
          </a:p>
        </p:txBody>
      </p:sp>
    </p:spTree>
    <p:extLst>
      <p:ext uri="{BB962C8B-B14F-4D97-AF65-F5344CB8AC3E}">
        <p14:creationId xmlns:p14="http://schemas.microsoft.com/office/powerpoint/2010/main" val="2693681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758" y="240632"/>
            <a:ext cx="12015537" cy="6694140"/>
          </a:xfrm>
          <a:prstGeom prst="rect">
            <a:avLst/>
          </a:prstGeom>
        </p:spPr>
        <p:txBody>
          <a:bodyPr wrap="square">
            <a:spAutoFit/>
          </a:bodyPr>
          <a:lstStyle/>
          <a:p>
            <a:r>
              <a:rPr lang="en-US" sz="1100" b="1" dirty="0">
                <a:solidFill>
                  <a:srgbClr val="515354"/>
                </a:solidFill>
                <a:latin typeface="Roboto"/>
              </a:rPr>
              <a:t>1. Using X-ray (radiographic) films or images and with your counselor's guidance, do the following:</a:t>
            </a:r>
          </a:p>
          <a:p>
            <a:pPr>
              <a:buFont typeface="Arial" panose="020B0604020202020204" pitchFamily="34" charset="0"/>
              <a:buChar char="•"/>
            </a:pPr>
            <a:r>
              <a:rPr lang="en-US" sz="1100" dirty="0">
                <a:solidFill>
                  <a:srgbClr val="515354"/>
                </a:solidFill>
                <a:latin typeface="Roboto"/>
              </a:rPr>
              <a:t>(a) Study the tooth structure and look for decay.</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Draw a lower molar, using the radiographs as a guide. Label its parts and surfaces. Show surrounding structures such as bone and gum tissues.</a:t>
            </a:r>
          </a:p>
          <a:p>
            <a:pPr>
              <a:buFont typeface="Arial" panose="020B0604020202020204" pitchFamily="34" charset="0"/>
              <a:buChar char="•"/>
            </a:pPr>
            <a:r>
              <a:rPr lang="en-US" sz="1100" dirty="0">
                <a:solidFill>
                  <a:srgbClr val="515354"/>
                </a:solidFill>
                <a:latin typeface="Roboto"/>
              </a:rPr>
              <a:t>(c) Show on your drawing where the nerves and blood vessels enter and leave the tooth.</a:t>
            </a:r>
          </a:p>
          <a:p>
            <a:pPr>
              <a:buFont typeface="Arial" panose="020B0604020202020204" pitchFamily="34" charset="0"/>
              <a:buChar char="•"/>
            </a:pPr>
            <a:r>
              <a:rPr lang="en-US" sz="1100" dirty="0">
                <a:solidFill>
                  <a:srgbClr val="515354"/>
                </a:solidFill>
                <a:latin typeface="Roboto"/>
              </a:rPr>
              <a:t>(d) Show on your drawing where bacterial plaque is most likely to be found.</a:t>
            </a:r>
          </a:p>
          <a:p>
            <a:r>
              <a:rPr lang="en-US" sz="1100" dirty="0">
                <a:solidFill>
                  <a:srgbClr val="212121"/>
                </a:solidFill>
                <a:latin typeface="Roboto"/>
              </a:rPr>
              <a:t/>
            </a:r>
            <a:br>
              <a:rPr lang="en-US" sz="1100" dirty="0">
                <a:solidFill>
                  <a:srgbClr val="212121"/>
                </a:solidFill>
                <a:latin typeface="Roboto"/>
              </a:rPr>
            </a:br>
            <a:r>
              <a:rPr lang="en-US" sz="1100" b="1" dirty="0" smtClean="0">
                <a:solidFill>
                  <a:srgbClr val="515354"/>
                </a:solidFill>
                <a:latin typeface="Roboto"/>
              </a:rPr>
              <a:t>2</a:t>
            </a:r>
            <a:r>
              <a:rPr lang="en-US" sz="1100" b="1" dirty="0">
                <a:solidFill>
                  <a:srgbClr val="515354"/>
                </a:solidFill>
                <a:latin typeface="Roboto"/>
              </a:rPr>
              <a:t>. Do the following:</a:t>
            </a:r>
          </a:p>
          <a:p>
            <a:pPr>
              <a:buFont typeface="Arial" panose="020B0604020202020204" pitchFamily="34" charset="0"/>
              <a:buChar char="•"/>
            </a:pPr>
            <a:r>
              <a:rPr lang="en-US" sz="1100" dirty="0">
                <a:solidFill>
                  <a:srgbClr val="515354"/>
                </a:solidFill>
                <a:latin typeface="Roboto"/>
              </a:rPr>
              <a:t>(a) Tell or write about what causes dental decay and gum disease. Tell how each of the following contributes to dental decay and gum disease: bacterial plaque, sugars, and acid.</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Tell the possible causes for traumatic tooth loss, describe the types of mouth guards used to help prevent tooth trauma, and list the athletic activities during which a person should wear a mouth guard.</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c) Explain the first-aid procedure for saving a tooth that has been knocked out.</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d) Discuss how the use of tobacco products can negatively affect your oral health.</a:t>
            </a:r>
            <a:br>
              <a:rPr lang="en-US" sz="1100" dirty="0">
                <a:solidFill>
                  <a:srgbClr val="515354"/>
                </a:solidFill>
                <a:latin typeface="Roboto"/>
              </a:rPr>
            </a:br>
            <a:endParaRPr lang="en-US" sz="1100" dirty="0">
              <a:solidFill>
                <a:srgbClr val="212121"/>
              </a:solidFill>
              <a:latin typeface="Roboto"/>
            </a:endParaRPr>
          </a:p>
          <a:p>
            <a:r>
              <a:rPr lang="en-US" sz="1100" b="1" dirty="0">
                <a:solidFill>
                  <a:srgbClr val="515354"/>
                </a:solidFill>
                <a:latin typeface="Roboto"/>
              </a:rPr>
              <a:t>3. Arrange for a visit with a dentist. Before you go, ask whether your visit can include a dental examination and a plaque-control demonstration. Afterward, ask questions about things you want to know. Then tell your counselor what the dentist does during a checkup examination</a:t>
            </a:r>
            <a:r>
              <a:rPr lang="en-US" sz="1100" b="1" dirty="0" smtClean="0">
                <a:solidFill>
                  <a:srgbClr val="515354"/>
                </a:solidFill>
                <a:latin typeface="Roboto"/>
              </a:rPr>
              <a:t>.</a:t>
            </a:r>
          </a:p>
          <a:p>
            <a:endParaRPr lang="en-US" sz="1100" b="1" dirty="0">
              <a:solidFill>
                <a:srgbClr val="515354"/>
              </a:solidFill>
              <a:latin typeface="Roboto"/>
            </a:endParaRPr>
          </a:p>
          <a:p>
            <a:r>
              <a:rPr lang="en-US" sz="1100" b="1" dirty="0">
                <a:solidFill>
                  <a:srgbClr val="515354"/>
                </a:solidFill>
                <a:latin typeface="Roboto"/>
              </a:rPr>
              <a:t>4. Do TWO of the following:</a:t>
            </a:r>
          </a:p>
          <a:p>
            <a:pPr>
              <a:buFont typeface="Arial" panose="020B0604020202020204" pitchFamily="34" charset="0"/>
              <a:buChar char="•"/>
            </a:pPr>
            <a:r>
              <a:rPr lang="en-US" sz="1100" dirty="0">
                <a:solidFill>
                  <a:srgbClr val="515354"/>
                </a:solidFill>
                <a:latin typeface="Roboto"/>
              </a:rPr>
              <a:t>(a) Name at least five instruments and five pieces of equipment a dentist uses.</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With the help of a dentist, prepare a dental stone cast using a vibrator, a mixing bowl, a water measure, a plastic measure, model stone, and a spatula.</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c) Keep a record of everything you eat for three days. Circle those items that may provide the sugars that bacterial plaque needs to make acid. List snacks that you should avoid to help maintain the best oral health.</a:t>
            </a:r>
            <a:br>
              <a:rPr lang="en-US" sz="1100" dirty="0">
                <a:solidFill>
                  <a:srgbClr val="515354"/>
                </a:solidFill>
                <a:latin typeface="Roboto"/>
              </a:rPr>
            </a:br>
            <a:r>
              <a:rPr lang="en-US" sz="1100" dirty="0">
                <a:solidFill>
                  <a:srgbClr val="212121"/>
                </a:solidFill>
                <a:latin typeface="Roboto"/>
              </a:rPr>
              <a:t/>
            </a:r>
            <a:br>
              <a:rPr lang="en-US" sz="1100" dirty="0">
                <a:solidFill>
                  <a:srgbClr val="212121"/>
                </a:solidFill>
                <a:latin typeface="Roboto"/>
              </a:rPr>
            </a:br>
            <a:r>
              <a:rPr lang="en-US" sz="1100" b="1" dirty="0" smtClean="0">
                <a:solidFill>
                  <a:srgbClr val="515354"/>
                </a:solidFill>
                <a:latin typeface="Roboto"/>
              </a:rPr>
              <a:t>5</a:t>
            </a:r>
            <a:r>
              <a:rPr lang="en-US" sz="1100" b="1" dirty="0">
                <a:solidFill>
                  <a:srgbClr val="515354"/>
                </a:solidFill>
                <a:latin typeface="Roboto"/>
              </a:rPr>
              <a:t>. Discuss with your counselor the following:</a:t>
            </a:r>
          </a:p>
          <a:p>
            <a:pPr>
              <a:buFont typeface="Arial" panose="020B0604020202020204" pitchFamily="34" charset="0"/>
              <a:buChar char="•"/>
            </a:pPr>
            <a:r>
              <a:rPr lang="en-US" sz="1100" dirty="0">
                <a:solidFill>
                  <a:srgbClr val="515354"/>
                </a:solidFill>
                <a:latin typeface="Roboto"/>
              </a:rPr>
              <a:t>(a) How fluorides help prevent tooth decay and the ways fluorides can be provided to the teeth</a:t>
            </a:r>
            <a:r>
              <a:rPr lang="en-US" sz="1100" dirty="0" smtClean="0">
                <a:solidFill>
                  <a:srgbClr val="515354"/>
                </a:solidFill>
                <a:latin typeface="Roboto"/>
              </a:rPr>
              <a:t>.</a:t>
            </a:r>
            <a:endParaRPr lang="en-US" sz="1100" dirty="0">
              <a:solidFill>
                <a:srgbClr val="515354"/>
              </a:solidFill>
              <a:latin typeface="Roboto"/>
            </a:endParaRPr>
          </a:p>
          <a:p>
            <a:pPr>
              <a:buFont typeface="Arial" panose="020B0604020202020204" pitchFamily="34" charset="0"/>
              <a:buChar char="•"/>
            </a:pPr>
            <a:r>
              <a:rPr lang="en-US" sz="1100" dirty="0">
                <a:solidFill>
                  <a:srgbClr val="515354"/>
                </a:solidFill>
                <a:latin typeface="Roboto"/>
              </a:rPr>
              <a:t>(b) How the mouth is related to the rest of the body. Topics might include chewing, saliva, enzymes, nutrition, and speech.</a:t>
            </a:r>
            <a:br>
              <a:rPr lang="en-US" sz="1100" dirty="0">
                <a:solidFill>
                  <a:srgbClr val="515354"/>
                </a:solidFill>
                <a:latin typeface="Roboto"/>
              </a:rPr>
            </a:br>
            <a:endParaRPr lang="en-US" sz="1100" dirty="0">
              <a:solidFill>
                <a:srgbClr val="212121"/>
              </a:solidFill>
              <a:latin typeface="Roboto"/>
            </a:endParaRPr>
          </a:p>
          <a:p>
            <a:r>
              <a:rPr lang="en-US" sz="1100" b="1" dirty="0">
                <a:solidFill>
                  <a:srgbClr val="515354"/>
                </a:solidFill>
                <a:latin typeface="Roboto"/>
              </a:rPr>
              <a:t>6. Do TWO of the following:</a:t>
            </a:r>
          </a:p>
          <a:p>
            <a:pPr>
              <a:buFont typeface="Arial" panose="020B0604020202020204" pitchFamily="34" charset="0"/>
              <a:buChar char="•"/>
            </a:pPr>
            <a:r>
              <a:rPr lang="en-US" sz="1100" dirty="0">
                <a:solidFill>
                  <a:srgbClr val="515354"/>
                </a:solidFill>
                <a:latin typeface="Roboto"/>
              </a:rPr>
              <a:t>(a) Make a model tooth out of soap, clay, paper-</a:t>
            </a:r>
            <a:r>
              <a:rPr lang="en-US" sz="1100" dirty="0" err="1">
                <a:solidFill>
                  <a:srgbClr val="515354"/>
                </a:solidFill>
                <a:latin typeface="Roboto"/>
              </a:rPr>
              <a:t>mâché</a:t>
            </a:r>
            <a:r>
              <a:rPr lang="en-US" sz="1100" dirty="0">
                <a:solidFill>
                  <a:srgbClr val="515354"/>
                </a:solidFill>
                <a:latin typeface="Roboto"/>
              </a:rPr>
              <a:t>, or wax. Using a string and a large hand brush, show your troop or a school class proper tooth-brushing and flossing procedures.</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Make a poster on the prevention of dental disease. Show the importance of good oral health.</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c) Collect at least five advertisements for different toothpastes. List the claims that each one makes. Tell about the accuracy of the advertisements.</a:t>
            </a:r>
          </a:p>
          <a:p>
            <a:pPr>
              <a:buFont typeface="Arial" panose="020B0604020202020204" pitchFamily="34" charset="0"/>
              <a:buChar char="•"/>
            </a:pPr>
            <a:r>
              <a:rPr lang="en-US" sz="1100" dirty="0">
                <a:solidFill>
                  <a:srgbClr val="515354"/>
                </a:solidFill>
                <a:latin typeface="Roboto"/>
              </a:rPr>
              <a:t>(d) Write a feature story for your school newspaper on the proper care of teeth and gums. Include in your story how the use of tobacco products can negatively affect a person's oral health.</a:t>
            </a:r>
          </a:p>
          <a:p>
            <a:pPr>
              <a:buFont typeface="Arial" panose="020B0604020202020204" pitchFamily="34" charset="0"/>
              <a:buChar char="•"/>
            </a:pPr>
            <a:r>
              <a:rPr lang="en-US" sz="1100" dirty="0">
                <a:solidFill>
                  <a:srgbClr val="515354"/>
                </a:solidFill>
                <a:latin typeface="Roboto"/>
              </a:rPr>
              <a:t>(e) Make drawings and write about the progress of dental decay. Describe the types of dental filling and treatments a dentist can use to repair dental decay problems.</a:t>
            </a:r>
            <a:br>
              <a:rPr lang="en-US" sz="1100" dirty="0">
                <a:solidFill>
                  <a:srgbClr val="515354"/>
                </a:solidFill>
                <a:latin typeface="Roboto"/>
              </a:rPr>
            </a:br>
            <a:r>
              <a:rPr lang="en-US" sz="1100" dirty="0">
                <a:solidFill>
                  <a:srgbClr val="212121"/>
                </a:solidFill>
                <a:latin typeface="Roboto"/>
              </a:rPr>
              <a:t/>
            </a:r>
            <a:br>
              <a:rPr lang="en-US" sz="1100" dirty="0">
                <a:solidFill>
                  <a:srgbClr val="212121"/>
                </a:solidFill>
                <a:latin typeface="Roboto"/>
              </a:rPr>
            </a:br>
            <a:endParaRPr lang="en-US" sz="1100" dirty="0">
              <a:solidFill>
                <a:srgbClr val="212121"/>
              </a:solidFill>
              <a:latin typeface="Roboto"/>
            </a:endParaRPr>
          </a:p>
          <a:p>
            <a:r>
              <a:rPr lang="en-US" sz="1100" b="1" dirty="0">
                <a:solidFill>
                  <a:srgbClr val="515354"/>
                </a:solidFill>
                <a:latin typeface="Roboto"/>
              </a:rPr>
              <a:t>7. Identify three career opportunities that would use skills and knowledge in dentistry. Pick one and research the training, education, certification requirements, experience, and expenses associated with entering the field. Research the prospects for employment, starting salary, advancement opportunities and career goals associated with this career. Discuss what you learned with your counselor and whether you might be interested in this career.</a:t>
            </a:r>
            <a:br>
              <a:rPr lang="en-US" sz="1100" b="1" dirty="0">
                <a:solidFill>
                  <a:srgbClr val="515354"/>
                </a:solidFill>
                <a:latin typeface="Roboto"/>
              </a:rPr>
            </a:br>
            <a:endParaRPr lang="en-US" sz="1100" b="0" i="0" dirty="0">
              <a:solidFill>
                <a:srgbClr val="212121"/>
              </a:solidFill>
              <a:effectLst/>
              <a:latin typeface="Roboto"/>
            </a:endParaRPr>
          </a:p>
        </p:txBody>
      </p:sp>
    </p:spTree>
    <p:extLst>
      <p:ext uri="{BB962C8B-B14F-4D97-AF65-F5344CB8AC3E}">
        <p14:creationId xmlns:p14="http://schemas.microsoft.com/office/powerpoint/2010/main" val="2686742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054" y="313359"/>
            <a:ext cx="9609221" cy="938719"/>
          </a:xfrm>
          <a:prstGeom prst="rect">
            <a:avLst/>
          </a:prstGeom>
          <a:solidFill>
            <a:srgbClr val="FFFF00"/>
          </a:solidFill>
          <a:scene3d>
            <a:camera prst="orthographicFront"/>
            <a:lightRig rig="threePt" dir="t"/>
          </a:scene3d>
          <a:sp3d>
            <a:bevelT/>
          </a:sp3d>
        </p:spPr>
        <p:txBody>
          <a:bodyPr wrap="square">
            <a:spAutoFit/>
          </a:bodyPr>
          <a:lstStyle/>
          <a:p>
            <a:r>
              <a:rPr lang="en-US" sz="1100" b="1" dirty="0">
                <a:solidFill>
                  <a:srgbClr val="515354"/>
                </a:solidFill>
                <a:latin typeface="Roboto"/>
              </a:rPr>
              <a:t>1. Using X-ray (radiographic) films or images and with your counselor's guidance, do the following:</a:t>
            </a:r>
          </a:p>
          <a:p>
            <a:pPr>
              <a:buFont typeface="Arial" panose="020B0604020202020204" pitchFamily="34" charset="0"/>
              <a:buChar char="•"/>
            </a:pPr>
            <a:r>
              <a:rPr lang="en-US" sz="1100" dirty="0">
                <a:solidFill>
                  <a:srgbClr val="515354"/>
                </a:solidFill>
                <a:latin typeface="Roboto"/>
              </a:rPr>
              <a:t>(a) Study the tooth structure and look for decay.</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Draw a lower molar, using the radiographs as a guide. Label its parts and surfaces. Show surrounding structures such as bone and gum tissues.</a:t>
            </a:r>
          </a:p>
          <a:p>
            <a:pPr>
              <a:buFont typeface="Arial" panose="020B0604020202020204" pitchFamily="34" charset="0"/>
              <a:buChar char="•"/>
            </a:pPr>
            <a:r>
              <a:rPr lang="en-US" sz="1100" dirty="0">
                <a:solidFill>
                  <a:srgbClr val="515354"/>
                </a:solidFill>
                <a:latin typeface="Roboto"/>
              </a:rPr>
              <a:t>(c) Show on your drawing where the nerves and blood vessels enter and leave the tooth.</a:t>
            </a:r>
          </a:p>
          <a:p>
            <a:pPr>
              <a:buFont typeface="Arial" panose="020B0604020202020204" pitchFamily="34" charset="0"/>
              <a:buChar char="•"/>
            </a:pPr>
            <a:r>
              <a:rPr lang="en-US" sz="1100" dirty="0">
                <a:solidFill>
                  <a:srgbClr val="515354"/>
                </a:solidFill>
                <a:latin typeface="Roboto"/>
              </a:rPr>
              <a:t>(d) Show on your drawing where bacterial plaque is most likely to be found</a:t>
            </a:r>
            <a:r>
              <a:rPr lang="en-US" sz="1100" dirty="0" smtClean="0">
                <a:solidFill>
                  <a:srgbClr val="515354"/>
                </a:solidFill>
                <a:latin typeface="Roboto"/>
              </a:rPr>
              <a:t>.</a:t>
            </a:r>
            <a:endParaRPr lang="en-US" sz="1100" dirty="0">
              <a:solidFill>
                <a:srgbClr val="515354"/>
              </a:solidFill>
              <a:latin typeface="Roboto"/>
            </a:endParaRPr>
          </a:p>
        </p:txBody>
      </p:sp>
      <p:sp>
        <p:nvSpPr>
          <p:cNvPr id="3" name="Rectangle 1"/>
          <p:cNvSpPr>
            <a:spLocks noChangeArrowheads="1"/>
          </p:cNvSpPr>
          <p:nvPr/>
        </p:nvSpPr>
        <p:spPr bwMode="auto">
          <a:xfrm>
            <a:off x="401054" y="1404081"/>
            <a:ext cx="11229474" cy="5309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Google Sans"/>
              </a:rPr>
              <a:t>A lower molar drawing should feature the crown, roots, pulp chamber, surrounding jawbone, and gum line, with plaque buildup concentrated near the gum margin and interproximal areas.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Lower Molar Anatomy and Plaque Locations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Tooth Parts and Surfaces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Crown</a:t>
            </a:r>
            <a:r>
              <a:rPr kumimoji="0" lang="en-US" altLang="en-US" sz="1200" b="0" i="0" u="none" strike="noStrike" cap="none" normalizeH="0" baseline="0" dirty="0" smtClean="0">
                <a:ln>
                  <a:noFill/>
                </a:ln>
                <a:solidFill>
                  <a:schemeClr val="tx1"/>
                </a:solidFill>
                <a:effectLst/>
                <a:latin typeface="Google Sans"/>
              </a:rPr>
              <a:t>: The top part visible above the gum.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Roots</a:t>
            </a:r>
            <a:r>
              <a:rPr kumimoji="0" lang="en-US" altLang="en-US" sz="1200" b="0" i="0" u="none" strike="noStrike" cap="none" normalizeH="0" baseline="0" dirty="0" smtClean="0">
                <a:ln>
                  <a:noFill/>
                </a:ln>
                <a:solidFill>
                  <a:schemeClr val="tx1"/>
                </a:solidFill>
                <a:effectLst/>
                <a:latin typeface="Google Sans"/>
              </a:rPr>
              <a:t>: The lower part anchored in the bone (lower molars usually have two roots).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Enamel</a:t>
            </a:r>
            <a:r>
              <a:rPr kumimoji="0" lang="en-US" altLang="en-US" sz="1200" b="0" i="0" u="none" strike="noStrike" cap="none" normalizeH="0" baseline="0" dirty="0" smtClean="0">
                <a:ln>
                  <a:noFill/>
                </a:ln>
                <a:solidFill>
                  <a:schemeClr val="tx1"/>
                </a:solidFill>
                <a:effectLst/>
                <a:latin typeface="Google Sans"/>
              </a:rPr>
              <a:t>: The hard white outer layer of the crown.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Dentin</a:t>
            </a:r>
            <a:r>
              <a:rPr kumimoji="0" lang="en-US" altLang="en-US" sz="1200" b="0" i="0" u="none" strike="noStrike" cap="none" normalizeH="0" baseline="0" dirty="0" smtClean="0">
                <a:ln>
                  <a:noFill/>
                </a:ln>
                <a:solidFill>
                  <a:schemeClr val="tx1"/>
                </a:solidFill>
                <a:effectLst/>
                <a:latin typeface="Google Sans"/>
              </a:rPr>
              <a:t>: The yellow layer under the enamel.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Pulp Chamber</a:t>
            </a:r>
            <a:r>
              <a:rPr kumimoji="0" lang="en-US" altLang="en-US" sz="1200" b="0" i="0" u="none" strike="noStrike" cap="none" normalizeH="0" baseline="0" dirty="0" smtClean="0">
                <a:ln>
                  <a:noFill/>
                </a:ln>
                <a:solidFill>
                  <a:schemeClr val="tx1"/>
                </a:solidFill>
                <a:effectLst/>
                <a:latin typeface="Google Sans"/>
              </a:rPr>
              <a:t>: The soft inner space holding nerves and blood vessels.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Surfaces</a:t>
            </a:r>
            <a:r>
              <a:rPr kumimoji="0" lang="en-US" altLang="en-US" sz="1200" b="0" i="0" u="none" strike="noStrike" cap="none" normalizeH="0" baseline="0" dirty="0" smtClean="0">
                <a:ln>
                  <a:noFill/>
                </a:ln>
                <a:solidFill>
                  <a:schemeClr val="tx1"/>
                </a:solidFill>
                <a:effectLst/>
                <a:latin typeface="Google Sans"/>
              </a:rPr>
              <a:t>: Occlusal (top chewing side), buccal (cheek side), lingual (tongue side), mesial (front side), and distal (back side).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Surrounding Structures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Alveolar Bone</a:t>
            </a:r>
            <a:r>
              <a:rPr kumimoji="0" lang="en-US" altLang="en-US" sz="1200" b="0" i="0" u="none" strike="noStrike" cap="none" normalizeH="0" baseline="0" dirty="0" smtClean="0">
                <a:ln>
                  <a:noFill/>
                </a:ln>
                <a:solidFill>
                  <a:schemeClr val="tx1"/>
                </a:solidFill>
                <a:effectLst/>
                <a:latin typeface="Google Sans"/>
              </a:rPr>
              <a:t>: The jawbone that holds the roots.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Gingiva (Gums)</a:t>
            </a:r>
            <a:r>
              <a:rPr kumimoji="0" lang="en-US" altLang="en-US" sz="1200" b="0" i="0" u="none" strike="noStrike" cap="none" normalizeH="0" baseline="0" dirty="0" smtClean="0">
                <a:ln>
                  <a:noFill/>
                </a:ln>
                <a:solidFill>
                  <a:schemeClr val="tx1"/>
                </a:solidFill>
                <a:effectLst/>
                <a:latin typeface="Google Sans"/>
              </a:rPr>
              <a:t>: The pink tissue that covers the bone and lower part of the crown.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Periodontal Ligament</a:t>
            </a:r>
            <a:r>
              <a:rPr kumimoji="0" lang="en-US" altLang="en-US" sz="1200" b="0" i="0" u="none" strike="noStrike" cap="none" normalizeH="0" baseline="0" dirty="0" smtClean="0">
                <a:ln>
                  <a:noFill/>
                </a:ln>
                <a:solidFill>
                  <a:schemeClr val="tx1"/>
                </a:solidFill>
                <a:effectLst/>
                <a:latin typeface="Google Sans"/>
              </a:rPr>
              <a:t>: Tiny fibers that hold the root inside the bone socket.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Nerves and Blood Vessels</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Entry and Exit</a:t>
            </a:r>
            <a:r>
              <a:rPr kumimoji="0" lang="en-US" altLang="en-US" sz="1200" b="0" i="0" u="none" strike="noStrike" cap="none" normalizeH="0" baseline="0" dirty="0" smtClean="0">
                <a:ln>
                  <a:noFill/>
                </a:ln>
                <a:solidFill>
                  <a:schemeClr val="tx1"/>
                </a:solidFill>
                <a:effectLst/>
                <a:latin typeface="Google Sans"/>
              </a:rPr>
              <a:t>: They enter and leave through the very tip of each root (</a:t>
            </a:r>
            <a:r>
              <a:rPr kumimoji="0" lang="en-US" altLang="en-US" sz="1200" b="0" i="1" u="none" strike="noStrike" cap="none" normalizeH="0" baseline="0" dirty="0" smtClean="0">
                <a:ln>
                  <a:noFill/>
                </a:ln>
                <a:solidFill>
                  <a:schemeClr val="tx1"/>
                </a:solidFill>
                <a:effectLst/>
                <a:latin typeface="Google Sans"/>
              </a:rPr>
              <a:t>root apex</a:t>
            </a:r>
            <a:r>
              <a:rPr kumimoji="0" lang="en-US" altLang="en-US" sz="1200" b="0" i="0" u="none" strike="noStrike" cap="none" normalizeH="0" baseline="0" dirty="0" smtClean="0">
                <a:ln>
                  <a:noFill/>
                </a:ln>
                <a:solidFill>
                  <a:schemeClr val="tx1"/>
                </a:solidFill>
                <a:effectLst/>
                <a:latin typeface="Google Sans"/>
              </a:rPr>
              <a:t>) via a tiny opening called the </a:t>
            </a:r>
            <a:r>
              <a:rPr kumimoji="0" lang="en-US" altLang="en-US" sz="1200" b="0" i="1" u="none" strike="noStrike" cap="none" normalizeH="0" baseline="0" dirty="0" smtClean="0">
                <a:ln>
                  <a:noFill/>
                </a:ln>
                <a:solidFill>
                  <a:schemeClr val="tx1"/>
                </a:solidFill>
                <a:effectLst/>
                <a:latin typeface="Google Sans"/>
              </a:rPr>
              <a:t>apical foramen</a:t>
            </a:r>
            <a:r>
              <a:rPr kumimoji="0" lang="en-US" altLang="en-US" sz="1200" b="0" i="0" u="none" strike="noStrike" cap="none" normalizeH="0" baseline="0" dirty="0" smtClean="0">
                <a:ln>
                  <a:noFill/>
                </a:ln>
                <a:solidFill>
                  <a:schemeClr val="tx1"/>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Path</a:t>
            </a:r>
            <a:r>
              <a:rPr kumimoji="0" lang="en-US" altLang="en-US" sz="1200" b="0" i="0" u="none" strike="noStrike" cap="none" normalizeH="0" baseline="0" dirty="0" smtClean="0">
                <a:ln>
                  <a:noFill/>
                </a:ln>
                <a:solidFill>
                  <a:schemeClr val="tx1"/>
                </a:solidFill>
                <a:effectLst/>
                <a:latin typeface="Google Sans"/>
              </a:rPr>
              <a:t>: They travel up through the root canals into the central pulp chamber.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Bacterial Plaque Location</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Gum Line</a:t>
            </a:r>
            <a:r>
              <a:rPr kumimoji="0" lang="en-US" altLang="en-US" sz="1200" b="0" i="0" u="none" strike="noStrike" cap="none" normalizeH="0" baseline="0" dirty="0" smtClean="0">
                <a:ln>
                  <a:noFill/>
                </a:ln>
                <a:solidFill>
                  <a:schemeClr val="tx1"/>
                </a:solidFill>
                <a:effectLst/>
                <a:latin typeface="Google Sans"/>
              </a:rPr>
              <a:t>: Plaque collects heavily right where the tooth meets the edge of the gum (</a:t>
            </a:r>
            <a:r>
              <a:rPr kumimoji="0" lang="en-US" altLang="en-US" sz="1200" b="0" i="1" u="none" strike="noStrike" cap="none" normalizeH="0" baseline="0" dirty="0" smtClean="0">
                <a:ln>
                  <a:noFill/>
                </a:ln>
                <a:solidFill>
                  <a:schemeClr val="tx1"/>
                </a:solidFill>
                <a:effectLst/>
                <a:latin typeface="Google Sans"/>
              </a:rPr>
              <a:t>gingival margin</a:t>
            </a:r>
            <a:r>
              <a:rPr kumimoji="0" lang="en-US" altLang="en-US" sz="1200" b="0" i="0" u="none" strike="noStrike" cap="none" normalizeH="0" baseline="0" dirty="0" smtClean="0">
                <a:ln>
                  <a:noFill/>
                </a:ln>
                <a:solidFill>
                  <a:schemeClr val="tx1"/>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Grooves</a:t>
            </a:r>
            <a:r>
              <a:rPr kumimoji="0" lang="en-US" altLang="en-US" sz="1200" b="0" i="0" u="none" strike="noStrike" cap="none" normalizeH="0" baseline="0" dirty="0" smtClean="0">
                <a:ln>
                  <a:noFill/>
                </a:ln>
                <a:solidFill>
                  <a:schemeClr val="tx1"/>
                </a:solidFill>
                <a:effectLst/>
                <a:latin typeface="Google Sans"/>
              </a:rPr>
              <a:t>: It also sits deep inside the pits and fissures on the top chewing surface.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Between Teeth</a:t>
            </a:r>
            <a:r>
              <a:rPr kumimoji="0" lang="en-US" altLang="en-US" sz="1200" b="0" i="0" u="none" strike="noStrike" cap="none" normalizeH="0" baseline="0" dirty="0" smtClean="0">
                <a:ln>
                  <a:noFill/>
                </a:ln>
                <a:solidFill>
                  <a:schemeClr val="tx1"/>
                </a:solidFill>
                <a:effectLst/>
                <a:latin typeface="Google Sans"/>
              </a:rPr>
              <a:t>: It gathers in the tight spaces where two teeth touch (</a:t>
            </a:r>
            <a:r>
              <a:rPr kumimoji="0" lang="en-US" altLang="en-US" sz="1200" b="0" i="1" u="none" strike="noStrike" cap="none" normalizeH="0" baseline="0" dirty="0" smtClean="0">
                <a:ln>
                  <a:noFill/>
                </a:ln>
                <a:solidFill>
                  <a:schemeClr val="tx1"/>
                </a:solidFill>
                <a:effectLst/>
                <a:latin typeface="Google Sans"/>
              </a:rPr>
              <a:t>interproximal areas</a:t>
            </a:r>
            <a:r>
              <a:rPr kumimoji="0" lang="en-US" altLang="en-US" sz="1200" b="0" i="0" u="none" strike="noStrike" cap="none" normalizeH="0" baseline="0" dirty="0" smtClean="0">
                <a:ln>
                  <a:noFill/>
                </a:ln>
                <a:solidFill>
                  <a:schemeClr val="tx1"/>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2" descr="EX 41- TEETH; DENT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4987" y="2041978"/>
            <a:ext cx="2876382" cy="4033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571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tooth anatomy and structures"/>
          <p:cNvPicPr>
            <a:picLocks noChangeAspect="1" noChangeArrowheads="1"/>
          </p:cNvPicPr>
          <p:nvPr/>
        </p:nvPicPr>
        <p:blipFill rotWithShape="1">
          <a:blip r:embed="rId2">
            <a:extLst>
              <a:ext uri="{28A0092B-C50C-407E-A947-70E740481C1C}">
                <a14:useLocalDpi xmlns:a14="http://schemas.microsoft.com/office/drawing/2010/main" val="0"/>
              </a:ext>
            </a:extLst>
          </a:blip>
          <a:srcRect l="3826" r="6638"/>
          <a:stretch/>
        </p:blipFill>
        <p:spPr bwMode="auto">
          <a:xfrm>
            <a:off x="385010" y="306354"/>
            <a:ext cx="7507705" cy="62714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rot="16200000">
            <a:off x="7028196" y="1582704"/>
            <a:ext cx="6124575" cy="3571875"/>
          </a:xfrm>
          <a:prstGeom prst="rect">
            <a:avLst/>
          </a:prstGeom>
        </p:spPr>
      </p:pic>
    </p:spTree>
    <p:extLst>
      <p:ext uri="{BB962C8B-B14F-4D97-AF65-F5344CB8AC3E}">
        <p14:creationId xmlns:p14="http://schemas.microsoft.com/office/powerpoint/2010/main" val="3841037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249" y="240632"/>
            <a:ext cx="11424988" cy="1200329"/>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200" b="1" dirty="0" smtClean="0">
                <a:solidFill>
                  <a:srgbClr val="515354"/>
                </a:solidFill>
                <a:latin typeface="Roboto"/>
              </a:rPr>
              <a:t>2</a:t>
            </a:r>
            <a:r>
              <a:rPr lang="en-US" sz="1200" b="1" dirty="0">
                <a:solidFill>
                  <a:srgbClr val="515354"/>
                </a:solidFill>
                <a:latin typeface="Roboto"/>
              </a:rPr>
              <a:t>. Do the following:</a:t>
            </a:r>
          </a:p>
          <a:p>
            <a:pPr>
              <a:buFont typeface="Arial" panose="020B0604020202020204" pitchFamily="34" charset="0"/>
              <a:buChar char="•"/>
            </a:pPr>
            <a:r>
              <a:rPr lang="en-US" sz="1200" b="1" dirty="0">
                <a:solidFill>
                  <a:srgbClr val="515354"/>
                </a:solidFill>
                <a:latin typeface="Roboto"/>
              </a:rPr>
              <a:t>(a) Tell or write about what causes dental decay and gum disease. Tell how each of the following contributes to dental decay and gum disease: bacterial plaque, sugars, and acid.</a:t>
            </a:r>
            <a:br>
              <a:rPr lang="en-US" sz="1200" b="1" dirty="0">
                <a:solidFill>
                  <a:srgbClr val="515354"/>
                </a:solidFill>
                <a:latin typeface="Roboto"/>
              </a:rPr>
            </a:br>
            <a:r>
              <a:rPr lang="en-US" sz="1200" b="1" dirty="0" smtClean="0">
                <a:solidFill>
                  <a:srgbClr val="515354"/>
                </a:solidFill>
                <a:latin typeface="Roboto"/>
              </a:rPr>
              <a:t>(</a:t>
            </a:r>
            <a:r>
              <a:rPr lang="en-US" sz="1200" b="1" dirty="0">
                <a:solidFill>
                  <a:srgbClr val="515354"/>
                </a:solidFill>
                <a:latin typeface="Roboto"/>
              </a:rPr>
              <a:t>b) Tell the possible causes for traumatic tooth loss, describe the types of mouth guards used to help prevent tooth trauma, and list the athletic activities during which a person should wear a mouth guard.</a:t>
            </a:r>
            <a:br>
              <a:rPr lang="en-US" sz="1200" b="1" dirty="0">
                <a:solidFill>
                  <a:srgbClr val="515354"/>
                </a:solidFill>
                <a:latin typeface="Roboto"/>
              </a:rPr>
            </a:br>
            <a:endParaRPr lang="en-US" sz="1200" b="1" i="0" dirty="0">
              <a:solidFill>
                <a:srgbClr val="212121"/>
              </a:solidFill>
              <a:effectLst/>
              <a:latin typeface="Roboto"/>
            </a:endParaRPr>
          </a:p>
        </p:txBody>
      </p:sp>
      <p:pic>
        <p:nvPicPr>
          <p:cNvPr id="6146" name="Picture 2" descr="What Causes Dental Decay Plaque, Sugar, Bacteria &amp; Poor Oral Habits  Expla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250" y="1440961"/>
            <a:ext cx="4576220" cy="502949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Mouthguards: Protecting your teeth won't make you a wuss | Article | The  United States Arm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5059" y="1461079"/>
            <a:ext cx="5352177" cy="3568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0" name="Picture 6" descr="Mouthguards Mouthguard Imagine what it would be like if you suddenly lost  one or two of your front teeth. Smiling, talking, eating—everything would  suddenly be affected. Knowing how to prevent injuries to"/>
          <p:cNvPicPr>
            <a:picLocks noChangeAspect="1" noChangeArrowheads="1"/>
          </p:cNvPicPr>
          <p:nvPr/>
        </p:nvPicPr>
        <p:blipFill rotWithShape="1">
          <a:blip r:embed="rId4">
            <a:extLst>
              <a:ext uri="{28A0092B-C50C-407E-A947-70E740481C1C}">
                <a14:useLocalDpi xmlns:a14="http://schemas.microsoft.com/office/drawing/2010/main" val="0"/>
              </a:ext>
            </a:extLst>
          </a:blip>
          <a:srcRect t="17622" b="21339"/>
          <a:stretch/>
        </p:blipFill>
        <p:spPr bwMode="auto">
          <a:xfrm>
            <a:off x="4413836" y="4769376"/>
            <a:ext cx="3421814" cy="20886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230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249" y="273444"/>
            <a:ext cx="6845801" cy="738664"/>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400" b="1" dirty="0" smtClean="0">
                <a:solidFill>
                  <a:srgbClr val="515354"/>
                </a:solidFill>
                <a:latin typeface="Roboto"/>
              </a:rPr>
              <a:t>2</a:t>
            </a:r>
            <a:r>
              <a:rPr lang="en-US" sz="1400" b="1" dirty="0">
                <a:solidFill>
                  <a:srgbClr val="515354"/>
                </a:solidFill>
                <a:latin typeface="Roboto"/>
              </a:rPr>
              <a:t>. Do the following</a:t>
            </a:r>
            <a:r>
              <a:rPr lang="en-US" sz="1400" b="1" dirty="0" smtClean="0">
                <a:solidFill>
                  <a:srgbClr val="515354"/>
                </a:solidFill>
                <a:latin typeface="Roboto"/>
              </a:rPr>
              <a:t>:</a:t>
            </a: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Explain the first-aid procedure for saving a tooth that has been knocked out.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Discuss how the use of tobacco products can negatively affect your oral health</a:t>
            </a:r>
            <a:r>
              <a:rPr lang="en-US" sz="1400" dirty="0" smtClean="0">
                <a:solidFill>
                  <a:srgbClr val="515354"/>
                </a:solidFill>
                <a:latin typeface="Roboto"/>
              </a:rPr>
              <a:t>.</a:t>
            </a:r>
            <a:endParaRPr lang="en-US" sz="1400" b="0" i="0" dirty="0">
              <a:solidFill>
                <a:srgbClr val="212121"/>
              </a:solidFill>
              <a:effectLst/>
              <a:latin typeface="Roboto"/>
            </a:endParaRPr>
          </a:p>
        </p:txBody>
      </p:sp>
      <p:pic>
        <p:nvPicPr>
          <p:cNvPr id="6152" name="Picture 8" descr="6 Emergency Steps for a Knocked-Out Too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4279" y="0"/>
            <a:ext cx="3827721"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170" name="Picture 2" descr="protect your smile, protect your life 🦷, tobacco doesn’t just harm your  lungs — it silently damages your oral health every day. from stained teeth  to serious gum disease, the risks are real. choose ..."/>
          <p:cNvPicPr>
            <a:picLocks noChangeAspect="1" noChangeArrowheads="1"/>
          </p:cNvPicPr>
          <p:nvPr/>
        </p:nvPicPr>
        <p:blipFill rotWithShape="1">
          <a:blip r:embed="rId3">
            <a:extLst>
              <a:ext uri="{28A0092B-C50C-407E-A947-70E740481C1C}">
                <a14:useLocalDpi xmlns:a14="http://schemas.microsoft.com/office/drawing/2010/main" val="0"/>
              </a:ext>
            </a:extLst>
          </a:blip>
          <a:srcRect t="9476" b="10687"/>
          <a:stretch/>
        </p:blipFill>
        <p:spPr bwMode="auto">
          <a:xfrm>
            <a:off x="412249" y="1127503"/>
            <a:ext cx="3773989" cy="54441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at Tobacco Does to Your Oral Health | Cromwell Dentists | Massoumi &amp; Gueret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965" y="1393192"/>
            <a:ext cx="3684587" cy="2456392"/>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p:cNvSpPr/>
          <p:nvPr/>
        </p:nvSpPr>
        <p:spPr>
          <a:xfrm>
            <a:off x="6872288" y="414338"/>
            <a:ext cx="1643062" cy="32861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flipH="1">
            <a:off x="3835149" y="857250"/>
            <a:ext cx="3265739" cy="1128713"/>
          </a:xfrm>
          <a:prstGeom prst="straightConnector1">
            <a:avLst/>
          </a:prstGeom>
          <a:ln w="76200">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1028" name="Picture 4" descr="Figure 1 from The effects of tobacco use on oral health. | Semantic Schol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2389" y="4103116"/>
            <a:ext cx="3265739" cy="217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338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2" y="353654"/>
            <a:ext cx="10748210" cy="738664"/>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400" b="1" dirty="0" smtClean="0">
                <a:solidFill>
                  <a:srgbClr val="515354"/>
                </a:solidFill>
                <a:latin typeface="Roboto"/>
              </a:rPr>
              <a:t>3</a:t>
            </a:r>
            <a:r>
              <a:rPr lang="en-US" sz="1400" b="1" dirty="0">
                <a:solidFill>
                  <a:srgbClr val="515354"/>
                </a:solidFill>
                <a:latin typeface="Roboto"/>
              </a:rPr>
              <a:t>. Arrange for a visit with a dentist. Before you go, ask whether your visit can include a dental examination and a plaque-control demonstration. Afterward, ask questions about things you want to know. Then tell your counselor what the dentist does during a checkup examination</a:t>
            </a:r>
            <a:r>
              <a:rPr lang="en-US" sz="1400" b="1" dirty="0" smtClean="0">
                <a:solidFill>
                  <a:srgbClr val="515354"/>
                </a:solidFill>
                <a:latin typeface="Roboto"/>
              </a:rPr>
              <a:t>.</a:t>
            </a:r>
          </a:p>
        </p:txBody>
      </p:sp>
      <p:pic>
        <p:nvPicPr>
          <p:cNvPr id="8194" name="Picture 2" descr="What Happens During a Dental Exam? | Step-by-Step G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12" y="1224965"/>
            <a:ext cx="5276850" cy="52768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61862" y="1224965"/>
            <a:ext cx="6282488" cy="4524315"/>
          </a:xfrm>
          <a:prstGeom prst="rect">
            <a:avLst/>
          </a:prstGeom>
          <a:solidFill>
            <a:schemeClr val="accent6">
              <a:lumMod val="75000"/>
            </a:schemeClr>
          </a:solidFill>
          <a:ln>
            <a:solidFill>
              <a:schemeClr val="tx1"/>
            </a:solidFill>
          </a:ln>
        </p:spPr>
        <p:txBody>
          <a:bodyPr wrap="square" rtlCol="0">
            <a:spAutoFit/>
          </a:bodyPr>
          <a:lstStyle/>
          <a:p>
            <a:r>
              <a:rPr lang="en-US" sz="2400" b="1" dirty="0" smtClean="0"/>
              <a:t>Questions &amp; Answers </a:t>
            </a:r>
          </a:p>
          <a:p>
            <a:r>
              <a:rPr lang="en-US" sz="2400" b="1" dirty="0" smtClean="0"/>
              <a:t>1.	</a:t>
            </a:r>
          </a:p>
          <a:p>
            <a:r>
              <a:rPr lang="en-US" sz="2400" b="1" dirty="0"/>
              <a:t>	</a:t>
            </a:r>
            <a:r>
              <a:rPr lang="en-US" sz="2400" b="1" dirty="0" smtClean="0"/>
              <a:t>Q- are my gums inflamed </a:t>
            </a:r>
          </a:p>
          <a:p>
            <a:r>
              <a:rPr lang="en-US" sz="2400" b="1" dirty="0" smtClean="0"/>
              <a:t>	A- yes</a:t>
            </a:r>
          </a:p>
          <a:p>
            <a:r>
              <a:rPr lang="en-US" sz="2400" b="1" dirty="0" smtClean="0"/>
              <a:t>2.</a:t>
            </a:r>
          </a:p>
          <a:p>
            <a:r>
              <a:rPr lang="en-US" sz="2400" b="1" dirty="0"/>
              <a:t>	</a:t>
            </a:r>
            <a:r>
              <a:rPr lang="en-US" sz="2400" b="1" dirty="0" smtClean="0"/>
              <a:t>Q-why do I need to get my teeth checked </a:t>
            </a:r>
            <a:r>
              <a:rPr lang="en-US" sz="2400" b="1" dirty="0" err="1" smtClean="0"/>
              <a:t>regulary</a:t>
            </a:r>
            <a:r>
              <a:rPr lang="en-US" sz="2400" b="1" dirty="0" smtClean="0"/>
              <a:t> </a:t>
            </a:r>
          </a:p>
          <a:p>
            <a:r>
              <a:rPr lang="en-US" sz="2400" b="1" dirty="0" smtClean="0"/>
              <a:t>	A- the reason we get checked regularly is because just brushing and flossing at home </a:t>
            </a:r>
            <a:r>
              <a:rPr lang="en-US" sz="2400" b="1" dirty="0" err="1" smtClean="0"/>
              <a:t>dosen’t</a:t>
            </a:r>
            <a:r>
              <a:rPr lang="en-US" sz="2400" b="1" dirty="0" smtClean="0"/>
              <a:t> get </a:t>
            </a:r>
            <a:r>
              <a:rPr lang="en-US" sz="2400" b="1" dirty="0" err="1" smtClean="0"/>
              <a:t>hardend</a:t>
            </a:r>
            <a:r>
              <a:rPr lang="en-US" sz="2400" b="1" dirty="0" smtClean="0"/>
              <a:t> tartar</a:t>
            </a:r>
          </a:p>
          <a:p>
            <a:endParaRPr lang="en-US" sz="2400" b="1" dirty="0" smtClean="0"/>
          </a:p>
          <a:p>
            <a:endParaRPr lang="en-US" sz="2400" b="1" dirty="0"/>
          </a:p>
        </p:txBody>
      </p:sp>
    </p:spTree>
    <p:extLst>
      <p:ext uri="{BB962C8B-B14F-4D97-AF65-F5344CB8AC3E}">
        <p14:creationId xmlns:p14="http://schemas.microsoft.com/office/powerpoint/2010/main" val="3904327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758" y="240632"/>
            <a:ext cx="10860505" cy="938719"/>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100" b="1" dirty="0" smtClean="0">
                <a:solidFill>
                  <a:srgbClr val="515354"/>
                </a:solidFill>
                <a:latin typeface="Roboto"/>
              </a:rPr>
              <a:t>4</a:t>
            </a:r>
            <a:r>
              <a:rPr lang="en-US" sz="1100" b="1" dirty="0">
                <a:solidFill>
                  <a:srgbClr val="515354"/>
                </a:solidFill>
                <a:latin typeface="Roboto"/>
              </a:rPr>
              <a:t>. Do TWO of the following:</a:t>
            </a:r>
          </a:p>
          <a:p>
            <a:pPr>
              <a:buFont typeface="Arial" panose="020B0604020202020204" pitchFamily="34" charset="0"/>
              <a:buChar char="•"/>
            </a:pPr>
            <a:r>
              <a:rPr lang="en-US" sz="1100" dirty="0">
                <a:solidFill>
                  <a:srgbClr val="515354"/>
                </a:solidFill>
                <a:latin typeface="Roboto"/>
              </a:rPr>
              <a:t>(a) Name at least five instruments and five pieces of equipment a dentist uses.</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b) With the help of a dentist, prepare a dental stone cast using a vibrator, a mixing bowl, a water measure, a plastic measure, model stone, and a spatula.</a:t>
            </a:r>
            <a:br>
              <a:rPr lang="en-US" sz="1100" dirty="0">
                <a:solidFill>
                  <a:srgbClr val="515354"/>
                </a:solidFill>
                <a:latin typeface="Roboto"/>
              </a:rPr>
            </a:br>
            <a:r>
              <a:rPr lang="en-US" sz="1100" dirty="0" smtClean="0">
                <a:solidFill>
                  <a:srgbClr val="515354"/>
                </a:solidFill>
                <a:latin typeface="Roboto"/>
              </a:rPr>
              <a:t>(</a:t>
            </a:r>
            <a:r>
              <a:rPr lang="en-US" sz="1100" dirty="0">
                <a:solidFill>
                  <a:srgbClr val="515354"/>
                </a:solidFill>
                <a:latin typeface="Roboto"/>
              </a:rPr>
              <a:t>c) Keep a record of everything you eat for three days. Circle those items that may provide the sugars that bacterial plaque needs to make acid. List snacks that you should avoid to help maintain the best oral health</a:t>
            </a:r>
            <a:r>
              <a:rPr lang="en-US" sz="1100" dirty="0" smtClean="0">
                <a:solidFill>
                  <a:srgbClr val="515354"/>
                </a:solidFill>
                <a:latin typeface="Roboto"/>
              </a:rPr>
              <a:t>.</a:t>
            </a:r>
            <a:endParaRPr lang="en-US" sz="1100" b="0" i="0" dirty="0">
              <a:solidFill>
                <a:srgbClr val="212121"/>
              </a:solidFill>
              <a:effectLst/>
              <a:latin typeface="Roboto"/>
            </a:endParaRPr>
          </a:p>
        </p:txBody>
      </p:sp>
      <p:pic>
        <p:nvPicPr>
          <p:cNvPr id="9218" name="Picture 2" descr="🦷 The tools behind every confident smile ✨, A quick guide to the most commonly used dental instruments &amp; what they actually do , #dentistry #tools #dentalcaree #fpyyyyyyyyyyyyyyyyyyyyyyyyyyyyyyyyy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249" y="1241856"/>
            <a:ext cx="2892425" cy="51545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p:cNvGraphicFramePr>
            <a:graphicFrameLocks noGrp="1"/>
          </p:cNvGraphicFramePr>
          <p:nvPr>
            <p:extLst>
              <p:ext uri="{D42A27DB-BD31-4B8C-83A1-F6EECF244321}">
                <p14:modId xmlns:p14="http://schemas.microsoft.com/office/powerpoint/2010/main" val="865607016"/>
              </p:ext>
            </p:extLst>
          </p:nvPr>
        </p:nvGraphicFramePr>
        <p:xfrm>
          <a:off x="3588084" y="1241856"/>
          <a:ext cx="8128000" cy="431800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endParaRPr lang="en-US" dirty="0"/>
                    </a:p>
                  </a:txBody>
                  <a:tcPr/>
                </a:tc>
                <a:tc>
                  <a:txBody>
                    <a:bodyPr/>
                    <a:lstStyle/>
                    <a:p>
                      <a:pPr algn="ctr"/>
                      <a:r>
                        <a:rPr lang="en-US" dirty="0" smtClean="0"/>
                        <a:t>Day 1</a:t>
                      </a:r>
                      <a:endParaRPr lang="en-US" dirty="0"/>
                    </a:p>
                  </a:txBody>
                  <a:tcPr/>
                </a:tc>
                <a:tc>
                  <a:txBody>
                    <a:bodyPr/>
                    <a:lstStyle/>
                    <a:p>
                      <a:pPr algn="ctr"/>
                      <a:r>
                        <a:rPr lang="en-US" dirty="0" smtClean="0"/>
                        <a:t>Day 2</a:t>
                      </a:r>
                      <a:endParaRPr lang="en-US" dirty="0"/>
                    </a:p>
                  </a:txBody>
                  <a:tcPr/>
                </a:tc>
                <a:tc>
                  <a:txBody>
                    <a:bodyPr/>
                    <a:lstStyle/>
                    <a:p>
                      <a:pPr algn="ctr"/>
                      <a:r>
                        <a:rPr lang="en-US" dirty="0" smtClean="0"/>
                        <a:t>Day 3</a:t>
                      </a:r>
                      <a:endParaRPr lang="en-US" dirty="0"/>
                    </a:p>
                  </a:txBody>
                  <a:tcPr/>
                </a:tc>
              </a:tr>
              <a:tr h="370840">
                <a:tc>
                  <a:txBody>
                    <a:bodyPr/>
                    <a:lstStyle/>
                    <a:p>
                      <a:r>
                        <a:rPr lang="en-US" dirty="0" smtClean="0"/>
                        <a:t>Breakfast</a:t>
                      </a:r>
                      <a:endParaRPr lang="en-US" dirty="0"/>
                    </a:p>
                  </a:txBody>
                  <a:tcPr/>
                </a:tc>
                <a:tc>
                  <a:txBody>
                    <a:bodyPr/>
                    <a:lstStyle/>
                    <a:p>
                      <a:endParaRPr lang="en-US" dirty="0"/>
                    </a:p>
                  </a:txBody>
                  <a:tcPr/>
                </a:tc>
                <a:tc>
                  <a:txBody>
                    <a:bodyPr/>
                    <a:lstStyle/>
                    <a:p>
                      <a:r>
                        <a:rPr lang="en-US" dirty="0" smtClean="0"/>
                        <a:t>Oatmeal</a:t>
                      </a:r>
                      <a:r>
                        <a:rPr lang="en-US" baseline="0" dirty="0" smtClean="0"/>
                        <a:t> w/ brown sugar</a:t>
                      </a:r>
                      <a:endParaRPr lang="en-US" dirty="0"/>
                    </a:p>
                  </a:txBody>
                  <a:tcPr/>
                </a:tc>
                <a:tc>
                  <a:txBody>
                    <a:bodyPr/>
                    <a:lstStyle/>
                    <a:p>
                      <a:r>
                        <a:rPr lang="en-US" dirty="0" smtClean="0"/>
                        <a:t>Toast</a:t>
                      </a:r>
                      <a:r>
                        <a:rPr lang="en-US" baseline="0" dirty="0" smtClean="0"/>
                        <a:t> and butter</a:t>
                      </a:r>
                      <a:endParaRPr lang="en-US" dirty="0"/>
                    </a:p>
                  </a:txBody>
                  <a:tcPr/>
                </a:tc>
              </a:tr>
              <a:tr h="370840">
                <a:tc>
                  <a:txBody>
                    <a:bodyPr/>
                    <a:lstStyle/>
                    <a:p>
                      <a:endParaRPr lang="en-US" dirty="0"/>
                    </a:p>
                  </a:txBody>
                  <a:tcPr/>
                </a:tc>
                <a:tc>
                  <a:txBody>
                    <a:bodyPr/>
                    <a:lstStyle/>
                    <a:p>
                      <a:endParaRPr lang="en-US" dirty="0"/>
                    </a:p>
                  </a:txBody>
                  <a:tcPr/>
                </a:tc>
                <a:tc>
                  <a:txBody>
                    <a:bodyPr/>
                    <a:lstStyle/>
                    <a:p>
                      <a:r>
                        <a:rPr lang="en-US" dirty="0" smtClean="0"/>
                        <a:t>Milk</a:t>
                      </a:r>
                      <a:endParaRPr lang="en-US" dirty="0"/>
                    </a:p>
                  </a:txBody>
                  <a:tcPr/>
                </a:tc>
                <a:tc>
                  <a:txBody>
                    <a:bodyPr/>
                    <a:lstStyle/>
                    <a:p>
                      <a:endParaRPr lang="en-US"/>
                    </a:p>
                  </a:txBody>
                  <a:tcPr/>
                </a:tc>
              </a:tr>
              <a:tr h="370840">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r>
                        <a:rPr lang="en-US" dirty="0" smtClean="0"/>
                        <a:t>Lunch</a:t>
                      </a:r>
                      <a:endParaRPr lang="en-US" dirty="0"/>
                    </a:p>
                  </a:txBody>
                  <a:tcPr/>
                </a:tc>
                <a:tc>
                  <a:txBody>
                    <a:bodyPr/>
                    <a:lstStyle/>
                    <a:p>
                      <a:r>
                        <a:rPr lang="en-US" dirty="0" smtClean="0"/>
                        <a:t>Cheerios</a:t>
                      </a:r>
                      <a:r>
                        <a:rPr lang="en-US" baseline="0" dirty="0" smtClean="0"/>
                        <a:t> w/ Milk</a:t>
                      </a:r>
                      <a:endParaRPr lang="en-US" dirty="0"/>
                    </a:p>
                  </a:txBody>
                  <a:tcPr/>
                </a:tc>
                <a:tc>
                  <a:txBody>
                    <a:bodyPr/>
                    <a:lstStyle/>
                    <a:p>
                      <a:r>
                        <a:rPr lang="en-US" dirty="0" smtClean="0"/>
                        <a:t>Ham and cheese sandwich</a:t>
                      </a:r>
                      <a:endParaRPr lang="en-US" dirty="0"/>
                    </a:p>
                  </a:txBody>
                  <a:tcPr/>
                </a:tc>
                <a:tc>
                  <a:txBody>
                    <a:bodyPr/>
                    <a:lstStyle/>
                    <a:p>
                      <a:r>
                        <a:rPr lang="en-US" dirty="0" smtClean="0"/>
                        <a:t>Cinnamon</a:t>
                      </a:r>
                      <a:r>
                        <a:rPr lang="en-US" baseline="0" dirty="0" smtClean="0"/>
                        <a:t> cereal with milk </a:t>
                      </a:r>
                      <a:endParaRPr lang="en-US" dirty="0"/>
                    </a:p>
                  </a:txBody>
                  <a:tcPr/>
                </a:tc>
              </a:tr>
              <a:tr h="370840">
                <a:tc>
                  <a:txBody>
                    <a:bodyPr/>
                    <a:lstStyle/>
                    <a:p>
                      <a:endParaRPr lang="en-US" dirty="0"/>
                    </a:p>
                  </a:txBody>
                  <a:tcPr/>
                </a:tc>
                <a:tc>
                  <a:txBody>
                    <a:bodyPr/>
                    <a:lstStyle/>
                    <a:p>
                      <a:r>
                        <a:rPr lang="en-US" dirty="0" smtClean="0"/>
                        <a:t>Fruit Snack bar </a:t>
                      </a:r>
                      <a:endParaRPr lang="en-US" dirty="0"/>
                    </a:p>
                  </a:txBody>
                  <a:tcPr/>
                </a:tc>
                <a:tc>
                  <a:txBody>
                    <a:bodyPr/>
                    <a:lstStyle/>
                    <a:p>
                      <a:r>
                        <a:rPr lang="en-US" dirty="0" smtClean="0"/>
                        <a:t>Small</a:t>
                      </a:r>
                      <a:r>
                        <a:rPr lang="en-US" baseline="0" dirty="0" smtClean="0"/>
                        <a:t> coke and water</a:t>
                      </a:r>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r>
                        <a:rPr lang="en-US" dirty="0" smtClean="0"/>
                        <a:t>Chips</a:t>
                      </a:r>
                      <a:endParaRPr lang="en-US" dirty="0"/>
                    </a:p>
                  </a:txBody>
                  <a:tcPr/>
                </a:tc>
                <a:tc>
                  <a:txBody>
                    <a:bodyPr/>
                    <a:lstStyle/>
                    <a:p>
                      <a:endParaRPr lang="en-US" dirty="0"/>
                    </a:p>
                  </a:txBody>
                  <a:tcPr/>
                </a:tc>
              </a:tr>
              <a:tr h="370840">
                <a:tc>
                  <a:txBody>
                    <a:bodyPr/>
                    <a:lstStyle/>
                    <a:p>
                      <a:r>
                        <a:rPr lang="en-US" dirty="0" smtClean="0"/>
                        <a:t>Dinner</a:t>
                      </a:r>
                      <a:endParaRPr lang="en-US" dirty="0"/>
                    </a:p>
                  </a:txBody>
                  <a:tcPr/>
                </a:tc>
                <a:tc>
                  <a:txBody>
                    <a:bodyPr/>
                    <a:lstStyle/>
                    <a:p>
                      <a:r>
                        <a:rPr lang="en-US" dirty="0" smtClean="0"/>
                        <a:t>Baked</a:t>
                      </a:r>
                      <a:r>
                        <a:rPr lang="en-US" baseline="0" dirty="0" smtClean="0"/>
                        <a:t> Ziti</a:t>
                      </a:r>
                    </a:p>
                    <a:p>
                      <a:r>
                        <a:rPr lang="en-US" baseline="0" dirty="0" smtClean="0"/>
                        <a:t>-sauce, cheese, meat, noodles</a:t>
                      </a:r>
                      <a:endParaRPr lang="en-US" dirty="0"/>
                    </a:p>
                  </a:txBody>
                  <a:tcPr/>
                </a:tc>
                <a:tc>
                  <a:txBody>
                    <a:bodyPr/>
                    <a:lstStyle/>
                    <a:p>
                      <a:r>
                        <a:rPr lang="en-US" dirty="0" smtClean="0"/>
                        <a:t>Salmon and</a:t>
                      </a:r>
                      <a:r>
                        <a:rPr lang="en-US" baseline="0" dirty="0" smtClean="0"/>
                        <a:t> rice with veggies</a:t>
                      </a:r>
                      <a:endParaRPr lang="en-US" dirty="0"/>
                    </a:p>
                  </a:txBody>
                  <a:tcPr/>
                </a:tc>
                <a:tc>
                  <a:txBody>
                    <a:bodyPr/>
                    <a:lstStyle/>
                    <a:p>
                      <a:r>
                        <a:rPr lang="en-US" dirty="0" smtClean="0"/>
                        <a:t>ham and cheese wrap,</a:t>
                      </a:r>
                      <a:r>
                        <a:rPr lang="en-US" baseline="0" dirty="0" smtClean="0"/>
                        <a:t> Gatorade </a:t>
                      </a:r>
                      <a:endParaRPr lang="en-US" dirty="0"/>
                    </a:p>
                  </a:txBody>
                  <a:tcPr/>
                </a:tc>
              </a:tr>
            </a:tbl>
          </a:graphicData>
        </a:graphic>
      </p:graphicFrame>
      <p:sp>
        <p:nvSpPr>
          <p:cNvPr id="4" name="TextBox 3"/>
          <p:cNvSpPr txBox="1"/>
          <p:nvPr/>
        </p:nvSpPr>
        <p:spPr>
          <a:xfrm>
            <a:off x="4686300" y="5844659"/>
            <a:ext cx="6176178" cy="369332"/>
          </a:xfrm>
          <a:prstGeom prst="rect">
            <a:avLst/>
          </a:prstGeom>
          <a:noFill/>
        </p:spPr>
        <p:txBody>
          <a:bodyPr wrap="none" rtlCol="0">
            <a:spAutoFit/>
          </a:bodyPr>
          <a:lstStyle/>
          <a:p>
            <a:r>
              <a:rPr lang="en-US" dirty="0" smtClean="0"/>
              <a:t>Mostly everything has some sugar and needs to be brushed off. </a:t>
            </a:r>
            <a:endParaRPr lang="en-US" dirty="0"/>
          </a:p>
        </p:txBody>
      </p:sp>
      <p:sp>
        <p:nvSpPr>
          <p:cNvPr id="5" name="Oval 4"/>
          <p:cNvSpPr/>
          <p:nvPr/>
        </p:nvSpPr>
        <p:spPr>
          <a:xfrm>
            <a:off x="4929188" y="1671638"/>
            <a:ext cx="6972300" cy="3950723"/>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6635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053" y="352927"/>
            <a:ext cx="10732168" cy="1200329"/>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b="1" dirty="0" smtClean="0">
                <a:solidFill>
                  <a:srgbClr val="515354"/>
                </a:solidFill>
                <a:latin typeface="Roboto"/>
              </a:rPr>
              <a:t>5</a:t>
            </a:r>
            <a:r>
              <a:rPr lang="en-US" b="1" dirty="0">
                <a:solidFill>
                  <a:srgbClr val="515354"/>
                </a:solidFill>
                <a:latin typeface="Roboto"/>
              </a:rPr>
              <a:t>. Discuss with your counselor the following:</a:t>
            </a:r>
          </a:p>
          <a:p>
            <a:pPr>
              <a:buFont typeface="Arial" panose="020B0604020202020204" pitchFamily="34" charset="0"/>
              <a:buChar char="•"/>
            </a:pPr>
            <a:r>
              <a:rPr lang="en-US" dirty="0">
                <a:solidFill>
                  <a:srgbClr val="515354"/>
                </a:solidFill>
                <a:latin typeface="Roboto"/>
              </a:rPr>
              <a:t>(a) How fluorides help prevent tooth decay and the ways fluorides can be provided to the teeth</a:t>
            </a:r>
            <a:r>
              <a:rPr lang="en-US" dirty="0" smtClean="0">
                <a:solidFill>
                  <a:srgbClr val="515354"/>
                </a:solidFill>
                <a:latin typeface="Roboto"/>
              </a:rPr>
              <a:t>.</a:t>
            </a: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How the mouth is related to the rest of the body. Topics might include chewing, saliva, enzymes, nutrition, and speech</a:t>
            </a:r>
            <a:r>
              <a:rPr lang="en-US" dirty="0" smtClean="0">
                <a:solidFill>
                  <a:srgbClr val="515354"/>
                </a:solidFill>
                <a:latin typeface="Roboto"/>
              </a:rPr>
              <a:t>.</a:t>
            </a:r>
            <a:endParaRPr lang="en-US" b="0" i="0" dirty="0">
              <a:solidFill>
                <a:srgbClr val="212121"/>
              </a:solidFill>
              <a:effectLst/>
              <a:latin typeface="Roboto"/>
            </a:endParaRPr>
          </a:p>
        </p:txBody>
      </p:sp>
      <p:pic>
        <p:nvPicPr>
          <p:cNvPr id="10242" name="Picture 2" descr="Is Fluoride Treatment Safe for Children's Tee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439153" y="2393463"/>
            <a:ext cx="4953002" cy="32725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
          <a:srcRect r="2281"/>
          <a:stretch/>
        </p:blipFill>
        <p:spPr>
          <a:xfrm>
            <a:off x="4579018" y="1553256"/>
            <a:ext cx="7260055" cy="4953000"/>
          </a:xfrm>
          <a:prstGeom prst="rect">
            <a:avLst/>
          </a:prstGeom>
          <a:ln>
            <a:solidFill>
              <a:schemeClr val="tx1"/>
            </a:solidFill>
          </a:ln>
        </p:spPr>
      </p:pic>
    </p:spTree>
    <p:extLst>
      <p:ext uri="{BB962C8B-B14F-4D97-AF65-F5344CB8AC3E}">
        <p14:creationId xmlns:p14="http://schemas.microsoft.com/office/powerpoint/2010/main" val="4035715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2889</TotalTime>
  <Words>629</Words>
  <Application>Microsoft Office PowerPoint</Application>
  <PresentationFormat>Widescreen</PresentationFormat>
  <Paragraphs>103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Google Sans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ranger</dc:creator>
  <cp:keywords/>
  <dc:description>generated using python-pptx</dc:description>
  <cp:lastModifiedBy>mollie bertrand</cp:lastModifiedBy>
  <cp:revision>15</cp:revision>
  <dcterms:created xsi:type="dcterms:W3CDTF">2013-01-27T09:14:16Z</dcterms:created>
  <dcterms:modified xsi:type="dcterms:W3CDTF">2026-08-22T01:03:37Z</dcterms:modified>
  <cp:category/>
</cp:coreProperties>
</file>