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77" r:id="rId6"/>
    <p:sldId id="278" r:id="rId7"/>
    <p:sldId id="279" r:id="rId8"/>
    <p:sldId id="261" r:id="rId9"/>
    <p:sldId id="269" r:id="rId10"/>
    <p:sldId id="268" r:id="rId11"/>
    <p:sldId id="270" r:id="rId12"/>
    <p:sldId id="271" r:id="rId13"/>
    <p:sldId id="272" r:id="rId14"/>
    <p:sldId id="273" r:id="rId15"/>
    <p:sldId id="274" r:id="rId16"/>
    <p:sldId id="262" r:id="rId17"/>
    <p:sldId id="263" r:id="rId18"/>
    <p:sldId id="264" r:id="rId19"/>
    <p:sldId id="265" r:id="rId20"/>
    <p:sldId id="266" r:id="rId21"/>
    <p:sldId id="276" r:id="rId22"/>
    <p:sldId id="275" r:id="rId23"/>
    <p:sldId id="26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4660"/>
  </p:normalViewPr>
  <p:slideViewPr>
    <p:cSldViewPr snapToGrid="0">
      <p:cViewPr varScale="1">
        <p:scale>
          <a:sx n="71" d="100"/>
          <a:sy n="71" d="100"/>
        </p:scale>
        <p:origin x="492" y="60"/>
      </p:cViewPr>
      <p:guideLst/>
    </p:cSldViewPr>
  </p:slideViewPr>
  <p:notesTextViewPr>
    <p:cViewPr>
      <p:scale>
        <a:sx n="1" d="1"/>
        <a:sy n="1" d="1"/>
      </p:scale>
      <p:origin x="0" y="0"/>
    </p:cViewPr>
  </p:notesTextViewPr>
  <p:sorterViewPr>
    <p:cViewPr>
      <p:scale>
        <a:sx n="100" d="100"/>
        <a:sy n="100" d="100"/>
      </p:scale>
      <p:origin x="0" y="-130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030CB1B-3687-4296-A211-645EDE31D6BD}" type="datetimeFigureOut">
              <a:rPr lang="en-US" smtClean="0"/>
              <a:t>2/19/2026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2438023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30CB1B-3687-4296-A211-645EDE31D6BD}" type="datetimeFigureOut">
              <a:rPr lang="en-US" smtClean="0"/>
              <a:t>2/19/2026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2448130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30CB1B-3687-4296-A211-645EDE31D6BD}" type="datetimeFigureOut">
              <a:rPr lang="en-US" smtClean="0"/>
              <a:t>2/19/2026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4143061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30CB1B-3687-4296-A211-645EDE31D6BD}" type="datetimeFigureOut">
              <a:rPr lang="en-US" smtClean="0"/>
              <a:t>2/19/2026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1842951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30CB1B-3687-4296-A211-645EDE31D6BD}" type="datetimeFigureOut">
              <a:rPr lang="en-US" smtClean="0"/>
              <a:t>2/19/2026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3190957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030CB1B-3687-4296-A211-645EDE31D6BD}" type="datetimeFigureOut">
              <a:rPr lang="en-US" smtClean="0"/>
              <a:t>2/19/2026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1083098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030CB1B-3687-4296-A211-645EDE31D6BD}" type="datetimeFigureOut">
              <a:rPr lang="en-US" smtClean="0"/>
              <a:t>2/19/2026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2596162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030CB1B-3687-4296-A211-645EDE31D6BD}" type="datetimeFigureOut">
              <a:rPr lang="en-US" smtClean="0"/>
              <a:t>2/19/2026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2394375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30CB1B-3687-4296-A211-645EDE31D6BD}" type="datetimeFigureOut">
              <a:rPr lang="en-US" smtClean="0"/>
              <a:t>2/19/2026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1745619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30CB1B-3687-4296-A211-645EDE31D6BD}" type="datetimeFigureOut">
              <a:rPr lang="en-US" smtClean="0"/>
              <a:t>2/19/2026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3720898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30CB1B-3687-4296-A211-645EDE31D6BD}" type="datetimeFigureOut">
              <a:rPr lang="en-US" smtClean="0"/>
              <a:t>2/19/2026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2994825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14680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30CB1B-3687-4296-A211-645EDE31D6BD}" type="datetimeFigureOut">
              <a:rPr lang="en-US" smtClean="0"/>
              <a:t>2/19/2026</a:t>
            </a:fld>
            <a:endParaRPr lang="en-US"/>
          </a:p>
        </p:txBody>
      </p:sp>
      <p:sp>
        <p:nvSpPr>
          <p:cNvPr id="5" name="Footer Placeholder 4"/>
          <p:cNvSpPr>
            <a:spLocks noGrp="1"/>
          </p:cNvSpPr>
          <p:nvPr>
            <p:ph type="ftr" sz="quarter" idx="3"/>
          </p:nvPr>
        </p:nvSpPr>
        <p:spPr>
          <a:xfrm>
            <a:off x="4038600" y="614680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Scout Ryan Bertrand</a:t>
            </a:r>
            <a:endParaRPr lang="en-US" dirty="0"/>
          </a:p>
        </p:txBody>
      </p:sp>
      <p:sp>
        <p:nvSpPr>
          <p:cNvPr id="6" name="Slide Number Placeholder 5"/>
          <p:cNvSpPr>
            <a:spLocks noGrp="1"/>
          </p:cNvSpPr>
          <p:nvPr>
            <p:ph type="sldNum" sz="quarter" idx="4"/>
          </p:nvPr>
        </p:nvSpPr>
        <p:spPr>
          <a:xfrm>
            <a:off x="8610600" y="614680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51C3B8-AAD7-488D-AFAE-BF3F756507CA}" type="slidenum">
              <a:rPr lang="en-US" smtClean="0"/>
              <a:t>‹#›</a:t>
            </a:fld>
            <a:endParaRPr lang="en-US"/>
          </a:p>
        </p:txBody>
      </p:sp>
      <p:sp>
        <p:nvSpPr>
          <p:cNvPr id="8" name="Rectangle 7"/>
          <p:cNvSpPr/>
          <p:nvPr userDrawn="1"/>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descr="CitizenshipCommunity"/>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663219" y="408956"/>
            <a:ext cx="1168052" cy="1168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4406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hyperlink" Target="https://www.suffolkva.us/directory.aspx?EID=206" TargetMode="External"/><Relationship Id="rId13" Type="http://schemas.openxmlformats.org/officeDocument/2006/relationships/hyperlink" Target="https://www.suffolkva.us/890/Suffolk-Borough" TargetMode="External"/><Relationship Id="rId3" Type="http://schemas.openxmlformats.org/officeDocument/2006/relationships/hyperlink" Target="https://www.suffolkva.us/892/Mayor" TargetMode="External"/><Relationship Id="rId7" Type="http://schemas.openxmlformats.org/officeDocument/2006/relationships/hyperlink" Target="https://www.google.com/search?q=Cypress+Borough&amp;oq=who+are+elected+officials+in+suffolk+city+government&amp;gs_lcrp=EgZjaHJvbWUyCQgAEEUYORigATIHCAEQIRirAjIHCAIQIRifBdIBCDc1MzVqMGo0qAIBsAIB8QWrNAM22aax0g&amp;sourceid=chrome&amp;ie=UTF-8&amp;mstk=AUtExfB0mq5JNsHXXoMpPMFx2P5jr0zdKjfifMI2Ku-1OPAcjGVaNqs7FYTGP3mIZrBi-3qID6OqZ179k9IxGtaMuKqzOVuREMIyexwRmm_JuE6aOT-GKyBra1srDfud1CNPchE7tgWz8KfYC3uL5a8k-xJ-6qfnhXQnentsfvhnp-MQGqsfLTYb-xpsBAPvJYjJ--bdt8XX1CNMQiVj-kxlbp9xbrX9lF8e-crnL2pV2g1P-6_n_AT8SoHj9iY8gyJLvusM8J_n63PfnY2ZUpCMymiMkrheOYw-jZzG9Y6nTMmQAqThV0tDy7IfN6jcAxcnUg&amp;csui=3&amp;ved=2ahUKEwj0mv7sy9ySAxXW5MkDHYRWHFsQgK4QegQIAxAI" TargetMode="External"/><Relationship Id="rId12" Type="http://schemas.openxmlformats.org/officeDocument/2006/relationships/hyperlink" Target="https://www.google.com/search?q=Suffolk+Borough&amp;oq=who+are+elected+officials+in+suffolk+city+government&amp;gs_lcrp=EgZjaHJvbWUyCQgAEEUYORigATIHCAEQIRirAjIHCAIQIRifBdIBCDc1MzVqMGo0qAIBsAIB8QWrNAM22aax0g&amp;sourceid=chrome&amp;ie=UTF-8&amp;mstk=AUtExfB0mq5JNsHXXoMpPMFx2P5jr0zdKjfifMI2Ku-1OPAcjGVaNqs7FYTGP3mIZrBi-3qID6OqZ179k9IxGtaMuKqzOVuREMIyexwRmm_JuE6aOT-GKyBra1srDfud1CNPchE7tgWz8KfYC3uL5a8k-xJ-6qfnhXQnentsfvhnp-MQGqsfLTYb-xpsBAPvJYjJ--bdt8XX1CNMQiVj-kxlbp9xbrX9lF8e-crnL2pV2g1P-6_n_AT8SoHj9iY8gyJLvusM8J_n63PfnY2ZUpCMymiMkrheOYw-jZzG9Y6nTMmQAqThV0tDy7IfN6jcAxcnUg&amp;csui=3&amp;ved=2ahUKEwj0mv7sy9ySAxXW5MkDHYRWHFsQgK4QegQIAxAQ" TargetMode="External"/><Relationship Id="rId2" Type="http://schemas.openxmlformats.org/officeDocument/2006/relationships/image" Target="../media/image13.jpeg"/><Relationship Id="rId16" Type="http://schemas.openxmlformats.org/officeDocument/2006/relationships/hyperlink" Target="https://www.vpap.org/localities/suffolk-city-va/elections/" TargetMode="External"/><Relationship Id="rId1" Type="http://schemas.openxmlformats.org/officeDocument/2006/relationships/slideLayout" Target="../slideLayouts/slideLayout7.xml"/><Relationship Id="rId6" Type="http://schemas.openxmlformats.org/officeDocument/2006/relationships/hyperlink" Target="https://www.suffolkva.us/884/Boroughs" TargetMode="External"/><Relationship Id="rId11" Type="http://schemas.openxmlformats.org/officeDocument/2006/relationships/hyperlink" Target="https://www.suffolkva.us/889/Sleepy-Hole-Borough" TargetMode="External"/><Relationship Id="rId5" Type="http://schemas.openxmlformats.org/officeDocument/2006/relationships/hyperlink" Target="https://www.google.com/search?q=Chuckatuck+Borough&amp;oq=who+are+elected+officials+in+suffolk+city+government&amp;gs_lcrp=EgZjaHJvbWUyCQgAEEUYORigATIHCAEQIRirAjIHCAIQIRifBdIBCDc1MzVqMGo0qAIBsAIB8QWrNAM22aax0g&amp;sourceid=chrome&amp;ie=UTF-8&amp;mstk=AUtExfB0mq5JNsHXXoMpPMFx2P5jr0zdKjfifMI2Ku-1OPAcjGVaNqs7FYTGP3mIZrBi-3qID6OqZ179k9IxGtaMuKqzOVuREMIyexwRmm_JuE6aOT-GKyBra1srDfud1CNPchE7tgWz8KfYC3uL5a8k-xJ-6qfnhXQnentsfvhnp-MQGqsfLTYb-xpsBAPvJYjJ--bdt8XX1CNMQiVj-kxlbp9xbrX9lF8e-crnL2pV2g1P-6_n_AT8SoHj9iY8gyJLvusM8J_n63PfnY2ZUpCMymiMkrheOYw-jZzG9Y6nTMmQAqThV0tDy7IfN6jcAxcnUg&amp;csui=3&amp;ved=2ahUKEwj0mv7sy9ySAxXW5MkDHYRWHFsQgK4QegQIAxAF" TargetMode="External"/><Relationship Id="rId15" Type="http://schemas.openxmlformats.org/officeDocument/2006/relationships/hyperlink" Target="https://www.suffolkva.us/891/Whaleyville-Borough" TargetMode="External"/><Relationship Id="rId10" Type="http://schemas.openxmlformats.org/officeDocument/2006/relationships/hyperlink" Target="https://www.google.com/search?q=Sleepy+Hole+Borough&amp;oq=who+are+elected+officials+in+suffolk+city+government&amp;gs_lcrp=EgZjaHJvbWUyCQgAEEUYORigATIHCAEQIRirAjIHCAIQIRifBdIBCDc1MzVqMGo0qAIBsAIB8QWrNAM22aax0g&amp;sourceid=chrome&amp;ie=UTF-8&amp;mstk=AUtExfB0mq5JNsHXXoMpPMFx2P5jr0zdKjfifMI2Ku-1OPAcjGVaNqs7FYTGP3mIZrBi-3qID6OqZ179k9IxGtaMuKqzOVuREMIyexwRmm_JuE6aOT-GKyBra1srDfud1CNPchE7tgWz8KfYC3uL5a8k-xJ-6qfnhXQnentsfvhnp-MQGqsfLTYb-xpsBAPvJYjJ--bdt8XX1CNMQiVj-kxlbp9xbrX9lF8e-crnL2pV2g1P-6_n_AT8SoHj9iY8gyJLvusM8J_n63PfnY2ZUpCMymiMkrheOYw-jZzG9Y6nTMmQAqThV0tDy7IfN6jcAxcnUg&amp;csui=3&amp;ved=2ahUKEwj0mv7sy9ySAxXW5MkDHYRWHFsQgK4QegQIAxAN" TargetMode="External"/><Relationship Id="rId4" Type="http://schemas.openxmlformats.org/officeDocument/2006/relationships/hyperlink" Target="https://www.suffolkva.us/888/Nansemond-Borough" TargetMode="External"/><Relationship Id="rId9" Type="http://schemas.openxmlformats.org/officeDocument/2006/relationships/hyperlink" Target="https://www.google.com/search?q=Holy+Neck+Borough&amp;oq=who+are+elected+officials+in+suffolk+city+government&amp;gs_lcrp=EgZjaHJvbWUyCQgAEEUYORigATIHCAEQIRirAjIHCAIQIRifBdIBCDc1MzVqMGo0qAIBsAIB8QWrNAM22aax0g&amp;sourceid=chrome&amp;ie=UTF-8&amp;mstk=AUtExfB0mq5JNsHXXoMpPMFx2P5jr0zdKjfifMI2Ku-1OPAcjGVaNqs7FYTGP3mIZrBi-3qID6OqZ179k9IxGtaMuKqzOVuREMIyexwRmm_JuE6aOT-GKyBra1srDfud1CNPchE7tgWz8KfYC3uL5a8k-xJ-6qfnhXQnentsfvhnp-MQGqsfLTYb-xpsBAPvJYjJ--bdt8XX1CNMQiVj-kxlbp9xbrX9lF8e-crnL2pV2g1P-6_n_AT8SoHj9iY8gyJLvusM8J_n63PfnY2ZUpCMymiMkrheOYw-jZzG9Y6nTMmQAqThV0tDy7IfN6jcAxcnUg&amp;csui=3&amp;ved=2ahUKEwj0mv7sy9ySAxXW5MkDHYRWHFsQgK4QegQIAxAL" TargetMode="External"/><Relationship Id="rId14" Type="http://schemas.openxmlformats.org/officeDocument/2006/relationships/hyperlink" Target="https://www.google.com/search?q=Whaleyville+Borough&amp;oq=who+are+elected+officials+in+suffolk+city+government&amp;gs_lcrp=EgZjaHJvbWUyCQgAEEUYORigATIHCAEQIRirAjIHCAIQIRifBdIBCDc1MzVqMGo0qAIBsAIB8QWrNAM22aax0g&amp;sourceid=chrome&amp;ie=UTF-8&amp;mstk=AUtExfB0mq5JNsHXXoMpPMFx2P5jr0zdKjfifMI2Ku-1OPAcjGVaNqs7FYTGP3mIZrBi-3qID6OqZ179k9IxGtaMuKqzOVuREMIyexwRmm_JuE6aOT-GKyBra1srDfud1CNPchE7tgWz8KfYC3uL5a8k-xJ-6qfnhXQnentsfvhnp-MQGqsfLTYb-xpsBAPvJYjJ--bdt8XX1CNMQiVj-kxlbp9xbrX9lF8e-crnL2pV2g1P-6_n_AT8SoHj9iY8gyJLvusM8J_n63PfnY2ZUpCMymiMkrheOYw-jZzG9Y6nTMmQAqThV0tDy7IfN6jcAxcnUg&amp;csui=3&amp;ved=2ahUKEwj0mv7sy9ySAxXW5MkDHYRWHFsQgK4QegQIAxAT"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tel:7575147603" TargetMode="External"/><Relationship Id="rId2" Type="http://schemas.openxmlformats.org/officeDocument/2006/relationships/hyperlink" Target="https://www.google.com/search?q=City+of+Suffolk+Department+of+Public+Works'+Traffic+Engineering+division&amp;newwindow=1&amp;sca_esv=ebc9003c0e8ff0d8&amp;biw=1366&amp;bih=607&amp;sxsrf=ANbL-n6tvg9jhKB0fQ7-wEUnEO6uhnOvvA:1771197852853&amp;ei=nFWSacjhM7PUp84PpvvruQg&amp;ved=2ahUKEwjop7Om3NySAxV018kDHe4iDG8QgK4QegQIARAB&amp;uact=5&amp;oq=which+branch+of+local+government+is+responsible+traffic+on+bridge+road+and+harborview&amp;gs_lp=Egxnd3Mtd2l6LXNlcnAiVXdoaWNoIGJyYW5jaCBvZiBsb2NhbCBnb3Zlcm5tZW50IGlzIHJlc3BvbnNpYmxlIHRyYWZmaWMgb24gYnJpZGdlIHJvYWQgYW5kIGhhcmJvcnZpZXdI2HtQAFi-eXAHeAGQAQGYAb0CoAGrPKoBCDAuNDYuMi4xuAEDyAEA-AEC-AEBmAIaoAKCHcICBRAhGKABwgIFECEYqwLCAgUQIRifBcICBRAAGIAEwgIGEAAYFhgewgIFEAAY7wXCAgUQIRiSA8ICBxAhGKABGAqYAwCSBwY2LjE2LjSgB52FArIHBjAuMTYuNLgHuRzCBwgwLjIuMTcuN8gHvwGACAA&amp;sclient=gws-wiz-serp" TargetMode="External"/><Relationship Id="rId1" Type="http://schemas.openxmlformats.org/officeDocument/2006/relationships/slideLayout" Target="../slideLayouts/slideLayout1.xml"/><Relationship Id="rId5" Type="http://schemas.openxmlformats.org/officeDocument/2006/relationships/hyperlink" Target="https://www.suffolkva.us/511/Traffic-Engineering" TargetMode="External"/><Relationship Id="rId4" Type="http://schemas.openxmlformats.org/officeDocument/2006/relationships/hyperlink" Target="mailto:trafficengineering@suffolkva.us"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s://www.google.com/search?q=Libraries&amp;newwindow=1&amp;sca_esv=ebc9003c0e8ff0d8&amp;sxsrf=ANbL-n7V70iYPrxzM72zY2wuCNubahmXtQ:1771201035066&amp;ei=C2KSaf7fA_DLp84Pz7Ss2QE&amp;biw=1366&amp;bih=607&amp;ved=2ahUKEwiurLq33tySAxXMGtAFHVbDJUcQgK4QegQIAxAD&amp;uact=5&amp;oq=List+some+of+the+services+(such+as+the+library,+recreation+center,+public+transportation,+and+public+safety)+that+Suffolk+community+provides+that+are+funded+by+taxpayers.+%0d%0a&amp;gs_lp=Egxnd3Mtd2l6LXNlcnAirAFMaXN0IHNvbWUgb2YgdGhlIHNlcnZpY2VzIChzdWNoIGFzIHRoZSBsaWJyYXJ5LCByZWNyZWF0aW9uIGNlbnRlciwgcHVibGljIHRyYW5zcG9ydGF0aW9uLCBhbmQgcHVibGljIHNhZmV0eSkgdGhhdCBTdWZmb2xrIGNvbW11bml0eSBwcm92aWRlcyB0aGF0IGFyZSBmdW5kZWQgYnkgdGF4cGF5ZXJzLiAKMgcQIxgnGOoCMgcQIxgnGOoCMgcQIxgnGOoCMgcQIxgnGOoCMgcQIxgnGOoCMg0QLhjHARgnGOoCGK8BMgcQIxgnGOoCMgcQIxgnGOoCMg0QIxjwBRgnGOoCGJ4GMgcQIxgnGOoCMhcQABiABBiRAhi0AhjnBhiKBRjqAtgBATIXEAAYgAQYkQIYtAIY5wYYigUY6gLYAQEyFxAAGIAEGJECGLQCGOcGGIoFGOoC2AEBMhcQABiABBiRAhi0AhjnBhiKBRjqAtgBATIaEC4YgAQYkQIYtAIY5wYYyAMYigUY6gLYAQFIv4oBUNwSWMR2cAF4AZABAJgBAKABAKoBALgBA8gBAPgBAfgBApgCAaACH6gCD5gDH_EFo1Z83-mVHF26BgYIARABGAGSBwExoAcAsgcAuAcAwgcDNC0xyAccgAgA&amp;sclient=gws-wiz-serp&amp;mstk=AUtExfDWkvDt46EyHXRuTYlESLI6L2_VgGXZWJzJNBM2ilMJeUnPnDiuf9HNwxN6J1wm2-0JRKwYP4E2lHxxqueXj_QLuGlPX4L_AaXZIHRNGjE_7CrRhjOm-XRgQjINmbcndjdNzMHriVQFz6tNqWBo14Msotd4S497ZQy_egCSA0PqMV95_s_6Ko-oIjQJjWeoLCCSQdOaaJCO2zTZ9LjICq1lEI84cDMoTo21dQQ0fqzXdBUMi8itftWavtx7BPalO6l_FGkQ6DH9r8A5DNtzDyAkJdGrZ3_Y7XW_G8erqZSoZg&amp;csui=3" TargetMode="External"/><Relationship Id="rId7" Type="http://schemas.openxmlformats.org/officeDocument/2006/relationships/hyperlink" Target="https://www.google.com/search?q=Public+Utilities+%26+Education&amp;newwindow=1&amp;sca_esv=ebc9003c0e8ff0d8&amp;sxsrf=ANbL-n7V70iYPrxzM72zY2wuCNubahmXtQ:1771201035066&amp;ei=C2KSaf7fA_DLp84Pz7Ss2QE&amp;biw=1366&amp;bih=607&amp;ved=2ahUKEwiurLq33tySAxXMGtAFHVbDJUcQgK4QegQIAxAL&amp;uact=5&amp;oq=List+some+of+the+services+(such+as+the+library,+recreation+center,+public+transportation,+and+public+safety)+that+Suffolk+community+provides+that+are+funded+by+taxpayers.+%0d%0a&amp;gs_lp=Egxnd3Mtd2l6LXNlcnAirAFMaXN0IHNvbWUgb2YgdGhlIHNlcnZpY2VzIChzdWNoIGFzIHRoZSBsaWJyYXJ5LCByZWNyZWF0aW9uIGNlbnRlciwgcHVibGljIHRyYW5zcG9ydGF0aW9uLCBhbmQgcHVibGljIHNhZmV0eSkgdGhhdCBTdWZmb2xrIGNvbW11bml0eSBwcm92aWRlcyB0aGF0IGFyZSBmdW5kZWQgYnkgdGF4cGF5ZXJzLiAKMgcQIxgnGOoCMgcQIxgnGOoCMgcQIxgnGOoCMgcQIxgnGOoCMgcQIxgnGOoCMg0QLhjHARgnGOoCGK8BMgcQIxgnGOoCMgcQIxgnGOoCMg0QIxjwBRgnGOoCGJ4GMgcQIxgnGOoCMhcQABiABBiRAhi0AhjnBhiKBRjqAtgBATIXEAAYgAQYkQIYtAIY5wYYigUY6gLYAQEyFxAAGIAEGJECGLQCGOcGGIoFGOoC2AEBMhcQABiABBiRAhi0AhjnBhiKBRjqAtgBATIaEC4YgAQYkQIYtAIY5wYYyAMYigUY6gLYAQFIv4oBUNwSWMR2cAF4AZABAJgBAKABAKoBALgBA8gBAPgBAfgBApgCAaACH6gCD5gDH_EFo1Z83-mVHF26BgYIARABGAGSBwExoAcAsgcAuAcAwgcDNC0xyAccgAgA&amp;sclient=gws-wiz-serp&amp;mstk=AUtExfDWkvDt46EyHXRuTYlESLI6L2_VgGXZWJzJNBM2ilMJeUnPnDiuf9HNwxN6J1wm2-0JRKwYP4E2lHxxqueXj_QLuGlPX4L_AaXZIHRNGjE_7CrRhjOm-XRgQjINmbcndjdNzMHriVQFz6tNqWBo14Msotd4S497ZQy_egCSA0PqMV95_s_6Ko-oIjQJjWeoLCCSQdOaaJCO2zTZ9LjICq1lEI84cDMoTo21dQQ0fqzXdBUMi8itftWavtx7BPalO6l_FGkQ6DH9r8A5DNtzDyAkJdGrZ3_Y7XW_G8erqZSoZg&amp;csui=3" TargetMode="External"/><Relationship Id="rId2" Type="http://schemas.openxmlformats.org/officeDocument/2006/relationships/hyperlink" Target="https://www.google.com/search?q=Public+Safety&amp;newwindow=1&amp;sca_esv=ebc9003c0e8ff0d8&amp;sxsrf=ANbL-n7V70iYPrxzM72zY2wuCNubahmXtQ:1771201035066&amp;ei=C2KSaf7fA_DLp84Pz7Ss2QE&amp;biw=1366&amp;bih=607&amp;ved=2ahUKEwiurLq33tySAxXMGtAFHVbDJUcQgK4QegQIAxAB&amp;uact=5&amp;oq=List+some+of+the+services+(such+as+the+library,+recreation+center,+public+transportation,+and+public+safety)+that+Suffolk+community+provides+that+are+funded+by+taxpayers.+%0d%0a&amp;gs_lp=Egxnd3Mtd2l6LXNlcnAirAFMaXN0IHNvbWUgb2YgdGhlIHNlcnZpY2VzIChzdWNoIGFzIHRoZSBsaWJyYXJ5LCByZWNyZWF0aW9uIGNlbnRlciwgcHVibGljIHRyYW5zcG9ydGF0aW9uLCBhbmQgcHVibGljIHNhZmV0eSkgdGhhdCBTdWZmb2xrIGNvbW11bml0eSBwcm92aWRlcyB0aGF0IGFyZSBmdW5kZWQgYnkgdGF4cGF5ZXJzLiAKMgcQIxgnGOoCMgcQIxgnGOoCMgcQIxgnGOoCMgcQIxgnGOoCMgcQIxgnGOoCMg0QLhjHARgnGOoCGK8BMgcQIxgnGOoCMgcQIxgnGOoCMg0QIxjwBRgnGOoCGJ4GMgcQIxgnGOoCMhcQABiABBiRAhi0AhjnBhiKBRjqAtgBATIXEAAYgAQYkQIYtAIY5wYYigUY6gLYAQEyFxAAGIAEGJECGLQCGOcGGIoFGOoC2AEBMhcQABiABBiRAhi0AhjnBhiKBRjqAtgBATIaEC4YgAQYkQIYtAIY5wYYyAMYigUY6gLYAQFIv4oBUNwSWMR2cAF4AZABAJgBAKABAKoBALgBA8gBAPgBAfgBApgCAaACH6gCD5gDH_EFo1Z83-mVHF26BgYIARABGAGSBwExoAcAsgcAuAcAwgcDNC0xyAccgAgA&amp;sclient=gws-wiz-serp&amp;mstk=AUtExfDWkvDt46EyHXRuTYlESLI6L2_VgGXZWJzJNBM2ilMJeUnPnDiuf9HNwxN6J1wm2-0JRKwYP4E2lHxxqueXj_QLuGlPX4L_AaXZIHRNGjE_7CrRhjOm-XRgQjINmbcndjdNzMHriVQFz6tNqWBo14Msotd4S497ZQy_egCSA0PqMV95_s_6Ko-oIjQJjWeoLCCSQdOaaJCO2zTZ9LjICq1lEI84cDMoTo21dQQ0fqzXdBUMi8itftWavtx7BPalO6l_FGkQ6DH9r8A5DNtzDyAkJdGrZ3_Y7XW_G8erqZSoZg&amp;csui=3" TargetMode="External"/><Relationship Id="rId1" Type="http://schemas.openxmlformats.org/officeDocument/2006/relationships/slideLayout" Target="../slideLayouts/slideLayout1.xml"/><Relationship Id="rId6" Type="http://schemas.openxmlformats.org/officeDocument/2006/relationships/hyperlink" Target="https://www.google.com/search?q=Social+%26+Civic+Services&amp;newwindow=1&amp;sca_esv=ebc9003c0e8ff0d8&amp;sxsrf=ANbL-n7V70iYPrxzM72zY2wuCNubahmXtQ:1771201035066&amp;ei=C2KSaf7fA_DLp84Pz7Ss2QE&amp;biw=1366&amp;bih=607&amp;ved=2ahUKEwiurLq33tySAxXMGtAFHVbDJUcQgK4QegQIAxAJ&amp;uact=5&amp;oq=List+some+of+the+services+(such+as+the+library,+recreation+center,+public+transportation,+and+public+safety)+that+Suffolk+community+provides+that+are+funded+by+taxpayers.+%0d%0a&amp;gs_lp=Egxnd3Mtd2l6LXNlcnAirAFMaXN0IHNvbWUgb2YgdGhlIHNlcnZpY2VzIChzdWNoIGFzIHRoZSBsaWJyYXJ5LCByZWNyZWF0aW9uIGNlbnRlciwgcHVibGljIHRyYW5zcG9ydGF0aW9uLCBhbmQgcHVibGljIHNhZmV0eSkgdGhhdCBTdWZmb2xrIGNvbW11bml0eSBwcm92aWRlcyB0aGF0IGFyZSBmdW5kZWQgYnkgdGF4cGF5ZXJzLiAKMgcQIxgnGOoCMgcQIxgnGOoCMgcQIxgnGOoCMgcQIxgnGOoCMgcQIxgnGOoCMg0QLhjHARgnGOoCGK8BMgcQIxgnGOoCMgcQIxgnGOoCMg0QIxjwBRgnGOoCGJ4GMgcQIxgnGOoCMhcQABiABBiRAhi0AhjnBhiKBRjqAtgBATIXEAAYgAQYkQIYtAIY5wYYigUY6gLYAQEyFxAAGIAEGJECGLQCGOcGGIoFGOoC2AEBMhcQABiABBiRAhi0AhjnBhiKBRjqAtgBATIaEC4YgAQYkQIYtAIY5wYYyAMYigUY6gLYAQFIv4oBUNwSWMR2cAF4AZABAJgBAKABAKoBALgBA8gBAPgBAfgBApgCAaACH6gCD5gDH_EFo1Z83-mVHF26BgYIARABGAGSBwExoAcAsgcAuAcAwgcDNC0xyAccgAgA&amp;sclient=gws-wiz-serp&amp;mstk=AUtExfDWkvDt46EyHXRuTYlESLI6L2_VgGXZWJzJNBM2ilMJeUnPnDiuf9HNwxN6J1wm2-0JRKwYP4E2lHxxqueXj_QLuGlPX4L_AaXZIHRNGjE_7CrRhjOm-XRgQjINmbcndjdNzMHriVQFz6tNqWBo14Msotd4S497ZQy_egCSA0PqMV95_s_6Ko-oIjQJjWeoLCCSQdOaaJCO2zTZ9LjICq1lEI84cDMoTo21dQQ0fqzXdBUMi8itftWavtx7BPalO6l_FGkQ6DH9r8A5DNtzDyAkJdGrZ3_Y7XW_G8erqZSoZg&amp;csui=3" TargetMode="External"/><Relationship Id="rId5" Type="http://schemas.openxmlformats.org/officeDocument/2006/relationships/hyperlink" Target="https://www.google.com/search?q=Transportation+%26+Infrastructure&amp;newwindow=1&amp;sca_esv=ebc9003c0e8ff0d8&amp;sxsrf=ANbL-n7V70iYPrxzM72zY2wuCNubahmXtQ:1771201035066&amp;ei=C2KSaf7fA_DLp84Pz7Ss2QE&amp;biw=1366&amp;bih=607&amp;ved=2ahUKEwiurLq33tySAxXMGtAFHVbDJUcQgK4QegQIAxAH&amp;uact=5&amp;oq=List+some+of+the+services+(such+as+the+library,+recreation+center,+public+transportation,+and+public+safety)+that+Suffolk+community+provides+that+are+funded+by+taxpayers.+%0d%0a&amp;gs_lp=Egxnd3Mtd2l6LXNlcnAirAFMaXN0IHNvbWUgb2YgdGhlIHNlcnZpY2VzIChzdWNoIGFzIHRoZSBsaWJyYXJ5LCByZWNyZWF0aW9uIGNlbnRlciwgcHVibGljIHRyYW5zcG9ydGF0aW9uLCBhbmQgcHVibGljIHNhZmV0eSkgdGhhdCBTdWZmb2xrIGNvbW11bml0eSBwcm92aWRlcyB0aGF0IGFyZSBmdW5kZWQgYnkgdGF4cGF5ZXJzLiAKMgcQIxgnGOoCMgcQIxgnGOoCMgcQIxgnGOoCMgcQIxgnGOoCMgcQIxgnGOoCMg0QLhjHARgnGOoCGK8BMgcQIxgnGOoCMgcQIxgnGOoCMg0QIxjwBRgnGOoCGJ4GMgcQIxgnGOoCMhcQABiABBiRAhi0AhjnBhiKBRjqAtgBATIXEAAYgAQYkQIYtAIY5wYYigUY6gLYAQEyFxAAGIAEGJECGLQCGOcGGIoFGOoC2AEBMhcQABiABBiRAhi0AhjnBhiKBRjqAtgBATIaEC4YgAQYkQIYtAIY5wYYyAMYigUY6gLYAQFIv4oBUNwSWMR2cAF4AZABAJgBAKABAKoBALgBA8gBAPgBAfgBApgCAaACH6gCD5gDH_EFo1Z83-mVHF26BgYIARABGAGSBwExoAcAsgcAuAcAwgcDNC0xyAccgAgA&amp;sclient=gws-wiz-serp&amp;mstk=AUtExfDWkvDt46EyHXRuTYlESLI6L2_VgGXZWJzJNBM2ilMJeUnPnDiuf9HNwxN6J1wm2-0JRKwYP4E2lHxxqueXj_QLuGlPX4L_AaXZIHRNGjE_7CrRhjOm-XRgQjINmbcndjdNzMHriVQFz6tNqWBo14Msotd4S497ZQy_egCSA0PqMV95_s_6Ko-oIjQJjWeoLCCSQdOaaJCO2zTZ9LjICq1lEI84cDMoTo21dQQ0fqzXdBUMi8itftWavtx7BPalO6l_FGkQ6DH9r8A5DNtzDyAkJdGrZ3_Y7XW_G8erqZSoZg&amp;csui=3" TargetMode="External"/><Relationship Id="rId4" Type="http://schemas.openxmlformats.org/officeDocument/2006/relationships/hyperlink" Target="https://www.google.com/search?q=Recreation+%26+Parks&amp;newwindow=1&amp;sca_esv=ebc9003c0e8ff0d8&amp;sxsrf=ANbL-n7V70iYPrxzM72zY2wuCNubahmXtQ:1771201035066&amp;ei=C2KSaf7fA_DLp84Pz7Ss2QE&amp;biw=1366&amp;bih=607&amp;ved=2ahUKEwiurLq33tySAxXMGtAFHVbDJUcQgK4QegQIAxAF&amp;uact=5&amp;oq=List+some+of+the+services+(such+as+the+library,+recreation+center,+public+transportation,+and+public+safety)+that+Suffolk+community+provides+that+are+funded+by+taxpayers.+%0d%0a&amp;gs_lp=Egxnd3Mtd2l6LXNlcnAirAFMaXN0IHNvbWUgb2YgdGhlIHNlcnZpY2VzIChzdWNoIGFzIHRoZSBsaWJyYXJ5LCByZWNyZWF0aW9uIGNlbnRlciwgcHVibGljIHRyYW5zcG9ydGF0aW9uLCBhbmQgcHVibGljIHNhZmV0eSkgdGhhdCBTdWZmb2xrIGNvbW11bml0eSBwcm92aWRlcyB0aGF0IGFyZSBmdW5kZWQgYnkgdGF4cGF5ZXJzLiAKMgcQIxgnGOoCMgcQIxgnGOoCMgcQIxgnGOoCMgcQIxgnGOoCMgcQIxgnGOoCMg0QLhjHARgnGOoCGK8BMgcQIxgnGOoCMgcQIxgnGOoCMg0QIxjwBRgnGOoCGJ4GMgcQIxgnGOoCMhcQABiABBiRAhi0AhjnBhiKBRjqAtgBATIXEAAYgAQYkQIYtAIY5wYYigUY6gLYAQEyFxAAGIAEGJECGLQCGOcGGIoFGOoC2AEBMhcQABiABBiRAhi0AhjnBhiKBRjqAtgBATIaEC4YgAQYkQIYtAIY5wYYyAMYigUY6gLYAQFIv4oBUNwSWMR2cAF4AZABAJgBAKABAKoBALgBA8gBAPgBAfgBApgCAaACH6gCD5gDH_EFo1Z83-mVHF26BgYIARABGAGSBwExoAcAsgcAuAcAwgcDNC0xyAccgAgA&amp;sclient=gws-wiz-serp&amp;mstk=AUtExfDWkvDt46EyHXRuTYlESLI6L2_VgGXZWJzJNBM2ilMJeUnPnDiuf9HNwxN6J1wm2-0JRKwYP4E2lHxxqueXj_QLuGlPX4L_AaXZIHRNGjE_7CrRhjOm-XRgQjINmbcndjdNzMHriVQFz6tNqWBo14Msotd4S497ZQy_egCSA0PqMV95_s_6Ko-oIjQJjWeoLCCSQdOaaJCO2zTZ9LjICq1lEI84cDMoTo21dQQ0fqzXdBUMi8itftWavtx7BPalO6l_FGkQ6DH9r8A5DNtzDyAkJdGrZ3_Y7XW_G8erqZSoZg&amp;csui=3"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tel:7573976060" TargetMode="External"/><Relationship Id="rId5" Type="http://schemas.openxmlformats.org/officeDocument/2006/relationships/image" Target="../media/image17.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0319" y="538225"/>
            <a:ext cx="10596282" cy="646331"/>
          </a:xfrm>
          <a:prstGeom prst="rect">
            <a:avLst/>
          </a:prstGeom>
        </p:spPr>
        <p:txBody>
          <a:bodyPr wrap="square">
            <a:spAutoFit/>
          </a:bodyPr>
          <a:lstStyle/>
          <a:p>
            <a:pPr algn="ctr"/>
            <a:r>
              <a:rPr lang="en-US" sz="3600" b="1" i="0" dirty="0" smtClean="0">
                <a:effectLst/>
                <a:latin typeface="Roboto Slab"/>
              </a:rPr>
              <a:t>Citizenship in the Community Merit Badge</a:t>
            </a:r>
            <a:endParaRPr lang="en-US" sz="3600" b="1" i="0" dirty="0">
              <a:effectLst/>
              <a:latin typeface="Roboto Slab"/>
            </a:endParaRPr>
          </a:p>
        </p:txBody>
      </p:sp>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226634" y="3435723"/>
            <a:ext cx="7571303" cy="1384995"/>
          </a:xfrm>
          <a:prstGeom prst="rect">
            <a:avLst/>
          </a:prstGeom>
          <a:noFill/>
        </p:spPr>
        <p:txBody>
          <a:bodyPr wrap="none" rtlCol="0">
            <a:spAutoFit/>
          </a:bodyPr>
          <a:lstStyle/>
          <a:p>
            <a:r>
              <a:rPr lang="en-US" sz="2800" b="1" smtClean="0"/>
              <a:t>Merit Badge Counselor: __________________</a:t>
            </a:r>
            <a:r>
              <a:rPr lang="en-US" sz="2800" smtClean="0"/>
              <a:t>	</a:t>
            </a:r>
          </a:p>
          <a:p>
            <a:endParaRPr lang="en-US" sz="2800" smtClean="0"/>
          </a:p>
          <a:p>
            <a:r>
              <a:rPr lang="en-US" sz="2800" b="1" smtClean="0"/>
              <a:t>Merit Badge Expert: _____________________</a:t>
            </a:r>
            <a:endParaRPr lang="en-US" sz="2800" dirty="0"/>
          </a:p>
        </p:txBody>
      </p:sp>
      <p:pic>
        <p:nvPicPr>
          <p:cNvPr id="1028" name="Picture 4" descr="https://www.scouting.org/wp-content/uploads/2022/11/citizen-in-comm_MB_pamphlet.jpg"/>
          <p:cNvPicPr>
            <a:picLocks noChangeAspect="1" noChangeArrowheads="1"/>
          </p:cNvPicPr>
          <p:nvPr/>
        </p:nvPicPr>
        <p:blipFill rotWithShape="1">
          <a:blip r:embed="rId2">
            <a:extLst>
              <a:ext uri="{28A0092B-C50C-407E-A947-70E740481C1C}">
                <a14:useLocalDpi xmlns:a14="http://schemas.microsoft.com/office/drawing/2010/main" val="0"/>
              </a:ext>
            </a:extLst>
          </a:blip>
          <a:srcRect l="17871" t="2118" r="19092" b="-2118"/>
          <a:stretch/>
        </p:blipFill>
        <p:spPr bwMode="auto">
          <a:xfrm>
            <a:off x="874059" y="2223220"/>
            <a:ext cx="2581835"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84299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3071" y="363069"/>
            <a:ext cx="11509682" cy="338554"/>
          </a:xfrm>
          <a:prstGeom prst="rect">
            <a:avLst/>
          </a:prstGeom>
          <a:solidFill>
            <a:srgbClr val="FFFF00"/>
          </a:solidFill>
          <a:ln>
            <a:solidFill>
              <a:schemeClr val="tx1"/>
            </a:solidFill>
          </a:ln>
        </p:spPr>
        <p:txBody>
          <a:bodyPr wrap="square">
            <a:spAutoFit/>
          </a:bodyPr>
          <a:lstStyle/>
          <a:p>
            <a:r>
              <a:rPr lang="en-US" sz="800" b="1" dirty="0">
                <a:solidFill>
                  <a:srgbClr val="515354"/>
                </a:solidFill>
                <a:latin typeface="Roboto"/>
              </a:rPr>
              <a:t>2. Do the following</a:t>
            </a:r>
            <a:r>
              <a:rPr lang="en-US" sz="800" b="1" dirty="0" smtClean="0">
                <a:solidFill>
                  <a:srgbClr val="515354"/>
                </a:solidFill>
                <a:latin typeface="Roboto"/>
              </a:rPr>
              <a:t>:</a:t>
            </a:r>
            <a:r>
              <a:rPr lang="en-US" sz="800" dirty="0" smtClean="0">
                <a:solidFill>
                  <a:srgbClr val="515354"/>
                </a:solidFill>
                <a:latin typeface="Roboto"/>
              </a:rPr>
              <a:t>(</a:t>
            </a:r>
            <a:r>
              <a:rPr lang="en-US" sz="800" dirty="0">
                <a:solidFill>
                  <a:srgbClr val="515354"/>
                </a:solidFill>
                <a:latin typeface="Roboto"/>
              </a:rPr>
              <a:t>2) Fire station, </a:t>
            </a:r>
            <a:r>
              <a:rPr lang="en-US" sz="800" b="1" u="sng" dirty="0">
                <a:solidFill>
                  <a:srgbClr val="FF0000"/>
                </a:solidFill>
                <a:latin typeface="Roboto"/>
              </a:rPr>
              <a:t>police station</a:t>
            </a:r>
            <a:r>
              <a:rPr lang="en-US" sz="800" dirty="0">
                <a:solidFill>
                  <a:srgbClr val="515354"/>
                </a:solidFill>
                <a:latin typeface="Roboto"/>
              </a:rPr>
              <a:t>, and hospital nearest your home</a:t>
            </a:r>
          </a:p>
          <a:p>
            <a:pPr>
              <a:buFont typeface="Arial" panose="020B0604020202020204" pitchFamily="34" charset="0"/>
              <a:buChar char="•"/>
            </a:pPr>
            <a:r>
              <a:rPr lang="en-US" sz="800" dirty="0" smtClean="0">
                <a:solidFill>
                  <a:srgbClr val="515354"/>
                </a:solidFill>
                <a:latin typeface="Roboto"/>
              </a:rPr>
              <a:t>.</a:t>
            </a:r>
            <a:endParaRPr lang="en-US" sz="800" dirty="0">
              <a:solidFill>
                <a:srgbClr val="515354"/>
              </a:solidFill>
              <a:latin typeface="Roboto"/>
            </a:endParaRPr>
          </a:p>
        </p:txBody>
      </p:sp>
      <p:pic>
        <p:nvPicPr>
          <p:cNvPr id="4" name="Picture 3"/>
          <p:cNvPicPr>
            <a:picLocks noChangeAspect="1"/>
          </p:cNvPicPr>
          <p:nvPr/>
        </p:nvPicPr>
        <p:blipFill rotWithShape="1">
          <a:blip r:embed="rId2"/>
          <a:srcRect l="44082" t="24397" r="13135" b="8059"/>
          <a:stretch/>
        </p:blipFill>
        <p:spPr>
          <a:xfrm>
            <a:off x="363071" y="1540042"/>
            <a:ext cx="5566610" cy="4940969"/>
          </a:xfrm>
          <a:prstGeom prst="rect">
            <a:avLst/>
          </a:prstGeom>
        </p:spPr>
      </p:pic>
      <p:pic>
        <p:nvPicPr>
          <p:cNvPr id="5" name="Picture 4"/>
          <p:cNvPicPr>
            <a:picLocks noChangeAspect="1"/>
          </p:cNvPicPr>
          <p:nvPr/>
        </p:nvPicPr>
        <p:blipFill rotWithShape="1">
          <a:blip r:embed="rId3"/>
          <a:srcRect l="43118" t="24739" r="10762" b="7552"/>
          <a:stretch/>
        </p:blipFill>
        <p:spPr>
          <a:xfrm>
            <a:off x="6048584" y="1489911"/>
            <a:ext cx="5767019" cy="4953000"/>
          </a:xfrm>
          <a:prstGeom prst="rect">
            <a:avLst/>
          </a:prstGeom>
        </p:spPr>
      </p:pic>
    </p:spTree>
    <p:extLst>
      <p:ext uri="{BB962C8B-B14F-4D97-AF65-F5344CB8AC3E}">
        <p14:creationId xmlns:p14="http://schemas.microsoft.com/office/powerpoint/2010/main" val="8927396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3071" y="363069"/>
            <a:ext cx="11509682" cy="215444"/>
          </a:xfrm>
          <a:prstGeom prst="rect">
            <a:avLst/>
          </a:prstGeom>
          <a:solidFill>
            <a:srgbClr val="FFFF00"/>
          </a:solidFill>
          <a:ln>
            <a:solidFill>
              <a:schemeClr val="tx1"/>
            </a:solidFill>
          </a:ln>
        </p:spPr>
        <p:txBody>
          <a:bodyPr wrap="square">
            <a:spAutoFit/>
          </a:bodyPr>
          <a:lstStyle/>
          <a:p>
            <a:r>
              <a:rPr lang="en-US" sz="800" b="1" dirty="0">
                <a:solidFill>
                  <a:srgbClr val="515354"/>
                </a:solidFill>
                <a:latin typeface="Roboto"/>
              </a:rPr>
              <a:t>2. Do the following</a:t>
            </a:r>
            <a:r>
              <a:rPr lang="en-US" sz="800" b="1" dirty="0" smtClean="0">
                <a:solidFill>
                  <a:srgbClr val="515354"/>
                </a:solidFill>
                <a:latin typeface="Roboto"/>
              </a:rPr>
              <a:t>:</a:t>
            </a:r>
            <a:r>
              <a:rPr lang="en-US" sz="800" dirty="0" smtClean="0">
                <a:solidFill>
                  <a:srgbClr val="515354"/>
                </a:solidFill>
                <a:latin typeface="Roboto"/>
              </a:rPr>
              <a:t>(</a:t>
            </a:r>
            <a:r>
              <a:rPr lang="en-US" sz="800" dirty="0">
                <a:solidFill>
                  <a:srgbClr val="515354"/>
                </a:solidFill>
                <a:latin typeface="Roboto"/>
              </a:rPr>
              <a:t>2) </a:t>
            </a:r>
            <a:r>
              <a:rPr lang="en-US" sz="800" b="1" u="sng" dirty="0">
                <a:solidFill>
                  <a:srgbClr val="FF0000"/>
                </a:solidFill>
                <a:latin typeface="Roboto"/>
              </a:rPr>
              <a:t>Fire station</a:t>
            </a:r>
            <a:r>
              <a:rPr lang="en-US" sz="800" dirty="0">
                <a:solidFill>
                  <a:srgbClr val="515354"/>
                </a:solidFill>
                <a:latin typeface="Roboto"/>
              </a:rPr>
              <a:t>, police station, and hospital nearest your </a:t>
            </a:r>
            <a:r>
              <a:rPr lang="en-US" sz="800" dirty="0" smtClean="0">
                <a:solidFill>
                  <a:srgbClr val="515354"/>
                </a:solidFill>
                <a:latin typeface="Roboto"/>
              </a:rPr>
              <a:t>home</a:t>
            </a:r>
            <a:endParaRPr lang="en-US" sz="800" dirty="0">
              <a:solidFill>
                <a:srgbClr val="515354"/>
              </a:solidFill>
              <a:latin typeface="Roboto"/>
            </a:endParaRPr>
          </a:p>
        </p:txBody>
      </p:sp>
      <p:pic>
        <p:nvPicPr>
          <p:cNvPr id="2" name="Picture 1"/>
          <p:cNvPicPr>
            <a:picLocks noChangeAspect="1"/>
          </p:cNvPicPr>
          <p:nvPr/>
        </p:nvPicPr>
        <p:blipFill rotWithShape="1">
          <a:blip r:embed="rId2"/>
          <a:srcRect l="40776" t="26563" r="5784" b="11979"/>
          <a:stretch/>
        </p:blipFill>
        <p:spPr>
          <a:xfrm>
            <a:off x="457199" y="1752600"/>
            <a:ext cx="5505451" cy="4495800"/>
          </a:xfrm>
          <a:prstGeom prst="rect">
            <a:avLst/>
          </a:prstGeom>
        </p:spPr>
      </p:pic>
      <p:sp>
        <p:nvSpPr>
          <p:cNvPr id="6" name="TextBox 5"/>
          <p:cNvSpPr txBox="1"/>
          <p:nvPr/>
        </p:nvSpPr>
        <p:spPr>
          <a:xfrm>
            <a:off x="5410200" y="1383268"/>
            <a:ext cx="1785745" cy="369332"/>
          </a:xfrm>
          <a:prstGeom prst="rect">
            <a:avLst/>
          </a:prstGeom>
          <a:noFill/>
        </p:spPr>
        <p:txBody>
          <a:bodyPr wrap="none" rtlCol="0">
            <a:spAutoFit/>
          </a:bodyPr>
          <a:lstStyle/>
          <a:p>
            <a:r>
              <a:rPr lang="en-US" dirty="0" smtClean="0"/>
              <a:t>Fire Department </a:t>
            </a:r>
            <a:endParaRPr lang="en-US" dirty="0"/>
          </a:p>
        </p:txBody>
      </p:sp>
      <p:pic>
        <p:nvPicPr>
          <p:cNvPr id="7" name="Picture 6"/>
          <p:cNvPicPr>
            <a:picLocks noChangeAspect="1"/>
          </p:cNvPicPr>
          <p:nvPr/>
        </p:nvPicPr>
        <p:blipFill rotWithShape="1">
          <a:blip r:embed="rId3"/>
          <a:srcRect l="39605" t="30729" r="5784" b="13802"/>
          <a:stretch/>
        </p:blipFill>
        <p:spPr>
          <a:xfrm>
            <a:off x="6089211" y="1818692"/>
            <a:ext cx="5645590" cy="4429708"/>
          </a:xfrm>
          <a:prstGeom prst="rect">
            <a:avLst/>
          </a:prstGeom>
        </p:spPr>
      </p:pic>
    </p:spTree>
    <p:extLst>
      <p:ext uri="{BB962C8B-B14F-4D97-AF65-F5344CB8AC3E}">
        <p14:creationId xmlns:p14="http://schemas.microsoft.com/office/powerpoint/2010/main" val="29835106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3071" y="363069"/>
            <a:ext cx="11509682" cy="461665"/>
          </a:xfrm>
          <a:prstGeom prst="rect">
            <a:avLst/>
          </a:prstGeom>
          <a:solidFill>
            <a:srgbClr val="FFFF00"/>
          </a:solidFill>
          <a:ln>
            <a:solidFill>
              <a:schemeClr val="tx1"/>
            </a:solidFill>
          </a:ln>
        </p:spPr>
        <p:txBody>
          <a:bodyPr wrap="square">
            <a:spAutoFit/>
          </a:bodyPr>
          <a:lstStyle/>
          <a:p>
            <a:r>
              <a:rPr lang="en-US" sz="800" b="1" dirty="0">
                <a:solidFill>
                  <a:srgbClr val="515354"/>
                </a:solidFill>
                <a:latin typeface="Roboto"/>
              </a:rPr>
              <a:t>2. Do the following:</a:t>
            </a:r>
          </a:p>
          <a:p>
            <a:pPr>
              <a:buFont typeface="Arial" panose="020B0604020202020204" pitchFamily="34" charset="0"/>
              <a:buChar char="•"/>
            </a:pPr>
            <a:r>
              <a:rPr lang="en-US" sz="800" dirty="0">
                <a:solidFill>
                  <a:srgbClr val="515354"/>
                </a:solidFill>
                <a:latin typeface="Roboto"/>
              </a:rPr>
              <a:t>(a) Using an electronic mapping tool or paper map, locate and pinpoint the following services and landmarks in your community. Determine and record the distances from your home including driving time AND either walking or biking time.</a:t>
            </a:r>
          </a:p>
          <a:p>
            <a:pPr>
              <a:buFont typeface="Arial" panose="020B0604020202020204" pitchFamily="34" charset="0"/>
              <a:buChar char="•"/>
            </a:pPr>
            <a:r>
              <a:rPr lang="en-US" sz="800" dirty="0" smtClean="0">
                <a:solidFill>
                  <a:srgbClr val="515354"/>
                </a:solidFill>
                <a:latin typeface="Roboto"/>
              </a:rPr>
              <a:t>(</a:t>
            </a:r>
            <a:r>
              <a:rPr lang="en-US" sz="800" dirty="0">
                <a:solidFill>
                  <a:srgbClr val="515354"/>
                </a:solidFill>
                <a:latin typeface="Roboto"/>
              </a:rPr>
              <a:t>2) Fire station, police station, and </a:t>
            </a:r>
            <a:r>
              <a:rPr lang="en-US" sz="800" b="1" u="sng" dirty="0">
                <a:solidFill>
                  <a:srgbClr val="FF0000"/>
                </a:solidFill>
                <a:latin typeface="Roboto"/>
              </a:rPr>
              <a:t>hospital </a:t>
            </a:r>
            <a:r>
              <a:rPr lang="en-US" sz="800" dirty="0">
                <a:solidFill>
                  <a:srgbClr val="515354"/>
                </a:solidFill>
                <a:latin typeface="Roboto"/>
              </a:rPr>
              <a:t>nearest your </a:t>
            </a:r>
            <a:r>
              <a:rPr lang="en-US" sz="800" dirty="0" smtClean="0">
                <a:solidFill>
                  <a:srgbClr val="515354"/>
                </a:solidFill>
                <a:latin typeface="Roboto"/>
              </a:rPr>
              <a:t>home</a:t>
            </a:r>
            <a:endParaRPr lang="en-US" sz="800" dirty="0">
              <a:solidFill>
                <a:srgbClr val="515354"/>
              </a:solidFill>
              <a:latin typeface="Roboto"/>
            </a:endParaRPr>
          </a:p>
        </p:txBody>
      </p:sp>
      <p:sp>
        <p:nvSpPr>
          <p:cNvPr id="6" name="TextBox 5"/>
          <p:cNvSpPr txBox="1"/>
          <p:nvPr/>
        </p:nvSpPr>
        <p:spPr>
          <a:xfrm>
            <a:off x="5042649" y="1464522"/>
            <a:ext cx="2150525" cy="369332"/>
          </a:xfrm>
          <a:prstGeom prst="rect">
            <a:avLst/>
          </a:prstGeom>
          <a:noFill/>
        </p:spPr>
        <p:txBody>
          <a:bodyPr wrap="none" rtlCol="0">
            <a:spAutoFit/>
          </a:bodyPr>
          <a:lstStyle/>
          <a:p>
            <a:r>
              <a:rPr lang="en-US" dirty="0" smtClean="0"/>
              <a:t>Bon Secures Hospital</a:t>
            </a:r>
            <a:endParaRPr lang="en-US" dirty="0"/>
          </a:p>
        </p:txBody>
      </p:sp>
      <p:pic>
        <p:nvPicPr>
          <p:cNvPr id="4" name="Picture 3"/>
          <p:cNvPicPr>
            <a:picLocks noChangeAspect="1"/>
          </p:cNvPicPr>
          <p:nvPr/>
        </p:nvPicPr>
        <p:blipFill rotWithShape="1">
          <a:blip r:embed="rId2"/>
          <a:srcRect l="40922" t="23699" r="9151" b="9635"/>
          <a:stretch/>
        </p:blipFill>
        <p:spPr>
          <a:xfrm>
            <a:off x="5621804" y="1833854"/>
            <a:ext cx="6250949" cy="4692793"/>
          </a:xfrm>
          <a:prstGeom prst="rect">
            <a:avLst/>
          </a:prstGeom>
        </p:spPr>
      </p:pic>
      <p:pic>
        <p:nvPicPr>
          <p:cNvPr id="5" name="Picture 4"/>
          <p:cNvPicPr>
            <a:picLocks noChangeAspect="1"/>
          </p:cNvPicPr>
          <p:nvPr/>
        </p:nvPicPr>
        <p:blipFill rotWithShape="1">
          <a:blip r:embed="rId3"/>
          <a:srcRect l="41280" t="23280" r="12453" b="10314"/>
          <a:stretch/>
        </p:blipFill>
        <p:spPr>
          <a:xfrm>
            <a:off x="503263" y="2393305"/>
            <a:ext cx="4868838" cy="3928968"/>
          </a:xfrm>
          <a:prstGeom prst="rect">
            <a:avLst/>
          </a:prstGeom>
        </p:spPr>
      </p:pic>
    </p:spTree>
    <p:extLst>
      <p:ext uri="{BB962C8B-B14F-4D97-AF65-F5344CB8AC3E}">
        <p14:creationId xmlns:p14="http://schemas.microsoft.com/office/powerpoint/2010/main" val="1790831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3071" y="363069"/>
            <a:ext cx="11509682" cy="215444"/>
          </a:xfrm>
          <a:prstGeom prst="rect">
            <a:avLst/>
          </a:prstGeom>
          <a:solidFill>
            <a:srgbClr val="FFFF00"/>
          </a:solidFill>
          <a:ln>
            <a:solidFill>
              <a:schemeClr val="tx1"/>
            </a:solidFill>
          </a:ln>
        </p:spPr>
        <p:txBody>
          <a:bodyPr wrap="square">
            <a:spAutoFit/>
          </a:bodyPr>
          <a:lstStyle/>
          <a:p>
            <a:r>
              <a:rPr lang="en-US" sz="800" b="1" dirty="0">
                <a:solidFill>
                  <a:srgbClr val="515354"/>
                </a:solidFill>
                <a:latin typeface="Roboto"/>
              </a:rPr>
              <a:t>2. Do the following</a:t>
            </a:r>
            <a:r>
              <a:rPr lang="en-US" sz="800" b="1" dirty="0" smtClean="0">
                <a:solidFill>
                  <a:srgbClr val="515354"/>
                </a:solidFill>
                <a:latin typeface="Roboto"/>
              </a:rPr>
              <a:t>:  </a:t>
            </a:r>
            <a:r>
              <a:rPr lang="en-US" sz="800" dirty="0" smtClean="0">
                <a:solidFill>
                  <a:srgbClr val="515354"/>
                </a:solidFill>
                <a:latin typeface="Roboto"/>
              </a:rPr>
              <a:t>(</a:t>
            </a:r>
            <a:r>
              <a:rPr lang="en-US" sz="800" dirty="0">
                <a:solidFill>
                  <a:srgbClr val="515354"/>
                </a:solidFill>
                <a:latin typeface="Roboto"/>
              </a:rPr>
              <a:t>3) Parks, playgrounds, recreation areas, and </a:t>
            </a:r>
            <a:r>
              <a:rPr lang="en-US" sz="800" dirty="0" smtClean="0">
                <a:solidFill>
                  <a:srgbClr val="515354"/>
                </a:solidFill>
                <a:latin typeface="Roboto"/>
              </a:rPr>
              <a:t>trails</a:t>
            </a:r>
            <a:endParaRPr lang="en-US" sz="800" dirty="0">
              <a:solidFill>
                <a:srgbClr val="515354"/>
              </a:solidFill>
              <a:latin typeface="Roboto"/>
            </a:endParaRPr>
          </a:p>
        </p:txBody>
      </p:sp>
      <p:sp>
        <p:nvSpPr>
          <p:cNvPr id="6" name="TextBox 5"/>
          <p:cNvSpPr txBox="1"/>
          <p:nvPr/>
        </p:nvSpPr>
        <p:spPr>
          <a:xfrm>
            <a:off x="3781694" y="1464522"/>
            <a:ext cx="4672433" cy="369332"/>
          </a:xfrm>
          <a:prstGeom prst="rect">
            <a:avLst/>
          </a:prstGeom>
          <a:noFill/>
        </p:spPr>
        <p:txBody>
          <a:bodyPr wrap="none" rtlCol="0">
            <a:spAutoFit/>
          </a:bodyPr>
          <a:lstStyle/>
          <a:p>
            <a:r>
              <a:rPr lang="en-US" dirty="0" smtClean="0"/>
              <a:t>Parks and Trails for recreation around my home</a:t>
            </a:r>
            <a:endParaRPr lang="en-US" dirty="0"/>
          </a:p>
        </p:txBody>
      </p:sp>
      <p:pic>
        <p:nvPicPr>
          <p:cNvPr id="2" name="Picture 1"/>
          <p:cNvPicPr>
            <a:picLocks noChangeAspect="1"/>
          </p:cNvPicPr>
          <p:nvPr/>
        </p:nvPicPr>
        <p:blipFill rotWithShape="1">
          <a:blip r:embed="rId2"/>
          <a:srcRect l="6809" t="30729" r="9736" b="5729"/>
          <a:stretch/>
        </p:blipFill>
        <p:spPr>
          <a:xfrm>
            <a:off x="688661" y="1833854"/>
            <a:ext cx="10858500" cy="4648200"/>
          </a:xfrm>
          <a:prstGeom prst="rect">
            <a:avLst/>
          </a:prstGeom>
        </p:spPr>
      </p:pic>
    </p:spTree>
    <p:extLst>
      <p:ext uri="{BB962C8B-B14F-4D97-AF65-F5344CB8AC3E}">
        <p14:creationId xmlns:p14="http://schemas.microsoft.com/office/powerpoint/2010/main" val="33637567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3071" y="363069"/>
            <a:ext cx="11509682" cy="338554"/>
          </a:xfrm>
          <a:prstGeom prst="rect">
            <a:avLst/>
          </a:prstGeom>
          <a:solidFill>
            <a:srgbClr val="FFFF00"/>
          </a:solidFill>
          <a:ln>
            <a:solidFill>
              <a:schemeClr val="tx1"/>
            </a:solidFill>
          </a:ln>
        </p:spPr>
        <p:txBody>
          <a:bodyPr wrap="square">
            <a:spAutoFit/>
          </a:bodyPr>
          <a:lstStyle/>
          <a:p>
            <a:r>
              <a:rPr lang="en-US" sz="800" b="1" dirty="0">
                <a:solidFill>
                  <a:srgbClr val="515354"/>
                </a:solidFill>
                <a:latin typeface="Roboto"/>
              </a:rPr>
              <a:t>2. Do the following</a:t>
            </a:r>
            <a:r>
              <a:rPr lang="en-US" sz="800" b="1" dirty="0" smtClean="0">
                <a:solidFill>
                  <a:srgbClr val="515354"/>
                </a:solidFill>
                <a:latin typeface="Roboto"/>
              </a:rPr>
              <a:t>: </a:t>
            </a:r>
            <a:r>
              <a:rPr lang="en-US" sz="800" dirty="0" smtClean="0">
                <a:solidFill>
                  <a:srgbClr val="515354"/>
                </a:solidFill>
                <a:latin typeface="Roboto"/>
              </a:rPr>
              <a:t>(</a:t>
            </a:r>
            <a:r>
              <a:rPr lang="en-US" sz="800" dirty="0">
                <a:solidFill>
                  <a:srgbClr val="515354"/>
                </a:solidFill>
                <a:latin typeface="Roboto"/>
              </a:rPr>
              <a:t>4) Historical or other interesting points of interest.</a:t>
            </a:r>
          </a:p>
          <a:p>
            <a:pPr>
              <a:buFont typeface="Arial" panose="020B0604020202020204" pitchFamily="34" charset="0"/>
              <a:buChar char="•"/>
            </a:pPr>
            <a:endParaRPr lang="en-US" sz="800" dirty="0">
              <a:solidFill>
                <a:srgbClr val="515354"/>
              </a:solidFill>
              <a:latin typeface="Roboto"/>
            </a:endParaRPr>
          </a:p>
        </p:txBody>
      </p:sp>
      <p:sp>
        <p:nvSpPr>
          <p:cNvPr id="6" name="TextBox 5"/>
          <p:cNvSpPr txBox="1"/>
          <p:nvPr/>
        </p:nvSpPr>
        <p:spPr>
          <a:xfrm>
            <a:off x="3781694" y="1464522"/>
            <a:ext cx="6930808" cy="369332"/>
          </a:xfrm>
          <a:prstGeom prst="rect">
            <a:avLst/>
          </a:prstGeom>
          <a:noFill/>
        </p:spPr>
        <p:txBody>
          <a:bodyPr wrap="none" rtlCol="0">
            <a:spAutoFit/>
          </a:bodyPr>
          <a:lstStyle/>
          <a:p>
            <a:r>
              <a:rPr lang="en-US" dirty="0" smtClean="0"/>
              <a:t>Historical sites; does not include Yorktown, Colonial Williamsburg, or DC</a:t>
            </a:r>
            <a:endParaRPr lang="en-US" dirty="0"/>
          </a:p>
        </p:txBody>
      </p:sp>
      <p:pic>
        <p:nvPicPr>
          <p:cNvPr id="4" name="Picture 3"/>
          <p:cNvPicPr>
            <a:picLocks noChangeAspect="1"/>
          </p:cNvPicPr>
          <p:nvPr/>
        </p:nvPicPr>
        <p:blipFill rotWithShape="1">
          <a:blip r:embed="rId2"/>
          <a:srcRect l="1976" t="15365" r="5490" b="17448"/>
          <a:stretch/>
        </p:blipFill>
        <p:spPr>
          <a:xfrm>
            <a:off x="363072" y="1865516"/>
            <a:ext cx="11509682" cy="4698572"/>
          </a:xfrm>
          <a:prstGeom prst="rect">
            <a:avLst/>
          </a:prstGeom>
        </p:spPr>
      </p:pic>
    </p:spTree>
    <p:extLst>
      <p:ext uri="{BB962C8B-B14F-4D97-AF65-F5344CB8AC3E}">
        <p14:creationId xmlns:p14="http://schemas.microsoft.com/office/powerpoint/2010/main" val="16340650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3071" y="363069"/>
            <a:ext cx="11509682" cy="377026"/>
          </a:xfrm>
          <a:prstGeom prst="rect">
            <a:avLst/>
          </a:prstGeom>
          <a:solidFill>
            <a:srgbClr val="FFFF00"/>
          </a:solidFill>
          <a:ln>
            <a:solidFill>
              <a:schemeClr val="tx1"/>
            </a:solidFill>
          </a:ln>
        </p:spPr>
        <p:txBody>
          <a:bodyPr wrap="square">
            <a:spAutoFit/>
          </a:bodyPr>
          <a:lstStyle/>
          <a:p>
            <a:r>
              <a:rPr lang="en-US" sz="800" b="1" dirty="0">
                <a:solidFill>
                  <a:srgbClr val="515354"/>
                </a:solidFill>
                <a:latin typeface="Roboto"/>
              </a:rPr>
              <a:t>2. Do the following:</a:t>
            </a:r>
          </a:p>
          <a:p>
            <a:pPr>
              <a:buFont typeface="Arial" panose="020B0604020202020204" pitchFamily="34" charset="0"/>
              <a:buChar char="•"/>
            </a:pPr>
            <a:r>
              <a:rPr lang="en-US" sz="800" dirty="0" smtClean="0">
                <a:solidFill>
                  <a:srgbClr val="515354"/>
                </a:solidFill>
                <a:latin typeface="Roboto"/>
              </a:rPr>
              <a:t>(4) Historical or other interesting points of interest. </a:t>
            </a:r>
            <a:r>
              <a:rPr lang="en-US" sz="1050" dirty="0" smtClean="0">
                <a:solidFill>
                  <a:srgbClr val="FF0000"/>
                </a:solidFill>
                <a:latin typeface="Roboto"/>
              </a:rPr>
              <a:t>(b) Chart the organization of your local or state government. Show the top offices and tell whether they are elected or appointed.</a:t>
            </a:r>
            <a:endParaRPr lang="en-US" sz="1050" dirty="0">
              <a:solidFill>
                <a:srgbClr val="FF0000"/>
              </a:solidFill>
              <a:latin typeface="Roboto"/>
            </a:endParaRPr>
          </a:p>
        </p:txBody>
      </p:sp>
      <p:pic>
        <p:nvPicPr>
          <p:cNvPr id="1026" name="Picture 2" descr="May be an image of map and text that says 'KиKo NWTOUK 一南 City of Suffolk FY 2024-2025 Operating and Capital Budget Organizational Chart CircuitCourt Court Citizens Commissioner ofthe Treasurer City Attorney City Council Assessor School Board City Manager Commonwealth's Sheriff Planning Commission Deputy City Manager Other Authorities. Boards, Commissions City Clerk Director of Planning Community Dovelopment Director Capital Programs &amp; Facilities Chief Deputy City Manager Police Economic Development Director Public Works Vorks Fire Chief Director of Director of Information Technology Recreation Director Public Utilities Director Finance Director of Elected Officiak Community Appointed AppointedOfficials Officials of Director Social Services Resources Director of Librari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674" y="1466850"/>
            <a:ext cx="6368138" cy="508514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nvSpPr>
        <p:spPr bwMode="auto">
          <a:xfrm>
            <a:off x="6977103" y="1351943"/>
            <a:ext cx="4755575" cy="209288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sng" strike="noStrike" cap="none" normalizeH="0" baseline="0" dirty="0" smtClean="0">
                <a:ln>
                  <a:noFill/>
                </a:ln>
                <a:solidFill>
                  <a:srgbClr val="0A0A0A"/>
                </a:solidFill>
                <a:effectLst/>
                <a:latin typeface="Google Sans"/>
              </a:rPr>
              <a:t>Elected City Council Members (2026):</a:t>
            </a:r>
            <a:endParaRPr kumimoji="0" lang="en-US" altLang="en-US" sz="1400" b="1" i="0" u="sng"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Mayor:</a:t>
            </a:r>
            <a:r>
              <a:rPr kumimoji="0" lang="en-US" altLang="en-US" sz="1200" b="0" i="0" u="none" strike="noStrike" cap="none" normalizeH="0" baseline="0" dirty="0" smtClean="0">
                <a:ln>
                  <a:noFill/>
                </a:ln>
                <a:solidFill>
                  <a:srgbClr val="0A0A0A"/>
                </a:solidFill>
                <a:effectLst/>
                <a:latin typeface="Google Sans"/>
              </a:rPr>
              <a:t> </a:t>
            </a:r>
            <a:r>
              <a:rPr kumimoji="0" lang="en-US" altLang="en-US" sz="1200" b="0" i="0" u="none" strike="noStrike" cap="none" normalizeH="0" baseline="0" dirty="0" smtClean="0">
                <a:ln>
                  <a:noFill/>
                </a:ln>
                <a:solidFill>
                  <a:srgbClr val="1A0DAB"/>
                </a:solidFill>
                <a:effectLst/>
                <a:latin typeface="Google Sans"/>
                <a:hlinkClick r:id="rId3"/>
              </a:rPr>
              <a:t>Michael D. </a:t>
            </a:r>
            <a:r>
              <a:rPr kumimoji="0" lang="en-US" altLang="en-US" sz="1200" b="0" i="0" u="none" strike="noStrike" cap="none" normalizeH="0" baseline="0" dirty="0" err="1" smtClean="0">
                <a:ln>
                  <a:noFill/>
                </a:ln>
                <a:solidFill>
                  <a:srgbClr val="1A0DAB"/>
                </a:solidFill>
                <a:effectLst/>
                <a:latin typeface="Google Sans"/>
                <a:hlinkClick r:id="rId3"/>
              </a:rPr>
              <a:t>Duman</a:t>
            </a: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Vice Mayor:</a:t>
            </a:r>
            <a:r>
              <a:rPr kumimoji="0" lang="en-US" altLang="en-US" sz="1200" b="0" i="0" u="none" strike="noStrike" cap="none" normalizeH="0" baseline="0" dirty="0" smtClean="0">
                <a:ln>
                  <a:noFill/>
                </a:ln>
                <a:solidFill>
                  <a:srgbClr val="0A0A0A"/>
                </a:solidFill>
                <a:effectLst/>
                <a:latin typeface="Google Sans"/>
              </a:rPr>
              <a:t> </a:t>
            </a:r>
            <a:r>
              <a:rPr kumimoji="0" lang="en-US" altLang="en-US" sz="1200" b="0" i="0" u="none" strike="noStrike" cap="none" normalizeH="0" baseline="0" dirty="0" smtClean="0">
                <a:ln>
                  <a:noFill/>
                </a:ln>
                <a:solidFill>
                  <a:srgbClr val="1A0DAB"/>
                </a:solidFill>
                <a:effectLst/>
                <a:latin typeface="Google Sans"/>
                <a:hlinkClick r:id="rId4"/>
              </a:rPr>
              <a:t>Lue R. Ward, Jr. (Nansemond Borough)</a:t>
            </a: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err="1" smtClean="0">
                <a:ln>
                  <a:noFill/>
                </a:ln>
                <a:solidFill>
                  <a:srgbClr val="0A0A0A"/>
                </a:solidFill>
                <a:effectLst/>
                <a:latin typeface="Google Sans"/>
                <a:hlinkClick r:id="rId5"/>
              </a:rPr>
              <a:t>Chuckatuck</a:t>
            </a:r>
            <a:r>
              <a:rPr kumimoji="0" lang="en-US" altLang="en-US" sz="1200" b="1" i="0" u="none" strike="noStrike" cap="none" normalizeH="0" baseline="0" dirty="0" smtClean="0">
                <a:ln>
                  <a:noFill/>
                </a:ln>
                <a:solidFill>
                  <a:srgbClr val="0A0A0A"/>
                </a:solidFill>
                <a:effectLst/>
                <a:latin typeface="Google Sans"/>
                <a:hlinkClick r:id="rId5"/>
              </a:rPr>
              <a:t> Borough</a:t>
            </a:r>
            <a:r>
              <a:rPr kumimoji="0" lang="en-US" altLang="en-US" sz="1200" b="1" i="0" u="none" strike="noStrike" cap="none" normalizeH="0" baseline="0" dirty="0" smtClean="0">
                <a:ln>
                  <a:noFill/>
                </a:ln>
                <a:solidFill>
                  <a:srgbClr val="0A0A0A"/>
                </a:solidFill>
                <a:effectLst/>
                <a:latin typeface="Google Sans"/>
              </a:rPr>
              <a:t>:</a:t>
            </a:r>
            <a:r>
              <a:rPr kumimoji="0" lang="en-US" altLang="en-US" sz="1200" b="0" i="0" u="none" strike="noStrike" cap="none" normalizeH="0" baseline="0" dirty="0" smtClean="0">
                <a:ln>
                  <a:noFill/>
                </a:ln>
                <a:solidFill>
                  <a:srgbClr val="0A0A0A"/>
                </a:solidFill>
                <a:effectLst/>
                <a:latin typeface="Google Sans"/>
              </a:rPr>
              <a:t> </a:t>
            </a:r>
            <a:r>
              <a:rPr kumimoji="0" lang="en-US" altLang="en-US" sz="1200" b="0" i="0" u="none" strike="noStrike" cap="none" normalizeH="0" baseline="0" dirty="0" smtClean="0">
                <a:ln>
                  <a:noFill/>
                </a:ln>
                <a:solidFill>
                  <a:srgbClr val="1A0DAB"/>
                </a:solidFill>
                <a:effectLst/>
                <a:latin typeface="Google Sans"/>
                <a:hlinkClick r:id="rId6"/>
              </a:rPr>
              <a:t>Shelley Butler Barlow</a:t>
            </a: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hlinkClick r:id="rId7"/>
              </a:rPr>
              <a:t>Cypress Borough</a:t>
            </a:r>
            <a:r>
              <a:rPr kumimoji="0" lang="en-US" altLang="en-US" sz="1200" b="1" i="0" u="none" strike="noStrike" cap="none" normalizeH="0" baseline="0" dirty="0" smtClean="0">
                <a:ln>
                  <a:noFill/>
                </a:ln>
                <a:solidFill>
                  <a:srgbClr val="0A0A0A"/>
                </a:solidFill>
                <a:effectLst/>
                <a:latin typeface="Google Sans"/>
              </a:rPr>
              <a:t>:</a:t>
            </a:r>
            <a:r>
              <a:rPr kumimoji="0" lang="en-US" altLang="en-US" sz="1200" b="0" i="0" u="none" strike="noStrike" cap="none" normalizeH="0" baseline="0" dirty="0" smtClean="0">
                <a:ln>
                  <a:noFill/>
                </a:ln>
                <a:solidFill>
                  <a:srgbClr val="0A0A0A"/>
                </a:solidFill>
                <a:effectLst/>
                <a:latin typeface="Google Sans"/>
              </a:rPr>
              <a:t> </a:t>
            </a:r>
            <a:r>
              <a:rPr kumimoji="0" lang="en-US" altLang="en-US" sz="1200" b="0" i="0" u="none" strike="noStrike" cap="none" normalizeH="0" baseline="0" dirty="0" smtClean="0">
                <a:ln>
                  <a:noFill/>
                </a:ln>
                <a:solidFill>
                  <a:srgbClr val="1A0DAB"/>
                </a:solidFill>
                <a:effectLst/>
                <a:latin typeface="Google Sans"/>
                <a:hlinkClick r:id="rId8"/>
              </a:rPr>
              <a:t>Leroy Bennett</a:t>
            </a: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hlinkClick r:id="rId9"/>
              </a:rPr>
              <a:t>Holy Neck Borough</a:t>
            </a:r>
            <a:r>
              <a:rPr kumimoji="0" lang="en-US" altLang="en-US" sz="1200" b="1" i="0" u="none" strike="noStrike" cap="none" normalizeH="0" baseline="0" dirty="0" smtClean="0">
                <a:ln>
                  <a:noFill/>
                </a:ln>
                <a:solidFill>
                  <a:srgbClr val="0A0A0A"/>
                </a:solidFill>
                <a:effectLst/>
                <a:latin typeface="Google Sans"/>
              </a:rPr>
              <a:t>:</a:t>
            </a:r>
            <a:r>
              <a:rPr kumimoji="0" lang="en-US" altLang="en-US" sz="1200" b="0" i="0" u="none" strike="noStrike" cap="none" normalizeH="0" baseline="0" dirty="0" smtClean="0">
                <a:ln>
                  <a:noFill/>
                </a:ln>
                <a:solidFill>
                  <a:srgbClr val="0A0A0A"/>
                </a:solidFill>
                <a:effectLst/>
                <a:latin typeface="Google Sans"/>
              </a:rPr>
              <a:t> Timothy Johnson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hlinkClick r:id="rId10"/>
              </a:rPr>
              <a:t>Sleepy Hole Borough</a:t>
            </a:r>
            <a:r>
              <a:rPr kumimoji="0" lang="en-US" altLang="en-US" sz="1200" b="1" i="0" u="none" strike="noStrike" cap="none" normalizeH="0" baseline="0" dirty="0" smtClean="0">
                <a:ln>
                  <a:noFill/>
                </a:ln>
                <a:solidFill>
                  <a:srgbClr val="0A0A0A"/>
                </a:solidFill>
                <a:effectLst/>
                <a:latin typeface="Google Sans"/>
              </a:rPr>
              <a:t>:</a:t>
            </a:r>
            <a:r>
              <a:rPr kumimoji="0" lang="en-US" altLang="en-US" sz="1200" b="0" i="0" u="none" strike="noStrike" cap="none" normalizeH="0" baseline="0" dirty="0" smtClean="0">
                <a:ln>
                  <a:noFill/>
                </a:ln>
                <a:solidFill>
                  <a:srgbClr val="0A0A0A"/>
                </a:solidFill>
                <a:effectLst/>
                <a:latin typeface="Google Sans"/>
              </a:rPr>
              <a:t> </a:t>
            </a:r>
            <a:r>
              <a:rPr kumimoji="0" lang="en-US" altLang="en-US" sz="1200" b="0" i="0" u="none" strike="noStrike" cap="none" normalizeH="0" baseline="0" dirty="0" smtClean="0">
                <a:ln>
                  <a:noFill/>
                </a:ln>
                <a:solidFill>
                  <a:srgbClr val="1A0DAB"/>
                </a:solidFill>
                <a:effectLst/>
                <a:latin typeface="Google Sans"/>
                <a:hlinkClick r:id="rId11"/>
              </a:rPr>
              <a:t>Ebony Wright</a:t>
            </a: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hlinkClick r:id="rId12"/>
              </a:rPr>
              <a:t>Suffolk Borough</a:t>
            </a:r>
            <a:r>
              <a:rPr kumimoji="0" lang="en-US" altLang="en-US" sz="1200" b="1" i="0" u="none" strike="noStrike" cap="none" normalizeH="0" baseline="0" dirty="0" smtClean="0">
                <a:ln>
                  <a:noFill/>
                </a:ln>
                <a:solidFill>
                  <a:srgbClr val="0A0A0A"/>
                </a:solidFill>
                <a:effectLst/>
                <a:latin typeface="Google Sans"/>
              </a:rPr>
              <a:t>:</a:t>
            </a:r>
            <a:r>
              <a:rPr kumimoji="0" lang="en-US" altLang="en-US" sz="1200" b="0" i="0" u="none" strike="noStrike" cap="none" normalizeH="0" baseline="0" dirty="0" smtClean="0">
                <a:ln>
                  <a:noFill/>
                </a:ln>
                <a:solidFill>
                  <a:srgbClr val="0A0A0A"/>
                </a:solidFill>
                <a:effectLst/>
                <a:latin typeface="Google Sans"/>
              </a:rPr>
              <a:t> </a:t>
            </a:r>
            <a:r>
              <a:rPr kumimoji="0" lang="en-US" altLang="en-US" sz="1200" b="0" i="0" u="none" strike="noStrike" cap="none" normalizeH="0" baseline="0" dirty="0" smtClean="0">
                <a:ln>
                  <a:noFill/>
                </a:ln>
                <a:solidFill>
                  <a:srgbClr val="1A0DAB"/>
                </a:solidFill>
                <a:effectLst/>
                <a:latin typeface="Google Sans"/>
                <a:hlinkClick r:id="rId13"/>
              </a:rPr>
              <a:t>John T. Rector</a:t>
            </a: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err="1" smtClean="0">
                <a:ln>
                  <a:noFill/>
                </a:ln>
                <a:solidFill>
                  <a:srgbClr val="0A0A0A"/>
                </a:solidFill>
                <a:effectLst/>
                <a:latin typeface="Google Sans"/>
                <a:hlinkClick r:id="rId14"/>
              </a:rPr>
              <a:t>Whaleyville</a:t>
            </a:r>
            <a:r>
              <a:rPr kumimoji="0" lang="en-US" altLang="en-US" sz="1200" b="1" i="0" u="none" strike="noStrike" cap="none" normalizeH="0" baseline="0" dirty="0" smtClean="0">
                <a:ln>
                  <a:noFill/>
                </a:ln>
                <a:solidFill>
                  <a:srgbClr val="0A0A0A"/>
                </a:solidFill>
                <a:effectLst/>
                <a:latin typeface="Google Sans"/>
                <a:hlinkClick r:id="rId14"/>
              </a:rPr>
              <a:t> Borough</a:t>
            </a:r>
            <a:r>
              <a:rPr kumimoji="0" lang="en-US" altLang="en-US" sz="1200" b="1" i="0" u="none" strike="noStrike" cap="none" normalizeH="0" baseline="0" dirty="0" smtClean="0">
                <a:ln>
                  <a:noFill/>
                </a:ln>
                <a:solidFill>
                  <a:srgbClr val="0A0A0A"/>
                </a:solidFill>
                <a:effectLst/>
                <a:latin typeface="Google Sans"/>
              </a:rPr>
              <a:t>:</a:t>
            </a:r>
            <a:r>
              <a:rPr kumimoji="0" lang="en-US" altLang="en-US" sz="1200" b="0" i="0" u="none" strike="noStrike" cap="none" normalizeH="0" baseline="0" dirty="0" smtClean="0">
                <a:ln>
                  <a:noFill/>
                </a:ln>
                <a:solidFill>
                  <a:srgbClr val="0A0A0A"/>
                </a:solidFill>
                <a:effectLst/>
                <a:latin typeface="Google Sans"/>
              </a:rPr>
              <a:t> </a:t>
            </a:r>
            <a:r>
              <a:rPr kumimoji="0" lang="en-US" altLang="en-US" sz="1200" b="0" i="0" u="none" strike="noStrike" cap="none" normalizeH="0" baseline="0" dirty="0" err="1" smtClean="0">
                <a:ln>
                  <a:noFill/>
                </a:ln>
                <a:solidFill>
                  <a:srgbClr val="1A0DAB"/>
                </a:solidFill>
                <a:effectLst/>
                <a:latin typeface="Google Sans"/>
                <a:hlinkClick r:id="rId15"/>
              </a:rPr>
              <a:t>LeOtis</a:t>
            </a:r>
            <a:r>
              <a:rPr kumimoji="0" lang="en-US" altLang="en-US" sz="1200" b="0" i="0" u="none" strike="noStrike" cap="none" normalizeH="0" baseline="0" dirty="0" smtClean="0">
                <a:ln>
                  <a:noFill/>
                </a:ln>
                <a:solidFill>
                  <a:srgbClr val="1A0DAB"/>
                </a:solidFill>
                <a:effectLst/>
                <a:latin typeface="Google Sans"/>
                <a:hlinkClick r:id="rId15"/>
              </a:rPr>
              <a:t> Williams</a:t>
            </a:r>
            <a:r>
              <a:rPr kumimoji="0" lang="en-US" altLang="en-US" sz="1200" b="0" i="0" u="none" strike="noStrike" cap="none" normalizeH="0" baseline="0" dirty="0" smtClean="0">
                <a:ln>
                  <a:noFill/>
                </a:ln>
                <a:solidFill>
                  <a:srgbClr val="0A0A0A"/>
                </a:solidFill>
                <a:effectLst/>
                <a:latin typeface="Google Sans"/>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A0A0A"/>
                </a:solidFill>
                <a:effectLst/>
                <a:latin typeface="Google Sans"/>
              </a:rPr>
              <a:t>These officials are elected to four-year terms to set policy, goals, and priorities for the city.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8" name="Rectangle 4"/>
          <p:cNvSpPr>
            <a:spLocks noChangeArrowheads="1"/>
          </p:cNvSpPr>
          <p:nvPr/>
        </p:nvSpPr>
        <p:spPr bwMode="auto">
          <a:xfrm>
            <a:off x="6977103" y="3513770"/>
            <a:ext cx="4703143" cy="189282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500" b="1" i="0" u="sng" strike="noStrike" cap="none" normalizeH="0" baseline="0" dirty="0" smtClean="0">
                <a:ln>
                  <a:noFill/>
                </a:ln>
                <a:solidFill>
                  <a:srgbClr val="0A0A0A"/>
                </a:solidFill>
                <a:effectLst/>
                <a:latin typeface="Google Sans"/>
              </a:rPr>
              <a:t>Constitutional Officers</a:t>
            </a:r>
            <a:endParaRPr kumimoji="0" lang="en-US" altLang="en-US" sz="1100" b="0" i="0" u="sng"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A0A0A"/>
                </a:solidFill>
                <a:effectLst/>
                <a:latin typeface="Google Sans"/>
              </a:rPr>
              <a:t>In addition to the City Council, </a:t>
            </a:r>
            <a:r>
              <a:rPr kumimoji="0" lang="en-US" altLang="en-US" sz="1200" b="1" i="1" u="none" strike="noStrike" cap="none" normalizeH="0" baseline="0" dirty="0" smtClean="0">
                <a:ln>
                  <a:noFill/>
                </a:ln>
                <a:solidFill>
                  <a:srgbClr val="FF0000"/>
                </a:solidFill>
                <a:effectLst/>
                <a:latin typeface="Google Sans"/>
              </a:rPr>
              <a:t>Suffolk voters elect several </a:t>
            </a:r>
            <a:r>
              <a:rPr kumimoji="0" lang="en-US" altLang="en-US" sz="1200" b="0" i="0" u="none" strike="noStrike" cap="none" normalizeH="0" baseline="0" dirty="0" smtClean="0">
                <a:ln>
                  <a:noFill/>
                </a:ln>
                <a:solidFill>
                  <a:srgbClr val="0A0A0A"/>
                </a:solidFill>
                <a:effectLst/>
                <a:latin typeface="Google Sans"/>
              </a:rPr>
              <a:t>"constitutional officers" who manage specific state-mandated local functions: </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Commissioner of the Revenue</a:t>
            </a:r>
            <a:r>
              <a:rPr kumimoji="0" lang="en-US" altLang="en-US" sz="1200" b="0" i="0" u="none" strike="noStrike" cap="none" normalizeH="0" baseline="0" dirty="0" smtClean="0">
                <a:ln>
                  <a:noFill/>
                </a:ln>
                <a:solidFill>
                  <a:srgbClr val="0A0A0A"/>
                </a:solidFill>
                <a:effectLst/>
                <a:latin typeface="Google Sans"/>
              </a:rPr>
              <a:t>: Responsible for local tax assessments.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Commonwealth's Attorney</a:t>
            </a:r>
            <a:r>
              <a:rPr kumimoji="0" lang="en-US" altLang="en-US" sz="1200" b="0" i="0" u="none" strike="noStrike" cap="none" normalizeH="0" baseline="0" dirty="0" smtClean="0">
                <a:ln>
                  <a:noFill/>
                </a:ln>
                <a:solidFill>
                  <a:srgbClr val="0A0A0A"/>
                </a:solidFill>
                <a:effectLst/>
                <a:latin typeface="Google Sans"/>
              </a:rPr>
              <a:t>: Serves as the city's lead prosecutor.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City Treasurer</a:t>
            </a:r>
            <a:r>
              <a:rPr kumimoji="0" lang="en-US" altLang="en-US" sz="1200" b="0" i="0" u="none" strike="noStrike" cap="none" normalizeH="0" baseline="0" dirty="0" smtClean="0">
                <a:ln>
                  <a:noFill/>
                </a:ln>
                <a:solidFill>
                  <a:srgbClr val="0A0A0A"/>
                </a:solidFill>
                <a:effectLst/>
                <a:latin typeface="Google Sans"/>
              </a:rPr>
              <a:t>: Manages city funds and tax collection.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Sheriff</a:t>
            </a:r>
            <a:r>
              <a:rPr kumimoji="0" lang="en-US" altLang="en-US" sz="1200" b="0" i="0" u="none" strike="noStrike" cap="none" normalizeH="0" baseline="0" dirty="0" smtClean="0">
                <a:ln>
                  <a:noFill/>
                </a:ln>
                <a:solidFill>
                  <a:srgbClr val="0A0A0A"/>
                </a:solidFill>
                <a:effectLst/>
                <a:latin typeface="Google Sans"/>
              </a:rPr>
              <a:t>: Oversees court security and civil process.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Clerk of the Circuit Court</a:t>
            </a:r>
            <a:r>
              <a:rPr kumimoji="0" lang="en-US" altLang="en-US" sz="1200" b="0" i="0" u="none" strike="noStrike" cap="none" normalizeH="0" baseline="0" dirty="0" smtClean="0">
                <a:ln>
                  <a:noFill/>
                </a:ln>
                <a:solidFill>
                  <a:srgbClr val="0A0A0A"/>
                </a:solidFill>
                <a:effectLst/>
                <a:latin typeface="Google Sans"/>
              </a:rPr>
              <a:t>: Maintains court records.</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9" name="Rectangle 5"/>
          <p:cNvSpPr>
            <a:spLocks noChangeArrowheads="1"/>
          </p:cNvSpPr>
          <p:nvPr/>
        </p:nvSpPr>
        <p:spPr bwMode="auto">
          <a:xfrm>
            <a:off x="6977104" y="5696729"/>
            <a:ext cx="4703143" cy="73866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A0A0A"/>
                </a:solidFill>
                <a:effectLst/>
                <a:latin typeface="Google Sans"/>
              </a:rPr>
              <a:t>The </a:t>
            </a:r>
            <a:r>
              <a:rPr kumimoji="0" lang="en-US" altLang="en-US" sz="1200" b="0" i="0" u="none" strike="noStrike" cap="none" normalizeH="0" baseline="0" dirty="0" smtClean="0">
                <a:ln>
                  <a:noFill/>
                </a:ln>
                <a:solidFill>
                  <a:srgbClr val="1A0DAB"/>
                </a:solidFill>
                <a:effectLst/>
                <a:latin typeface="Google Sans"/>
                <a:hlinkClick r:id="rId16"/>
              </a:rPr>
              <a:t>Suffolk School Board</a:t>
            </a:r>
            <a:r>
              <a:rPr kumimoji="0" lang="en-US" altLang="en-US" sz="1200" b="0" i="0" u="none" strike="noStrike" cap="none" normalizeH="0" baseline="0" dirty="0" smtClean="0">
                <a:ln>
                  <a:noFill/>
                </a:ln>
                <a:solidFill>
                  <a:srgbClr val="0A0A0A"/>
                </a:solidFill>
                <a:effectLst/>
                <a:latin typeface="Google Sans"/>
              </a:rPr>
              <a:t> is also an elected body that governs the city's public school system.  </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Dr. Deborah </a:t>
            </a:r>
            <a:r>
              <a:rPr kumimoji="0" lang="en-US" altLang="en-US" sz="1200" b="1" i="0" u="none" strike="noStrike" cap="none" normalizeH="0" baseline="0" dirty="0" err="1" smtClean="0">
                <a:ln>
                  <a:noFill/>
                </a:ln>
                <a:solidFill>
                  <a:srgbClr val="0A0A0A"/>
                </a:solidFill>
                <a:effectLst/>
                <a:latin typeface="Google Sans"/>
              </a:rPr>
              <a:t>Wahlstrom</a:t>
            </a:r>
            <a:r>
              <a:rPr kumimoji="0" lang="en-US" altLang="en-US" sz="1200" b="0" i="0" u="none" strike="noStrike" cap="none" normalizeH="0" baseline="0" dirty="0" smtClean="0">
                <a:ln>
                  <a:noFill/>
                </a:ln>
                <a:solidFill>
                  <a:srgbClr val="0A0A0A"/>
                </a:solidFill>
                <a:effectLst/>
                <a:latin typeface="Google Sans"/>
              </a:rPr>
              <a:t>, Chair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Dr. Judith Brooks-Buck</a:t>
            </a:r>
            <a:r>
              <a:rPr kumimoji="0" lang="en-US" altLang="en-US" sz="1200" b="0" i="0" u="none" strike="noStrike" cap="none" normalizeH="0" baseline="0" dirty="0" smtClean="0">
                <a:ln>
                  <a:noFill/>
                </a:ln>
                <a:solidFill>
                  <a:srgbClr val="0A0A0A"/>
                </a:solidFill>
                <a:effectLst/>
                <a:latin typeface="Google Sans"/>
              </a:rPr>
              <a:t>, Vice Chair</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1" name="TextBox 10"/>
          <p:cNvSpPr txBox="1"/>
          <p:nvPr/>
        </p:nvSpPr>
        <p:spPr>
          <a:xfrm>
            <a:off x="1054100" y="977900"/>
            <a:ext cx="2547643" cy="369332"/>
          </a:xfrm>
          <a:prstGeom prst="rect">
            <a:avLst/>
          </a:prstGeom>
          <a:noFill/>
        </p:spPr>
        <p:txBody>
          <a:bodyPr wrap="square" rtlCol="0">
            <a:spAutoFit/>
          </a:bodyPr>
          <a:lstStyle/>
          <a:p>
            <a:r>
              <a:rPr lang="en-US" dirty="0" smtClean="0">
                <a:solidFill>
                  <a:schemeClr val="accent1">
                    <a:lumMod val="75000"/>
                  </a:schemeClr>
                </a:solidFill>
              </a:rPr>
              <a:t>BLUE = Elected</a:t>
            </a:r>
            <a:endParaRPr lang="en-US" dirty="0">
              <a:solidFill>
                <a:schemeClr val="accent1">
                  <a:lumMod val="75000"/>
                </a:schemeClr>
              </a:solidFill>
            </a:endParaRPr>
          </a:p>
        </p:txBody>
      </p:sp>
      <p:sp>
        <p:nvSpPr>
          <p:cNvPr id="12" name="TextBox 11"/>
          <p:cNvSpPr txBox="1"/>
          <p:nvPr/>
        </p:nvSpPr>
        <p:spPr>
          <a:xfrm>
            <a:off x="3225800" y="978416"/>
            <a:ext cx="2311400" cy="369332"/>
          </a:xfrm>
          <a:prstGeom prst="rect">
            <a:avLst/>
          </a:prstGeom>
          <a:noFill/>
        </p:spPr>
        <p:txBody>
          <a:bodyPr wrap="square" rtlCol="0">
            <a:spAutoFit/>
          </a:bodyPr>
          <a:lstStyle/>
          <a:p>
            <a:r>
              <a:rPr lang="en-US" b="1" dirty="0" smtClean="0">
                <a:solidFill>
                  <a:srgbClr val="FF0000"/>
                </a:solidFill>
              </a:rPr>
              <a:t>RED = </a:t>
            </a:r>
            <a:r>
              <a:rPr lang="en-US" b="1" dirty="0">
                <a:solidFill>
                  <a:srgbClr val="FF0000"/>
                </a:solidFill>
                <a:latin typeface="Roboto"/>
              </a:rPr>
              <a:t>A</a:t>
            </a:r>
            <a:r>
              <a:rPr lang="en-US" b="1" dirty="0" smtClean="0">
                <a:solidFill>
                  <a:srgbClr val="FF0000"/>
                </a:solidFill>
                <a:latin typeface="Roboto"/>
              </a:rPr>
              <a:t>ppointed</a:t>
            </a:r>
            <a:endParaRPr lang="en-US" b="1" dirty="0">
              <a:solidFill>
                <a:srgbClr val="FF0000"/>
              </a:solidFill>
              <a:latin typeface="Roboto"/>
            </a:endParaRPr>
          </a:p>
        </p:txBody>
      </p:sp>
    </p:spTree>
    <p:extLst>
      <p:ext uri="{BB962C8B-B14F-4D97-AF65-F5344CB8AC3E}">
        <p14:creationId xmlns:p14="http://schemas.microsoft.com/office/powerpoint/2010/main" val="28991919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95569" y="399607"/>
            <a:ext cx="10486462" cy="2031325"/>
          </a:xfrm>
          <a:prstGeom prst="rect">
            <a:avLst/>
          </a:prstGeom>
        </p:spPr>
        <p:txBody>
          <a:bodyPr wrap="square">
            <a:spAutoFit/>
          </a:bodyPr>
          <a:lstStyle/>
          <a:p>
            <a:r>
              <a:rPr lang="en-US" b="1" dirty="0" smtClean="0">
                <a:solidFill>
                  <a:srgbClr val="515354"/>
                </a:solidFill>
                <a:latin typeface="Roboto"/>
              </a:rPr>
              <a:t>3</a:t>
            </a:r>
            <a:r>
              <a:rPr lang="en-US" b="1" dirty="0">
                <a:solidFill>
                  <a:srgbClr val="515354"/>
                </a:solidFill>
                <a:latin typeface="Roboto"/>
              </a:rPr>
              <a:t>. Do the following:</a:t>
            </a:r>
          </a:p>
          <a:p>
            <a:pPr>
              <a:buFont typeface="Arial" panose="020B0604020202020204" pitchFamily="34" charset="0"/>
              <a:buChar char="•"/>
            </a:pPr>
            <a:r>
              <a:rPr lang="en-US" dirty="0">
                <a:solidFill>
                  <a:srgbClr val="515354"/>
                </a:solidFill>
                <a:latin typeface="Roboto"/>
              </a:rPr>
              <a:t>(a) Attend an in-person meeting of your city, town, or county council or school board, local court session; OR another state or local governmental meeting approved in advance by your counselor</a:t>
            </a:r>
            <a:r>
              <a:rPr lang="en-US" dirty="0" smtClean="0">
                <a:solidFill>
                  <a:srgbClr val="515354"/>
                </a:solidFill>
                <a:latin typeface="Roboto"/>
              </a:rPr>
              <a:t>.</a:t>
            </a:r>
          </a:p>
          <a:p>
            <a:pPr>
              <a:buFont typeface="Arial" panose="020B0604020202020204" pitchFamily="34" charset="0"/>
              <a:buChar char="•"/>
            </a:pPr>
            <a:endParaRPr lang="en-US" dirty="0">
              <a:solidFill>
                <a:srgbClr val="515354"/>
              </a:solidFill>
              <a:latin typeface="Roboto"/>
            </a:endParaRPr>
          </a:p>
          <a:p>
            <a:pPr>
              <a:buFont typeface="Arial" panose="020B0604020202020204" pitchFamily="34" charset="0"/>
              <a:buChar char="•"/>
            </a:pPr>
            <a:r>
              <a:rPr lang="en-US" dirty="0">
                <a:solidFill>
                  <a:srgbClr val="515354"/>
                </a:solidFill>
                <a:latin typeface="Roboto"/>
              </a:rPr>
              <a:t>(b) Choose one of the issues discussed at the meeting where a difference of opinions was expressed, and explain to your counselor why you agree with one opinion more than you do another one</a:t>
            </a:r>
            <a:r>
              <a:rPr lang="en-US" dirty="0" smtClean="0">
                <a:solidFill>
                  <a:srgbClr val="515354"/>
                </a:solidFill>
                <a:latin typeface="Roboto"/>
              </a:rPr>
              <a:t>.</a:t>
            </a:r>
            <a:endParaRPr lang="en-US" b="1" dirty="0">
              <a:solidFill>
                <a:srgbClr val="515354"/>
              </a:solidFill>
              <a:latin typeface="Roboto"/>
            </a:endParaRPr>
          </a:p>
        </p:txBody>
      </p:sp>
    </p:spTree>
    <p:extLst>
      <p:ext uri="{BB962C8B-B14F-4D97-AF65-F5344CB8AC3E}">
        <p14:creationId xmlns:p14="http://schemas.microsoft.com/office/powerpoint/2010/main" val="30183871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91089" y="304071"/>
            <a:ext cx="10372162" cy="5909310"/>
          </a:xfrm>
          <a:prstGeom prst="rect">
            <a:avLst/>
          </a:prstGeom>
        </p:spPr>
        <p:txBody>
          <a:bodyPr wrap="square">
            <a:spAutoFit/>
          </a:bodyPr>
          <a:lstStyle/>
          <a:p>
            <a:r>
              <a:rPr lang="en-US" b="1" dirty="0" smtClean="0">
                <a:solidFill>
                  <a:srgbClr val="515354"/>
                </a:solidFill>
                <a:latin typeface="Roboto"/>
              </a:rPr>
              <a:t>4</a:t>
            </a:r>
            <a:r>
              <a:rPr lang="en-US" b="1" dirty="0">
                <a:solidFill>
                  <a:srgbClr val="515354"/>
                </a:solidFill>
                <a:latin typeface="Roboto"/>
              </a:rPr>
              <a:t>. Choose an issue that is important to the citizens of your community; then do the following</a:t>
            </a:r>
            <a:r>
              <a:rPr lang="en-US" b="1" dirty="0" smtClean="0">
                <a:solidFill>
                  <a:srgbClr val="515354"/>
                </a:solidFill>
                <a:latin typeface="Roboto"/>
              </a:rPr>
              <a:t>:</a:t>
            </a:r>
          </a:p>
          <a:p>
            <a:endParaRPr lang="en-US" b="1" dirty="0">
              <a:solidFill>
                <a:srgbClr val="515354"/>
              </a:solidFill>
              <a:latin typeface="Roboto"/>
            </a:endParaRPr>
          </a:p>
          <a:p>
            <a:pPr algn="ctr"/>
            <a:r>
              <a:rPr lang="en-US" b="1" dirty="0" smtClean="0">
                <a:solidFill>
                  <a:srgbClr val="FF0000"/>
                </a:solidFill>
                <a:latin typeface="Roboto"/>
              </a:rPr>
              <a:t>Harbor view and Bridge Road Traffic</a:t>
            </a:r>
          </a:p>
          <a:p>
            <a:endParaRPr lang="en-US" b="1" dirty="0">
              <a:solidFill>
                <a:srgbClr val="515354"/>
              </a:solidFill>
              <a:latin typeface="Roboto"/>
            </a:endParaRPr>
          </a:p>
          <a:p>
            <a:pPr>
              <a:buFont typeface="Arial" panose="020B0604020202020204" pitchFamily="34" charset="0"/>
              <a:buChar char="•"/>
            </a:pPr>
            <a:r>
              <a:rPr lang="en-US" dirty="0">
                <a:solidFill>
                  <a:srgbClr val="515354"/>
                </a:solidFill>
                <a:latin typeface="Roboto"/>
              </a:rPr>
              <a:t>(a) Find out which branch of local government is responsible for this issue</a:t>
            </a:r>
            <a:r>
              <a:rPr lang="en-US" dirty="0" smtClean="0">
                <a:solidFill>
                  <a:srgbClr val="515354"/>
                </a:solidFill>
                <a:latin typeface="Roboto"/>
              </a:rPr>
              <a:t>.</a:t>
            </a:r>
          </a:p>
          <a:p>
            <a:pPr>
              <a:buFont typeface="Arial" panose="020B0604020202020204" pitchFamily="34" charset="0"/>
              <a:buChar char="•"/>
            </a:pPr>
            <a:r>
              <a:rPr lang="en-US" i="1" dirty="0"/>
              <a:t>The </a:t>
            </a:r>
            <a:r>
              <a:rPr lang="en-US" i="1" dirty="0">
                <a:hlinkClick r:id="rId2"/>
              </a:rPr>
              <a:t>City of Suffolk Department of Public Works' Traffic Engineering division</a:t>
            </a:r>
            <a:r>
              <a:rPr lang="en-US" i="1" dirty="0"/>
              <a:t> is responsible for managing traffic flow, signals, and safety on Bridge Road (Route 17) and </a:t>
            </a:r>
            <a:r>
              <a:rPr lang="en-US" i="1" dirty="0" err="1"/>
              <a:t>Harbour</a:t>
            </a:r>
            <a:r>
              <a:rPr lang="en-US" i="1" dirty="0"/>
              <a:t> View Boulevard.  </a:t>
            </a:r>
            <a:r>
              <a:rPr lang="en-US" i="1" dirty="0" smtClean="0"/>
              <a:t> </a:t>
            </a:r>
            <a:r>
              <a:rPr lang="en-US" i="1" dirty="0" smtClean="0">
                <a:solidFill>
                  <a:srgbClr val="FF0000"/>
                </a:solidFill>
              </a:rPr>
              <a:t>***</a:t>
            </a:r>
            <a:r>
              <a:rPr lang="en-US" b="1" dirty="0">
                <a:solidFill>
                  <a:srgbClr val="FF0000"/>
                </a:solidFill>
              </a:rPr>
              <a:t> Planning &amp; Coordination:</a:t>
            </a:r>
            <a:r>
              <a:rPr lang="en-US" dirty="0">
                <a:solidFill>
                  <a:srgbClr val="FF0000"/>
                </a:solidFill>
              </a:rPr>
              <a:t> Reviewing traffic impact analyses for development, managing the city's streetlight program, and coordinating with VDOT</a:t>
            </a:r>
            <a:r>
              <a:rPr lang="en-US" dirty="0" smtClean="0">
                <a:solidFill>
                  <a:srgbClr val="FF0000"/>
                </a:solidFill>
              </a:rPr>
              <a:t>.  </a:t>
            </a:r>
            <a:endParaRPr lang="en-US" dirty="0">
              <a:solidFill>
                <a:srgbClr val="FF0000"/>
              </a:solidFill>
            </a:endParaRPr>
          </a:p>
          <a:p>
            <a:pPr>
              <a:buFont typeface="Arial" panose="020B0604020202020204" pitchFamily="34" charset="0"/>
              <a:buChar char="•"/>
            </a:pPr>
            <a:endParaRPr lang="en-US" dirty="0">
              <a:solidFill>
                <a:srgbClr val="515354"/>
              </a:solidFill>
              <a:latin typeface="Roboto"/>
            </a:endParaRPr>
          </a:p>
          <a:p>
            <a:pPr>
              <a:buFont typeface="Arial" panose="020B0604020202020204" pitchFamily="34" charset="0"/>
              <a:buChar char="•"/>
            </a:pPr>
            <a:r>
              <a:rPr lang="en-US" dirty="0">
                <a:solidFill>
                  <a:srgbClr val="515354"/>
                </a:solidFill>
                <a:latin typeface="Roboto"/>
              </a:rPr>
              <a:t>(b) With your counselor's and a parent or guardian's approval, interview one person from the branch of government you identified in requirement 4(a). Ask what is being done about this issue and how young people can help</a:t>
            </a:r>
            <a:r>
              <a:rPr lang="en-US" dirty="0" smtClean="0">
                <a:solidFill>
                  <a:srgbClr val="515354"/>
                </a:solidFill>
                <a:latin typeface="Roboto"/>
              </a:rPr>
              <a:t>.  </a:t>
            </a:r>
            <a:r>
              <a:rPr lang="en-US" dirty="0" smtClean="0"/>
              <a:t>Phone</a:t>
            </a:r>
            <a:r>
              <a:rPr lang="en-US" dirty="0"/>
              <a:t>: </a:t>
            </a:r>
            <a:r>
              <a:rPr lang="en-US" u="sng" dirty="0" smtClean="0">
                <a:hlinkClick r:id="rId3"/>
              </a:rPr>
              <a:t>757-514-7603</a:t>
            </a:r>
            <a:r>
              <a:rPr lang="en-US" u="sng" dirty="0"/>
              <a:t>; </a:t>
            </a:r>
            <a:r>
              <a:rPr lang="en-US" u="sng" dirty="0" smtClean="0">
                <a:hlinkClick r:id="rId4"/>
              </a:rPr>
              <a:t>trafficengineering@suffolkva.us</a:t>
            </a:r>
            <a:r>
              <a:rPr lang="en-US" u="sng" dirty="0"/>
              <a:t>; </a:t>
            </a:r>
            <a:r>
              <a:rPr lang="en-US" u="sng" dirty="0">
                <a:hlinkClick r:id="rId5"/>
              </a:rPr>
              <a:t>https://</a:t>
            </a:r>
            <a:r>
              <a:rPr lang="en-US" u="sng" dirty="0" smtClean="0">
                <a:hlinkClick r:id="rId5"/>
              </a:rPr>
              <a:t>www.suffolkva.us/511/Traffic-Engineering</a:t>
            </a:r>
            <a:r>
              <a:rPr lang="en-US" u="sng" dirty="0" smtClean="0"/>
              <a:t> </a:t>
            </a:r>
          </a:p>
          <a:p>
            <a:pPr>
              <a:buFont typeface="Arial" panose="020B0604020202020204" pitchFamily="34" charset="0"/>
              <a:buChar char="•"/>
            </a:pPr>
            <a:r>
              <a:rPr lang="en-US" u="sng" dirty="0" smtClean="0"/>
              <a:t>-how much will the traffic increase on the corner with the Mormon Temple locating at corner of Bridge Road and Harborview Blvd?</a:t>
            </a:r>
          </a:p>
          <a:p>
            <a:pPr>
              <a:buFont typeface="Arial" panose="020B0604020202020204" pitchFamily="34" charset="0"/>
              <a:buChar char="•"/>
            </a:pPr>
            <a:r>
              <a:rPr lang="en-US" u="sng" dirty="0" smtClean="0"/>
              <a:t>Where will the major </a:t>
            </a:r>
            <a:r>
              <a:rPr lang="en-US" u="sng" dirty="0" err="1" smtClean="0"/>
              <a:t>enterance</a:t>
            </a:r>
            <a:r>
              <a:rPr lang="en-US" u="sng" dirty="0" smtClean="0"/>
              <a:t> and exit point on Harborview be located?</a:t>
            </a:r>
          </a:p>
          <a:p>
            <a:pPr>
              <a:buFont typeface="Arial" panose="020B0604020202020204" pitchFamily="34" charset="0"/>
              <a:buChar char="•"/>
            </a:pPr>
            <a:r>
              <a:rPr lang="en-US" u="sng" dirty="0" smtClean="0"/>
              <a:t>How can young people help with this traffic issue?</a:t>
            </a:r>
          </a:p>
          <a:p>
            <a:pPr>
              <a:buFont typeface="Arial" panose="020B0604020202020204" pitchFamily="34" charset="0"/>
              <a:buChar char="•"/>
            </a:pPr>
            <a:r>
              <a:rPr lang="en-US" u="sng" dirty="0" smtClean="0"/>
              <a:t>Can we get safe bike lanes on harbor view for fitness and safety?</a:t>
            </a:r>
          </a:p>
          <a:p>
            <a:pPr>
              <a:buFont typeface="Arial" panose="020B0604020202020204" pitchFamily="34" charset="0"/>
              <a:buChar char="•"/>
            </a:pPr>
            <a:endParaRPr lang="en-US" dirty="0">
              <a:solidFill>
                <a:srgbClr val="515354"/>
              </a:solidFill>
              <a:latin typeface="Roboto"/>
            </a:endParaRPr>
          </a:p>
          <a:p>
            <a:pPr>
              <a:buFont typeface="Arial" panose="020B0604020202020204" pitchFamily="34" charset="0"/>
              <a:buChar char="•"/>
            </a:pPr>
            <a:r>
              <a:rPr lang="en-US" dirty="0">
                <a:solidFill>
                  <a:srgbClr val="515354"/>
                </a:solidFill>
                <a:latin typeface="Roboto"/>
              </a:rPr>
              <a:t>(c) Share what you have learned with your counselor</a:t>
            </a:r>
            <a:r>
              <a:rPr lang="en-US" dirty="0" smtClean="0">
                <a:solidFill>
                  <a:srgbClr val="515354"/>
                </a:solidFill>
                <a:latin typeface="Roboto"/>
              </a:rPr>
              <a:t>.</a:t>
            </a:r>
            <a:endParaRPr lang="en-US" b="1" dirty="0">
              <a:solidFill>
                <a:srgbClr val="515354"/>
              </a:solidFill>
              <a:latin typeface="Roboto"/>
            </a:endParaRPr>
          </a:p>
        </p:txBody>
      </p:sp>
    </p:spTree>
    <p:extLst>
      <p:ext uri="{BB962C8B-B14F-4D97-AF65-F5344CB8AC3E}">
        <p14:creationId xmlns:p14="http://schemas.microsoft.com/office/powerpoint/2010/main" val="15105231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67289" y="513907"/>
            <a:ext cx="10372162" cy="2862322"/>
          </a:xfrm>
          <a:prstGeom prst="rect">
            <a:avLst/>
          </a:prstGeom>
        </p:spPr>
        <p:txBody>
          <a:bodyPr wrap="square">
            <a:spAutoFit/>
          </a:bodyPr>
          <a:lstStyle/>
          <a:p>
            <a:r>
              <a:rPr lang="en-US" sz="2000" b="1" dirty="0" smtClean="0">
                <a:solidFill>
                  <a:srgbClr val="515354"/>
                </a:solidFill>
                <a:latin typeface="Roboto"/>
              </a:rPr>
              <a:t>5</a:t>
            </a:r>
            <a:r>
              <a:rPr lang="en-US" sz="2000" b="1" dirty="0">
                <a:solidFill>
                  <a:srgbClr val="515354"/>
                </a:solidFill>
                <a:latin typeface="Roboto"/>
              </a:rPr>
              <a:t>. With the approval of your counselor and a parent or guardian, </a:t>
            </a:r>
            <a:r>
              <a:rPr lang="en-US" sz="2000" b="1" u="sng" dirty="0">
                <a:solidFill>
                  <a:srgbClr val="FF0000"/>
                </a:solidFill>
                <a:latin typeface="Roboto"/>
              </a:rPr>
              <a:t>watch a movie </a:t>
            </a:r>
            <a:r>
              <a:rPr lang="en-US" sz="2000" b="1" dirty="0">
                <a:solidFill>
                  <a:srgbClr val="515354"/>
                </a:solidFill>
                <a:latin typeface="Roboto"/>
              </a:rPr>
              <a:t>that shows how the actions of one individual or group of individuals can have a positive effect on a community. </a:t>
            </a:r>
            <a:r>
              <a:rPr lang="en-US" sz="2000" b="1" dirty="0" smtClean="0">
                <a:solidFill>
                  <a:srgbClr val="515354"/>
                </a:solidFill>
                <a:latin typeface="Roboto"/>
              </a:rPr>
              <a:t> </a:t>
            </a:r>
            <a:r>
              <a:rPr lang="en-US" sz="2000" b="1" i="1" dirty="0" smtClean="0">
                <a:solidFill>
                  <a:srgbClr val="FF0000"/>
                </a:solidFill>
                <a:latin typeface="Roboto"/>
              </a:rPr>
              <a:t>‘To kill a mocking Bird’ or </a:t>
            </a:r>
            <a:r>
              <a:rPr lang="en-US" sz="2000" dirty="0"/>
              <a:t>For 12-year-old Scouts, the top movie recommendation to show the positive effect of an individual on a community is</a:t>
            </a:r>
            <a:r>
              <a:rPr lang="en-US" sz="2000" i="1" dirty="0">
                <a:solidFill>
                  <a:srgbClr val="FF0000"/>
                </a:solidFill>
              </a:rPr>
              <a:t> </a:t>
            </a:r>
            <a:r>
              <a:rPr lang="en-US" sz="2000" b="1" i="1" dirty="0">
                <a:solidFill>
                  <a:srgbClr val="FF0000"/>
                </a:solidFill>
              </a:rPr>
              <a:t>Follow Me, Boys! (1966)</a:t>
            </a:r>
            <a:r>
              <a:rPr lang="en-US" sz="2000" dirty="0"/>
              <a:t>. It follows one man who starts a Scout troop in a small town, creating a lasting positive impact on the community.</a:t>
            </a:r>
            <a:endParaRPr lang="en-US" sz="2000" b="1" i="1" dirty="0" smtClean="0">
              <a:solidFill>
                <a:srgbClr val="FF0000"/>
              </a:solidFill>
              <a:latin typeface="Roboto"/>
            </a:endParaRPr>
          </a:p>
          <a:p>
            <a:endParaRPr lang="en-US" sz="2000" b="1" dirty="0">
              <a:solidFill>
                <a:srgbClr val="515354"/>
              </a:solidFill>
              <a:latin typeface="Roboto"/>
            </a:endParaRPr>
          </a:p>
          <a:p>
            <a:r>
              <a:rPr lang="en-US" sz="2000" b="1" dirty="0" smtClean="0">
                <a:solidFill>
                  <a:srgbClr val="515354"/>
                </a:solidFill>
                <a:latin typeface="Roboto"/>
              </a:rPr>
              <a:t>Discuss </a:t>
            </a:r>
            <a:r>
              <a:rPr lang="en-US" sz="2000" b="1" dirty="0">
                <a:solidFill>
                  <a:srgbClr val="515354"/>
                </a:solidFill>
                <a:latin typeface="Roboto"/>
              </a:rPr>
              <a:t>with your counselor what you learned from the movie about what it means to be a valuable and concerned member of the community</a:t>
            </a:r>
            <a:r>
              <a:rPr lang="en-US" sz="2000" b="1" dirty="0" smtClean="0">
                <a:solidFill>
                  <a:srgbClr val="515354"/>
                </a:solidFill>
                <a:latin typeface="Roboto"/>
              </a:rPr>
              <a:t>.</a:t>
            </a:r>
          </a:p>
        </p:txBody>
      </p:sp>
    </p:spTree>
    <p:extLst>
      <p:ext uri="{BB962C8B-B14F-4D97-AF65-F5344CB8AC3E}">
        <p14:creationId xmlns:p14="http://schemas.microsoft.com/office/powerpoint/2010/main" val="32697138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28852" y="313765"/>
            <a:ext cx="10257862" cy="3785652"/>
          </a:xfrm>
          <a:prstGeom prst="rect">
            <a:avLst/>
          </a:prstGeom>
        </p:spPr>
        <p:txBody>
          <a:bodyPr wrap="square">
            <a:spAutoFit/>
          </a:bodyPr>
          <a:lstStyle/>
          <a:p>
            <a:r>
              <a:rPr lang="en-US" sz="2000" b="1" dirty="0" smtClean="0">
                <a:solidFill>
                  <a:srgbClr val="515354"/>
                </a:solidFill>
                <a:latin typeface="Roboto"/>
              </a:rPr>
              <a:t>6</a:t>
            </a:r>
            <a:r>
              <a:rPr lang="en-US" sz="2000" b="1" dirty="0">
                <a:solidFill>
                  <a:srgbClr val="515354"/>
                </a:solidFill>
                <a:latin typeface="Roboto"/>
              </a:rPr>
              <a:t>. List some of the services (such as the library, recreation center, public transportation, and public safety) your community provides that are funded by taxpayers. </a:t>
            </a:r>
            <a:endParaRPr lang="en-US" sz="2000" b="1" dirty="0" smtClean="0">
              <a:solidFill>
                <a:srgbClr val="515354"/>
              </a:solidFill>
              <a:latin typeface="Roboto"/>
            </a:endParaRPr>
          </a:p>
          <a:p>
            <a:endParaRPr lang="en-US" sz="2000" b="1" dirty="0" smtClean="0">
              <a:solidFill>
                <a:srgbClr val="515354"/>
              </a:solidFill>
              <a:latin typeface="Roboto"/>
            </a:endParaRPr>
          </a:p>
          <a:p>
            <a:endParaRPr lang="en-US" sz="2000" b="1" dirty="0">
              <a:solidFill>
                <a:srgbClr val="515354"/>
              </a:solidFill>
              <a:latin typeface="Roboto"/>
            </a:endParaRPr>
          </a:p>
          <a:p>
            <a:endParaRPr lang="en-US" sz="2000" b="1" dirty="0" smtClean="0">
              <a:solidFill>
                <a:srgbClr val="515354"/>
              </a:solidFill>
              <a:latin typeface="Roboto"/>
            </a:endParaRPr>
          </a:p>
          <a:p>
            <a:endParaRPr lang="en-US" sz="2000" b="1" dirty="0" smtClean="0">
              <a:solidFill>
                <a:srgbClr val="515354"/>
              </a:solidFill>
              <a:latin typeface="Roboto"/>
            </a:endParaRPr>
          </a:p>
          <a:p>
            <a:endParaRPr lang="en-US" sz="2000" b="1" dirty="0">
              <a:solidFill>
                <a:srgbClr val="515354"/>
              </a:solidFill>
              <a:latin typeface="Roboto"/>
            </a:endParaRPr>
          </a:p>
          <a:p>
            <a:endParaRPr lang="en-US" sz="2000" b="1" dirty="0" smtClean="0">
              <a:solidFill>
                <a:srgbClr val="515354"/>
              </a:solidFill>
              <a:latin typeface="Roboto"/>
            </a:endParaRPr>
          </a:p>
          <a:p>
            <a:endParaRPr lang="en-US" sz="2000" b="1" dirty="0" smtClean="0">
              <a:solidFill>
                <a:srgbClr val="515354"/>
              </a:solidFill>
              <a:latin typeface="Roboto"/>
            </a:endParaRPr>
          </a:p>
          <a:p>
            <a:endParaRPr lang="en-US" sz="2000" b="1" dirty="0">
              <a:solidFill>
                <a:srgbClr val="515354"/>
              </a:solidFill>
              <a:latin typeface="Roboto"/>
            </a:endParaRPr>
          </a:p>
          <a:p>
            <a:r>
              <a:rPr lang="en-US" sz="2000" b="1" dirty="0" smtClean="0">
                <a:solidFill>
                  <a:srgbClr val="515354"/>
                </a:solidFill>
                <a:latin typeface="Roboto"/>
              </a:rPr>
              <a:t>Tell </a:t>
            </a:r>
            <a:r>
              <a:rPr lang="en-US" sz="2000" b="1" dirty="0">
                <a:solidFill>
                  <a:srgbClr val="515354"/>
                </a:solidFill>
                <a:latin typeface="Roboto"/>
              </a:rPr>
              <a:t>your counselor why these services are important to your community</a:t>
            </a:r>
            <a:r>
              <a:rPr lang="en-US" sz="2000" b="1" dirty="0" smtClean="0">
                <a:solidFill>
                  <a:srgbClr val="515354"/>
                </a:solidFill>
                <a:latin typeface="Roboto"/>
              </a:rPr>
              <a:t>.</a:t>
            </a:r>
            <a:endParaRPr lang="en-US" sz="2000" b="1" dirty="0">
              <a:solidFill>
                <a:srgbClr val="515354"/>
              </a:solidFill>
              <a:latin typeface="Roboto"/>
            </a:endParaRPr>
          </a:p>
        </p:txBody>
      </p:sp>
      <p:sp>
        <p:nvSpPr>
          <p:cNvPr id="2" name="Rectangle 1"/>
          <p:cNvSpPr>
            <a:spLocks noChangeArrowheads="1"/>
          </p:cNvSpPr>
          <p:nvPr/>
        </p:nvSpPr>
        <p:spPr bwMode="auto">
          <a:xfrm>
            <a:off x="865582" y="1344114"/>
            <a:ext cx="10329494" cy="2262158"/>
          </a:xfrm>
          <a:prstGeom prst="rect">
            <a:avLst/>
          </a:prstGeom>
          <a:solidFill>
            <a:srgbClr val="FFFF00"/>
          </a:solidFill>
          <a:ln>
            <a:solidFill>
              <a:schemeClr val="tx1"/>
            </a:solidFill>
          </a:ln>
          <a:effectLst/>
          <a:scene3d>
            <a:camera prst="orthographicFront"/>
            <a:lightRig rig="threePt" dir="t"/>
          </a:scene3d>
          <a:sp3d>
            <a:bevelT/>
          </a:sp3d>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1400" b="0" i="0" u="none" strike="noStrike" cap="none" normalizeH="0" baseline="0" dirty="0" smtClean="0">
                <a:ln>
                  <a:noFill/>
                </a:ln>
                <a:solidFill>
                  <a:srgbClr val="0A0A0A"/>
                </a:solidFill>
                <a:effectLst/>
                <a:latin typeface="Google Sans"/>
              </a:rPr>
              <a:t>Key taxpayer-funded services in Suffolk include:</a:t>
            </a:r>
            <a:endParaRPr kumimoji="0" lang="en-US" alt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hlinkClick r:id="rId2"/>
              </a:rPr>
              <a:t>Public Safety</a:t>
            </a:r>
            <a:r>
              <a:rPr kumimoji="0" lang="en-US" altLang="en-US" sz="1400" b="1" i="0" u="none" strike="noStrike" cap="none" normalizeH="0" baseline="0" dirty="0" smtClean="0">
                <a:ln>
                  <a:noFill/>
                </a:ln>
                <a:solidFill>
                  <a:srgbClr val="0A0A0A"/>
                </a:solidFill>
                <a:effectLst/>
                <a:latin typeface="Google Sans"/>
              </a:rPr>
              <a:t>:</a:t>
            </a:r>
            <a:r>
              <a:rPr kumimoji="0" lang="en-US" altLang="en-US" sz="1400" b="0" i="0" u="none" strike="noStrike" cap="none" normalizeH="0" baseline="0" dirty="0" smtClean="0">
                <a:ln>
                  <a:noFill/>
                </a:ln>
                <a:solidFill>
                  <a:srgbClr val="0A0A0A"/>
                </a:solidFill>
                <a:effectLst/>
                <a:latin typeface="Google Sans"/>
              </a:rPr>
              <a:t> Police, fire departments, and emergency medical services.</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hlinkClick r:id="rId3"/>
              </a:rPr>
              <a:t>Libraries</a:t>
            </a:r>
            <a:r>
              <a:rPr kumimoji="0" lang="en-US" altLang="en-US" sz="1400" b="1" i="0" u="none" strike="noStrike" cap="none" normalizeH="0" baseline="0" dirty="0" smtClean="0">
                <a:ln>
                  <a:noFill/>
                </a:ln>
                <a:solidFill>
                  <a:srgbClr val="0A0A0A"/>
                </a:solidFill>
                <a:effectLst/>
                <a:latin typeface="Google Sans"/>
              </a:rPr>
              <a:t>:</a:t>
            </a:r>
            <a:r>
              <a:rPr kumimoji="0" lang="en-US" altLang="en-US" sz="1400" b="0" i="0" u="none" strike="noStrike" cap="none" normalizeH="0" baseline="0" dirty="0" smtClean="0">
                <a:ln>
                  <a:noFill/>
                </a:ln>
                <a:solidFill>
                  <a:srgbClr val="0A0A0A"/>
                </a:solidFill>
                <a:effectLst/>
                <a:latin typeface="Google Sans"/>
              </a:rPr>
              <a:t> Access to books, internet, and community programs.</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hlinkClick r:id="rId4"/>
              </a:rPr>
              <a:t>Recreation &amp; Parks</a:t>
            </a:r>
            <a:r>
              <a:rPr kumimoji="0" lang="en-US" altLang="en-US" sz="1400" b="1" i="0" u="none" strike="noStrike" cap="none" normalizeH="0" baseline="0" dirty="0" smtClean="0">
                <a:ln>
                  <a:noFill/>
                </a:ln>
                <a:solidFill>
                  <a:srgbClr val="0A0A0A"/>
                </a:solidFill>
                <a:effectLst/>
                <a:latin typeface="Google Sans"/>
              </a:rPr>
              <a:t>:</a:t>
            </a:r>
            <a:r>
              <a:rPr kumimoji="0" lang="en-US" altLang="en-US" sz="1400" b="0" i="0" u="none" strike="noStrike" cap="none" normalizeH="0" baseline="0" dirty="0" smtClean="0">
                <a:ln>
                  <a:noFill/>
                </a:ln>
                <a:solidFill>
                  <a:srgbClr val="0A0A0A"/>
                </a:solidFill>
                <a:effectLst/>
                <a:latin typeface="Google Sans"/>
              </a:rPr>
              <a:t> Recreational centers, community activities, and public parks.</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hlinkClick r:id="rId5"/>
              </a:rPr>
              <a:t>Transportation &amp; Infrastructure</a:t>
            </a:r>
            <a:r>
              <a:rPr kumimoji="0" lang="en-US" altLang="en-US" sz="1400" b="1" i="0" u="none" strike="noStrike" cap="none" normalizeH="0" baseline="0" dirty="0" smtClean="0">
                <a:ln>
                  <a:noFill/>
                </a:ln>
                <a:solidFill>
                  <a:srgbClr val="0A0A0A"/>
                </a:solidFill>
                <a:effectLst/>
                <a:latin typeface="Google Sans"/>
              </a:rPr>
              <a:t>:</a:t>
            </a:r>
            <a:r>
              <a:rPr kumimoji="0" lang="en-US" altLang="en-US" sz="1400" b="0" i="0" u="none" strike="noStrike" cap="none" normalizeH="0" baseline="0" dirty="0" smtClean="0">
                <a:ln>
                  <a:noFill/>
                </a:ln>
                <a:solidFill>
                  <a:srgbClr val="0A0A0A"/>
                </a:solidFill>
                <a:effectLst/>
                <a:latin typeface="Google Sans"/>
              </a:rPr>
              <a:t> Road repairs, maintenance, and public transportation options.</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hlinkClick r:id="rId6"/>
              </a:rPr>
              <a:t>Social &amp; Civic Services</a:t>
            </a:r>
            <a:r>
              <a:rPr kumimoji="0" lang="en-US" altLang="en-US" sz="1400" b="1" i="0" u="none" strike="noStrike" cap="none" normalizeH="0" baseline="0" dirty="0" smtClean="0">
                <a:ln>
                  <a:noFill/>
                </a:ln>
                <a:solidFill>
                  <a:srgbClr val="0A0A0A"/>
                </a:solidFill>
                <a:effectLst/>
                <a:latin typeface="Google Sans"/>
              </a:rPr>
              <a:t>:</a:t>
            </a:r>
            <a:r>
              <a:rPr kumimoji="0" lang="en-US" altLang="en-US" sz="1400" b="0" i="0" u="none" strike="noStrike" cap="none" normalizeH="0" baseline="0" dirty="0" smtClean="0">
                <a:ln>
                  <a:noFill/>
                </a:ln>
                <a:solidFill>
                  <a:srgbClr val="0A0A0A"/>
                </a:solidFill>
                <a:effectLst/>
                <a:latin typeface="Google Sans"/>
              </a:rPr>
              <a:t> Social services (child protective services, assistance programs), voter registrar, and tax relief programs.</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hlinkClick r:id="rId7"/>
              </a:rPr>
              <a:t>Public Utilities &amp; Education</a:t>
            </a:r>
            <a:r>
              <a:rPr kumimoji="0" lang="en-US" altLang="en-US" sz="1400" b="1" i="0" u="none" strike="noStrike" cap="none" normalizeH="0" baseline="0" dirty="0" smtClean="0">
                <a:ln>
                  <a:noFill/>
                </a:ln>
                <a:solidFill>
                  <a:srgbClr val="0A0A0A"/>
                </a:solidFill>
                <a:effectLst/>
                <a:latin typeface="Google Sans"/>
              </a:rPr>
              <a:t>:</a:t>
            </a:r>
            <a:r>
              <a:rPr kumimoji="0" lang="en-US" altLang="en-US" sz="1400" b="0" i="0" u="none" strike="noStrike" cap="none" normalizeH="0" baseline="0" dirty="0" smtClean="0">
                <a:ln>
                  <a:noFill/>
                </a:ln>
                <a:solidFill>
                  <a:srgbClr val="0A0A0A"/>
                </a:solidFill>
                <a:effectLst/>
                <a:latin typeface="Google Sans"/>
              </a:rPr>
              <a:t> Public schools and public landscaping. </a:t>
            </a:r>
            <a:endParaRPr kumimoji="0" lang="en-US" altLang="en-US" sz="20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142068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14888" y="456757"/>
            <a:ext cx="11472581" cy="5816977"/>
          </a:xfrm>
          <a:prstGeom prst="rect">
            <a:avLst/>
          </a:prstGeom>
        </p:spPr>
        <p:txBody>
          <a:bodyPr wrap="square">
            <a:spAutoFit/>
          </a:bodyPr>
          <a:lstStyle/>
          <a:p>
            <a:r>
              <a:rPr lang="en-US" sz="1200" b="1" dirty="0">
                <a:solidFill>
                  <a:srgbClr val="515354"/>
                </a:solidFill>
                <a:latin typeface="Roboto"/>
              </a:rPr>
              <a:t>1. Discuss with your counselor what citizenship in the community means and what it takes to be a good citizen in your community. Discuss the rights, duties, and obligations of citizenship, and explain how you can demonstrate good citizenship in your community, Scouting unit, place of worship, or school</a:t>
            </a:r>
            <a:r>
              <a:rPr lang="en-US" sz="1200" b="1" dirty="0" smtClean="0">
                <a:solidFill>
                  <a:srgbClr val="515354"/>
                </a:solidFill>
                <a:latin typeface="Roboto"/>
              </a:rPr>
              <a:t>.</a:t>
            </a:r>
          </a:p>
          <a:p>
            <a:endParaRPr lang="en-US" sz="1200" b="1" dirty="0">
              <a:solidFill>
                <a:srgbClr val="515354"/>
              </a:solidFill>
              <a:latin typeface="Roboto"/>
            </a:endParaRPr>
          </a:p>
          <a:p>
            <a:r>
              <a:rPr lang="en-US" sz="1200" b="1" dirty="0">
                <a:solidFill>
                  <a:srgbClr val="515354"/>
                </a:solidFill>
                <a:latin typeface="Roboto"/>
              </a:rPr>
              <a:t>2. Do the following:</a:t>
            </a:r>
          </a:p>
          <a:p>
            <a:pPr>
              <a:buFont typeface="Arial" panose="020B0604020202020204" pitchFamily="34" charset="0"/>
              <a:buChar char="•"/>
            </a:pPr>
            <a:r>
              <a:rPr lang="en-US" sz="1200" dirty="0">
                <a:solidFill>
                  <a:srgbClr val="515354"/>
                </a:solidFill>
                <a:latin typeface="Roboto"/>
              </a:rPr>
              <a:t>(a) Using an electronic mapping tool or paper map, locate and pinpoint the following services and landmarks in your community. Determine and record the distances from your home including driving time AND either walking or biking time.</a:t>
            </a:r>
          </a:p>
          <a:p>
            <a:pPr>
              <a:buFont typeface="Arial" panose="020B0604020202020204" pitchFamily="34" charset="0"/>
              <a:buChar char="•"/>
            </a:pPr>
            <a:r>
              <a:rPr lang="en-US" sz="1200" dirty="0">
                <a:solidFill>
                  <a:srgbClr val="515354"/>
                </a:solidFill>
                <a:latin typeface="Roboto"/>
              </a:rPr>
              <a:t>(1) Chief government buildings such as your city hall, county courthouse, and public works/services facilities</a:t>
            </a:r>
          </a:p>
          <a:p>
            <a:pPr>
              <a:buFont typeface="Arial" panose="020B0604020202020204" pitchFamily="34" charset="0"/>
              <a:buChar char="•"/>
            </a:pPr>
            <a:r>
              <a:rPr lang="en-US" sz="1200" dirty="0">
                <a:solidFill>
                  <a:srgbClr val="515354"/>
                </a:solidFill>
                <a:latin typeface="Roboto"/>
              </a:rPr>
              <a:t>(2) Fire station, police station, and hospital nearest your home</a:t>
            </a:r>
          </a:p>
          <a:p>
            <a:pPr>
              <a:buFont typeface="Arial" panose="020B0604020202020204" pitchFamily="34" charset="0"/>
              <a:buChar char="•"/>
            </a:pPr>
            <a:r>
              <a:rPr lang="en-US" sz="1200" dirty="0">
                <a:solidFill>
                  <a:srgbClr val="515354"/>
                </a:solidFill>
                <a:latin typeface="Roboto"/>
              </a:rPr>
              <a:t>(3) Parks, playgrounds, recreation areas, and trails</a:t>
            </a:r>
          </a:p>
          <a:p>
            <a:pPr>
              <a:buFont typeface="Arial" panose="020B0604020202020204" pitchFamily="34" charset="0"/>
              <a:buChar char="•"/>
            </a:pPr>
            <a:r>
              <a:rPr lang="en-US" sz="1200" dirty="0">
                <a:solidFill>
                  <a:srgbClr val="515354"/>
                </a:solidFill>
                <a:latin typeface="Roboto"/>
              </a:rPr>
              <a:t>(4) Historical or other interesting points of interest.</a:t>
            </a:r>
          </a:p>
          <a:p>
            <a:pPr>
              <a:buFont typeface="Arial" panose="020B0604020202020204" pitchFamily="34" charset="0"/>
              <a:buChar char="•"/>
            </a:pPr>
            <a:r>
              <a:rPr lang="en-US" sz="1200" dirty="0">
                <a:solidFill>
                  <a:srgbClr val="515354"/>
                </a:solidFill>
                <a:latin typeface="Roboto"/>
              </a:rPr>
              <a:t>(b) Chart the organization of your local or state government. Show the top offices and tell whether they are elected or appointed.</a:t>
            </a:r>
          </a:p>
          <a:p>
            <a:r>
              <a:rPr lang="en-US" sz="1200" dirty="0">
                <a:solidFill>
                  <a:srgbClr val="212121"/>
                </a:solidFill>
                <a:latin typeface="Roboto"/>
              </a:rPr>
              <a:t/>
            </a:r>
            <a:br>
              <a:rPr lang="en-US" sz="1200" dirty="0">
                <a:solidFill>
                  <a:srgbClr val="212121"/>
                </a:solidFill>
                <a:latin typeface="Roboto"/>
              </a:rPr>
            </a:br>
            <a:r>
              <a:rPr lang="en-US" sz="1200" b="1" dirty="0" smtClean="0">
                <a:solidFill>
                  <a:srgbClr val="515354"/>
                </a:solidFill>
                <a:latin typeface="Roboto"/>
              </a:rPr>
              <a:t>3</a:t>
            </a:r>
            <a:r>
              <a:rPr lang="en-US" sz="1200" b="1" dirty="0">
                <a:solidFill>
                  <a:srgbClr val="515354"/>
                </a:solidFill>
                <a:latin typeface="Roboto"/>
              </a:rPr>
              <a:t>. Do the following:</a:t>
            </a:r>
          </a:p>
          <a:p>
            <a:pPr>
              <a:buFont typeface="Arial" panose="020B0604020202020204" pitchFamily="34" charset="0"/>
              <a:buChar char="•"/>
            </a:pPr>
            <a:r>
              <a:rPr lang="en-US" sz="1200" dirty="0">
                <a:solidFill>
                  <a:srgbClr val="515354"/>
                </a:solidFill>
                <a:latin typeface="Roboto"/>
              </a:rPr>
              <a:t>(a) Attend an in-person meeting of your city, town, or county council or school board, local court session; OR another state or local governmental meeting approved in advance by your counselor.</a:t>
            </a:r>
          </a:p>
          <a:p>
            <a:pPr>
              <a:buFont typeface="Arial" panose="020B0604020202020204" pitchFamily="34" charset="0"/>
              <a:buChar char="•"/>
            </a:pPr>
            <a:r>
              <a:rPr lang="en-US" sz="1200" dirty="0">
                <a:solidFill>
                  <a:srgbClr val="515354"/>
                </a:solidFill>
                <a:latin typeface="Roboto"/>
              </a:rPr>
              <a:t>(b) Choose one of the issues discussed at the meeting where a difference of opinions was expressed, and explain to your counselor why you agree with one opinion more than you do another one.</a:t>
            </a:r>
          </a:p>
          <a:p>
            <a:endParaRPr lang="en-US" sz="1200" dirty="0">
              <a:solidFill>
                <a:srgbClr val="212121"/>
              </a:solidFill>
              <a:latin typeface="Roboto"/>
            </a:endParaRPr>
          </a:p>
          <a:p>
            <a:r>
              <a:rPr lang="en-US" sz="1200" b="1" dirty="0">
                <a:solidFill>
                  <a:srgbClr val="515354"/>
                </a:solidFill>
                <a:latin typeface="Roboto"/>
              </a:rPr>
              <a:t>4. Choose an issue that is important to the citizens of your community; then do the following:</a:t>
            </a:r>
          </a:p>
          <a:p>
            <a:pPr>
              <a:buFont typeface="Arial" panose="020B0604020202020204" pitchFamily="34" charset="0"/>
              <a:buChar char="•"/>
            </a:pPr>
            <a:r>
              <a:rPr lang="en-US" sz="1200" dirty="0">
                <a:solidFill>
                  <a:srgbClr val="515354"/>
                </a:solidFill>
                <a:latin typeface="Roboto"/>
              </a:rPr>
              <a:t>(a) Find out which branch of local government is responsible for this issue.</a:t>
            </a:r>
          </a:p>
          <a:p>
            <a:pPr>
              <a:buFont typeface="Arial" panose="020B0604020202020204" pitchFamily="34" charset="0"/>
              <a:buChar char="•"/>
            </a:pPr>
            <a:r>
              <a:rPr lang="en-US" sz="1200" dirty="0">
                <a:solidFill>
                  <a:srgbClr val="515354"/>
                </a:solidFill>
                <a:latin typeface="Roboto"/>
              </a:rPr>
              <a:t>(b) With your counselor's and a parent or guardian's approval, interview one person from the branch of government you identified in requirement 4(a). Ask what is being done about this issue and how young people can help.</a:t>
            </a:r>
          </a:p>
          <a:p>
            <a:pPr>
              <a:buFont typeface="Arial" panose="020B0604020202020204" pitchFamily="34" charset="0"/>
              <a:buChar char="•"/>
            </a:pPr>
            <a:r>
              <a:rPr lang="en-US" sz="1200" dirty="0">
                <a:solidFill>
                  <a:srgbClr val="515354"/>
                </a:solidFill>
                <a:latin typeface="Roboto"/>
              </a:rPr>
              <a:t>(c) Share what you have learned with your counselor.</a:t>
            </a:r>
          </a:p>
          <a:p>
            <a:endParaRPr lang="en-US" sz="1200" dirty="0">
              <a:solidFill>
                <a:srgbClr val="212121"/>
              </a:solidFill>
              <a:latin typeface="Roboto"/>
            </a:endParaRPr>
          </a:p>
          <a:p>
            <a:r>
              <a:rPr lang="en-US" sz="1200" b="1" dirty="0">
                <a:solidFill>
                  <a:srgbClr val="515354"/>
                </a:solidFill>
                <a:latin typeface="Roboto"/>
              </a:rPr>
              <a:t>5. With the approval of your counselor and a parent or guardian, watch a movie that shows how the actions of one individual or group of individuals can have a positive effect on a community. Discuss with your counselor what you learned from the movie about what it means to be a valuable and concerned member of the community</a:t>
            </a:r>
            <a:r>
              <a:rPr lang="en-US" sz="1200" b="1" dirty="0" smtClean="0">
                <a:solidFill>
                  <a:srgbClr val="515354"/>
                </a:solidFill>
                <a:latin typeface="Roboto"/>
              </a:rPr>
              <a:t>.</a:t>
            </a:r>
          </a:p>
          <a:p>
            <a:endParaRPr lang="en-US" sz="1200" b="1" dirty="0">
              <a:solidFill>
                <a:srgbClr val="515354"/>
              </a:solidFill>
              <a:latin typeface="Roboto"/>
            </a:endParaRPr>
          </a:p>
          <a:p>
            <a:r>
              <a:rPr lang="en-US" sz="1200" b="1" dirty="0">
                <a:solidFill>
                  <a:srgbClr val="515354"/>
                </a:solidFill>
                <a:latin typeface="Roboto"/>
              </a:rPr>
              <a:t>6. List some of the services (such as the library, recreation center, public transportation, and public safety) your community provides that are funded by taxpayers. Tell your counselor why these services are important to your community</a:t>
            </a:r>
            <a:r>
              <a:rPr lang="en-US" sz="1200" b="1" dirty="0" smtClean="0">
                <a:solidFill>
                  <a:srgbClr val="515354"/>
                </a:solidFill>
                <a:latin typeface="Roboto"/>
              </a:rPr>
              <a:t>.</a:t>
            </a:r>
            <a:endParaRPr lang="en-US" sz="1200" b="1" dirty="0">
              <a:solidFill>
                <a:srgbClr val="515354"/>
              </a:solidFill>
              <a:latin typeface="Roboto"/>
            </a:endParaRPr>
          </a:p>
        </p:txBody>
      </p:sp>
    </p:spTree>
    <p:extLst>
      <p:ext uri="{BB962C8B-B14F-4D97-AF65-F5344CB8AC3E}">
        <p14:creationId xmlns:p14="http://schemas.microsoft.com/office/powerpoint/2010/main" val="36416937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0966" y="449136"/>
            <a:ext cx="10248900" cy="3231654"/>
          </a:xfrm>
          <a:prstGeom prst="rect">
            <a:avLst/>
          </a:prstGeom>
        </p:spPr>
        <p:txBody>
          <a:bodyPr wrap="square">
            <a:spAutoFit/>
          </a:bodyPr>
          <a:lstStyle/>
          <a:p>
            <a:r>
              <a:rPr lang="en-US" b="1" dirty="0">
                <a:solidFill>
                  <a:srgbClr val="515354"/>
                </a:solidFill>
                <a:latin typeface="Roboto"/>
              </a:rPr>
              <a:t>7. Do the following:</a:t>
            </a:r>
          </a:p>
          <a:p>
            <a:pPr>
              <a:buFont typeface="Arial" panose="020B0604020202020204" pitchFamily="34" charset="0"/>
              <a:buChar char="•"/>
            </a:pPr>
            <a:r>
              <a:rPr lang="en-US" dirty="0">
                <a:solidFill>
                  <a:srgbClr val="515354"/>
                </a:solidFill>
                <a:latin typeface="Roboto"/>
              </a:rPr>
              <a:t>(a) Identify three charitable organizations outside of Scouting that interest you and bring people in your community together to work for the good of your community</a:t>
            </a:r>
            <a:r>
              <a:rPr lang="en-US" dirty="0" smtClean="0">
                <a:solidFill>
                  <a:srgbClr val="515354"/>
                </a:solidFill>
                <a:latin typeface="Roboto"/>
              </a:rPr>
              <a:t>.</a:t>
            </a:r>
          </a:p>
          <a:p>
            <a:endParaRPr lang="en-US" dirty="0" smtClean="0">
              <a:solidFill>
                <a:srgbClr val="515354"/>
              </a:solidFill>
              <a:latin typeface="Roboto"/>
            </a:endParaRPr>
          </a:p>
          <a:p>
            <a:r>
              <a:rPr lang="en-US" dirty="0" smtClean="0">
                <a:solidFill>
                  <a:srgbClr val="515354"/>
                </a:solidFill>
                <a:latin typeface="Roboto"/>
              </a:rPr>
              <a:t>-St Jude's Cancer</a:t>
            </a:r>
          </a:p>
          <a:p>
            <a:r>
              <a:rPr lang="en-US" dirty="0" smtClean="0">
                <a:solidFill>
                  <a:srgbClr val="515354"/>
                </a:solidFill>
                <a:latin typeface="Roboto"/>
              </a:rPr>
              <a:t>-Oasis Social Ministry </a:t>
            </a:r>
          </a:p>
          <a:p>
            <a:r>
              <a:rPr lang="en-US" dirty="0" smtClean="0">
                <a:solidFill>
                  <a:srgbClr val="515354"/>
                </a:solidFill>
                <a:latin typeface="Roboto"/>
              </a:rPr>
              <a:t>-</a:t>
            </a:r>
            <a:r>
              <a:rPr lang="en-US" dirty="0" err="1" smtClean="0">
                <a:solidFill>
                  <a:srgbClr val="515354"/>
                </a:solidFill>
                <a:latin typeface="Roboto"/>
              </a:rPr>
              <a:t>Freekind</a:t>
            </a:r>
            <a:r>
              <a:rPr lang="en-US" dirty="0" smtClean="0">
                <a:solidFill>
                  <a:srgbClr val="515354"/>
                </a:solidFill>
                <a:latin typeface="Roboto"/>
              </a:rPr>
              <a:t>:  rehabilitation of trafficked women </a:t>
            </a:r>
            <a:endParaRPr lang="en-US" dirty="0">
              <a:solidFill>
                <a:srgbClr val="515354"/>
              </a:solidFill>
              <a:latin typeface="Roboto"/>
            </a:endParaRPr>
          </a:p>
          <a:p>
            <a:pPr>
              <a:buFont typeface="Arial" panose="020B0604020202020204" pitchFamily="34" charset="0"/>
              <a:buChar char="•"/>
            </a:pPr>
            <a:endParaRPr lang="en-US" dirty="0" smtClean="0">
              <a:solidFill>
                <a:srgbClr val="515354"/>
              </a:solidFill>
              <a:latin typeface="Roboto"/>
            </a:endParaRPr>
          </a:p>
          <a:p>
            <a:pPr>
              <a:buFont typeface="Arial" panose="020B0604020202020204" pitchFamily="34" charset="0"/>
              <a:buChar char="•"/>
            </a:pPr>
            <a:r>
              <a:rPr lang="en-US" sz="1400" b="1" dirty="0" smtClean="0">
                <a:solidFill>
                  <a:srgbClr val="515354"/>
                </a:solidFill>
                <a:latin typeface="Roboto"/>
              </a:rPr>
              <a:t>(</a:t>
            </a:r>
            <a:r>
              <a:rPr lang="en-US" sz="1400" b="1" dirty="0">
                <a:solidFill>
                  <a:srgbClr val="515354"/>
                </a:solidFill>
                <a:latin typeface="Roboto"/>
              </a:rPr>
              <a:t>b) Pick ONE of the organizations you chose for requirement 7(a). Using a variety of resources (including newspapers, fliers and other literature, the internet, volunteers, and employees of the organization), find out more about this organization</a:t>
            </a:r>
            <a:r>
              <a:rPr lang="en-US" sz="1400" b="1" dirty="0" smtClean="0">
                <a:solidFill>
                  <a:srgbClr val="515354"/>
                </a:solidFill>
                <a:latin typeface="Roboto"/>
              </a:rPr>
              <a:t>.</a:t>
            </a:r>
          </a:p>
          <a:p>
            <a:pPr>
              <a:buFont typeface="Arial" panose="020B0604020202020204" pitchFamily="34" charset="0"/>
              <a:buChar char="•"/>
            </a:pPr>
            <a:endParaRPr lang="en-US" dirty="0">
              <a:solidFill>
                <a:srgbClr val="515354"/>
              </a:solidFill>
              <a:latin typeface="Roboto"/>
            </a:endParaRPr>
          </a:p>
        </p:txBody>
      </p:sp>
      <p:pic>
        <p:nvPicPr>
          <p:cNvPr id="3074" name="Picture 2" descr="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76642" y="1372420"/>
            <a:ext cx="1359326" cy="74208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cxnSp>
        <p:nvCxnSpPr>
          <p:cNvPr id="4" name="Straight Arrow Connector 3"/>
          <p:cNvCxnSpPr/>
          <p:nvPr/>
        </p:nvCxnSpPr>
        <p:spPr>
          <a:xfrm>
            <a:off x="3002507" y="1961824"/>
            <a:ext cx="24429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3"/>
          <a:stretch>
            <a:fillRect/>
          </a:stretch>
        </p:blipFill>
        <p:spPr>
          <a:xfrm>
            <a:off x="7222571" y="1743460"/>
            <a:ext cx="2465192" cy="737903"/>
          </a:xfrm>
          <a:prstGeom prst="rect">
            <a:avLst/>
          </a:prstGeom>
        </p:spPr>
      </p:pic>
      <p:cxnSp>
        <p:nvCxnSpPr>
          <p:cNvPr id="8" name="Straight Arrow Connector 7"/>
          <p:cNvCxnSpPr/>
          <p:nvPr/>
        </p:nvCxnSpPr>
        <p:spPr>
          <a:xfrm>
            <a:off x="5202071" y="2291645"/>
            <a:ext cx="1867469" cy="11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3002507" y="3205907"/>
            <a:ext cx="4605043" cy="1815882"/>
          </a:xfrm>
          <a:prstGeom prst="rect">
            <a:avLst/>
          </a:prstGeom>
          <a:solidFill>
            <a:schemeClr val="accent5">
              <a:lumMod val="20000"/>
              <a:lumOff val="80000"/>
            </a:schemeClr>
          </a:solidFill>
          <a:ln>
            <a:solidFill>
              <a:schemeClr val="tx1"/>
            </a:solidFill>
          </a:ln>
        </p:spPr>
        <p:txBody>
          <a:bodyPr wrap="square">
            <a:spAutoFit/>
          </a:bodyPr>
          <a:lstStyle/>
          <a:p>
            <a:r>
              <a:rPr lang="en-US" sz="1600" b="1" dirty="0">
                <a:solidFill>
                  <a:srgbClr val="232323"/>
                </a:solidFill>
                <a:latin typeface="Quicksand"/>
              </a:rPr>
              <a:t>Who We </a:t>
            </a:r>
            <a:r>
              <a:rPr lang="en-US" sz="1600" b="1" dirty="0" smtClean="0">
                <a:solidFill>
                  <a:srgbClr val="232323"/>
                </a:solidFill>
                <a:latin typeface="Quicksand"/>
              </a:rPr>
              <a:t>Are </a:t>
            </a:r>
            <a:r>
              <a:rPr lang="en-US" sz="1600" dirty="0" smtClean="0">
                <a:solidFill>
                  <a:srgbClr val="5F5E5E"/>
                </a:solidFill>
                <a:latin typeface="Nunito Sans"/>
              </a:rPr>
              <a:t>Oasis </a:t>
            </a:r>
            <a:r>
              <a:rPr lang="en-US" sz="1600" dirty="0">
                <a:solidFill>
                  <a:srgbClr val="5F5E5E"/>
                </a:solidFill>
                <a:latin typeface="Nunito Sans"/>
              </a:rPr>
              <a:t>Social Ministry provides support to homeless and marginalized people, primarily in Portsmouth, VA, and surrounding areas. We provide a number of services, including a community soup kitchen, a client choice food pantry, and a thrifty boutique—all free of charge.</a:t>
            </a:r>
            <a:endParaRPr lang="en-US" sz="1600" b="0" i="0" dirty="0">
              <a:solidFill>
                <a:srgbClr val="5F5E5E"/>
              </a:solidFill>
              <a:effectLst/>
              <a:latin typeface="Nunito Sans"/>
            </a:endParaRPr>
          </a:p>
        </p:txBody>
      </p:sp>
      <p:sp>
        <p:nvSpPr>
          <p:cNvPr id="12" name="Rectangle 11"/>
          <p:cNvSpPr/>
          <p:nvPr/>
        </p:nvSpPr>
        <p:spPr>
          <a:xfrm>
            <a:off x="3002508" y="5126760"/>
            <a:ext cx="4605044" cy="1323439"/>
          </a:xfrm>
          <a:prstGeom prst="rect">
            <a:avLst/>
          </a:prstGeom>
          <a:solidFill>
            <a:schemeClr val="accent4">
              <a:lumMod val="60000"/>
              <a:lumOff val="40000"/>
            </a:schemeClr>
          </a:solidFill>
          <a:ln>
            <a:solidFill>
              <a:schemeClr val="tx1"/>
            </a:solidFill>
          </a:ln>
          <a:scene3d>
            <a:camera prst="orthographicFront"/>
            <a:lightRig rig="threePt" dir="t"/>
          </a:scene3d>
          <a:sp3d>
            <a:bevelT/>
          </a:sp3d>
        </p:spPr>
        <p:txBody>
          <a:bodyPr wrap="square">
            <a:spAutoFit/>
          </a:bodyPr>
          <a:lstStyle/>
          <a:p>
            <a:r>
              <a:rPr lang="en-US" sz="1600" b="1" dirty="0">
                <a:solidFill>
                  <a:srgbClr val="232323"/>
                </a:solidFill>
                <a:latin typeface="Quicksand"/>
              </a:rPr>
              <a:t>Our </a:t>
            </a:r>
            <a:r>
              <a:rPr lang="en-US" sz="1600" b="1" dirty="0" smtClean="0">
                <a:solidFill>
                  <a:srgbClr val="232323"/>
                </a:solidFill>
                <a:latin typeface="Quicksand"/>
              </a:rPr>
              <a:t>Mission </a:t>
            </a:r>
            <a:r>
              <a:rPr lang="en-US" sz="1600" dirty="0" smtClean="0">
                <a:solidFill>
                  <a:srgbClr val="5F5E5E"/>
                </a:solidFill>
                <a:latin typeface="Nunito Sans"/>
              </a:rPr>
              <a:t>Our </a:t>
            </a:r>
            <a:r>
              <a:rPr lang="en-US" sz="1600" dirty="0">
                <a:solidFill>
                  <a:srgbClr val="5F5E5E"/>
                </a:solidFill>
                <a:latin typeface="Nunito Sans"/>
              </a:rPr>
              <a:t>efforts in hunger relief are grounded by a true spirit of ensuring people of all colors, in all communities, have equitable access to healthy, nutritious food, clothing, and other essentials.</a:t>
            </a:r>
            <a:endParaRPr lang="en-US" sz="1600" b="0" i="0" dirty="0">
              <a:solidFill>
                <a:srgbClr val="5F5E5E"/>
              </a:solidFill>
              <a:effectLst/>
              <a:latin typeface="Nunito Sans"/>
            </a:endParaRPr>
          </a:p>
        </p:txBody>
      </p:sp>
      <p:pic>
        <p:nvPicPr>
          <p:cNvPr id="13" name="Picture 12"/>
          <p:cNvPicPr>
            <a:picLocks noChangeAspect="1"/>
          </p:cNvPicPr>
          <p:nvPr/>
        </p:nvPicPr>
        <p:blipFill rotWithShape="1">
          <a:blip r:embed="rId4"/>
          <a:srcRect l="36504" t="26632" r="36329" b="6576"/>
          <a:stretch/>
        </p:blipFill>
        <p:spPr>
          <a:xfrm>
            <a:off x="470966" y="3348874"/>
            <a:ext cx="2252837" cy="3113959"/>
          </a:xfrm>
          <a:prstGeom prst="rect">
            <a:avLst/>
          </a:prstGeom>
        </p:spPr>
      </p:pic>
      <p:pic>
        <p:nvPicPr>
          <p:cNvPr id="9" name="Picture 8"/>
          <p:cNvPicPr>
            <a:picLocks noChangeAspect="1"/>
          </p:cNvPicPr>
          <p:nvPr/>
        </p:nvPicPr>
        <p:blipFill rotWithShape="1">
          <a:blip r:embed="rId5"/>
          <a:srcRect l="49720" t="27564" r="18707" b="32697"/>
          <a:stretch/>
        </p:blipFill>
        <p:spPr>
          <a:xfrm>
            <a:off x="7703087" y="3536437"/>
            <a:ext cx="4107977" cy="2906974"/>
          </a:xfrm>
          <a:prstGeom prst="rect">
            <a:avLst/>
          </a:prstGeom>
        </p:spPr>
      </p:pic>
      <p:sp>
        <p:nvSpPr>
          <p:cNvPr id="14" name="Rectangle 13"/>
          <p:cNvSpPr/>
          <p:nvPr/>
        </p:nvSpPr>
        <p:spPr>
          <a:xfrm>
            <a:off x="7886254" y="3152140"/>
            <a:ext cx="2988960" cy="369332"/>
          </a:xfrm>
          <a:prstGeom prst="rect">
            <a:avLst/>
          </a:prstGeom>
        </p:spPr>
        <p:txBody>
          <a:bodyPr wrap="none">
            <a:spAutoFit/>
          </a:bodyPr>
          <a:lstStyle/>
          <a:p>
            <a:r>
              <a:rPr lang="en-US" dirty="0">
                <a:solidFill>
                  <a:srgbClr val="949494"/>
                </a:solidFill>
                <a:latin typeface="Nunito Sans"/>
              </a:rPr>
              <a:t>Main Office </a:t>
            </a:r>
            <a:r>
              <a:rPr lang="en-US" dirty="0">
                <a:solidFill>
                  <a:srgbClr val="208B44"/>
                </a:solidFill>
                <a:latin typeface="Quicksand"/>
                <a:hlinkClick r:id="rId6"/>
              </a:rPr>
              <a:t>(757) 397-6060</a:t>
            </a:r>
            <a:endParaRPr lang="en-US" dirty="0"/>
          </a:p>
        </p:txBody>
      </p:sp>
    </p:spTree>
    <p:extLst>
      <p:ext uri="{BB962C8B-B14F-4D97-AF65-F5344CB8AC3E}">
        <p14:creationId xmlns:p14="http://schemas.microsoft.com/office/powerpoint/2010/main" val="33299150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0966" y="449136"/>
            <a:ext cx="10248900" cy="923330"/>
          </a:xfrm>
          <a:prstGeom prst="rect">
            <a:avLst/>
          </a:prstGeom>
        </p:spPr>
        <p:txBody>
          <a:bodyPr wrap="square">
            <a:spAutoFit/>
          </a:bodyPr>
          <a:lstStyle/>
          <a:p>
            <a:r>
              <a:rPr lang="en-US" b="1" dirty="0">
                <a:solidFill>
                  <a:srgbClr val="515354"/>
                </a:solidFill>
                <a:latin typeface="Roboto"/>
              </a:rPr>
              <a:t>7. Do the following</a:t>
            </a:r>
            <a:r>
              <a:rPr lang="en-US" b="1" dirty="0" smtClean="0">
                <a:solidFill>
                  <a:srgbClr val="515354"/>
                </a:solidFill>
                <a:latin typeface="Roboto"/>
              </a:rPr>
              <a:t>: (</a:t>
            </a:r>
            <a:r>
              <a:rPr lang="en-US" b="1" dirty="0">
                <a:solidFill>
                  <a:srgbClr val="515354"/>
                </a:solidFill>
                <a:latin typeface="Roboto"/>
              </a:rPr>
              <a:t>b) Pick ONE of the organizations you chose for requirement 7(a). Using a variety of resources (including newspapers, fliers and other literature, the internet, volunteers, and employees of the organization), find out more about this organization.</a:t>
            </a:r>
          </a:p>
        </p:txBody>
      </p:sp>
      <p:pic>
        <p:nvPicPr>
          <p:cNvPr id="3" name="Picture 2"/>
          <p:cNvPicPr>
            <a:picLocks noChangeAspect="1"/>
          </p:cNvPicPr>
          <p:nvPr/>
        </p:nvPicPr>
        <p:blipFill rotWithShape="1">
          <a:blip r:embed="rId2"/>
          <a:srcRect l="6661" t="27257" r="10615" b="16145"/>
          <a:stretch/>
        </p:blipFill>
        <p:spPr>
          <a:xfrm>
            <a:off x="370266" y="1676400"/>
            <a:ext cx="6475034" cy="3200400"/>
          </a:xfrm>
          <a:prstGeom prst="rect">
            <a:avLst/>
          </a:prstGeom>
        </p:spPr>
      </p:pic>
      <p:pic>
        <p:nvPicPr>
          <p:cNvPr id="5" name="Picture 4"/>
          <p:cNvPicPr>
            <a:picLocks noChangeAspect="1"/>
          </p:cNvPicPr>
          <p:nvPr/>
        </p:nvPicPr>
        <p:blipFill rotWithShape="1">
          <a:blip r:embed="rId3"/>
          <a:srcRect l="6107" t="26480" r="7155" b="9704"/>
          <a:stretch/>
        </p:blipFill>
        <p:spPr>
          <a:xfrm>
            <a:off x="5664200" y="3293071"/>
            <a:ext cx="6202762" cy="3167458"/>
          </a:xfrm>
          <a:prstGeom prst="rect">
            <a:avLst/>
          </a:prstGeom>
        </p:spPr>
      </p:pic>
    </p:spTree>
    <p:extLst>
      <p:ext uri="{BB962C8B-B14F-4D97-AF65-F5344CB8AC3E}">
        <p14:creationId xmlns:p14="http://schemas.microsoft.com/office/powerpoint/2010/main" val="34949448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0966" y="449136"/>
            <a:ext cx="10248900" cy="1200329"/>
          </a:xfrm>
          <a:prstGeom prst="rect">
            <a:avLst/>
          </a:prstGeom>
        </p:spPr>
        <p:txBody>
          <a:bodyPr wrap="square">
            <a:spAutoFit/>
          </a:bodyPr>
          <a:lstStyle/>
          <a:p>
            <a:r>
              <a:rPr lang="en-US" b="1" dirty="0">
                <a:solidFill>
                  <a:srgbClr val="515354"/>
                </a:solidFill>
                <a:latin typeface="Roboto"/>
              </a:rPr>
              <a:t>7. Do the </a:t>
            </a:r>
            <a:r>
              <a:rPr lang="en-US" b="1" dirty="0" smtClean="0">
                <a:solidFill>
                  <a:srgbClr val="515354"/>
                </a:solidFill>
                <a:latin typeface="Roboto"/>
              </a:rPr>
              <a:t>following </a:t>
            </a:r>
            <a:r>
              <a:rPr lang="en-US" dirty="0" smtClean="0">
                <a:solidFill>
                  <a:srgbClr val="515354"/>
                </a:solidFill>
                <a:latin typeface="Roboto"/>
              </a:rPr>
              <a:t>(c</a:t>
            </a:r>
            <a:r>
              <a:rPr lang="en-US" dirty="0">
                <a:solidFill>
                  <a:srgbClr val="515354"/>
                </a:solidFill>
                <a:latin typeface="Roboto"/>
              </a:rPr>
              <a:t>) With your counselor's and your parent or guardian's approval, contact the organization you chose for requirement 7(b), and find out what young people can do to help. While working on this merit badge, volunteer at </a:t>
            </a:r>
            <a:r>
              <a:rPr lang="en-US" b="1" u="sng" dirty="0">
                <a:solidFill>
                  <a:srgbClr val="FF0000"/>
                </a:solidFill>
                <a:latin typeface="Roboto"/>
              </a:rPr>
              <a:t>least eight hours </a:t>
            </a:r>
            <a:r>
              <a:rPr lang="en-US" dirty="0">
                <a:solidFill>
                  <a:srgbClr val="515354"/>
                </a:solidFill>
                <a:latin typeface="Roboto"/>
              </a:rPr>
              <a:t>of your time for the organization. After your volunteer experience is over, discuss what you have learned with your counselor</a:t>
            </a:r>
            <a:r>
              <a:rPr lang="en-US" dirty="0" smtClean="0">
                <a:solidFill>
                  <a:srgbClr val="515354"/>
                </a:solidFill>
                <a:latin typeface="Roboto"/>
              </a:rPr>
              <a:t>.</a:t>
            </a:r>
            <a:endParaRPr lang="en-US" b="1" dirty="0">
              <a:solidFill>
                <a:srgbClr val="515354"/>
              </a:solidFill>
              <a:latin typeface="Roboto"/>
            </a:endParaRPr>
          </a:p>
        </p:txBody>
      </p:sp>
    </p:spTree>
    <p:extLst>
      <p:ext uri="{BB962C8B-B14F-4D97-AF65-F5344CB8AC3E}">
        <p14:creationId xmlns:p14="http://schemas.microsoft.com/office/powerpoint/2010/main" val="20810109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0050" y="481549"/>
            <a:ext cx="10172700" cy="2308324"/>
          </a:xfrm>
          <a:prstGeom prst="rect">
            <a:avLst/>
          </a:prstGeom>
        </p:spPr>
        <p:txBody>
          <a:bodyPr wrap="square">
            <a:spAutoFit/>
          </a:bodyPr>
          <a:lstStyle/>
          <a:p>
            <a:r>
              <a:rPr lang="en-US" b="1" dirty="0" smtClean="0">
                <a:solidFill>
                  <a:srgbClr val="515354"/>
                </a:solidFill>
                <a:latin typeface="Roboto"/>
              </a:rPr>
              <a:t>8</a:t>
            </a:r>
            <a:r>
              <a:rPr lang="en-US" b="1" dirty="0">
                <a:solidFill>
                  <a:srgbClr val="515354"/>
                </a:solidFill>
                <a:latin typeface="Roboto"/>
              </a:rPr>
              <a:t>. Develop a public presentation (such as a video, slide show, speech, digital presentation, or photo exhibit) about important and unique aspects of your community. </a:t>
            </a:r>
            <a:endParaRPr lang="en-US" b="1" dirty="0" smtClean="0">
              <a:solidFill>
                <a:srgbClr val="515354"/>
              </a:solidFill>
              <a:latin typeface="Roboto"/>
            </a:endParaRPr>
          </a:p>
          <a:p>
            <a:endParaRPr lang="en-US" b="1" dirty="0">
              <a:solidFill>
                <a:srgbClr val="515354"/>
              </a:solidFill>
              <a:latin typeface="Roboto"/>
            </a:endParaRPr>
          </a:p>
          <a:p>
            <a:r>
              <a:rPr lang="en-US" b="1" dirty="0" smtClean="0">
                <a:solidFill>
                  <a:srgbClr val="515354"/>
                </a:solidFill>
                <a:latin typeface="Roboto"/>
              </a:rPr>
              <a:t>Include </a:t>
            </a:r>
            <a:r>
              <a:rPr lang="en-US" b="1" dirty="0">
                <a:solidFill>
                  <a:srgbClr val="515354"/>
                </a:solidFill>
                <a:latin typeface="Roboto"/>
              </a:rPr>
              <a:t>information about the history, cultures, and ethnic groups of your community; its best features and popular places where people gather; and the challenges it faces. </a:t>
            </a:r>
            <a:endParaRPr lang="en-US" b="1" dirty="0" smtClean="0">
              <a:solidFill>
                <a:srgbClr val="515354"/>
              </a:solidFill>
              <a:latin typeface="Roboto"/>
            </a:endParaRPr>
          </a:p>
          <a:p>
            <a:endParaRPr lang="en-US" b="1" dirty="0">
              <a:solidFill>
                <a:srgbClr val="515354"/>
              </a:solidFill>
              <a:latin typeface="Roboto"/>
            </a:endParaRPr>
          </a:p>
          <a:p>
            <a:r>
              <a:rPr lang="en-US" b="1" dirty="0" smtClean="0">
                <a:solidFill>
                  <a:srgbClr val="515354"/>
                </a:solidFill>
                <a:latin typeface="Roboto"/>
              </a:rPr>
              <a:t>Stage </a:t>
            </a:r>
            <a:r>
              <a:rPr lang="en-US" b="1" dirty="0">
                <a:solidFill>
                  <a:srgbClr val="515354"/>
                </a:solidFill>
                <a:latin typeface="Roboto"/>
              </a:rPr>
              <a:t>your presentation in front of your counselor or a group, such as your patrol or a class at </a:t>
            </a:r>
            <a:r>
              <a:rPr lang="en-US" b="1" dirty="0" smtClean="0">
                <a:solidFill>
                  <a:srgbClr val="515354"/>
                </a:solidFill>
                <a:latin typeface="Roboto"/>
              </a:rPr>
              <a:t>school (</a:t>
            </a:r>
            <a:r>
              <a:rPr lang="en-US" b="1" dirty="0" smtClean="0">
                <a:solidFill>
                  <a:srgbClr val="FF0000"/>
                </a:solidFill>
                <a:latin typeface="Roboto"/>
              </a:rPr>
              <a:t>Church</a:t>
            </a:r>
            <a:r>
              <a:rPr lang="en-US" b="1" dirty="0" smtClean="0">
                <a:solidFill>
                  <a:srgbClr val="515354"/>
                </a:solidFill>
                <a:latin typeface="Roboto"/>
              </a:rPr>
              <a:t>).</a:t>
            </a:r>
            <a:endParaRPr lang="en-US" b="1" dirty="0">
              <a:solidFill>
                <a:srgbClr val="515354"/>
              </a:solidFill>
              <a:latin typeface="Roboto"/>
            </a:endParaRPr>
          </a:p>
        </p:txBody>
      </p:sp>
    </p:spTree>
    <p:extLst>
      <p:ext uri="{BB962C8B-B14F-4D97-AF65-F5344CB8AC3E}">
        <p14:creationId xmlns:p14="http://schemas.microsoft.com/office/powerpoint/2010/main" val="14032739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6250" y="633949"/>
            <a:ext cx="10115550" cy="5078313"/>
          </a:xfrm>
          <a:prstGeom prst="rect">
            <a:avLst/>
          </a:prstGeom>
        </p:spPr>
        <p:txBody>
          <a:bodyPr wrap="square">
            <a:spAutoFit/>
          </a:bodyPr>
          <a:lstStyle/>
          <a:p>
            <a:r>
              <a:rPr lang="en-US" b="1" dirty="0">
                <a:solidFill>
                  <a:srgbClr val="515354"/>
                </a:solidFill>
                <a:latin typeface="Roboto"/>
              </a:rPr>
              <a:t>7. Do the following:</a:t>
            </a:r>
          </a:p>
          <a:p>
            <a:pPr>
              <a:buFont typeface="Arial" panose="020B0604020202020204" pitchFamily="34" charset="0"/>
              <a:buChar char="•"/>
            </a:pPr>
            <a:r>
              <a:rPr lang="en-US" dirty="0">
                <a:solidFill>
                  <a:srgbClr val="515354"/>
                </a:solidFill>
                <a:latin typeface="Roboto"/>
              </a:rPr>
              <a:t>(a) Identify three charitable organizations outside of Scouting that interest you and bring people in your community together to work for the good of your community.</a:t>
            </a:r>
          </a:p>
          <a:p>
            <a:pPr>
              <a:buFont typeface="Arial" panose="020B0604020202020204" pitchFamily="34" charset="0"/>
              <a:buChar char="•"/>
            </a:pPr>
            <a:r>
              <a:rPr lang="en-US" dirty="0">
                <a:solidFill>
                  <a:srgbClr val="515354"/>
                </a:solidFill>
                <a:latin typeface="Roboto"/>
              </a:rPr>
              <a:t>(b) Pick ONE of the organizations you chose for requirement 7(a). Using a variety of resources (including newspapers, fliers and other literature, the internet, volunteers, and employees of the organization), find out more about this organization.</a:t>
            </a:r>
          </a:p>
          <a:p>
            <a:pPr>
              <a:buFont typeface="Arial" panose="020B0604020202020204" pitchFamily="34" charset="0"/>
              <a:buChar char="•"/>
            </a:pPr>
            <a:r>
              <a:rPr lang="en-US" dirty="0">
                <a:solidFill>
                  <a:srgbClr val="515354"/>
                </a:solidFill>
                <a:latin typeface="Roboto"/>
              </a:rPr>
              <a:t>(c) With your counselor's and your parent or guardian's approval, contact the organization you chose for requirement 7(b), and find out what young people can do to help. While working on this merit badge, volunteer at least eight hours of your time for the organization. After your volunteer experience is over, discuss what you have learned with your counselor</a:t>
            </a:r>
            <a:r>
              <a:rPr lang="en-US" dirty="0" smtClean="0">
                <a:solidFill>
                  <a:srgbClr val="515354"/>
                </a:solidFill>
                <a:latin typeface="Roboto"/>
              </a:rPr>
              <a:t>.</a:t>
            </a:r>
          </a:p>
          <a:p>
            <a:endParaRPr lang="en-US" dirty="0">
              <a:solidFill>
                <a:srgbClr val="515354"/>
              </a:solidFill>
              <a:latin typeface="Roboto"/>
            </a:endParaRPr>
          </a:p>
          <a:p>
            <a:endParaRPr lang="en-US" dirty="0">
              <a:solidFill>
                <a:srgbClr val="212121"/>
              </a:solidFill>
              <a:latin typeface="Roboto"/>
            </a:endParaRPr>
          </a:p>
          <a:p>
            <a:r>
              <a:rPr lang="en-US" b="1" dirty="0">
                <a:solidFill>
                  <a:srgbClr val="515354"/>
                </a:solidFill>
                <a:latin typeface="Roboto"/>
              </a:rPr>
              <a:t>8. Develop a public presentation (such as a video, slide show, speech, digital presentation, or photo exhibit) about important and unique aspects of your community. Include information about the history, cultures, and ethnic groups of your community; its best features and popular places where people gather; and the challenges it faces. Stage your presentation in front of your counselor or a group, such as your patrol or a class at </a:t>
            </a:r>
            <a:r>
              <a:rPr lang="en-US" b="1" dirty="0" smtClean="0">
                <a:solidFill>
                  <a:srgbClr val="515354"/>
                </a:solidFill>
                <a:latin typeface="Roboto"/>
              </a:rPr>
              <a:t>school (</a:t>
            </a:r>
            <a:r>
              <a:rPr lang="en-US" b="1" dirty="0" smtClean="0">
                <a:solidFill>
                  <a:srgbClr val="FF0000"/>
                </a:solidFill>
                <a:latin typeface="Roboto"/>
              </a:rPr>
              <a:t>Church</a:t>
            </a:r>
            <a:r>
              <a:rPr lang="en-US" b="1" dirty="0" smtClean="0">
                <a:solidFill>
                  <a:srgbClr val="515354"/>
                </a:solidFill>
                <a:latin typeface="Roboto"/>
              </a:rPr>
              <a:t>).</a:t>
            </a:r>
            <a:endParaRPr lang="en-US" b="1" dirty="0">
              <a:solidFill>
                <a:srgbClr val="515354"/>
              </a:solidFill>
              <a:latin typeface="Roboto"/>
            </a:endParaRPr>
          </a:p>
        </p:txBody>
      </p:sp>
    </p:spTree>
    <p:extLst>
      <p:ext uri="{BB962C8B-B14F-4D97-AF65-F5344CB8AC3E}">
        <p14:creationId xmlns:p14="http://schemas.microsoft.com/office/powerpoint/2010/main" val="37179270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04799"/>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00319" y="475807"/>
            <a:ext cx="11613776" cy="5632311"/>
          </a:xfrm>
          <a:prstGeom prst="rect">
            <a:avLst/>
          </a:prstGeom>
        </p:spPr>
        <p:txBody>
          <a:bodyPr wrap="square">
            <a:spAutoFit/>
          </a:bodyPr>
          <a:lstStyle/>
          <a:p>
            <a:r>
              <a:rPr lang="en-US" sz="2000" b="1" dirty="0">
                <a:solidFill>
                  <a:srgbClr val="515354"/>
                </a:solidFill>
                <a:latin typeface="Roboto"/>
              </a:rPr>
              <a:t>1. Discuss with your counselor what citizenship in the community means and what it takes to be a good citizen in your community. </a:t>
            </a:r>
            <a:endParaRPr lang="en-US" sz="2000" b="1" dirty="0" smtClean="0">
              <a:solidFill>
                <a:srgbClr val="515354"/>
              </a:solidFill>
              <a:latin typeface="Roboto"/>
            </a:endParaRPr>
          </a:p>
          <a:p>
            <a:endParaRPr lang="en-US" sz="2000" b="1" dirty="0">
              <a:solidFill>
                <a:srgbClr val="515354"/>
              </a:solidFill>
              <a:latin typeface="Roboto"/>
            </a:endParaRPr>
          </a:p>
          <a:p>
            <a:r>
              <a:rPr lang="en-US" sz="2000" b="1" u="sng" dirty="0" smtClean="0">
                <a:solidFill>
                  <a:srgbClr val="FF0000"/>
                </a:solidFill>
                <a:latin typeface="Roboto"/>
              </a:rPr>
              <a:t>Discuss </a:t>
            </a:r>
            <a:r>
              <a:rPr lang="en-US" sz="2000" b="1" dirty="0">
                <a:solidFill>
                  <a:srgbClr val="515354"/>
                </a:solidFill>
                <a:latin typeface="Roboto"/>
              </a:rPr>
              <a:t>the </a:t>
            </a:r>
            <a:endParaRPr lang="en-US" sz="2000" b="1" dirty="0" smtClean="0">
              <a:solidFill>
                <a:srgbClr val="515354"/>
              </a:solidFill>
              <a:latin typeface="Roboto"/>
            </a:endParaRPr>
          </a:p>
          <a:p>
            <a:endParaRPr lang="en-US" sz="2000" b="1" dirty="0">
              <a:solidFill>
                <a:srgbClr val="515354"/>
              </a:solidFill>
              <a:latin typeface="Roboto"/>
            </a:endParaRPr>
          </a:p>
          <a:p>
            <a:r>
              <a:rPr lang="en-US" sz="2000" b="1" dirty="0" smtClean="0">
                <a:solidFill>
                  <a:srgbClr val="515354"/>
                </a:solidFill>
                <a:latin typeface="Roboto"/>
              </a:rPr>
              <a:t>rights</a:t>
            </a:r>
            <a:r>
              <a:rPr lang="en-US" sz="2000" b="1" dirty="0">
                <a:solidFill>
                  <a:srgbClr val="515354"/>
                </a:solidFill>
                <a:latin typeface="Roboto"/>
              </a:rPr>
              <a:t>, </a:t>
            </a:r>
            <a:endParaRPr lang="en-US" sz="2000" b="1" dirty="0" smtClean="0">
              <a:solidFill>
                <a:srgbClr val="515354"/>
              </a:solidFill>
              <a:latin typeface="Roboto"/>
            </a:endParaRPr>
          </a:p>
          <a:p>
            <a:r>
              <a:rPr lang="en-US" sz="2000" b="1" dirty="0" smtClean="0">
                <a:solidFill>
                  <a:srgbClr val="515354"/>
                </a:solidFill>
                <a:latin typeface="Roboto"/>
              </a:rPr>
              <a:t>duties</a:t>
            </a:r>
            <a:r>
              <a:rPr lang="en-US" sz="2000" b="1" dirty="0">
                <a:solidFill>
                  <a:srgbClr val="515354"/>
                </a:solidFill>
                <a:latin typeface="Roboto"/>
              </a:rPr>
              <a:t>, and </a:t>
            </a:r>
            <a:endParaRPr lang="en-US" sz="2000" b="1" dirty="0" smtClean="0">
              <a:solidFill>
                <a:srgbClr val="515354"/>
              </a:solidFill>
              <a:latin typeface="Roboto"/>
            </a:endParaRPr>
          </a:p>
          <a:p>
            <a:r>
              <a:rPr lang="en-US" sz="2000" b="1" dirty="0" smtClean="0">
                <a:solidFill>
                  <a:srgbClr val="515354"/>
                </a:solidFill>
                <a:latin typeface="Roboto"/>
              </a:rPr>
              <a:t>obligations </a:t>
            </a:r>
            <a:r>
              <a:rPr lang="en-US" sz="2000" b="1" dirty="0">
                <a:solidFill>
                  <a:srgbClr val="515354"/>
                </a:solidFill>
                <a:latin typeface="Roboto"/>
              </a:rPr>
              <a:t>of citizenship, and </a:t>
            </a:r>
            <a:endParaRPr lang="en-US" sz="2000" b="1" dirty="0" smtClean="0">
              <a:solidFill>
                <a:srgbClr val="515354"/>
              </a:solidFill>
              <a:latin typeface="Roboto"/>
            </a:endParaRPr>
          </a:p>
          <a:p>
            <a:endParaRPr lang="en-US" sz="2000" b="1" dirty="0">
              <a:solidFill>
                <a:srgbClr val="515354"/>
              </a:solidFill>
              <a:latin typeface="Roboto"/>
            </a:endParaRPr>
          </a:p>
          <a:p>
            <a:endParaRPr lang="en-US" sz="2000" b="1" dirty="0" smtClean="0">
              <a:solidFill>
                <a:srgbClr val="515354"/>
              </a:solidFill>
              <a:latin typeface="Roboto"/>
            </a:endParaRPr>
          </a:p>
          <a:p>
            <a:r>
              <a:rPr lang="en-US" sz="2000" b="1" dirty="0" smtClean="0">
                <a:solidFill>
                  <a:srgbClr val="515354"/>
                </a:solidFill>
                <a:latin typeface="Roboto"/>
              </a:rPr>
              <a:t>--explain </a:t>
            </a:r>
            <a:r>
              <a:rPr lang="en-US" sz="2000" b="1" dirty="0">
                <a:solidFill>
                  <a:srgbClr val="515354"/>
                </a:solidFill>
                <a:latin typeface="Roboto"/>
              </a:rPr>
              <a:t>how you can demonstrate good citizenship in your </a:t>
            </a:r>
            <a:endParaRPr lang="en-US" sz="2000" b="1" dirty="0" smtClean="0">
              <a:solidFill>
                <a:srgbClr val="515354"/>
              </a:solidFill>
              <a:latin typeface="Roboto"/>
            </a:endParaRPr>
          </a:p>
          <a:p>
            <a:endParaRPr lang="en-US" sz="2000" b="1" dirty="0">
              <a:solidFill>
                <a:srgbClr val="515354"/>
              </a:solidFill>
              <a:latin typeface="Roboto"/>
            </a:endParaRPr>
          </a:p>
          <a:p>
            <a:r>
              <a:rPr lang="en-US" sz="2000" b="1" dirty="0" smtClean="0">
                <a:solidFill>
                  <a:srgbClr val="515354"/>
                </a:solidFill>
                <a:latin typeface="Roboto"/>
              </a:rPr>
              <a:t>     community,                                Scouting </a:t>
            </a:r>
            <a:r>
              <a:rPr lang="en-US" sz="2000" b="1" dirty="0">
                <a:solidFill>
                  <a:srgbClr val="515354"/>
                </a:solidFill>
                <a:latin typeface="Roboto"/>
              </a:rPr>
              <a:t>unit, </a:t>
            </a:r>
            <a:r>
              <a:rPr lang="en-US" sz="2000" b="1" dirty="0" smtClean="0">
                <a:solidFill>
                  <a:srgbClr val="515354"/>
                </a:solidFill>
                <a:latin typeface="Roboto"/>
              </a:rPr>
              <a:t>                        place </a:t>
            </a:r>
            <a:r>
              <a:rPr lang="en-US" sz="2000" b="1" dirty="0">
                <a:solidFill>
                  <a:srgbClr val="515354"/>
                </a:solidFill>
                <a:latin typeface="Roboto"/>
              </a:rPr>
              <a:t>of worship, or school.</a:t>
            </a:r>
          </a:p>
          <a:p>
            <a:endParaRPr lang="en-US" sz="2000" b="1" dirty="0">
              <a:solidFill>
                <a:srgbClr val="515354"/>
              </a:solidFill>
              <a:latin typeface="Roboto"/>
            </a:endParaRPr>
          </a:p>
          <a:p>
            <a:endParaRPr lang="en-US" sz="2000" b="1" dirty="0">
              <a:solidFill>
                <a:srgbClr val="515354"/>
              </a:solidFill>
              <a:latin typeface="Roboto"/>
            </a:endParaRPr>
          </a:p>
          <a:p>
            <a:endParaRPr lang="en-US" sz="2000" b="1" dirty="0" smtClean="0">
              <a:solidFill>
                <a:srgbClr val="515354"/>
              </a:solidFill>
              <a:latin typeface="Roboto"/>
            </a:endParaRPr>
          </a:p>
          <a:p>
            <a:endParaRPr lang="en-US" sz="2000" b="1" dirty="0">
              <a:solidFill>
                <a:srgbClr val="515354"/>
              </a:solidFill>
              <a:latin typeface="Roboto"/>
            </a:endParaRPr>
          </a:p>
          <a:p>
            <a:endParaRPr lang="en-US" sz="2000" b="1" dirty="0">
              <a:solidFill>
                <a:srgbClr val="515354"/>
              </a:solidFill>
              <a:latin typeface="Roboto"/>
            </a:endParaRPr>
          </a:p>
        </p:txBody>
      </p:sp>
    </p:spTree>
    <p:extLst>
      <p:ext uri="{BB962C8B-B14F-4D97-AF65-F5344CB8AC3E}">
        <p14:creationId xmlns:p14="http://schemas.microsoft.com/office/powerpoint/2010/main" val="26813304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00319" y="526607"/>
            <a:ext cx="10391212" cy="1323439"/>
          </a:xfrm>
          <a:prstGeom prst="rect">
            <a:avLst/>
          </a:prstGeom>
        </p:spPr>
        <p:txBody>
          <a:bodyPr wrap="square">
            <a:spAutoFit/>
          </a:bodyPr>
          <a:lstStyle/>
          <a:p>
            <a:r>
              <a:rPr lang="en-US" sz="2000" b="1" dirty="0">
                <a:solidFill>
                  <a:srgbClr val="515354"/>
                </a:solidFill>
                <a:latin typeface="Roboto"/>
              </a:rPr>
              <a:t>1. Discuss with your counselor what citizenship in the community means and what it takes to be a good citizen in your community. </a:t>
            </a:r>
            <a:endParaRPr lang="en-US" sz="2000" b="1" dirty="0" smtClean="0">
              <a:solidFill>
                <a:srgbClr val="515354"/>
              </a:solidFill>
              <a:latin typeface="Roboto"/>
            </a:endParaRPr>
          </a:p>
          <a:p>
            <a:r>
              <a:rPr lang="en-US" sz="2000" b="1" u="sng" dirty="0" smtClean="0">
                <a:solidFill>
                  <a:srgbClr val="FF0000"/>
                </a:solidFill>
                <a:latin typeface="Roboto"/>
              </a:rPr>
              <a:t>Discuss </a:t>
            </a:r>
            <a:r>
              <a:rPr lang="en-US" sz="2000" b="1" u="sng" dirty="0">
                <a:solidFill>
                  <a:srgbClr val="FF0000"/>
                </a:solidFill>
                <a:latin typeface="Roboto"/>
              </a:rPr>
              <a:t>the </a:t>
            </a:r>
            <a:r>
              <a:rPr lang="en-US" sz="2000" b="1" u="sng" dirty="0" smtClean="0">
                <a:solidFill>
                  <a:srgbClr val="FF0000"/>
                </a:solidFill>
                <a:latin typeface="Roboto"/>
              </a:rPr>
              <a:t>rights</a:t>
            </a:r>
            <a:r>
              <a:rPr lang="en-US" sz="2000" b="1" u="sng" dirty="0">
                <a:solidFill>
                  <a:srgbClr val="FF0000"/>
                </a:solidFill>
                <a:latin typeface="Roboto"/>
              </a:rPr>
              <a:t>, </a:t>
            </a:r>
            <a:endParaRPr lang="en-US" sz="2000" b="1" u="sng" dirty="0" smtClean="0">
              <a:solidFill>
                <a:srgbClr val="FF0000"/>
              </a:solidFill>
              <a:latin typeface="Roboto"/>
            </a:endParaRPr>
          </a:p>
          <a:p>
            <a:endParaRPr lang="en-US" sz="2000" b="1" dirty="0">
              <a:solidFill>
                <a:srgbClr val="515354"/>
              </a:solidFill>
              <a:latin typeface="Roboto"/>
            </a:endParaRPr>
          </a:p>
        </p:txBody>
      </p:sp>
      <p:sp>
        <p:nvSpPr>
          <p:cNvPr id="2" name="Rectangle 1"/>
          <p:cNvSpPr>
            <a:spLocks noChangeArrowheads="1"/>
          </p:cNvSpPr>
          <p:nvPr/>
        </p:nvSpPr>
        <p:spPr bwMode="auto">
          <a:xfrm>
            <a:off x="300319" y="1501106"/>
            <a:ext cx="11613776" cy="4801314"/>
          </a:xfrm>
          <a:prstGeom prst="rect">
            <a:avLst/>
          </a:prstGeom>
          <a:noFill/>
          <a:ln>
            <a:noFill/>
          </a:ln>
          <a:effec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Access to Public Records (FOIA):</a:t>
            </a:r>
            <a:r>
              <a:rPr kumimoji="0" lang="en-US" altLang="en-US" sz="1200" b="0" i="0" u="none" strike="noStrike" cap="none" normalizeH="0" baseline="0" dirty="0" smtClean="0">
                <a:ln>
                  <a:noFill/>
                </a:ln>
                <a:solidFill>
                  <a:srgbClr val="0A0A0A"/>
                </a:solidFill>
                <a:effectLst/>
                <a:latin typeface="Google Sans"/>
              </a:rPr>
              <a:t> Under the Virginia Freedom of Information Act (FOIA), citizens have the right to inspect or receive copies of public records created or maintained by the City of Suffolk.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Participation in Government:</a:t>
            </a:r>
            <a:r>
              <a:rPr kumimoji="0" lang="en-US" altLang="en-US" sz="1200" b="0" i="0" u="none" strike="noStrike" cap="none" normalizeH="0" baseline="0" dirty="0" smtClean="0">
                <a:ln>
                  <a:noFill/>
                </a:ln>
                <a:solidFill>
                  <a:srgbClr val="0A0A0A"/>
                </a:solidFill>
                <a:effectLst/>
                <a:latin typeface="Google Sans"/>
              </a:rPr>
              <a:t> Citizens have the right to attend public meetings, provide input, and petition the government. The city operates with an elected City Council (mayor and seven representatives), allowing for local representation.</a:t>
            </a:r>
          </a:p>
          <a:p>
            <a:pPr marL="0" marR="0" lvl="0" indent="0" algn="l" defTabSz="914400" rtl="0" eaLnBrk="0" fontAlgn="base" latinLnBrk="0" hangingPunct="0">
              <a:lnSpc>
                <a:spcPct val="100000"/>
              </a:lnSpc>
              <a:spcBef>
                <a:spcPct val="0"/>
              </a:spcBef>
              <a:spcAft>
                <a:spcPct val="0"/>
              </a:spcAft>
              <a:buClrTx/>
              <a:buSzTx/>
              <a:tabLst/>
            </a:pPr>
            <a:r>
              <a:rPr kumimoji="0" lang="en-US" altLang="en-US" sz="1200" b="1" i="0" u="none" strike="noStrike" cap="none" normalizeH="0" dirty="0" smtClean="0">
                <a:ln>
                  <a:noFill/>
                </a:ln>
                <a:solidFill>
                  <a:srgbClr val="0A0A0A"/>
                </a:solidFill>
                <a:effectLst/>
                <a:latin typeface="Google Sans"/>
              </a:rPr>
              <a:t> </a:t>
            </a:r>
            <a:r>
              <a:rPr kumimoji="0" lang="en-US" altLang="en-US" sz="1200" b="1" i="0" u="none" strike="noStrike" cap="none" normalizeH="0" baseline="0" dirty="0" smtClean="0">
                <a:ln>
                  <a:noFill/>
                </a:ln>
                <a:solidFill>
                  <a:srgbClr val="0A0A0A"/>
                </a:solidFill>
                <a:effectLst/>
                <a:latin typeface="Google Sans"/>
              </a:rPr>
              <a:t>Right to Public Services and Safety:</a:t>
            </a:r>
            <a:r>
              <a:rPr kumimoji="0" lang="en-US" altLang="en-US" sz="1200" b="0" i="0" u="none" strike="noStrike" cap="none" normalizeH="0" baseline="0" dirty="0" smtClean="0">
                <a:ln>
                  <a:noFill/>
                </a:ln>
                <a:solidFill>
                  <a:srgbClr val="0A0A0A"/>
                </a:solidFill>
                <a:effectLst/>
                <a:latin typeface="Google Sans"/>
              </a:rPr>
              <a:t> Residents have the right to report non-emergency issues like potholes, damaged, or unsafe public property through the "Suffolk Citizen Connections"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rgbClr val="FF0000"/>
                </a:solidFill>
                <a:effectLst/>
                <a:latin typeface="Google Sans"/>
              </a:rPr>
              <a:t>Specific Local Rights and Regulations</a:t>
            </a:r>
            <a:endParaRPr kumimoji="0" lang="en-US" altLang="en-US" sz="1100" b="0" i="0" u="none" strike="noStrike" cap="none" normalizeH="0" baseline="0" dirty="0" smtClean="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Public Records Request:</a:t>
            </a:r>
            <a:r>
              <a:rPr kumimoji="0" lang="en-US" altLang="en-US" sz="1200" b="0" i="0" u="none" strike="noStrike" cap="none" normalizeH="0" baseline="0" dirty="0" smtClean="0">
                <a:ln>
                  <a:noFill/>
                </a:ln>
                <a:solidFill>
                  <a:srgbClr val="0A0A0A"/>
                </a:solidFill>
                <a:effectLst/>
                <a:latin typeface="Google Sans"/>
              </a:rPr>
              <a:t> You can request records via U.S. Mail, email, or in person from the FOIA Officer, and you have the right to have charges estimated in advance.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Addressing Local Issues:</a:t>
            </a:r>
            <a:r>
              <a:rPr kumimoji="0" lang="en-US" altLang="en-US" sz="1200" b="0" i="0" u="none" strike="noStrike" cap="none" normalizeH="0" baseline="0" dirty="0" smtClean="0">
                <a:ln>
                  <a:noFill/>
                </a:ln>
                <a:solidFill>
                  <a:srgbClr val="0A0A0A"/>
                </a:solidFill>
                <a:effectLst/>
                <a:latin typeface="Google Sans"/>
              </a:rPr>
              <a:t> Citizens can request specific signage, such as "Watch for Children" or "Deer Crossing" signs, subject to city policies.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Property and Development:</a:t>
            </a:r>
            <a:r>
              <a:rPr kumimoji="0" lang="en-US" altLang="en-US" sz="1200" b="0" i="0" u="none" strike="noStrike" cap="none" normalizeH="0" baseline="0" dirty="0" smtClean="0">
                <a:ln>
                  <a:noFill/>
                </a:ln>
                <a:solidFill>
                  <a:srgbClr val="0A0A0A"/>
                </a:solidFill>
                <a:effectLst/>
                <a:latin typeface="Google Sans"/>
              </a:rPr>
              <a:t> Citizens have the right to develop their property in accordance with the Unified Development Ordinance, which aims to protect health, safety, and community welfare.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Concealed Handgun Permits:</a:t>
            </a:r>
            <a:r>
              <a:rPr kumimoji="0" lang="en-US" altLang="en-US" sz="1200" b="0" i="0" u="none" strike="noStrike" cap="none" normalizeH="0" baseline="0" dirty="0" smtClean="0">
                <a:ln>
                  <a:noFill/>
                </a:ln>
                <a:solidFill>
                  <a:srgbClr val="0A0A0A"/>
                </a:solidFill>
                <a:effectLst/>
                <a:latin typeface="Google Sans"/>
              </a:rPr>
              <a:t> Eligible residents aged 21 or older have the right to apply for a 5-year concealed handgun permit through the Circuit Court Clerk's Office.</a:t>
            </a:r>
          </a:p>
          <a:p>
            <a:pPr marL="0" marR="0" lvl="0" indent="0" algn="l" defTabSz="914400" rtl="0" eaLnBrk="0" fontAlgn="base" latinLnBrk="0" hangingPunct="0">
              <a:lnSpc>
                <a:spcPct val="100000"/>
              </a:lnSpc>
              <a:spcBef>
                <a:spcPct val="0"/>
              </a:spcBef>
              <a:spcAft>
                <a:spcPct val="0"/>
              </a:spcAft>
              <a:buClrTx/>
              <a:buSzTx/>
              <a:tabLst/>
            </a:pPr>
            <a:r>
              <a:rPr kumimoji="0" lang="en-US" altLang="en-US" sz="1200" b="0" i="0" u="none" strike="noStrike" cap="none" normalizeH="0" baseline="0" dirty="0" smtClean="0">
                <a:ln>
                  <a:noFill/>
                </a:ln>
                <a:solidFill>
                  <a:srgbClr val="0A0A0A"/>
                </a:solidFill>
                <a:effectLst/>
                <a:latin typeface="Google Sans"/>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rgbClr val="FF0000"/>
                </a:solidFill>
                <a:effectLst/>
                <a:latin typeface="Google Sans"/>
              </a:rPr>
              <a:t>Rights to Public Spaces</a:t>
            </a:r>
            <a:endParaRPr kumimoji="0" lang="en-US" altLang="en-US" sz="1100" b="0" i="0" u="none" strike="noStrike" cap="none" normalizeH="0" baseline="0" dirty="0" smtClean="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Parks and Recreation:</a:t>
            </a:r>
            <a:r>
              <a:rPr kumimoji="0" lang="en-US" altLang="en-US" sz="1200" b="0" i="0" u="none" strike="noStrike" cap="none" normalizeH="0" baseline="0" dirty="0" smtClean="0">
                <a:ln>
                  <a:noFill/>
                </a:ln>
                <a:solidFill>
                  <a:srgbClr val="0A0A0A"/>
                </a:solidFill>
                <a:effectLst/>
                <a:latin typeface="Google Sans"/>
              </a:rPr>
              <a:t> Citizens have the right to use public parks, subject to rules against open containers of alcohol (unless permitted for a special event) and specific permitting requirements for large events (100+ people, live entertainment, etc.).</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ADA Protections:</a:t>
            </a:r>
            <a:r>
              <a:rPr kumimoji="0" lang="en-US" altLang="en-US" sz="1200" b="0" i="0" u="none" strike="noStrike" cap="none" normalizeH="0" baseline="0" dirty="0" smtClean="0">
                <a:ln>
                  <a:noFill/>
                </a:ln>
                <a:solidFill>
                  <a:srgbClr val="0A0A0A"/>
                </a:solidFill>
                <a:effectLst/>
                <a:latin typeface="Google Sans"/>
              </a:rPr>
              <a:t> The City of Suffolk ensures that people with disabilities have equal access to city programs and services, including the right to request modifications to policies if needed for participation.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rgbClr val="0A0A0A"/>
                </a:solidFill>
                <a:effectLst/>
                <a:latin typeface="Google Sans"/>
              </a:rPr>
              <a:t>Restoration of Rights</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rgbClr val="0A0A0A"/>
                </a:solidFill>
                <a:effectLst/>
                <a:latin typeface="Google Sans"/>
              </a:rPr>
              <a:t>In Virginia, individuals convicted of a felony lose their civil rights (voting, jury service, etc.). However, they have the right to apply for the restoration of these rights through the Secretary of the Commonwealth once they have completed their term of incarceration.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A0A0A"/>
                </a:solidFill>
                <a:effectLst/>
                <a:latin typeface="Google Sans"/>
              </a:rPr>
              <a:t>For more specific information, you can contact the City of Suffolk’s FOIA officer or visit the city's official website.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792253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04799"/>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00319" y="475807"/>
            <a:ext cx="10391212" cy="2246769"/>
          </a:xfrm>
          <a:prstGeom prst="rect">
            <a:avLst/>
          </a:prstGeom>
        </p:spPr>
        <p:txBody>
          <a:bodyPr wrap="square">
            <a:spAutoFit/>
          </a:bodyPr>
          <a:lstStyle/>
          <a:p>
            <a:r>
              <a:rPr lang="en-US" sz="2000" b="1" dirty="0">
                <a:solidFill>
                  <a:srgbClr val="515354"/>
                </a:solidFill>
                <a:latin typeface="Roboto"/>
              </a:rPr>
              <a:t>1. Discuss with your counselor what citizenship in the community means and what it takes to be a good citizen in your community. </a:t>
            </a:r>
            <a:endParaRPr lang="en-US" sz="2000" b="1" dirty="0" smtClean="0">
              <a:solidFill>
                <a:srgbClr val="515354"/>
              </a:solidFill>
              <a:latin typeface="Roboto"/>
            </a:endParaRPr>
          </a:p>
          <a:p>
            <a:endParaRPr lang="en-US" sz="2000" b="1" dirty="0">
              <a:solidFill>
                <a:srgbClr val="515354"/>
              </a:solidFill>
              <a:latin typeface="Roboto"/>
            </a:endParaRPr>
          </a:p>
          <a:p>
            <a:r>
              <a:rPr lang="en-US" sz="2000" b="1" u="sng" dirty="0" smtClean="0">
                <a:solidFill>
                  <a:srgbClr val="FF0000"/>
                </a:solidFill>
                <a:latin typeface="Roboto"/>
              </a:rPr>
              <a:t>Discuss </a:t>
            </a:r>
            <a:r>
              <a:rPr lang="en-US" sz="2000" b="1" u="sng" dirty="0">
                <a:solidFill>
                  <a:srgbClr val="FF0000"/>
                </a:solidFill>
                <a:latin typeface="Roboto"/>
              </a:rPr>
              <a:t>the </a:t>
            </a:r>
            <a:r>
              <a:rPr lang="en-US" sz="2000" b="1" u="sng" dirty="0" smtClean="0">
                <a:solidFill>
                  <a:srgbClr val="FF0000"/>
                </a:solidFill>
                <a:latin typeface="Roboto"/>
              </a:rPr>
              <a:t>duties</a:t>
            </a:r>
          </a:p>
          <a:p>
            <a:endParaRPr lang="en-US" sz="2000" b="1" dirty="0">
              <a:solidFill>
                <a:srgbClr val="515354"/>
              </a:solidFill>
              <a:latin typeface="Roboto"/>
            </a:endParaRPr>
          </a:p>
          <a:p>
            <a:endParaRPr lang="en-US" sz="2000" b="1" dirty="0" smtClean="0">
              <a:solidFill>
                <a:srgbClr val="515354"/>
              </a:solidFill>
              <a:latin typeface="Roboto"/>
            </a:endParaRPr>
          </a:p>
          <a:p>
            <a:endParaRPr lang="en-US" sz="2000" b="1" dirty="0">
              <a:solidFill>
                <a:srgbClr val="515354"/>
              </a:solidFill>
              <a:latin typeface="Roboto"/>
            </a:endParaRPr>
          </a:p>
        </p:txBody>
      </p:sp>
      <p:sp>
        <p:nvSpPr>
          <p:cNvPr id="2" name="Rectangle 1"/>
          <p:cNvSpPr>
            <a:spLocks noChangeArrowheads="1"/>
          </p:cNvSpPr>
          <p:nvPr/>
        </p:nvSpPr>
        <p:spPr bwMode="auto">
          <a:xfrm>
            <a:off x="300319" y="1548109"/>
            <a:ext cx="11497981" cy="4785926"/>
          </a:xfrm>
          <a:prstGeom prst="rect">
            <a:avLst/>
          </a:prstGeom>
          <a:noFill/>
          <a:ln>
            <a:noFill/>
          </a:ln>
          <a:effec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Obeying Laws and Regulations:</a:t>
            </a:r>
            <a:r>
              <a:rPr kumimoji="0" lang="en-US" altLang="en-US" sz="1200" b="0" i="0" u="none" strike="noStrike" cap="none" normalizeH="0" baseline="0" dirty="0" smtClean="0">
                <a:ln>
                  <a:noFill/>
                </a:ln>
                <a:solidFill>
                  <a:srgbClr val="0A0A0A"/>
                </a:solidFill>
                <a:effectLst/>
                <a:latin typeface="Google Sans"/>
              </a:rPr>
              <a:t> Citizens must follow federal, state, and local ordinances, including traffic laws and zoning regulations.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Paying Taxes:</a:t>
            </a:r>
            <a:r>
              <a:rPr kumimoji="0" lang="en-US" altLang="en-US" sz="1200" b="0" i="0" u="none" strike="noStrike" cap="none" normalizeH="0" baseline="0" dirty="0" smtClean="0">
                <a:ln>
                  <a:noFill/>
                </a:ln>
                <a:solidFill>
                  <a:srgbClr val="0A0A0A"/>
                </a:solidFill>
                <a:effectLst/>
                <a:latin typeface="Google Sans"/>
              </a:rPr>
              <a:t> It is a requirement to pay federal, state, and local taxes, which fund services like schools, roads, public safety, and sanitation.</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sng" strike="noStrike" cap="none" normalizeH="0" baseline="0" dirty="0" smtClean="0">
                <a:ln>
                  <a:noFill/>
                </a:ln>
                <a:solidFill>
                  <a:srgbClr val="FF0000"/>
                </a:solidFill>
                <a:effectLst/>
                <a:latin typeface="Google Sans"/>
              </a:rPr>
              <a:t>Serving on Juries:</a:t>
            </a:r>
            <a:r>
              <a:rPr kumimoji="0" lang="en-US" altLang="en-US" sz="1200" b="0" i="0" u="sng" strike="noStrike" cap="none" normalizeH="0" baseline="0" dirty="0" smtClean="0">
                <a:ln>
                  <a:noFill/>
                </a:ln>
                <a:solidFill>
                  <a:srgbClr val="FF0000"/>
                </a:solidFill>
                <a:effectLst/>
                <a:latin typeface="Google Sans"/>
              </a:rPr>
              <a:t> When summoned, citizens are legally required to attend, as it is a crucial part of the justice system.</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sng" strike="noStrike" cap="none" normalizeH="0" baseline="0" dirty="0" smtClean="0">
              <a:ln>
                <a:noFill/>
              </a:ln>
              <a:solidFill>
                <a:srgbClr val="FF0000"/>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Registering for Selective Service:</a:t>
            </a:r>
            <a:r>
              <a:rPr kumimoji="0" lang="en-US" altLang="en-US" sz="1200" b="0" i="0" u="none" strike="noStrike" cap="none" normalizeH="0" baseline="0" dirty="0" smtClean="0">
                <a:ln>
                  <a:noFill/>
                </a:ln>
                <a:solidFill>
                  <a:srgbClr val="0A0A0A"/>
                </a:solidFill>
                <a:effectLst/>
                <a:latin typeface="Google Sans"/>
              </a:rPr>
              <a:t> Male citizens and residents aged 18 to 25 must register.</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Attending School:</a:t>
            </a:r>
            <a:r>
              <a:rPr kumimoji="0" lang="en-US" altLang="en-US" sz="1200" b="0" i="0" u="none" strike="noStrike" cap="none" normalizeH="0" baseline="0" dirty="0" smtClean="0">
                <a:ln>
                  <a:noFill/>
                </a:ln>
                <a:solidFill>
                  <a:srgbClr val="0A0A0A"/>
                </a:solidFill>
                <a:effectLst/>
                <a:latin typeface="Google Sans"/>
              </a:rPr>
              <a:t> Children are required to obtain an education.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rgbClr val="0A0A0A"/>
                </a:solidFill>
                <a:effectLst/>
                <a:latin typeface="Google Sans"/>
              </a:rPr>
              <a:t>Local Community Responsibilities (Suffolk-Specific)</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Reporting Non-Emergency Issues:</a:t>
            </a:r>
            <a:r>
              <a:rPr kumimoji="0" lang="en-US" altLang="en-US" sz="1200" b="0" i="0" u="none" strike="noStrike" cap="none" normalizeH="0" baseline="0" dirty="0" smtClean="0">
                <a:ln>
                  <a:noFill/>
                </a:ln>
                <a:solidFill>
                  <a:srgbClr val="0A0A0A"/>
                </a:solidFill>
                <a:effectLst/>
                <a:latin typeface="Google Sans"/>
              </a:rPr>
              <a:t> Residents are encouraged to use the "Suffolk Citizen Connections“</a:t>
            </a:r>
            <a:r>
              <a:rPr kumimoji="0" lang="en-US" altLang="en-US" sz="1200" b="0" i="0" u="none" strike="noStrike" cap="none" normalizeH="0" dirty="0" smtClean="0">
                <a:ln>
                  <a:noFill/>
                </a:ln>
                <a:solidFill>
                  <a:srgbClr val="0A0A0A"/>
                </a:solidFill>
                <a:effectLst/>
                <a:latin typeface="Google Sans"/>
              </a:rPr>
              <a:t> </a:t>
            </a:r>
            <a:r>
              <a:rPr kumimoji="0" lang="en-US" altLang="en-US" sz="1200" b="0" i="0" u="none" strike="noStrike" cap="none" normalizeH="0" baseline="0" dirty="0" smtClean="0">
                <a:ln>
                  <a:noFill/>
                </a:ln>
                <a:solidFill>
                  <a:srgbClr val="0A0A0A"/>
                </a:solidFill>
                <a:effectLst/>
                <a:latin typeface="Google Sans"/>
              </a:rPr>
              <a:t>to report potholes, water leaks, and damaged city property.</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Staying Informed:</a:t>
            </a:r>
            <a:r>
              <a:rPr kumimoji="0" lang="en-US" altLang="en-US" sz="1200" b="0" i="0" u="none" strike="noStrike" cap="none" normalizeH="0" baseline="0" dirty="0" smtClean="0">
                <a:ln>
                  <a:noFill/>
                </a:ln>
                <a:solidFill>
                  <a:srgbClr val="0A0A0A"/>
                </a:solidFill>
                <a:effectLst/>
                <a:latin typeface="Google Sans"/>
              </a:rPr>
              <a:t> Utilizing resources like the Suffolk Police "Police 2 Citizen Portal" to stay aware of local crime information and community developments.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Environmental Responsibility:</a:t>
            </a:r>
            <a:r>
              <a:rPr kumimoji="0" lang="en-US" altLang="en-US" sz="1200" b="0" i="0" u="none" strike="noStrike" cap="none" normalizeH="0" baseline="0" dirty="0" smtClean="0">
                <a:ln>
                  <a:noFill/>
                </a:ln>
                <a:solidFill>
                  <a:srgbClr val="0A0A0A"/>
                </a:solidFill>
                <a:effectLst/>
                <a:latin typeface="Google Sans"/>
              </a:rPr>
              <a:t> Properly maintaining vehicles to prevent fluid leaks, picking up pet waste, and managing yard waste/fertilizer to protect local water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rgbClr val="0A0A0A"/>
                </a:solidFill>
                <a:effectLst/>
                <a:latin typeface="Google Sans"/>
              </a:rPr>
              <a:t>systems from pollution.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Safety Practices:</a:t>
            </a:r>
            <a:r>
              <a:rPr kumimoji="0" lang="en-US" altLang="en-US" sz="1200" b="0" i="0" u="none" strike="noStrike" cap="none" normalizeH="0" baseline="0" dirty="0" smtClean="0">
                <a:ln>
                  <a:noFill/>
                </a:ln>
                <a:solidFill>
                  <a:srgbClr val="0A0A0A"/>
                </a:solidFill>
                <a:effectLst/>
                <a:latin typeface="Google Sans"/>
              </a:rPr>
              <a:t> Ensuring personal safety by securing homes, reporting suspicious activity to the Suffolk Police, and cooperating with the Commonwealth's Attorney to prevent crime.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u="sng" strike="noStrike" cap="none" normalizeH="0" baseline="0" dirty="0" smtClean="0">
                <a:ln>
                  <a:noFill/>
                </a:ln>
                <a:solidFill>
                  <a:srgbClr val="FF0000"/>
                </a:solidFill>
                <a:effectLst/>
                <a:latin typeface="Google Sans"/>
              </a:rPr>
              <a:t>Volunteering:</a:t>
            </a:r>
            <a:r>
              <a:rPr kumimoji="0" lang="en-US" altLang="en-US" sz="1200" b="0" u="sng" strike="noStrike" cap="none" normalizeH="0" baseline="0" dirty="0" smtClean="0">
                <a:ln>
                  <a:noFill/>
                </a:ln>
                <a:solidFill>
                  <a:srgbClr val="FF0000"/>
                </a:solidFill>
                <a:effectLst/>
                <a:latin typeface="Google Sans"/>
              </a:rPr>
              <a:t> Contributing to the community through programs like the Citizen Corps, which supports local emergency management and public safety efforts.</a:t>
            </a:r>
          </a:p>
          <a:p>
            <a:pPr marL="0" marR="0" lvl="0" indent="0" algn="l" defTabSz="914400" rtl="0" eaLnBrk="0" fontAlgn="base" latinLnBrk="0" hangingPunct="0">
              <a:lnSpc>
                <a:spcPct val="100000"/>
              </a:lnSpc>
              <a:spcBef>
                <a:spcPct val="0"/>
              </a:spcBef>
              <a:spcAft>
                <a:spcPct val="0"/>
              </a:spcAft>
              <a:buClrTx/>
              <a:buSzTx/>
              <a:tabLst/>
            </a:pPr>
            <a:r>
              <a:rPr kumimoji="0" lang="en-US" altLang="en-US" sz="1200" b="0" u="sng" strike="noStrike" cap="none" normalizeH="0" baseline="0" dirty="0" smtClean="0">
                <a:ln>
                  <a:noFill/>
                </a:ln>
                <a:solidFill>
                  <a:srgbClr val="FF0000"/>
                </a:solidFill>
                <a:effectLst/>
                <a:latin typeface="Google Sans"/>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944220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00319" y="475807"/>
            <a:ext cx="10391212" cy="2246769"/>
          </a:xfrm>
          <a:prstGeom prst="rect">
            <a:avLst/>
          </a:prstGeom>
        </p:spPr>
        <p:txBody>
          <a:bodyPr wrap="square">
            <a:spAutoFit/>
          </a:bodyPr>
          <a:lstStyle/>
          <a:p>
            <a:r>
              <a:rPr lang="en-US" sz="2000" b="1" dirty="0">
                <a:solidFill>
                  <a:srgbClr val="515354"/>
                </a:solidFill>
                <a:latin typeface="Roboto"/>
              </a:rPr>
              <a:t>1. Discuss with your counselor what citizenship in the community means and what it takes to be a good citizen in your community. </a:t>
            </a:r>
            <a:endParaRPr lang="en-US" sz="2000" b="1" dirty="0" smtClean="0">
              <a:solidFill>
                <a:srgbClr val="515354"/>
              </a:solidFill>
              <a:latin typeface="Roboto"/>
            </a:endParaRPr>
          </a:p>
          <a:p>
            <a:endParaRPr lang="en-US" sz="2000" b="1" dirty="0">
              <a:solidFill>
                <a:srgbClr val="515354"/>
              </a:solidFill>
              <a:latin typeface="Roboto"/>
            </a:endParaRPr>
          </a:p>
          <a:p>
            <a:r>
              <a:rPr lang="en-US" sz="2000" b="1" u="sng" dirty="0" smtClean="0">
                <a:solidFill>
                  <a:srgbClr val="FF0000"/>
                </a:solidFill>
                <a:latin typeface="Roboto"/>
              </a:rPr>
              <a:t>Discuss </a:t>
            </a:r>
            <a:r>
              <a:rPr lang="en-US" sz="2000" b="1" dirty="0" smtClean="0">
                <a:solidFill>
                  <a:srgbClr val="515354"/>
                </a:solidFill>
                <a:latin typeface="Roboto"/>
              </a:rPr>
              <a:t>the</a:t>
            </a:r>
            <a:r>
              <a:rPr lang="en-US" sz="2000" b="1" dirty="0">
                <a:solidFill>
                  <a:srgbClr val="515354"/>
                </a:solidFill>
                <a:latin typeface="Roboto"/>
              </a:rPr>
              <a:t> </a:t>
            </a:r>
            <a:r>
              <a:rPr lang="en-US" sz="2000" b="1" dirty="0" smtClean="0">
                <a:solidFill>
                  <a:srgbClr val="515354"/>
                </a:solidFill>
                <a:latin typeface="Roboto"/>
              </a:rPr>
              <a:t>obligations </a:t>
            </a:r>
            <a:r>
              <a:rPr lang="en-US" sz="2000" b="1" dirty="0">
                <a:solidFill>
                  <a:srgbClr val="515354"/>
                </a:solidFill>
                <a:latin typeface="Roboto"/>
              </a:rPr>
              <a:t>of </a:t>
            </a:r>
            <a:r>
              <a:rPr lang="en-US" sz="2000" b="1" dirty="0" smtClean="0">
                <a:solidFill>
                  <a:srgbClr val="515354"/>
                </a:solidFill>
                <a:latin typeface="Roboto"/>
              </a:rPr>
              <a:t>citizenship</a:t>
            </a:r>
          </a:p>
          <a:p>
            <a:endParaRPr lang="en-US" sz="2000" b="1" dirty="0">
              <a:solidFill>
                <a:srgbClr val="515354"/>
              </a:solidFill>
              <a:latin typeface="Roboto"/>
            </a:endParaRPr>
          </a:p>
          <a:p>
            <a:endParaRPr lang="en-US" sz="2000" b="1" dirty="0" smtClean="0">
              <a:solidFill>
                <a:srgbClr val="515354"/>
              </a:solidFill>
              <a:latin typeface="Roboto"/>
            </a:endParaRPr>
          </a:p>
          <a:p>
            <a:endParaRPr lang="en-US" sz="2000" b="1" dirty="0">
              <a:solidFill>
                <a:srgbClr val="515354"/>
              </a:solidFill>
              <a:latin typeface="Roboto"/>
            </a:endParaRPr>
          </a:p>
        </p:txBody>
      </p:sp>
      <p:sp>
        <p:nvSpPr>
          <p:cNvPr id="2" name="Rectangle 1"/>
          <p:cNvSpPr>
            <a:spLocks noChangeArrowheads="1"/>
          </p:cNvSpPr>
          <p:nvPr/>
        </p:nvSpPr>
        <p:spPr bwMode="auto">
          <a:xfrm>
            <a:off x="407258" y="1799705"/>
            <a:ext cx="11381966" cy="2169825"/>
          </a:xfrm>
          <a:prstGeom prst="rect">
            <a:avLst/>
          </a:prstGeom>
          <a:noFill/>
          <a:ln>
            <a:noFill/>
          </a:ln>
          <a:effec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FF0000"/>
                </a:solidFill>
                <a:effectLst/>
                <a:latin typeface="Google Sans"/>
              </a:rPr>
              <a:t>Legal Obligations (Mandatory)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Obey Federal, State, and Local Laws:</a:t>
            </a:r>
            <a:r>
              <a:rPr kumimoji="0" lang="en-US" altLang="en-US" sz="1200" b="0" i="0" u="none" strike="noStrike" cap="none" normalizeH="0" baseline="0" dirty="0" smtClean="0">
                <a:ln>
                  <a:noFill/>
                </a:ln>
                <a:solidFill>
                  <a:srgbClr val="0A0A0A"/>
                </a:solidFill>
                <a:effectLst/>
                <a:latin typeface="Google Sans"/>
              </a:rPr>
              <a:t> Residents must comply with all laws, including those specific to the City of Suffolk.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Pay Taxes:</a:t>
            </a:r>
            <a:r>
              <a:rPr kumimoji="0" lang="en-US" altLang="en-US" sz="1200" b="0" i="0" u="none" strike="noStrike" cap="none" normalizeH="0" baseline="0" dirty="0" smtClean="0">
                <a:ln>
                  <a:noFill/>
                </a:ln>
                <a:solidFill>
                  <a:srgbClr val="0A0A0A"/>
                </a:solidFill>
                <a:effectLst/>
                <a:latin typeface="Google Sans"/>
              </a:rPr>
              <a:t> You are required to pay federal, state, and local taxes, including property taxes in Suffolk, to support public services like schools, infrastructure, and public safety.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Serve on a Jury:</a:t>
            </a:r>
            <a:r>
              <a:rPr kumimoji="0" lang="en-US" altLang="en-US" sz="1200" b="0" i="0" u="none" strike="noStrike" cap="none" normalizeH="0" baseline="0" dirty="0" smtClean="0">
                <a:ln>
                  <a:noFill/>
                </a:ln>
                <a:solidFill>
                  <a:srgbClr val="0A0A0A"/>
                </a:solidFill>
                <a:effectLst/>
                <a:latin typeface="Google Sans"/>
              </a:rPr>
              <a:t> When summoned, you must serve on a jury to uphold the right to a fair trial, a cornerstone of the U.S. justice system.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Register for Selective Service:</a:t>
            </a:r>
            <a:r>
              <a:rPr kumimoji="0" lang="en-US" altLang="en-US" sz="1200" b="0" i="0" u="none" strike="noStrike" cap="none" normalizeH="0" baseline="0" dirty="0" smtClean="0">
                <a:ln>
                  <a:noFill/>
                </a:ln>
                <a:solidFill>
                  <a:srgbClr val="0A0A0A"/>
                </a:solidFill>
                <a:effectLst/>
                <a:latin typeface="Google Sans"/>
              </a:rPr>
              <a:t> Male citizens and immigrants residing in the U.S. between the ages of 18 and 25 must register with the Selective Service System.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Defend the Constitution:</a:t>
            </a:r>
            <a:r>
              <a:rPr kumimoji="0" lang="en-US" altLang="en-US" sz="1200" b="0" i="0" u="none" strike="noStrike" cap="none" normalizeH="0" baseline="0" dirty="0" smtClean="0">
                <a:ln>
                  <a:noFill/>
                </a:ln>
                <a:solidFill>
                  <a:srgbClr val="0A0A0A"/>
                </a:solidFill>
                <a:effectLst/>
                <a:latin typeface="Google Sans"/>
              </a:rPr>
              <a:t> All citizens must support and defend the Constitution.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407258" y="3360183"/>
            <a:ext cx="11381966" cy="1523494"/>
          </a:xfrm>
          <a:prstGeom prst="rect">
            <a:avLst/>
          </a:prstGeom>
          <a:noFill/>
          <a:ln>
            <a:noFill/>
          </a:ln>
          <a:effec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FF0000"/>
                </a:solidFill>
                <a:effectLst/>
                <a:latin typeface="Google Sans"/>
              </a:rPr>
              <a:t>Civic Responsibilities (Expected in the Community)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Participate in the Democratic Process:</a:t>
            </a:r>
            <a:r>
              <a:rPr kumimoji="0" lang="en-US" altLang="en-US" sz="1200" b="0" i="0" u="none" strike="noStrike" cap="none" normalizeH="0" baseline="0" dirty="0" smtClean="0">
                <a:ln>
                  <a:noFill/>
                </a:ln>
                <a:solidFill>
                  <a:srgbClr val="0A0A0A"/>
                </a:solidFill>
                <a:effectLst/>
                <a:latin typeface="Google Sans"/>
              </a:rPr>
              <a:t> This includes registering to vote in Suffolk and voting in local, state, and federal elections.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Stay Informed:</a:t>
            </a:r>
            <a:r>
              <a:rPr kumimoji="0" lang="en-US" altLang="en-US" sz="1200" b="0" i="0" u="none" strike="noStrike" cap="none" normalizeH="0" baseline="0" dirty="0" smtClean="0">
                <a:ln>
                  <a:noFill/>
                </a:ln>
                <a:solidFill>
                  <a:srgbClr val="0A0A0A"/>
                </a:solidFill>
                <a:effectLst/>
                <a:latin typeface="Google Sans"/>
              </a:rPr>
              <a:t> It is your responsibility to stay informed about local issues, such as city council decisions, and to participate in community affairs.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Active Community Involvement:</a:t>
            </a:r>
            <a:r>
              <a:rPr kumimoji="0" lang="en-US" altLang="en-US" sz="1200" b="0" i="0" u="none" strike="noStrike" cap="none" normalizeH="0" baseline="0" dirty="0" smtClean="0">
                <a:ln>
                  <a:noFill/>
                </a:ln>
                <a:solidFill>
                  <a:srgbClr val="0A0A0A"/>
                </a:solidFill>
                <a:effectLst/>
                <a:latin typeface="Google Sans"/>
              </a:rPr>
              <a:t> Citizens are encouraged to get involved in the community, such as volunteering, attending city meetings, or using tools like  to report local issues (e.g., potholes).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Respect Others:</a:t>
            </a:r>
            <a:r>
              <a:rPr kumimoji="0" lang="en-US" altLang="en-US" sz="1200" b="0" i="0" u="none" strike="noStrike" cap="none" normalizeH="0" baseline="0" dirty="0" smtClean="0">
                <a:ln>
                  <a:noFill/>
                </a:ln>
                <a:solidFill>
                  <a:srgbClr val="0A0A0A"/>
                </a:solidFill>
                <a:effectLst/>
                <a:latin typeface="Google Sans"/>
              </a:rPr>
              <a:t> Upholding the rights, beliefs, and opinions of other community members is essential.</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Serve the Community:</a:t>
            </a:r>
            <a:r>
              <a:rPr kumimoji="0" lang="en-US" altLang="en-US" sz="1200" b="0" i="0" u="none" strike="noStrike" cap="none" normalizeH="0" baseline="0" dirty="0" smtClean="0">
                <a:ln>
                  <a:noFill/>
                </a:ln>
                <a:solidFill>
                  <a:srgbClr val="0A0A0A"/>
                </a:solidFill>
                <a:effectLst/>
                <a:latin typeface="Google Sans"/>
              </a:rPr>
              <a:t> Actively engaging in your community makes it safer and more prosperous. </a:t>
            </a:r>
          </a:p>
        </p:txBody>
      </p:sp>
    </p:spTree>
    <p:extLst>
      <p:ext uri="{BB962C8B-B14F-4D97-AF65-F5344CB8AC3E}">
        <p14:creationId xmlns:p14="http://schemas.microsoft.com/office/powerpoint/2010/main" val="28739364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14888" y="456757"/>
            <a:ext cx="11472581" cy="5355312"/>
          </a:xfrm>
          <a:prstGeom prst="rect">
            <a:avLst/>
          </a:prstGeom>
        </p:spPr>
        <p:txBody>
          <a:bodyPr wrap="square">
            <a:spAutoFit/>
          </a:bodyPr>
          <a:lstStyle/>
          <a:p>
            <a:r>
              <a:rPr lang="en-US" b="1" dirty="0" smtClean="0">
                <a:solidFill>
                  <a:srgbClr val="515354"/>
                </a:solidFill>
                <a:latin typeface="Roboto"/>
              </a:rPr>
              <a:t>2</a:t>
            </a:r>
            <a:r>
              <a:rPr lang="en-US" b="1" dirty="0">
                <a:solidFill>
                  <a:srgbClr val="515354"/>
                </a:solidFill>
                <a:latin typeface="Roboto"/>
              </a:rPr>
              <a:t>. Do the following:</a:t>
            </a:r>
          </a:p>
          <a:p>
            <a:pPr>
              <a:buFont typeface="Arial" panose="020B0604020202020204" pitchFamily="34" charset="0"/>
              <a:buChar char="•"/>
            </a:pPr>
            <a:r>
              <a:rPr lang="en-US" dirty="0">
                <a:solidFill>
                  <a:srgbClr val="515354"/>
                </a:solidFill>
                <a:latin typeface="Roboto"/>
              </a:rPr>
              <a:t>(a) Using an electronic mapping tool or paper map, locate and pinpoint the following services and landmarks in your community. Determine and record the distances from your home including driving time AND either walking or biking time.</a:t>
            </a:r>
          </a:p>
          <a:p>
            <a:pPr>
              <a:lnSpc>
                <a:spcPct val="250000"/>
              </a:lnSpc>
              <a:buFont typeface="Arial" panose="020B0604020202020204" pitchFamily="34" charset="0"/>
              <a:buChar char="•"/>
            </a:pPr>
            <a:r>
              <a:rPr lang="en-US" dirty="0">
                <a:solidFill>
                  <a:srgbClr val="515354"/>
                </a:solidFill>
                <a:latin typeface="Roboto"/>
              </a:rPr>
              <a:t>(1) Chief government buildings such as your city hall, county courthouse, and public works/services facilities</a:t>
            </a:r>
          </a:p>
          <a:p>
            <a:pPr>
              <a:lnSpc>
                <a:spcPct val="250000"/>
              </a:lnSpc>
              <a:buFont typeface="Arial" panose="020B0604020202020204" pitchFamily="34" charset="0"/>
              <a:buChar char="•"/>
            </a:pPr>
            <a:r>
              <a:rPr lang="en-US" dirty="0">
                <a:solidFill>
                  <a:srgbClr val="515354"/>
                </a:solidFill>
                <a:latin typeface="Roboto"/>
              </a:rPr>
              <a:t>(2) Fire station, police station, and hospital nearest your home</a:t>
            </a:r>
          </a:p>
          <a:p>
            <a:pPr>
              <a:lnSpc>
                <a:spcPct val="250000"/>
              </a:lnSpc>
              <a:buFont typeface="Arial" panose="020B0604020202020204" pitchFamily="34" charset="0"/>
              <a:buChar char="•"/>
            </a:pPr>
            <a:r>
              <a:rPr lang="en-US" dirty="0">
                <a:solidFill>
                  <a:srgbClr val="515354"/>
                </a:solidFill>
                <a:latin typeface="Roboto"/>
              </a:rPr>
              <a:t>(3) Parks, playgrounds, recreation areas, and trails</a:t>
            </a:r>
          </a:p>
          <a:p>
            <a:pPr>
              <a:lnSpc>
                <a:spcPct val="250000"/>
              </a:lnSpc>
              <a:buFont typeface="Arial" panose="020B0604020202020204" pitchFamily="34" charset="0"/>
              <a:buChar char="•"/>
            </a:pPr>
            <a:r>
              <a:rPr lang="en-US" dirty="0">
                <a:solidFill>
                  <a:srgbClr val="515354"/>
                </a:solidFill>
                <a:latin typeface="Roboto"/>
              </a:rPr>
              <a:t>(4) Historical or other interesting points of interest.</a:t>
            </a:r>
          </a:p>
          <a:p>
            <a:pPr>
              <a:lnSpc>
                <a:spcPct val="250000"/>
              </a:lnSpc>
              <a:buFont typeface="Arial" panose="020B0604020202020204" pitchFamily="34" charset="0"/>
              <a:buChar char="•"/>
            </a:pPr>
            <a:r>
              <a:rPr lang="en-US" dirty="0">
                <a:solidFill>
                  <a:srgbClr val="515354"/>
                </a:solidFill>
                <a:latin typeface="Roboto"/>
              </a:rPr>
              <a:t>(b) Chart the organization of your local or state government. Show the top offices and tell whether they are elected </a:t>
            </a:r>
            <a:r>
              <a:rPr lang="en-US" dirty="0" smtClean="0">
                <a:solidFill>
                  <a:srgbClr val="515354"/>
                </a:solidFill>
                <a:latin typeface="Roboto"/>
              </a:rPr>
              <a:t>or</a:t>
            </a:r>
            <a:endParaRPr lang="en-US" b="1" dirty="0">
              <a:solidFill>
                <a:srgbClr val="515354"/>
              </a:solidFill>
              <a:latin typeface="Roboto"/>
            </a:endParaRPr>
          </a:p>
        </p:txBody>
      </p:sp>
      <p:sp>
        <p:nvSpPr>
          <p:cNvPr id="4" name="TextBox 3"/>
          <p:cNvSpPr txBox="1"/>
          <p:nvPr/>
        </p:nvSpPr>
        <p:spPr>
          <a:xfrm rot="20368869">
            <a:off x="4521691" y="4390136"/>
            <a:ext cx="7499425" cy="1107996"/>
          </a:xfrm>
          <a:prstGeom prst="rect">
            <a:avLst/>
          </a:prstGeom>
          <a:noFill/>
        </p:spPr>
        <p:txBody>
          <a:bodyPr wrap="none" rtlCol="0">
            <a:spAutoFit/>
          </a:bodyPr>
          <a:lstStyle/>
          <a:p>
            <a:r>
              <a:rPr lang="en-US" sz="6600" b="1" dirty="0" smtClean="0">
                <a:solidFill>
                  <a:srgbClr val="FF0000"/>
                </a:solidFill>
              </a:rPr>
              <a:t>See next set of slides</a:t>
            </a:r>
            <a:endParaRPr lang="en-US" sz="6600" b="1" dirty="0">
              <a:solidFill>
                <a:srgbClr val="FF0000"/>
              </a:solidFill>
            </a:endParaRPr>
          </a:p>
        </p:txBody>
      </p:sp>
    </p:spTree>
    <p:extLst>
      <p:ext uri="{BB962C8B-B14F-4D97-AF65-F5344CB8AC3E}">
        <p14:creationId xmlns:p14="http://schemas.microsoft.com/office/powerpoint/2010/main" val="24103715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3731" t="15441" r="21635" b="13052"/>
          <a:stretch/>
        </p:blipFill>
        <p:spPr>
          <a:xfrm>
            <a:off x="363071" y="559112"/>
            <a:ext cx="6583680" cy="5930155"/>
          </a:xfrm>
          <a:prstGeom prst="rect">
            <a:avLst/>
          </a:prstGeom>
        </p:spPr>
      </p:pic>
      <p:sp>
        <p:nvSpPr>
          <p:cNvPr id="3" name="Rectangle 2"/>
          <p:cNvSpPr/>
          <p:nvPr/>
        </p:nvSpPr>
        <p:spPr>
          <a:xfrm>
            <a:off x="363071" y="363069"/>
            <a:ext cx="11509682" cy="954107"/>
          </a:xfrm>
          <a:prstGeom prst="rect">
            <a:avLst/>
          </a:prstGeom>
          <a:solidFill>
            <a:srgbClr val="FFFF00"/>
          </a:solidFill>
          <a:ln>
            <a:solidFill>
              <a:schemeClr val="tx1"/>
            </a:solidFill>
          </a:ln>
        </p:spPr>
        <p:txBody>
          <a:bodyPr wrap="square">
            <a:spAutoFit/>
          </a:bodyPr>
          <a:lstStyle/>
          <a:p>
            <a:r>
              <a:rPr lang="en-US" sz="800" b="1" dirty="0">
                <a:solidFill>
                  <a:srgbClr val="515354"/>
                </a:solidFill>
                <a:latin typeface="Roboto"/>
              </a:rPr>
              <a:t>2. Do the following:</a:t>
            </a:r>
          </a:p>
          <a:p>
            <a:pPr>
              <a:buFont typeface="Arial" panose="020B0604020202020204" pitchFamily="34" charset="0"/>
              <a:buChar char="•"/>
            </a:pPr>
            <a:r>
              <a:rPr lang="en-US" sz="800" dirty="0">
                <a:solidFill>
                  <a:srgbClr val="515354"/>
                </a:solidFill>
                <a:latin typeface="Roboto"/>
              </a:rPr>
              <a:t>(a) Using an electronic mapping tool or paper map, locate and pinpoint the following services and landmarks in your community. Determine and record the distances from your home including driving time AND either walking or biking time.</a:t>
            </a:r>
          </a:p>
          <a:p>
            <a:pPr>
              <a:buFont typeface="Arial" panose="020B0604020202020204" pitchFamily="34" charset="0"/>
              <a:buChar char="•"/>
            </a:pPr>
            <a:r>
              <a:rPr lang="en-US" sz="800" b="1" dirty="0">
                <a:solidFill>
                  <a:srgbClr val="FF0000"/>
                </a:solidFill>
                <a:latin typeface="Roboto"/>
              </a:rPr>
              <a:t>(1) Chief government buildings such as your city hall, county courthouse, and public works/services facilities</a:t>
            </a:r>
          </a:p>
          <a:p>
            <a:pPr>
              <a:buFont typeface="Arial" panose="020B0604020202020204" pitchFamily="34" charset="0"/>
              <a:buChar char="•"/>
            </a:pPr>
            <a:r>
              <a:rPr lang="en-US" sz="800" dirty="0">
                <a:solidFill>
                  <a:srgbClr val="515354"/>
                </a:solidFill>
                <a:latin typeface="Roboto"/>
              </a:rPr>
              <a:t>(2) Fire station, police station, and hospital nearest your home</a:t>
            </a:r>
          </a:p>
          <a:p>
            <a:pPr>
              <a:buFont typeface="Arial" panose="020B0604020202020204" pitchFamily="34" charset="0"/>
              <a:buChar char="•"/>
            </a:pPr>
            <a:r>
              <a:rPr lang="en-US" sz="800" dirty="0">
                <a:solidFill>
                  <a:srgbClr val="515354"/>
                </a:solidFill>
                <a:latin typeface="Roboto"/>
              </a:rPr>
              <a:t>(3) Parks, playgrounds, recreation areas, and trails</a:t>
            </a:r>
          </a:p>
          <a:p>
            <a:pPr>
              <a:buFont typeface="Arial" panose="020B0604020202020204" pitchFamily="34" charset="0"/>
              <a:buChar char="•"/>
            </a:pPr>
            <a:r>
              <a:rPr lang="en-US" sz="800" dirty="0">
                <a:solidFill>
                  <a:srgbClr val="515354"/>
                </a:solidFill>
                <a:latin typeface="Roboto"/>
              </a:rPr>
              <a:t>(4) Historical or other interesting points of interest.</a:t>
            </a:r>
          </a:p>
          <a:p>
            <a:pPr>
              <a:buFont typeface="Arial" panose="020B0604020202020204" pitchFamily="34" charset="0"/>
              <a:buChar char="•"/>
            </a:pPr>
            <a:r>
              <a:rPr lang="en-US" sz="800" dirty="0">
                <a:solidFill>
                  <a:srgbClr val="515354"/>
                </a:solidFill>
                <a:latin typeface="Roboto"/>
              </a:rPr>
              <a:t>(b) Chart the organization of your local or state government. Show the top offices and tell whether they are elected or appointed.</a:t>
            </a:r>
          </a:p>
        </p:txBody>
      </p:sp>
      <p:pic>
        <p:nvPicPr>
          <p:cNvPr id="4" name="Picture 3"/>
          <p:cNvPicPr>
            <a:picLocks noChangeAspect="1"/>
          </p:cNvPicPr>
          <p:nvPr/>
        </p:nvPicPr>
        <p:blipFill rotWithShape="1">
          <a:blip r:embed="rId3"/>
          <a:srcRect l="46239" t="29440" r="5491" b="10691"/>
          <a:stretch/>
        </p:blipFill>
        <p:spPr>
          <a:xfrm>
            <a:off x="7028689" y="3168552"/>
            <a:ext cx="4762125" cy="3320715"/>
          </a:xfrm>
          <a:prstGeom prst="rect">
            <a:avLst/>
          </a:prstGeom>
        </p:spPr>
      </p:pic>
    </p:spTree>
    <p:extLst>
      <p:ext uri="{BB962C8B-B14F-4D97-AF65-F5344CB8AC3E}">
        <p14:creationId xmlns:p14="http://schemas.microsoft.com/office/powerpoint/2010/main" val="28924038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6236</TotalTime>
  <Words>268</Words>
  <Application>Microsoft Office PowerPoint</Application>
  <PresentationFormat>Widescreen</PresentationFormat>
  <Paragraphs>219</Paragraphs>
  <Slides>23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Arial</vt:lpstr>
      <vt:lpstr>Calibri</vt:lpstr>
      <vt:lpstr>Calibri Light</vt:lpstr>
      <vt:lpstr>Google Sans</vt:lpstr>
      <vt:lpstr>Nunito Sans</vt:lpstr>
      <vt:lpstr>Quicksand</vt:lpstr>
      <vt:lpstr>Roboto</vt:lpstr>
      <vt:lpstr>Roboto Slab</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mollie bertrand</dc:creator>
  <cp:lastModifiedBy>mollie bertrand</cp:lastModifiedBy>
  <cp:revision>28</cp:revision>
  <dcterms:created xsi:type="dcterms:W3CDTF">2025-11-29T23:57:03Z</dcterms:created>
  <dcterms:modified xsi:type="dcterms:W3CDTF">2026-02-20T02:40:17Z</dcterms:modified>
</cp:coreProperties>
</file>