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77" r:id="rId6"/>
    <p:sldId id="278" r:id="rId7"/>
    <p:sldId id="279" r:id="rId8"/>
    <p:sldId id="261" r:id="rId9"/>
    <p:sldId id="269" r:id="rId10"/>
    <p:sldId id="268" r:id="rId11"/>
    <p:sldId id="270" r:id="rId12"/>
    <p:sldId id="271" r:id="rId13"/>
    <p:sldId id="272" r:id="rId14"/>
    <p:sldId id="273" r:id="rId15"/>
    <p:sldId id="274" r:id="rId16"/>
    <p:sldId id="262" r:id="rId17"/>
    <p:sldId id="263" r:id="rId18"/>
    <p:sldId id="264" r:id="rId19"/>
    <p:sldId id="265" r:id="rId20"/>
    <p:sldId id="266" r:id="rId21"/>
    <p:sldId id="276" r:id="rId22"/>
    <p:sldId id="275" r:id="rId23"/>
    <p:sldId id="267"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7" autoAdjust="0"/>
    <p:restoredTop sz="94660"/>
  </p:normalViewPr>
  <p:slideViewPr>
    <p:cSldViewPr snapToGrid="0">
      <p:cViewPr>
        <p:scale>
          <a:sx n="75" d="100"/>
          <a:sy n="75" d="100"/>
        </p:scale>
        <p:origin x="336" y="18"/>
      </p:cViewPr>
      <p:guideLst/>
    </p:cSldViewPr>
  </p:slideViewPr>
  <p:notesTextViewPr>
    <p:cViewPr>
      <p:scale>
        <a:sx n="1" d="1"/>
        <a:sy n="1" d="1"/>
      </p:scale>
      <p:origin x="0" y="0"/>
    </p:cViewPr>
  </p:notesTextViewPr>
  <p:sorterViewPr>
    <p:cViewPr>
      <p:scale>
        <a:sx n="100" d="100"/>
        <a:sy n="100" d="100"/>
      </p:scale>
      <p:origin x="0" y="-1308"/>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030CB1B-3687-4296-A211-645EDE31D6BD}" type="datetimeFigureOut">
              <a:rPr lang="en-US" smtClean="0"/>
              <a:t>2/15/2026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51C3B8-AAD7-488D-AFAE-BF3F756507CA}" type="slidenum">
              <a:rPr lang="en-US" smtClean="0"/>
              <a:t>‹#›</a:t>
            </a:fld>
            <a:endParaRPr lang="en-US"/>
          </a:p>
        </p:txBody>
      </p:sp>
    </p:spTree>
    <p:extLst>
      <p:ext uri="{BB962C8B-B14F-4D97-AF65-F5344CB8AC3E}">
        <p14:creationId xmlns:p14="http://schemas.microsoft.com/office/powerpoint/2010/main" val="24380230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030CB1B-3687-4296-A211-645EDE31D6BD}" type="datetimeFigureOut">
              <a:rPr lang="en-US" smtClean="0"/>
              <a:t>2/15/2026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51C3B8-AAD7-488D-AFAE-BF3F756507CA}" type="slidenum">
              <a:rPr lang="en-US" smtClean="0"/>
              <a:t>‹#›</a:t>
            </a:fld>
            <a:endParaRPr lang="en-US"/>
          </a:p>
        </p:txBody>
      </p:sp>
    </p:spTree>
    <p:extLst>
      <p:ext uri="{BB962C8B-B14F-4D97-AF65-F5344CB8AC3E}">
        <p14:creationId xmlns:p14="http://schemas.microsoft.com/office/powerpoint/2010/main" val="2448130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030CB1B-3687-4296-A211-645EDE31D6BD}" type="datetimeFigureOut">
              <a:rPr lang="en-US" smtClean="0"/>
              <a:t>2/15/2026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51C3B8-AAD7-488D-AFAE-BF3F756507CA}" type="slidenum">
              <a:rPr lang="en-US" smtClean="0"/>
              <a:t>‹#›</a:t>
            </a:fld>
            <a:endParaRPr lang="en-US"/>
          </a:p>
        </p:txBody>
      </p:sp>
    </p:spTree>
    <p:extLst>
      <p:ext uri="{BB962C8B-B14F-4D97-AF65-F5344CB8AC3E}">
        <p14:creationId xmlns:p14="http://schemas.microsoft.com/office/powerpoint/2010/main" val="41430615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030CB1B-3687-4296-A211-645EDE31D6BD}" type="datetimeFigureOut">
              <a:rPr lang="en-US" smtClean="0"/>
              <a:t>2/15/2026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51C3B8-AAD7-488D-AFAE-BF3F756507CA}" type="slidenum">
              <a:rPr lang="en-US" smtClean="0"/>
              <a:t>‹#›</a:t>
            </a:fld>
            <a:endParaRPr lang="en-US"/>
          </a:p>
        </p:txBody>
      </p:sp>
    </p:spTree>
    <p:extLst>
      <p:ext uri="{BB962C8B-B14F-4D97-AF65-F5344CB8AC3E}">
        <p14:creationId xmlns:p14="http://schemas.microsoft.com/office/powerpoint/2010/main" val="18429518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030CB1B-3687-4296-A211-645EDE31D6BD}" type="datetimeFigureOut">
              <a:rPr lang="en-US" smtClean="0"/>
              <a:t>2/15/2026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51C3B8-AAD7-488D-AFAE-BF3F756507CA}" type="slidenum">
              <a:rPr lang="en-US" smtClean="0"/>
              <a:t>‹#›</a:t>
            </a:fld>
            <a:endParaRPr lang="en-US"/>
          </a:p>
        </p:txBody>
      </p:sp>
    </p:spTree>
    <p:extLst>
      <p:ext uri="{BB962C8B-B14F-4D97-AF65-F5344CB8AC3E}">
        <p14:creationId xmlns:p14="http://schemas.microsoft.com/office/powerpoint/2010/main" val="31909579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030CB1B-3687-4296-A211-645EDE31D6BD}" type="datetimeFigureOut">
              <a:rPr lang="en-US" smtClean="0"/>
              <a:t>2/15/2026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51C3B8-AAD7-488D-AFAE-BF3F756507CA}" type="slidenum">
              <a:rPr lang="en-US" smtClean="0"/>
              <a:t>‹#›</a:t>
            </a:fld>
            <a:endParaRPr lang="en-US"/>
          </a:p>
        </p:txBody>
      </p:sp>
    </p:spTree>
    <p:extLst>
      <p:ext uri="{BB962C8B-B14F-4D97-AF65-F5344CB8AC3E}">
        <p14:creationId xmlns:p14="http://schemas.microsoft.com/office/powerpoint/2010/main" val="10830986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030CB1B-3687-4296-A211-645EDE31D6BD}" type="datetimeFigureOut">
              <a:rPr lang="en-US" smtClean="0"/>
              <a:t>2/15/2026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451C3B8-AAD7-488D-AFAE-BF3F756507CA}" type="slidenum">
              <a:rPr lang="en-US" smtClean="0"/>
              <a:t>‹#›</a:t>
            </a:fld>
            <a:endParaRPr lang="en-US"/>
          </a:p>
        </p:txBody>
      </p:sp>
    </p:spTree>
    <p:extLst>
      <p:ext uri="{BB962C8B-B14F-4D97-AF65-F5344CB8AC3E}">
        <p14:creationId xmlns:p14="http://schemas.microsoft.com/office/powerpoint/2010/main" val="25961623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030CB1B-3687-4296-A211-645EDE31D6BD}" type="datetimeFigureOut">
              <a:rPr lang="en-US" smtClean="0"/>
              <a:t>2/15/2026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451C3B8-AAD7-488D-AFAE-BF3F756507CA}" type="slidenum">
              <a:rPr lang="en-US" smtClean="0"/>
              <a:t>‹#›</a:t>
            </a:fld>
            <a:endParaRPr lang="en-US"/>
          </a:p>
        </p:txBody>
      </p:sp>
    </p:spTree>
    <p:extLst>
      <p:ext uri="{BB962C8B-B14F-4D97-AF65-F5344CB8AC3E}">
        <p14:creationId xmlns:p14="http://schemas.microsoft.com/office/powerpoint/2010/main" val="23943757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030CB1B-3687-4296-A211-645EDE31D6BD}" type="datetimeFigureOut">
              <a:rPr lang="en-US" smtClean="0"/>
              <a:t>2/15/2026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451C3B8-AAD7-488D-AFAE-BF3F756507CA}" type="slidenum">
              <a:rPr lang="en-US" smtClean="0"/>
              <a:t>‹#›</a:t>
            </a:fld>
            <a:endParaRPr lang="en-US"/>
          </a:p>
        </p:txBody>
      </p:sp>
    </p:spTree>
    <p:extLst>
      <p:ext uri="{BB962C8B-B14F-4D97-AF65-F5344CB8AC3E}">
        <p14:creationId xmlns:p14="http://schemas.microsoft.com/office/powerpoint/2010/main" val="17456197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030CB1B-3687-4296-A211-645EDE31D6BD}" type="datetimeFigureOut">
              <a:rPr lang="en-US" smtClean="0"/>
              <a:t>2/15/2026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51C3B8-AAD7-488D-AFAE-BF3F756507CA}" type="slidenum">
              <a:rPr lang="en-US" smtClean="0"/>
              <a:t>‹#›</a:t>
            </a:fld>
            <a:endParaRPr lang="en-US"/>
          </a:p>
        </p:txBody>
      </p:sp>
    </p:spTree>
    <p:extLst>
      <p:ext uri="{BB962C8B-B14F-4D97-AF65-F5344CB8AC3E}">
        <p14:creationId xmlns:p14="http://schemas.microsoft.com/office/powerpoint/2010/main" val="37208980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030CB1B-3687-4296-A211-645EDE31D6BD}" type="datetimeFigureOut">
              <a:rPr lang="en-US" smtClean="0"/>
              <a:t>2/15/2026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51C3B8-AAD7-488D-AFAE-BF3F756507CA}" type="slidenum">
              <a:rPr lang="en-US" smtClean="0"/>
              <a:t>‹#›</a:t>
            </a:fld>
            <a:endParaRPr lang="en-US"/>
          </a:p>
        </p:txBody>
      </p:sp>
    </p:spTree>
    <p:extLst>
      <p:ext uri="{BB962C8B-B14F-4D97-AF65-F5344CB8AC3E}">
        <p14:creationId xmlns:p14="http://schemas.microsoft.com/office/powerpoint/2010/main" val="29948259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838200" y="614680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030CB1B-3687-4296-A211-645EDE31D6BD}" type="datetimeFigureOut">
              <a:rPr lang="en-US" smtClean="0"/>
              <a:t>2/15/2026</a:t>
            </a:fld>
            <a:endParaRPr lang="en-US"/>
          </a:p>
        </p:txBody>
      </p:sp>
      <p:sp>
        <p:nvSpPr>
          <p:cNvPr id="5" name="Footer Placeholder 4"/>
          <p:cNvSpPr>
            <a:spLocks noGrp="1"/>
          </p:cNvSpPr>
          <p:nvPr>
            <p:ph type="ftr" sz="quarter" idx="3"/>
          </p:nvPr>
        </p:nvSpPr>
        <p:spPr>
          <a:xfrm>
            <a:off x="4038600" y="614680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smtClean="0"/>
              <a:t>Scout Ryan Bertrand</a:t>
            </a:r>
            <a:endParaRPr lang="en-US" dirty="0"/>
          </a:p>
        </p:txBody>
      </p:sp>
      <p:sp>
        <p:nvSpPr>
          <p:cNvPr id="6" name="Slide Number Placeholder 5"/>
          <p:cNvSpPr>
            <a:spLocks noGrp="1"/>
          </p:cNvSpPr>
          <p:nvPr>
            <p:ph type="sldNum" sz="quarter" idx="4"/>
          </p:nvPr>
        </p:nvSpPr>
        <p:spPr>
          <a:xfrm>
            <a:off x="8610600" y="614680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51C3B8-AAD7-488D-AFAE-BF3F756507CA}" type="slidenum">
              <a:rPr lang="en-US" smtClean="0"/>
              <a:t>‹#›</a:t>
            </a:fld>
            <a:endParaRPr lang="en-US"/>
          </a:p>
        </p:txBody>
      </p:sp>
      <p:sp>
        <p:nvSpPr>
          <p:cNvPr id="8" name="Rectangle 7"/>
          <p:cNvSpPr/>
          <p:nvPr userDrawn="1"/>
        </p:nvSpPr>
        <p:spPr>
          <a:xfrm>
            <a:off x="147918" y="161365"/>
            <a:ext cx="11900647" cy="654871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300319" y="313765"/>
            <a:ext cx="11613776" cy="6261847"/>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2" descr="CitizenshipCommunity"/>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0663219" y="408956"/>
            <a:ext cx="1168052" cy="11680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54406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hyperlink" Target="https://www.google.com/search?q=Libraries&amp;newwindow=1&amp;sca_esv=ebc9003c0e8ff0d8&amp;sxsrf=ANbL-n7V70iYPrxzM72zY2wuCNubahmXtQ%3A1771201035066&amp;ei=C2KSaf7fA_DLp84Pz7Ss2QE&amp;biw=1366&amp;bih=607&amp;ved=2ahUKEwiurLq33tySAxXMGtAFHVbDJUcQgK4QegQIAxAD&amp;uact=5&amp;oq=List+some+of+the+services+%28such+as+the+library%2C+recreation+center%2C+public+transportation%2C+and+public+safety%29+that+Suffolk+community+provides+that+are+funded+by+taxpayers.+%0D%0A&amp;gs_lp=Egxnd3Mtd2l6LXNlcnAirAFMaXN0IHNvbWUgb2YgdGhlIHNlcnZpY2VzIChzdWNoIGFzIHRoZSBsaWJyYXJ5LCByZWNyZWF0aW9uIGNlbnRlciwgcHVibGljIHRyYW5zcG9ydGF0aW9uLCBhbmQgcHVibGljIHNhZmV0eSkgdGhhdCBTdWZmb2xrIGNvbW11bml0eSBwcm92aWRlcyB0aGF0IGFyZSBmdW5kZWQgYnkgdGF4cGF5ZXJzLiAKMgcQIxgnGOoCMgcQIxgnGOoCMgcQIxgnGOoCMgcQIxgnGOoCMgcQIxgnGOoCMg0QLhjHARgnGOoCGK8BMgcQIxgnGOoCMgcQIxgnGOoCMg0QIxjwBRgnGOoCGJ4GMgcQIxgnGOoCMhcQABiABBiRAhi0AhjnBhiKBRjqAtgBATIXEAAYgAQYkQIYtAIY5wYYigUY6gLYAQEyFxAAGIAEGJECGLQCGOcGGIoFGOoC2AEBMhcQABiABBiRAhi0AhjnBhiKBRjqAtgBATIaEC4YgAQYkQIYtAIY5wYYyAMYigUY6gLYAQFIv4oBUNwSWMR2cAF4AZABAJgBAKABAKoBALgBA8gBAPgBAfgBApgCAaACH6gCD5gDH_EFo1Z83-mVHF26BgYIARABGAGSBwExoAcAsgcAuAcAwgcDNC0xyAccgAgA&amp;sclient=gws-wiz-serp&amp;mstk=AUtExfDWkvDt46EyHXRuTYlESLI6L2_VgGXZWJzJNBM2ilMJeUnPnDiuf9HNwxN6J1wm2-0JRKwYP4E2lHxxqueXj_QLuGlPX4L_AaXZIHRNGjE_7CrRhjOm-XRgQjINmbcndjdNzMHriVQFz6tNqWBo14Msotd4S497ZQy_egCSA0PqMV95_s_6Ko-oIjQJjWeoLCCSQdOaaJCO2zTZ9LjICq1lEI84cDMoTo21dQQ0fqzXdBUMi8itftWavtx7BPalO6l_FGkQ6DH9r8A5DNtzDyAkJdGrZ3_Y7XW_G8erqZSoZg&amp;csui=3" TargetMode="External"/><Relationship Id="rId7" Type="http://schemas.openxmlformats.org/officeDocument/2006/relationships/hyperlink" Target="https://www.google.com/search?q=Public+Utilities+%26+Education&amp;newwindow=1&amp;sca_esv=ebc9003c0e8ff0d8&amp;sxsrf=ANbL-n7V70iYPrxzM72zY2wuCNubahmXtQ%3A1771201035066&amp;ei=C2KSaf7fA_DLp84Pz7Ss2QE&amp;biw=1366&amp;bih=607&amp;ved=2ahUKEwiurLq33tySAxXMGtAFHVbDJUcQgK4QegQIAxAL&amp;uact=5&amp;oq=List+some+of+the+services+%28such+as+the+library%2C+recreation+center%2C+public+transportation%2C+and+public+safety%29+that+Suffolk+community+provides+that+are+funded+by+taxpayers.+%0D%0A&amp;gs_lp=Egxnd3Mtd2l6LXNlcnAirAFMaXN0IHNvbWUgb2YgdGhlIHNlcnZpY2VzIChzdWNoIGFzIHRoZSBsaWJyYXJ5LCByZWNyZWF0aW9uIGNlbnRlciwgcHVibGljIHRyYW5zcG9ydGF0aW9uLCBhbmQgcHVibGljIHNhZmV0eSkgdGhhdCBTdWZmb2xrIGNvbW11bml0eSBwcm92aWRlcyB0aGF0IGFyZSBmdW5kZWQgYnkgdGF4cGF5ZXJzLiAKMgcQIxgnGOoCMgcQIxgnGOoCMgcQIxgnGOoCMgcQIxgnGOoCMgcQIxgnGOoCMg0QLhjHARgnGOoCGK8BMgcQIxgnGOoCMgcQIxgnGOoCMg0QIxjwBRgnGOoCGJ4GMgcQIxgnGOoCMhcQABiABBiRAhi0AhjnBhiKBRjqAtgBATIXEAAYgAQYkQIYtAIY5wYYigUY6gLYAQEyFxAAGIAEGJECGLQCGOcGGIoFGOoC2AEBMhcQABiABBiRAhi0AhjnBhiKBRjqAtgBATIaEC4YgAQYkQIYtAIY5wYYyAMYigUY6gLYAQFIv4oBUNwSWMR2cAF4AZABAJgBAKABAKoBALgBA8gBAPgBAfgBApgCAaACH6gCD5gDH_EFo1Z83-mVHF26BgYIARABGAGSBwExoAcAsgcAuAcAwgcDNC0xyAccgAgA&amp;sclient=gws-wiz-serp&amp;mstk=AUtExfDWkvDt46EyHXRuTYlESLI6L2_VgGXZWJzJNBM2ilMJeUnPnDiuf9HNwxN6J1wm2-0JRKwYP4E2lHxxqueXj_QLuGlPX4L_AaXZIHRNGjE_7CrRhjOm-XRgQjINmbcndjdNzMHriVQFz6tNqWBo14Msotd4S497ZQy_egCSA0PqMV95_s_6Ko-oIjQJjWeoLCCSQdOaaJCO2zTZ9LjICq1lEI84cDMoTo21dQQ0fqzXdBUMi8itftWavtx7BPalO6l_FGkQ6DH9r8A5DNtzDyAkJdGrZ3_Y7XW_G8erqZSoZg&amp;csui=3" TargetMode="External"/><Relationship Id="rId2" Type="http://schemas.openxmlformats.org/officeDocument/2006/relationships/hyperlink" Target="https://www.google.com/search?q=Public+Safety&amp;newwindow=1&amp;sca_esv=ebc9003c0e8ff0d8&amp;sxsrf=ANbL-n7V70iYPrxzM72zY2wuCNubahmXtQ%3A1771201035066&amp;ei=C2KSaf7fA_DLp84Pz7Ss2QE&amp;biw=1366&amp;bih=607&amp;ved=2ahUKEwiurLq33tySAxXMGtAFHVbDJUcQgK4QegQIAxAB&amp;uact=5&amp;oq=List+some+of+the+services+%28such+as+the+library%2C+recreation+center%2C+public+transportation%2C+and+public+safety%29+that+Suffolk+community+provides+that+are+funded+by+taxpayers.+%0D%0A&amp;gs_lp=Egxnd3Mtd2l6LXNlcnAirAFMaXN0IHNvbWUgb2YgdGhlIHNlcnZpY2VzIChzdWNoIGFzIHRoZSBsaWJyYXJ5LCByZWNyZWF0aW9uIGNlbnRlciwgcHVibGljIHRyYW5zcG9ydGF0aW9uLCBhbmQgcHVibGljIHNhZmV0eSkgdGhhdCBTdWZmb2xrIGNvbW11bml0eSBwcm92aWRlcyB0aGF0IGFyZSBmdW5kZWQgYnkgdGF4cGF5ZXJzLiAKMgcQIxgnGOoCMgcQIxgnGOoCMgcQIxgnGOoCMgcQIxgnGOoCMgcQIxgnGOoCMg0QLhjHARgnGOoCGK8BMgcQIxgnGOoCMgcQIxgnGOoCMg0QIxjwBRgnGOoCGJ4GMgcQIxgnGOoCMhcQABiABBiRAhi0AhjnBhiKBRjqAtgBATIXEAAYgAQYkQIYtAIY5wYYigUY6gLYAQEyFxAAGIAEGJECGLQCGOcGGIoFGOoC2AEBMhcQABiABBiRAhi0AhjnBhiKBRjqAtgBATIaEC4YgAQYkQIYtAIY5wYYyAMYigUY6gLYAQFIv4oBUNwSWMR2cAF4AZABAJgBAKABAKoBALgBA8gBAPgBAfgBApgCAaACH6gCD5gDH_EFo1Z83-mVHF26BgYIARABGAGSBwExoAcAsgcAuAcAwgcDNC0xyAccgAgA&amp;sclient=gws-wiz-serp&amp;mstk=AUtExfDWkvDt46EyHXRuTYlESLI6L2_VgGXZWJzJNBM2ilMJeUnPnDiuf9HNwxN6J1wm2-0JRKwYP4E2lHxxqueXj_QLuGlPX4L_AaXZIHRNGjE_7CrRhjOm-XRgQjINmbcndjdNzMHriVQFz6tNqWBo14Msotd4S497ZQy_egCSA0PqMV95_s_6Ko-oIjQJjWeoLCCSQdOaaJCO2zTZ9LjICq1lEI84cDMoTo21dQQ0fqzXdBUMi8itftWavtx7BPalO6l_FGkQ6DH9r8A5DNtzDyAkJdGrZ3_Y7XW_G8erqZSoZg&amp;csui=3" TargetMode="External"/><Relationship Id="rId1" Type="http://schemas.openxmlformats.org/officeDocument/2006/relationships/slideLayout" Target="../slideLayouts/slideLayout1.xml"/><Relationship Id="rId6" Type="http://schemas.openxmlformats.org/officeDocument/2006/relationships/hyperlink" Target="https://www.google.com/search?q=Social+%26+Civic+Services&amp;newwindow=1&amp;sca_esv=ebc9003c0e8ff0d8&amp;sxsrf=ANbL-n7V70iYPrxzM72zY2wuCNubahmXtQ%3A1771201035066&amp;ei=C2KSaf7fA_DLp84Pz7Ss2QE&amp;biw=1366&amp;bih=607&amp;ved=2ahUKEwiurLq33tySAxXMGtAFHVbDJUcQgK4QegQIAxAJ&amp;uact=5&amp;oq=List+some+of+the+services+%28such+as+the+library%2C+recreation+center%2C+public+transportation%2C+and+public+safety%29+that+Suffolk+community+provides+that+are+funded+by+taxpayers.+%0D%0A&amp;gs_lp=Egxnd3Mtd2l6LXNlcnAirAFMaXN0IHNvbWUgb2YgdGhlIHNlcnZpY2VzIChzdWNoIGFzIHRoZSBsaWJyYXJ5LCByZWNyZWF0aW9uIGNlbnRlciwgcHVibGljIHRyYW5zcG9ydGF0aW9uLCBhbmQgcHVibGljIHNhZmV0eSkgdGhhdCBTdWZmb2xrIGNvbW11bml0eSBwcm92aWRlcyB0aGF0IGFyZSBmdW5kZWQgYnkgdGF4cGF5ZXJzLiAKMgcQIxgnGOoCMgcQIxgnGOoCMgcQIxgnGOoCMgcQIxgnGOoCMgcQIxgnGOoCMg0QLhjHARgnGOoCGK8BMgcQIxgnGOoCMgcQIxgnGOoCMg0QIxjwBRgnGOoCGJ4GMgcQIxgnGOoCMhcQABiABBiRAhi0AhjnBhiKBRjqAtgBATIXEAAYgAQYkQIYtAIY5wYYigUY6gLYAQEyFxAAGIAEGJECGLQCGOcGGIoFGOoC2AEBMhcQABiABBiRAhi0AhjnBhiKBRjqAtgBATIaEC4YgAQYkQIYtAIY5wYYyAMYigUY6gLYAQFIv4oBUNwSWMR2cAF4AZABAJgBAKABAKoBALgBA8gBAPgBAfgBApgCAaACH6gCD5gDH_EFo1Z83-mVHF26BgYIARABGAGSBwExoAcAsgcAuAcAwgcDNC0xyAccgAgA&amp;sclient=gws-wiz-serp&amp;mstk=AUtExfDWkvDt46EyHXRuTYlESLI6L2_VgGXZWJzJNBM2ilMJeUnPnDiuf9HNwxN6J1wm2-0JRKwYP4E2lHxxqueXj_QLuGlPX4L_AaXZIHRNGjE_7CrRhjOm-XRgQjINmbcndjdNzMHriVQFz6tNqWBo14Msotd4S497ZQy_egCSA0PqMV95_s_6Ko-oIjQJjWeoLCCSQdOaaJCO2zTZ9LjICq1lEI84cDMoTo21dQQ0fqzXdBUMi8itftWavtx7BPalO6l_FGkQ6DH9r8A5DNtzDyAkJdGrZ3_Y7XW_G8erqZSoZg&amp;csui=3" TargetMode="External"/><Relationship Id="rId5" Type="http://schemas.openxmlformats.org/officeDocument/2006/relationships/hyperlink" Target="https://www.google.com/search?q=Transportation+%26+Infrastructure&amp;newwindow=1&amp;sca_esv=ebc9003c0e8ff0d8&amp;sxsrf=ANbL-n7V70iYPrxzM72zY2wuCNubahmXtQ%3A1771201035066&amp;ei=C2KSaf7fA_DLp84Pz7Ss2QE&amp;biw=1366&amp;bih=607&amp;ved=2ahUKEwiurLq33tySAxXMGtAFHVbDJUcQgK4QegQIAxAH&amp;uact=5&amp;oq=List+some+of+the+services+%28such+as+the+library%2C+recreation+center%2C+public+transportation%2C+and+public+safety%29+that+Suffolk+community+provides+that+are+funded+by+taxpayers.+%0D%0A&amp;gs_lp=Egxnd3Mtd2l6LXNlcnAirAFMaXN0IHNvbWUgb2YgdGhlIHNlcnZpY2VzIChzdWNoIGFzIHRoZSBsaWJyYXJ5LCByZWNyZWF0aW9uIGNlbnRlciwgcHVibGljIHRyYW5zcG9ydGF0aW9uLCBhbmQgcHVibGljIHNhZmV0eSkgdGhhdCBTdWZmb2xrIGNvbW11bml0eSBwcm92aWRlcyB0aGF0IGFyZSBmdW5kZWQgYnkgdGF4cGF5ZXJzLiAKMgcQIxgnGOoCMgcQIxgnGOoCMgcQIxgnGOoCMgcQIxgnGOoCMgcQIxgnGOoCMg0QLhjHARgnGOoCGK8BMgcQIxgnGOoCMgcQIxgnGOoCMg0QIxjwBRgnGOoCGJ4GMgcQIxgnGOoCMhcQABiABBiRAhi0AhjnBhiKBRjqAtgBATIXEAAYgAQYkQIYtAIY5wYYigUY6gLYAQEyFxAAGIAEGJECGLQCGOcGGIoFGOoC2AEBMhcQABiABBiRAhi0AhjnBhiKBRjqAtgBATIaEC4YgAQYkQIYtAIY5wYYyAMYigUY6gLYAQFIv4oBUNwSWMR2cAF4AZABAJgBAKABAKoBALgBA8gBAPgBAfgBApgCAaACH6gCD5gDH_EFo1Z83-mVHF26BgYIARABGAGSBwExoAcAsgcAuAcAwgcDNC0xyAccgAgA&amp;sclient=gws-wiz-serp&amp;mstk=AUtExfDWkvDt46EyHXRuTYlESLI6L2_VgGXZWJzJNBM2ilMJeUnPnDiuf9HNwxN6J1wm2-0JRKwYP4E2lHxxqueXj_QLuGlPX4L_AaXZIHRNGjE_7CrRhjOm-XRgQjINmbcndjdNzMHriVQFz6tNqWBo14Msotd4S497ZQy_egCSA0PqMV95_s_6Ko-oIjQJjWeoLCCSQdOaaJCO2zTZ9LjICq1lEI84cDMoTo21dQQ0fqzXdBUMi8itftWavtx7BPalO6l_FGkQ6DH9r8A5DNtzDyAkJdGrZ3_Y7XW_G8erqZSoZg&amp;csui=3" TargetMode="External"/><Relationship Id="rId4" Type="http://schemas.openxmlformats.org/officeDocument/2006/relationships/hyperlink" Target="https://www.google.com/search?q=Recreation+%26+Parks&amp;newwindow=1&amp;sca_esv=ebc9003c0e8ff0d8&amp;sxsrf=ANbL-n7V70iYPrxzM72zY2wuCNubahmXtQ%3A1771201035066&amp;ei=C2KSaf7fA_DLp84Pz7Ss2QE&amp;biw=1366&amp;bih=607&amp;ved=2ahUKEwiurLq33tySAxXMGtAFHVbDJUcQgK4QegQIAxAF&amp;uact=5&amp;oq=List+some+of+the+services+%28such+as+the+library%2C+recreation+center%2C+public+transportation%2C+and+public+safety%29+that+Suffolk+community+provides+that+are+funded+by+taxpayers.+%0D%0A&amp;gs_lp=Egxnd3Mtd2l6LXNlcnAirAFMaXN0IHNvbWUgb2YgdGhlIHNlcnZpY2VzIChzdWNoIGFzIHRoZSBsaWJyYXJ5LCByZWNyZWF0aW9uIGNlbnRlciwgcHVibGljIHRyYW5zcG9ydGF0aW9uLCBhbmQgcHVibGljIHNhZmV0eSkgdGhhdCBTdWZmb2xrIGNvbW11bml0eSBwcm92aWRlcyB0aGF0IGFyZSBmdW5kZWQgYnkgdGF4cGF5ZXJzLiAKMgcQIxgnGOoCMgcQIxgnGOoCMgcQIxgnGOoCMgcQIxgnGOoCMgcQIxgnGOoCMg0QLhjHARgnGOoCGK8BMgcQIxgnGOoCMgcQIxgnGOoCMg0QIxjwBRgnGOoCGJ4GMgcQIxgnGOoCMhcQABiABBiRAhi0AhjnBhiKBRjqAtgBATIXEAAYgAQYkQIYtAIY5wYYigUY6gLYAQEyFxAAGIAEGJECGLQCGOcGGIoFGOoC2AEBMhcQABiABBiRAhi0AhjnBhiKBRjqAtgBATIaEC4YgAQYkQIYtAIY5wYYyAMYigUY6gLYAQFIv4oBUNwSWMR2cAF4AZABAJgBAKABAKoBALgBA8gBAPgBAfgBApgCAaACH6gCD5gDH_EFo1Z83-mVHF26BgYIARABGAGSBwExoAcAsgcAuAcAwgcDNC0xyAccgAgA&amp;sclient=gws-wiz-serp&amp;mstk=AUtExfDWkvDt46EyHXRuTYlESLI6L2_VgGXZWJzJNBM2ilMJeUnPnDiuf9HNwxN6J1wm2-0JRKwYP4E2lHxxqueXj_QLuGlPX4L_AaXZIHRNGjE_7CrRhjOm-XRgQjINmbcndjdNzMHriVQFz6tNqWBo14Msotd4S497ZQy_egCSA0PqMV95_s_6Ko-oIjQJjWeoLCCSQdOaaJCO2zTZ9LjICq1lEI84cDMoTo21dQQ0fqzXdBUMi8itftWavtx7BPalO6l_FGkQ6DH9r8A5DNtzDyAkJdGrZ3_Y7XW_G8erqZSoZg&amp;csui=3"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hyperlink" Target="tel:7573976060" TargetMode="External"/><Relationship Id="rId5" Type="http://schemas.openxmlformats.org/officeDocument/2006/relationships/image" Target="../media/image9.png"/><Relationship Id="rId4" Type="http://schemas.openxmlformats.org/officeDocument/2006/relationships/image" Target="../media/image8.png"/></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0319" y="538225"/>
            <a:ext cx="10596282" cy="646331"/>
          </a:xfrm>
          <a:prstGeom prst="rect">
            <a:avLst/>
          </a:prstGeom>
        </p:spPr>
        <p:txBody>
          <a:bodyPr wrap="square">
            <a:spAutoFit/>
          </a:bodyPr>
          <a:lstStyle/>
          <a:p>
            <a:pPr algn="ctr"/>
            <a:r>
              <a:rPr lang="en-US" sz="3600" b="1" i="0" dirty="0" smtClean="0">
                <a:effectLst/>
                <a:latin typeface="Roboto Slab"/>
              </a:rPr>
              <a:t>Citizenship in the Community Merit Badge</a:t>
            </a:r>
            <a:endParaRPr lang="en-US" sz="3600" b="1" i="0" dirty="0">
              <a:effectLst/>
              <a:latin typeface="Roboto Slab"/>
            </a:endParaRPr>
          </a:p>
        </p:txBody>
      </p:sp>
      <p:sp>
        <p:nvSpPr>
          <p:cNvPr id="5" name="Rectangle 4"/>
          <p:cNvSpPr/>
          <p:nvPr/>
        </p:nvSpPr>
        <p:spPr>
          <a:xfrm>
            <a:off x="147918" y="161365"/>
            <a:ext cx="11900647" cy="654871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300319" y="313765"/>
            <a:ext cx="11613776" cy="6261847"/>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4226634" y="3435723"/>
            <a:ext cx="7571303" cy="1384995"/>
          </a:xfrm>
          <a:prstGeom prst="rect">
            <a:avLst/>
          </a:prstGeom>
          <a:noFill/>
        </p:spPr>
        <p:txBody>
          <a:bodyPr wrap="none" rtlCol="0">
            <a:spAutoFit/>
          </a:bodyPr>
          <a:lstStyle/>
          <a:p>
            <a:r>
              <a:rPr lang="en-US" sz="2800" b="1" smtClean="0"/>
              <a:t>Merit Badge Counselor: __________________</a:t>
            </a:r>
            <a:r>
              <a:rPr lang="en-US" sz="2800" smtClean="0"/>
              <a:t>	</a:t>
            </a:r>
          </a:p>
          <a:p>
            <a:endParaRPr lang="en-US" sz="2800" smtClean="0"/>
          </a:p>
          <a:p>
            <a:r>
              <a:rPr lang="en-US" sz="2800" b="1" smtClean="0"/>
              <a:t>Merit Badge Expert: _____________________</a:t>
            </a:r>
            <a:endParaRPr lang="en-US" sz="2800" dirty="0"/>
          </a:p>
        </p:txBody>
      </p:sp>
      <p:pic>
        <p:nvPicPr>
          <p:cNvPr id="1028" name="Picture 4" descr="https://www.scouting.org/wp-content/uploads/2022/11/citizen-in-comm_MB_pamphlet.jpg"/>
          <p:cNvPicPr>
            <a:picLocks noChangeAspect="1" noChangeArrowheads="1"/>
          </p:cNvPicPr>
          <p:nvPr/>
        </p:nvPicPr>
        <p:blipFill rotWithShape="1">
          <a:blip r:embed="rId2">
            <a:extLst>
              <a:ext uri="{28A0092B-C50C-407E-A947-70E740481C1C}">
                <a14:useLocalDpi xmlns:a14="http://schemas.microsoft.com/office/drawing/2010/main" val="0"/>
              </a:ext>
            </a:extLst>
          </a:blip>
          <a:srcRect l="17871" t="2118" r="19092" b="-2118"/>
          <a:stretch/>
        </p:blipFill>
        <p:spPr bwMode="auto">
          <a:xfrm>
            <a:off x="874059" y="2223220"/>
            <a:ext cx="2581835" cy="381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842995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63071" y="363069"/>
            <a:ext cx="11509682" cy="338554"/>
          </a:xfrm>
          <a:prstGeom prst="rect">
            <a:avLst/>
          </a:prstGeom>
          <a:solidFill>
            <a:srgbClr val="FFFF00"/>
          </a:solidFill>
          <a:ln>
            <a:solidFill>
              <a:schemeClr val="tx1"/>
            </a:solidFill>
          </a:ln>
        </p:spPr>
        <p:txBody>
          <a:bodyPr wrap="square">
            <a:spAutoFit/>
          </a:bodyPr>
          <a:lstStyle/>
          <a:p>
            <a:r>
              <a:rPr lang="en-US" sz="800" b="1" dirty="0">
                <a:solidFill>
                  <a:srgbClr val="515354"/>
                </a:solidFill>
                <a:latin typeface="Roboto"/>
              </a:rPr>
              <a:t>2. Do the following</a:t>
            </a:r>
            <a:r>
              <a:rPr lang="en-US" sz="800" b="1" dirty="0" smtClean="0">
                <a:solidFill>
                  <a:srgbClr val="515354"/>
                </a:solidFill>
                <a:latin typeface="Roboto"/>
              </a:rPr>
              <a:t>:</a:t>
            </a:r>
            <a:r>
              <a:rPr lang="en-US" sz="800" dirty="0" smtClean="0">
                <a:solidFill>
                  <a:srgbClr val="515354"/>
                </a:solidFill>
                <a:latin typeface="Roboto"/>
              </a:rPr>
              <a:t>(</a:t>
            </a:r>
            <a:r>
              <a:rPr lang="en-US" sz="800" dirty="0">
                <a:solidFill>
                  <a:srgbClr val="515354"/>
                </a:solidFill>
                <a:latin typeface="Roboto"/>
              </a:rPr>
              <a:t>2) Fire station, </a:t>
            </a:r>
            <a:r>
              <a:rPr lang="en-US" sz="800" b="1" u="sng" dirty="0">
                <a:solidFill>
                  <a:srgbClr val="FF0000"/>
                </a:solidFill>
                <a:latin typeface="Roboto"/>
              </a:rPr>
              <a:t>police station</a:t>
            </a:r>
            <a:r>
              <a:rPr lang="en-US" sz="800" dirty="0">
                <a:solidFill>
                  <a:srgbClr val="515354"/>
                </a:solidFill>
                <a:latin typeface="Roboto"/>
              </a:rPr>
              <a:t>, and hospital nearest your home</a:t>
            </a:r>
          </a:p>
          <a:p>
            <a:pPr>
              <a:buFont typeface="Arial" panose="020B0604020202020204" pitchFamily="34" charset="0"/>
              <a:buChar char="•"/>
            </a:pPr>
            <a:r>
              <a:rPr lang="en-US" sz="800" dirty="0" smtClean="0">
                <a:solidFill>
                  <a:srgbClr val="515354"/>
                </a:solidFill>
                <a:latin typeface="Roboto"/>
              </a:rPr>
              <a:t>.</a:t>
            </a:r>
            <a:endParaRPr lang="en-US" sz="800" dirty="0">
              <a:solidFill>
                <a:srgbClr val="515354"/>
              </a:solidFill>
              <a:latin typeface="Roboto"/>
            </a:endParaRPr>
          </a:p>
        </p:txBody>
      </p:sp>
    </p:spTree>
    <p:extLst>
      <p:ext uri="{BB962C8B-B14F-4D97-AF65-F5344CB8AC3E}">
        <p14:creationId xmlns:p14="http://schemas.microsoft.com/office/powerpoint/2010/main" val="89273966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63071" y="363069"/>
            <a:ext cx="11509682" cy="215444"/>
          </a:xfrm>
          <a:prstGeom prst="rect">
            <a:avLst/>
          </a:prstGeom>
          <a:solidFill>
            <a:srgbClr val="FFFF00"/>
          </a:solidFill>
          <a:ln>
            <a:solidFill>
              <a:schemeClr val="tx1"/>
            </a:solidFill>
          </a:ln>
        </p:spPr>
        <p:txBody>
          <a:bodyPr wrap="square">
            <a:spAutoFit/>
          </a:bodyPr>
          <a:lstStyle/>
          <a:p>
            <a:r>
              <a:rPr lang="en-US" sz="800" b="1" dirty="0">
                <a:solidFill>
                  <a:srgbClr val="515354"/>
                </a:solidFill>
                <a:latin typeface="Roboto"/>
              </a:rPr>
              <a:t>2. Do the following</a:t>
            </a:r>
            <a:r>
              <a:rPr lang="en-US" sz="800" b="1" dirty="0" smtClean="0">
                <a:solidFill>
                  <a:srgbClr val="515354"/>
                </a:solidFill>
                <a:latin typeface="Roboto"/>
              </a:rPr>
              <a:t>:</a:t>
            </a:r>
            <a:r>
              <a:rPr lang="en-US" sz="800" dirty="0" smtClean="0">
                <a:solidFill>
                  <a:srgbClr val="515354"/>
                </a:solidFill>
                <a:latin typeface="Roboto"/>
              </a:rPr>
              <a:t>(</a:t>
            </a:r>
            <a:r>
              <a:rPr lang="en-US" sz="800" dirty="0">
                <a:solidFill>
                  <a:srgbClr val="515354"/>
                </a:solidFill>
                <a:latin typeface="Roboto"/>
              </a:rPr>
              <a:t>2) </a:t>
            </a:r>
            <a:r>
              <a:rPr lang="en-US" sz="800" b="1" u="sng" dirty="0">
                <a:solidFill>
                  <a:srgbClr val="FF0000"/>
                </a:solidFill>
                <a:latin typeface="Roboto"/>
              </a:rPr>
              <a:t>Fire station</a:t>
            </a:r>
            <a:r>
              <a:rPr lang="en-US" sz="800" dirty="0">
                <a:solidFill>
                  <a:srgbClr val="515354"/>
                </a:solidFill>
                <a:latin typeface="Roboto"/>
              </a:rPr>
              <a:t>, police station, and hospital nearest your </a:t>
            </a:r>
            <a:r>
              <a:rPr lang="en-US" sz="800" dirty="0" smtClean="0">
                <a:solidFill>
                  <a:srgbClr val="515354"/>
                </a:solidFill>
                <a:latin typeface="Roboto"/>
              </a:rPr>
              <a:t>home</a:t>
            </a:r>
            <a:endParaRPr lang="en-US" sz="800" dirty="0">
              <a:solidFill>
                <a:srgbClr val="515354"/>
              </a:solidFill>
              <a:latin typeface="Roboto"/>
            </a:endParaRPr>
          </a:p>
        </p:txBody>
      </p:sp>
      <p:sp>
        <p:nvSpPr>
          <p:cNvPr id="6" name="TextBox 5"/>
          <p:cNvSpPr txBox="1"/>
          <p:nvPr/>
        </p:nvSpPr>
        <p:spPr>
          <a:xfrm>
            <a:off x="5410200" y="1383268"/>
            <a:ext cx="1785745" cy="369332"/>
          </a:xfrm>
          <a:prstGeom prst="rect">
            <a:avLst/>
          </a:prstGeom>
          <a:noFill/>
        </p:spPr>
        <p:txBody>
          <a:bodyPr wrap="none" rtlCol="0">
            <a:spAutoFit/>
          </a:bodyPr>
          <a:lstStyle/>
          <a:p>
            <a:r>
              <a:rPr lang="en-US" dirty="0" smtClean="0"/>
              <a:t>Fire Department </a:t>
            </a:r>
            <a:endParaRPr lang="en-US" dirty="0"/>
          </a:p>
        </p:txBody>
      </p:sp>
    </p:spTree>
    <p:extLst>
      <p:ext uri="{BB962C8B-B14F-4D97-AF65-F5344CB8AC3E}">
        <p14:creationId xmlns:p14="http://schemas.microsoft.com/office/powerpoint/2010/main" val="298351068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63071" y="363069"/>
            <a:ext cx="11509682" cy="461665"/>
          </a:xfrm>
          <a:prstGeom prst="rect">
            <a:avLst/>
          </a:prstGeom>
          <a:solidFill>
            <a:srgbClr val="FFFF00"/>
          </a:solidFill>
          <a:ln>
            <a:solidFill>
              <a:schemeClr val="tx1"/>
            </a:solidFill>
          </a:ln>
        </p:spPr>
        <p:txBody>
          <a:bodyPr wrap="square">
            <a:spAutoFit/>
          </a:bodyPr>
          <a:lstStyle/>
          <a:p>
            <a:r>
              <a:rPr lang="en-US" sz="800" b="1" dirty="0">
                <a:solidFill>
                  <a:srgbClr val="515354"/>
                </a:solidFill>
                <a:latin typeface="Roboto"/>
              </a:rPr>
              <a:t>2. Do the following:</a:t>
            </a:r>
          </a:p>
          <a:p>
            <a:pPr>
              <a:buFont typeface="Arial" panose="020B0604020202020204" pitchFamily="34" charset="0"/>
              <a:buChar char="•"/>
            </a:pPr>
            <a:r>
              <a:rPr lang="en-US" sz="800" dirty="0">
                <a:solidFill>
                  <a:srgbClr val="515354"/>
                </a:solidFill>
                <a:latin typeface="Roboto"/>
              </a:rPr>
              <a:t>(a) Using an electronic mapping tool or paper map, locate and pinpoint the following services and landmarks in your community. Determine and record the distances from your home including driving time AND either walking or biking time.</a:t>
            </a:r>
          </a:p>
          <a:p>
            <a:pPr>
              <a:buFont typeface="Arial" panose="020B0604020202020204" pitchFamily="34" charset="0"/>
              <a:buChar char="•"/>
            </a:pPr>
            <a:r>
              <a:rPr lang="en-US" sz="800" dirty="0" smtClean="0">
                <a:solidFill>
                  <a:srgbClr val="515354"/>
                </a:solidFill>
                <a:latin typeface="Roboto"/>
              </a:rPr>
              <a:t>(</a:t>
            </a:r>
            <a:r>
              <a:rPr lang="en-US" sz="800" dirty="0">
                <a:solidFill>
                  <a:srgbClr val="515354"/>
                </a:solidFill>
                <a:latin typeface="Roboto"/>
              </a:rPr>
              <a:t>2) Fire station, police station, and </a:t>
            </a:r>
            <a:r>
              <a:rPr lang="en-US" sz="800" b="1" u="sng" dirty="0">
                <a:solidFill>
                  <a:srgbClr val="FF0000"/>
                </a:solidFill>
                <a:latin typeface="Roboto"/>
              </a:rPr>
              <a:t>hospital </a:t>
            </a:r>
            <a:r>
              <a:rPr lang="en-US" sz="800" dirty="0">
                <a:solidFill>
                  <a:srgbClr val="515354"/>
                </a:solidFill>
                <a:latin typeface="Roboto"/>
              </a:rPr>
              <a:t>nearest your </a:t>
            </a:r>
            <a:r>
              <a:rPr lang="en-US" sz="800" dirty="0" smtClean="0">
                <a:solidFill>
                  <a:srgbClr val="515354"/>
                </a:solidFill>
                <a:latin typeface="Roboto"/>
              </a:rPr>
              <a:t>home</a:t>
            </a:r>
            <a:endParaRPr lang="en-US" sz="800" dirty="0">
              <a:solidFill>
                <a:srgbClr val="515354"/>
              </a:solidFill>
              <a:latin typeface="Roboto"/>
            </a:endParaRPr>
          </a:p>
        </p:txBody>
      </p:sp>
      <p:sp>
        <p:nvSpPr>
          <p:cNvPr id="6" name="TextBox 5"/>
          <p:cNvSpPr txBox="1"/>
          <p:nvPr/>
        </p:nvSpPr>
        <p:spPr>
          <a:xfrm>
            <a:off x="5042649" y="1464522"/>
            <a:ext cx="2150525" cy="369332"/>
          </a:xfrm>
          <a:prstGeom prst="rect">
            <a:avLst/>
          </a:prstGeom>
          <a:noFill/>
        </p:spPr>
        <p:txBody>
          <a:bodyPr wrap="none" rtlCol="0">
            <a:spAutoFit/>
          </a:bodyPr>
          <a:lstStyle/>
          <a:p>
            <a:r>
              <a:rPr lang="en-US" dirty="0" smtClean="0"/>
              <a:t>Bon Secures Hospital</a:t>
            </a:r>
            <a:endParaRPr lang="en-US" dirty="0"/>
          </a:p>
        </p:txBody>
      </p:sp>
    </p:spTree>
    <p:extLst>
      <p:ext uri="{BB962C8B-B14F-4D97-AF65-F5344CB8AC3E}">
        <p14:creationId xmlns:p14="http://schemas.microsoft.com/office/powerpoint/2010/main" val="17908316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63071" y="363069"/>
            <a:ext cx="11509682" cy="215444"/>
          </a:xfrm>
          <a:prstGeom prst="rect">
            <a:avLst/>
          </a:prstGeom>
          <a:solidFill>
            <a:srgbClr val="FFFF00"/>
          </a:solidFill>
          <a:ln>
            <a:solidFill>
              <a:schemeClr val="tx1"/>
            </a:solidFill>
          </a:ln>
        </p:spPr>
        <p:txBody>
          <a:bodyPr wrap="square">
            <a:spAutoFit/>
          </a:bodyPr>
          <a:lstStyle/>
          <a:p>
            <a:r>
              <a:rPr lang="en-US" sz="800" b="1" dirty="0">
                <a:solidFill>
                  <a:srgbClr val="515354"/>
                </a:solidFill>
                <a:latin typeface="Roboto"/>
              </a:rPr>
              <a:t>2. Do the following</a:t>
            </a:r>
            <a:r>
              <a:rPr lang="en-US" sz="800" b="1" dirty="0" smtClean="0">
                <a:solidFill>
                  <a:srgbClr val="515354"/>
                </a:solidFill>
                <a:latin typeface="Roboto"/>
              </a:rPr>
              <a:t>:  </a:t>
            </a:r>
            <a:r>
              <a:rPr lang="en-US" sz="800" dirty="0" smtClean="0">
                <a:solidFill>
                  <a:srgbClr val="515354"/>
                </a:solidFill>
                <a:latin typeface="Roboto"/>
              </a:rPr>
              <a:t>(</a:t>
            </a:r>
            <a:r>
              <a:rPr lang="en-US" sz="800" dirty="0">
                <a:solidFill>
                  <a:srgbClr val="515354"/>
                </a:solidFill>
                <a:latin typeface="Roboto"/>
              </a:rPr>
              <a:t>3) Parks, playgrounds, recreation areas, and </a:t>
            </a:r>
            <a:r>
              <a:rPr lang="en-US" sz="800" dirty="0" smtClean="0">
                <a:solidFill>
                  <a:srgbClr val="515354"/>
                </a:solidFill>
                <a:latin typeface="Roboto"/>
              </a:rPr>
              <a:t>trails</a:t>
            </a:r>
            <a:endParaRPr lang="en-US" sz="800" dirty="0">
              <a:solidFill>
                <a:srgbClr val="515354"/>
              </a:solidFill>
              <a:latin typeface="Roboto"/>
            </a:endParaRPr>
          </a:p>
        </p:txBody>
      </p:sp>
      <p:sp>
        <p:nvSpPr>
          <p:cNvPr id="6" name="TextBox 5"/>
          <p:cNvSpPr txBox="1"/>
          <p:nvPr/>
        </p:nvSpPr>
        <p:spPr>
          <a:xfrm>
            <a:off x="3781694" y="1464522"/>
            <a:ext cx="4672433" cy="369332"/>
          </a:xfrm>
          <a:prstGeom prst="rect">
            <a:avLst/>
          </a:prstGeom>
          <a:noFill/>
        </p:spPr>
        <p:txBody>
          <a:bodyPr wrap="none" rtlCol="0">
            <a:spAutoFit/>
          </a:bodyPr>
          <a:lstStyle/>
          <a:p>
            <a:r>
              <a:rPr lang="en-US" dirty="0" smtClean="0"/>
              <a:t>Parks and Trails for recreation around my home</a:t>
            </a:r>
            <a:endParaRPr lang="en-US" dirty="0"/>
          </a:p>
        </p:txBody>
      </p:sp>
    </p:spTree>
    <p:extLst>
      <p:ext uri="{BB962C8B-B14F-4D97-AF65-F5344CB8AC3E}">
        <p14:creationId xmlns:p14="http://schemas.microsoft.com/office/powerpoint/2010/main" val="336375670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63071" y="363069"/>
            <a:ext cx="11509682" cy="338554"/>
          </a:xfrm>
          <a:prstGeom prst="rect">
            <a:avLst/>
          </a:prstGeom>
          <a:solidFill>
            <a:srgbClr val="FFFF00"/>
          </a:solidFill>
          <a:ln>
            <a:solidFill>
              <a:schemeClr val="tx1"/>
            </a:solidFill>
          </a:ln>
        </p:spPr>
        <p:txBody>
          <a:bodyPr wrap="square">
            <a:spAutoFit/>
          </a:bodyPr>
          <a:lstStyle/>
          <a:p>
            <a:r>
              <a:rPr lang="en-US" sz="800" b="1" dirty="0">
                <a:solidFill>
                  <a:srgbClr val="515354"/>
                </a:solidFill>
                <a:latin typeface="Roboto"/>
              </a:rPr>
              <a:t>2. Do the following</a:t>
            </a:r>
            <a:r>
              <a:rPr lang="en-US" sz="800" b="1" dirty="0" smtClean="0">
                <a:solidFill>
                  <a:srgbClr val="515354"/>
                </a:solidFill>
                <a:latin typeface="Roboto"/>
              </a:rPr>
              <a:t>: </a:t>
            </a:r>
            <a:r>
              <a:rPr lang="en-US" sz="800" dirty="0" smtClean="0">
                <a:solidFill>
                  <a:srgbClr val="515354"/>
                </a:solidFill>
                <a:latin typeface="Roboto"/>
              </a:rPr>
              <a:t>(</a:t>
            </a:r>
            <a:r>
              <a:rPr lang="en-US" sz="800" dirty="0">
                <a:solidFill>
                  <a:srgbClr val="515354"/>
                </a:solidFill>
                <a:latin typeface="Roboto"/>
              </a:rPr>
              <a:t>4) Historical or other interesting points of interest.</a:t>
            </a:r>
          </a:p>
          <a:p>
            <a:pPr>
              <a:buFont typeface="Arial" panose="020B0604020202020204" pitchFamily="34" charset="0"/>
              <a:buChar char="•"/>
            </a:pPr>
            <a:endParaRPr lang="en-US" sz="800" dirty="0">
              <a:solidFill>
                <a:srgbClr val="515354"/>
              </a:solidFill>
              <a:latin typeface="Roboto"/>
            </a:endParaRPr>
          </a:p>
        </p:txBody>
      </p:sp>
      <p:sp>
        <p:nvSpPr>
          <p:cNvPr id="6" name="TextBox 5"/>
          <p:cNvSpPr txBox="1"/>
          <p:nvPr/>
        </p:nvSpPr>
        <p:spPr>
          <a:xfrm>
            <a:off x="2652508" y="893022"/>
            <a:ext cx="6930808" cy="369332"/>
          </a:xfrm>
          <a:prstGeom prst="rect">
            <a:avLst/>
          </a:prstGeom>
          <a:noFill/>
        </p:spPr>
        <p:txBody>
          <a:bodyPr wrap="none" rtlCol="0">
            <a:spAutoFit/>
          </a:bodyPr>
          <a:lstStyle/>
          <a:p>
            <a:r>
              <a:rPr lang="en-US" dirty="0" smtClean="0"/>
              <a:t>Historical sites; does not include Yorktown, Colonial Williamsburg, or DC</a:t>
            </a:r>
            <a:endParaRPr lang="en-US" dirty="0"/>
          </a:p>
        </p:txBody>
      </p:sp>
    </p:spTree>
    <p:extLst>
      <p:ext uri="{BB962C8B-B14F-4D97-AF65-F5344CB8AC3E}">
        <p14:creationId xmlns:p14="http://schemas.microsoft.com/office/powerpoint/2010/main" val="163406506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63071" y="363069"/>
            <a:ext cx="11509682" cy="377026"/>
          </a:xfrm>
          <a:prstGeom prst="rect">
            <a:avLst/>
          </a:prstGeom>
          <a:solidFill>
            <a:srgbClr val="FFFF00"/>
          </a:solidFill>
          <a:ln>
            <a:solidFill>
              <a:schemeClr val="tx1"/>
            </a:solidFill>
          </a:ln>
        </p:spPr>
        <p:txBody>
          <a:bodyPr wrap="square">
            <a:spAutoFit/>
          </a:bodyPr>
          <a:lstStyle/>
          <a:p>
            <a:r>
              <a:rPr lang="en-US" sz="800" b="1" dirty="0">
                <a:solidFill>
                  <a:srgbClr val="515354"/>
                </a:solidFill>
                <a:latin typeface="Roboto"/>
              </a:rPr>
              <a:t>2. Do the following:</a:t>
            </a:r>
          </a:p>
          <a:p>
            <a:pPr>
              <a:buFont typeface="Arial" panose="020B0604020202020204" pitchFamily="34" charset="0"/>
              <a:buChar char="•"/>
            </a:pPr>
            <a:r>
              <a:rPr lang="en-US" sz="800" dirty="0" smtClean="0">
                <a:solidFill>
                  <a:srgbClr val="515354"/>
                </a:solidFill>
                <a:latin typeface="Roboto"/>
              </a:rPr>
              <a:t>(4) Historical or other interesting points of interest. </a:t>
            </a:r>
            <a:r>
              <a:rPr lang="en-US" sz="1050" dirty="0" smtClean="0">
                <a:solidFill>
                  <a:srgbClr val="FF0000"/>
                </a:solidFill>
                <a:latin typeface="Roboto"/>
              </a:rPr>
              <a:t>(b) Chart the organization of your local or state government. Show the top offices and tell whether they are elected or appointed.</a:t>
            </a:r>
            <a:endParaRPr lang="en-US" sz="1050" dirty="0">
              <a:solidFill>
                <a:srgbClr val="FF0000"/>
              </a:solidFill>
              <a:latin typeface="Roboto"/>
            </a:endParaRPr>
          </a:p>
        </p:txBody>
      </p:sp>
      <p:pic>
        <p:nvPicPr>
          <p:cNvPr id="1026" name="Picture 2" descr="May be an image of map and text that says 'KиKo NWTOUK 一南 City of Suffolk FY 2024-2025 Operating and Capital Budget Organizational Chart CircuitCourt Court Citizens Commissioner ofthe Treasurer City Attorney City Council Assessor School Board City Manager Commonwealth's Sheriff Planning Commission Deputy City Manager Other Authorities. Boards, Commissions City Clerk Director of Planning Community Dovelopment Director Capital Programs &amp; Facilities Chief Deputy City Manager Police Economic Development Director Public Works Vorks Fire Chief Director of Director of Information Technology Recreation Director Public Utilities Director Finance Director of Elected Officiak Community Appointed AppointedOfficials Officials of Director Social Services Resources Director of Librari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7674" y="1466850"/>
            <a:ext cx="6368138" cy="5085142"/>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1054100" y="977900"/>
            <a:ext cx="2547643" cy="369332"/>
          </a:xfrm>
          <a:prstGeom prst="rect">
            <a:avLst/>
          </a:prstGeom>
          <a:noFill/>
        </p:spPr>
        <p:txBody>
          <a:bodyPr wrap="square" rtlCol="0">
            <a:spAutoFit/>
          </a:bodyPr>
          <a:lstStyle/>
          <a:p>
            <a:r>
              <a:rPr lang="en-US" dirty="0" smtClean="0">
                <a:solidFill>
                  <a:schemeClr val="accent1">
                    <a:lumMod val="75000"/>
                  </a:schemeClr>
                </a:solidFill>
              </a:rPr>
              <a:t>BLUE = Elected</a:t>
            </a:r>
            <a:endParaRPr lang="en-US" dirty="0">
              <a:solidFill>
                <a:schemeClr val="accent1">
                  <a:lumMod val="75000"/>
                </a:schemeClr>
              </a:solidFill>
            </a:endParaRPr>
          </a:p>
        </p:txBody>
      </p:sp>
      <p:sp>
        <p:nvSpPr>
          <p:cNvPr id="12" name="TextBox 11"/>
          <p:cNvSpPr txBox="1"/>
          <p:nvPr/>
        </p:nvSpPr>
        <p:spPr>
          <a:xfrm>
            <a:off x="3225800" y="978416"/>
            <a:ext cx="2311400" cy="369332"/>
          </a:xfrm>
          <a:prstGeom prst="rect">
            <a:avLst/>
          </a:prstGeom>
          <a:noFill/>
        </p:spPr>
        <p:txBody>
          <a:bodyPr wrap="square" rtlCol="0">
            <a:spAutoFit/>
          </a:bodyPr>
          <a:lstStyle/>
          <a:p>
            <a:r>
              <a:rPr lang="en-US" b="1" dirty="0" smtClean="0">
                <a:solidFill>
                  <a:srgbClr val="FF0000"/>
                </a:solidFill>
              </a:rPr>
              <a:t>RED = </a:t>
            </a:r>
            <a:r>
              <a:rPr lang="en-US" b="1" dirty="0">
                <a:solidFill>
                  <a:srgbClr val="FF0000"/>
                </a:solidFill>
                <a:latin typeface="Roboto"/>
              </a:rPr>
              <a:t>A</a:t>
            </a:r>
            <a:r>
              <a:rPr lang="en-US" b="1" dirty="0" smtClean="0">
                <a:solidFill>
                  <a:srgbClr val="FF0000"/>
                </a:solidFill>
                <a:latin typeface="Roboto"/>
              </a:rPr>
              <a:t>ppointed</a:t>
            </a:r>
            <a:endParaRPr lang="en-US" b="1" dirty="0">
              <a:solidFill>
                <a:srgbClr val="FF0000"/>
              </a:solidFill>
              <a:latin typeface="Roboto"/>
            </a:endParaRPr>
          </a:p>
        </p:txBody>
      </p:sp>
    </p:spTree>
    <p:extLst>
      <p:ext uri="{BB962C8B-B14F-4D97-AF65-F5344CB8AC3E}">
        <p14:creationId xmlns:p14="http://schemas.microsoft.com/office/powerpoint/2010/main" val="289919196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47918" y="161365"/>
            <a:ext cx="11900647" cy="654871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300319" y="313765"/>
            <a:ext cx="11613776" cy="6261847"/>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395569" y="399607"/>
            <a:ext cx="10486462" cy="2031325"/>
          </a:xfrm>
          <a:prstGeom prst="rect">
            <a:avLst/>
          </a:prstGeom>
        </p:spPr>
        <p:txBody>
          <a:bodyPr wrap="square">
            <a:spAutoFit/>
          </a:bodyPr>
          <a:lstStyle/>
          <a:p>
            <a:r>
              <a:rPr lang="en-US" b="1" dirty="0" smtClean="0">
                <a:solidFill>
                  <a:srgbClr val="515354"/>
                </a:solidFill>
                <a:latin typeface="Roboto"/>
              </a:rPr>
              <a:t>3</a:t>
            </a:r>
            <a:r>
              <a:rPr lang="en-US" b="1" dirty="0">
                <a:solidFill>
                  <a:srgbClr val="515354"/>
                </a:solidFill>
                <a:latin typeface="Roboto"/>
              </a:rPr>
              <a:t>. Do the following:</a:t>
            </a:r>
          </a:p>
          <a:p>
            <a:pPr>
              <a:buFont typeface="Arial" panose="020B0604020202020204" pitchFamily="34" charset="0"/>
              <a:buChar char="•"/>
            </a:pPr>
            <a:r>
              <a:rPr lang="en-US" dirty="0">
                <a:solidFill>
                  <a:srgbClr val="515354"/>
                </a:solidFill>
                <a:latin typeface="Roboto"/>
              </a:rPr>
              <a:t>(a) Attend an in-person meeting of your city, town, or county council or school board, local court session; OR another state or local governmental meeting approved in advance by your counselor</a:t>
            </a:r>
            <a:r>
              <a:rPr lang="en-US" dirty="0" smtClean="0">
                <a:solidFill>
                  <a:srgbClr val="515354"/>
                </a:solidFill>
                <a:latin typeface="Roboto"/>
              </a:rPr>
              <a:t>.</a:t>
            </a:r>
          </a:p>
          <a:p>
            <a:pPr>
              <a:buFont typeface="Arial" panose="020B0604020202020204" pitchFamily="34" charset="0"/>
              <a:buChar char="•"/>
            </a:pPr>
            <a:endParaRPr lang="en-US" dirty="0">
              <a:solidFill>
                <a:srgbClr val="515354"/>
              </a:solidFill>
              <a:latin typeface="Roboto"/>
            </a:endParaRPr>
          </a:p>
          <a:p>
            <a:pPr>
              <a:buFont typeface="Arial" panose="020B0604020202020204" pitchFamily="34" charset="0"/>
              <a:buChar char="•"/>
            </a:pPr>
            <a:r>
              <a:rPr lang="en-US" dirty="0">
                <a:solidFill>
                  <a:srgbClr val="515354"/>
                </a:solidFill>
                <a:latin typeface="Roboto"/>
              </a:rPr>
              <a:t>(b) Choose one of the issues discussed at the meeting where a difference of opinions was expressed, and explain to your counselor why you agree with one opinion more than you do another one</a:t>
            </a:r>
            <a:r>
              <a:rPr lang="en-US" dirty="0" smtClean="0">
                <a:solidFill>
                  <a:srgbClr val="515354"/>
                </a:solidFill>
                <a:latin typeface="Roboto"/>
              </a:rPr>
              <a:t>.</a:t>
            </a:r>
            <a:endParaRPr lang="en-US" b="1" dirty="0">
              <a:solidFill>
                <a:srgbClr val="515354"/>
              </a:solidFill>
              <a:latin typeface="Roboto"/>
            </a:endParaRPr>
          </a:p>
        </p:txBody>
      </p:sp>
    </p:spTree>
    <p:extLst>
      <p:ext uri="{BB962C8B-B14F-4D97-AF65-F5344CB8AC3E}">
        <p14:creationId xmlns:p14="http://schemas.microsoft.com/office/powerpoint/2010/main" val="301838710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47918" y="161365"/>
            <a:ext cx="11900647" cy="654871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300319" y="313765"/>
            <a:ext cx="11613776" cy="6261847"/>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391089" y="304071"/>
            <a:ext cx="10372162" cy="2862322"/>
          </a:xfrm>
          <a:prstGeom prst="rect">
            <a:avLst/>
          </a:prstGeom>
        </p:spPr>
        <p:txBody>
          <a:bodyPr wrap="square">
            <a:spAutoFit/>
          </a:bodyPr>
          <a:lstStyle/>
          <a:p>
            <a:r>
              <a:rPr lang="en-US" b="1" dirty="0" smtClean="0">
                <a:solidFill>
                  <a:srgbClr val="515354"/>
                </a:solidFill>
                <a:latin typeface="Roboto"/>
              </a:rPr>
              <a:t>4</a:t>
            </a:r>
            <a:r>
              <a:rPr lang="en-US" b="1" dirty="0">
                <a:solidFill>
                  <a:srgbClr val="515354"/>
                </a:solidFill>
                <a:latin typeface="Roboto"/>
              </a:rPr>
              <a:t>. Choose an issue that is important to the citizens of your community; then do the following</a:t>
            </a:r>
            <a:r>
              <a:rPr lang="en-US" b="1" dirty="0" smtClean="0">
                <a:solidFill>
                  <a:srgbClr val="515354"/>
                </a:solidFill>
                <a:latin typeface="Roboto"/>
              </a:rPr>
              <a:t>:</a:t>
            </a:r>
          </a:p>
          <a:p>
            <a:endParaRPr lang="en-US" b="1" dirty="0">
              <a:solidFill>
                <a:srgbClr val="515354"/>
              </a:solidFill>
              <a:latin typeface="Roboto"/>
            </a:endParaRPr>
          </a:p>
          <a:p>
            <a:endParaRPr lang="en-US" b="1" dirty="0">
              <a:solidFill>
                <a:srgbClr val="515354"/>
              </a:solidFill>
              <a:latin typeface="Roboto"/>
            </a:endParaRPr>
          </a:p>
          <a:p>
            <a:pPr>
              <a:buFont typeface="Arial" panose="020B0604020202020204" pitchFamily="34" charset="0"/>
              <a:buChar char="•"/>
            </a:pPr>
            <a:r>
              <a:rPr lang="en-US" dirty="0">
                <a:solidFill>
                  <a:srgbClr val="515354"/>
                </a:solidFill>
                <a:latin typeface="Roboto"/>
              </a:rPr>
              <a:t>(a) Find out which branch of local government is responsible for this issue</a:t>
            </a:r>
            <a:r>
              <a:rPr lang="en-US" dirty="0" smtClean="0">
                <a:solidFill>
                  <a:srgbClr val="515354"/>
                </a:solidFill>
                <a:latin typeface="Roboto"/>
              </a:rPr>
              <a:t>.</a:t>
            </a:r>
          </a:p>
          <a:p>
            <a:pPr>
              <a:buFont typeface="Arial" panose="020B0604020202020204" pitchFamily="34" charset="0"/>
              <a:buChar char="•"/>
            </a:pPr>
            <a:endParaRPr lang="en-US" dirty="0">
              <a:solidFill>
                <a:srgbClr val="515354"/>
              </a:solidFill>
              <a:latin typeface="Roboto"/>
            </a:endParaRPr>
          </a:p>
          <a:p>
            <a:pPr>
              <a:buFont typeface="Arial" panose="020B0604020202020204" pitchFamily="34" charset="0"/>
              <a:buChar char="•"/>
            </a:pPr>
            <a:r>
              <a:rPr lang="en-US" dirty="0">
                <a:solidFill>
                  <a:srgbClr val="515354"/>
                </a:solidFill>
                <a:latin typeface="Roboto"/>
              </a:rPr>
              <a:t>(b) With your counselor's and a parent or guardian's approval, interview one person from the branch of government you identified in requirement 4(a). Ask what is being done about this issue and how young people can help</a:t>
            </a:r>
            <a:r>
              <a:rPr lang="en-US" dirty="0" smtClean="0">
                <a:solidFill>
                  <a:srgbClr val="515354"/>
                </a:solidFill>
                <a:latin typeface="Roboto"/>
              </a:rPr>
              <a:t>.  </a:t>
            </a:r>
          </a:p>
          <a:p>
            <a:pPr>
              <a:buFont typeface="Arial" panose="020B0604020202020204" pitchFamily="34" charset="0"/>
              <a:buChar char="•"/>
            </a:pPr>
            <a:endParaRPr lang="en-US" dirty="0">
              <a:solidFill>
                <a:srgbClr val="515354"/>
              </a:solidFill>
              <a:latin typeface="Roboto"/>
            </a:endParaRPr>
          </a:p>
          <a:p>
            <a:pPr>
              <a:buFont typeface="Arial" panose="020B0604020202020204" pitchFamily="34" charset="0"/>
              <a:buChar char="•"/>
            </a:pPr>
            <a:r>
              <a:rPr lang="en-US" dirty="0">
                <a:solidFill>
                  <a:srgbClr val="515354"/>
                </a:solidFill>
                <a:latin typeface="Roboto"/>
              </a:rPr>
              <a:t>(c) Share what you have learned with your counselor</a:t>
            </a:r>
            <a:r>
              <a:rPr lang="en-US" dirty="0" smtClean="0">
                <a:solidFill>
                  <a:srgbClr val="515354"/>
                </a:solidFill>
                <a:latin typeface="Roboto"/>
              </a:rPr>
              <a:t>.</a:t>
            </a:r>
            <a:endParaRPr lang="en-US" b="1" dirty="0">
              <a:solidFill>
                <a:srgbClr val="515354"/>
              </a:solidFill>
              <a:latin typeface="Roboto"/>
            </a:endParaRPr>
          </a:p>
        </p:txBody>
      </p:sp>
    </p:spTree>
    <p:extLst>
      <p:ext uri="{BB962C8B-B14F-4D97-AF65-F5344CB8AC3E}">
        <p14:creationId xmlns:p14="http://schemas.microsoft.com/office/powerpoint/2010/main" val="151052318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47918" y="161365"/>
            <a:ext cx="11900647" cy="654871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300319" y="313765"/>
            <a:ext cx="11613776" cy="6261847"/>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467289" y="513907"/>
            <a:ext cx="10372162" cy="2862322"/>
          </a:xfrm>
          <a:prstGeom prst="rect">
            <a:avLst/>
          </a:prstGeom>
        </p:spPr>
        <p:txBody>
          <a:bodyPr wrap="square">
            <a:spAutoFit/>
          </a:bodyPr>
          <a:lstStyle/>
          <a:p>
            <a:r>
              <a:rPr lang="en-US" sz="2000" b="1" dirty="0" smtClean="0">
                <a:solidFill>
                  <a:srgbClr val="515354"/>
                </a:solidFill>
                <a:latin typeface="Roboto"/>
              </a:rPr>
              <a:t>5</a:t>
            </a:r>
            <a:r>
              <a:rPr lang="en-US" sz="2000" b="1" dirty="0">
                <a:solidFill>
                  <a:srgbClr val="515354"/>
                </a:solidFill>
                <a:latin typeface="Roboto"/>
              </a:rPr>
              <a:t>. With the approval of your counselor and a parent or guardian, </a:t>
            </a:r>
            <a:r>
              <a:rPr lang="en-US" sz="2000" b="1" u="sng" dirty="0">
                <a:solidFill>
                  <a:srgbClr val="FF0000"/>
                </a:solidFill>
                <a:latin typeface="Roboto"/>
              </a:rPr>
              <a:t>watch a movie </a:t>
            </a:r>
            <a:r>
              <a:rPr lang="en-US" sz="2000" b="1" dirty="0">
                <a:solidFill>
                  <a:srgbClr val="515354"/>
                </a:solidFill>
                <a:latin typeface="Roboto"/>
              </a:rPr>
              <a:t>that shows how the actions of one individual or group of individuals can have a positive effect on a community. </a:t>
            </a:r>
            <a:r>
              <a:rPr lang="en-US" sz="2000" b="1" dirty="0" smtClean="0">
                <a:solidFill>
                  <a:srgbClr val="515354"/>
                </a:solidFill>
                <a:latin typeface="Roboto"/>
              </a:rPr>
              <a:t> </a:t>
            </a:r>
            <a:r>
              <a:rPr lang="en-US" sz="2000" b="1" i="1" dirty="0" smtClean="0">
                <a:solidFill>
                  <a:srgbClr val="FF0000"/>
                </a:solidFill>
                <a:latin typeface="Roboto"/>
              </a:rPr>
              <a:t>‘To kill a mocking Bird</a:t>
            </a:r>
            <a:r>
              <a:rPr lang="en-US" sz="2000" b="1" i="1" dirty="0" smtClean="0">
                <a:solidFill>
                  <a:srgbClr val="FF0000"/>
                </a:solidFill>
                <a:latin typeface="Roboto"/>
              </a:rPr>
              <a:t>’ or </a:t>
            </a:r>
            <a:r>
              <a:rPr lang="en-US" sz="2000" dirty="0"/>
              <a:t>For 12-year-old Scouts, the top movie recommendation to show the positive effect of an individual on a community is</a:t>
            </a:r>
            <a:r>
              <a:rPr lang="en-US" sz="2000" i="1" dirty="0">
                <a:solidFill>
                  <a:srgbClr val="FF0000"/>
                </a:solidFill>
              </a:rPr>
              <a:t> </a:t>
            </a:r>
            <a:r>
              <a:rPr lang="en-US" sz="2000" b="1" i="1" dirty="0">
                <a:solidFill>
                  <a:srgbClr val="FF0000"/>
                </a:solidFill>
              </a:rPr>
              <a:t>Follow Me, Boys!</a:t>
            </a:r>
            <a:r>
              <a:rPr lang="en-US" sz="2000" b="1" i="1" dirty="0">
                <a:solidFill>
                  <a:srgbClr val="FF0000"/>
                </a:solidFill>
              </a:rPr>
              <a:t> (1966)</a:t>
            </a:r>
            <a:r>
              <a:rPr lang="en-US" sz="2000" dirty="0"/>
              <a:t>. It follows one man who starts a Scout troop in a small town, creating a lasting positive impact on the community.</a:t>
            </a:r>
            <a:endParaRPr lang="en-US" sz="2000" b="1" i="1" dirty="0" smtClean="0">
              <a:solidFill>
                <a:srgbClr val="FF0000"/>
              </a:solidFill>
              <a:latin typeface="Roboto"/>
            </a:endParaRPr>
          </a:p>
          <a:p>
            <a:endParaRPr lang="en-US" sz="2000" b="1" dirty="0">
              <a:solidFill>
                <a:srgbClr val="515354"/>
              </a:solidFill>
              <a:latin typeface="Roboto"/>
            </a:endParaRPr>
          </a:p>
          <a:p>
            <a:r>
              <a:rPr lang="en-US" sz="2000" b="1" dirty="0" smtClean="0">
                <a:solidFill>
                  <a:srgbClr val="515354"/>
                </a:solidFill>
                <a:latin typeface="Roboto"/>
              </a:rPr>
              <a:t>Discuss </a:t>
            </a:r>
            <a:r>
              <a:rPr lang="en-US" sz="2000" b="1" dirty="0">
                <a:solidFill>
                  <a:srgbClr val="515354"/>
                </a:solidFill>
                <a:latin typeface="Roboto"/>
              </a:rPr>
              <a:t>with your counselor what you learned from the movie about what it means to be a valuable and concerned member of the community</a:t>
            </a:r>
            <a:r>
              <a:rPr lang="en-US" sz="2000" b="1" dirty="0" smtClean="0">
                <a:solidFill>
                  <a:srgbClr val="515354"/>
                </a:solidFill>
                <a:latin typeface="Roboto"/>
              </a:rPr>
              <a:t>.</a:t>
            </a:r>
          </a:p>
        </p:txBody>
      </p:sp>
    </p:spTree>
    <p:extLst>
      <p:ext uri="{BB962C8B-B14F-4D97-AF65-F5344CB8AC3E}">
        <p14:creationId xmlns:p14="http://schemas.microsoft.com/office/powerpoint/2010/main" val="326971384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47918" y="161365"/>
            <a:ext cx="11900647" cy="654871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300319" y="313765"/>
            <a:ext cx="11613776" cy="6261847"/>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428852" y="313765"/>
            <a:ext cx="10257862" cy="3785652"/>
          </a:xfrm>
          <a:prstGeom prst="rect">
            <a:avLst/>
          </a:prstGeom>
        </p:spPr>
        <p:txBody>
          <a:bodyPr wrap="square">
            <a:spAutoFit/>
          </a:bodyPr>
          <a:lstStyle/>
          <a:p>
            <a:r>
              <a:rPr lang="en-US" sz="2000" b="1" dirty="0" smtClean="0">
                <a:solidFill>
                  <a:srgbClr val="515354"/>
                </a:solidFill>
                <a:latin typeface="Roboto"/>
              </a:rPr>
              <a:t>6</a:t>
            </a:r>
            <a:r>
              <a:rPr lang="en-US" sz="2000" b="1" dirty="0">
                <a:solidFill>
                  <a:srgbClr val="515354"/>
                </a:solidFill>
                <a:latin typeface="Roboto"/>
              </a:rPr>
              <a:t>. List some of the services (such as the library, recreation center, public transportation, and public safety) your community provides that are funded by taxpayers. </a:t>
            </a:r>
            <a:endParaRPr lang="en-US" sz="2000" b="1" dirty="0" smtClean="0">
              <a:solidFill>
                <a:srgbClr val="515354"/>
              </a:solidFill>
              <a:latin typeface="Roboto"/>
            </a:endParaRPr>
          </a:p>
          <a:p>
            <a:endParaRPr lang="en-US" sz="2000" b="1" dirty="0" smtClean="0">
              <a:solidFill>
                <a:srgbClr val="515354"/>
              </a:solidFill>
              <a:latin typeface="Roboto"/>
            </a:endParaRPr>
          </a:p>
          <a:p>
            <a:endParaRPr lang="en-US" sz="2000" b="1" dirty="0">
              <a:solidFill>
                <a:srgbClr val="515354"/>
              </a:solidFill>
              <a:latin typeface="Roboto"/>
            </a:endParaRPr>
          </a:p>
          <a:p>
            <a:endParaRPr lang="en-US" sz="2000" b="1" dirty="0" smtClean="0">
              <a:solidFill>
                <a:srgbClr val="515354"/>
              </a:solidFill>
              <a:latin typeface="Roboto"/>
            </a:endParaRPr>
          </a:p>
          <a:p>
            <a:endParaRPr lang="en-US" sz="2000" b="1" dirty="0" smtClean="0">
              <a:solidFill>
                <a:srgbClr val="515354"/>
              </a:solidFill>
              <a:latin typeface="Roboto"/>
            </a:endParaRPr>
          </a:p>
          <a:p>
            <a:endParaRPr lang="en-US" sz="2000" b="1" dirty="0">
              <a:solidFill>
                <a:srgbClr val="515354"/>
              </a:solidFill>
              <a:latin typeface="Roboto"/>
            </a:endParaRPr>
          </a:p>
          <a:p>
            <a:endParaRPr lang="en-US" sz="2000" b="1" dirty="0" smtClean="0">
              <a:solidFill>
                <a:srgbClr val="515354"/>
              </a:solidFill>
              <a:latin typeface="Roboto"/>
            </a:endParaRPr>
          </a:p>
          <a:p>
            <a:endParaRPr lang="en-US" sz="2000" b="1" dirty="0" smtClean="0">
              <a:solidFill>
                <a:srgbClr val="515354"/>
              </a:solidFill>
              <a:latin typeface="Roboto"/>
            </a:endParaRPr>
          </a:p>
          <a:p>
            <a:endParaRPr lang="en-US" sz="2000" b="1" dirty="0">
              <a:solidFill>
                <a:srgbClr val="515354"/>
              </a:solidFill>
              <a:latin typeface="Roboto"/>
            </a:endParaRPr>
          </a:p>
          <a:p>
            <a:r>
              <a:rPr lang="en-US" sz="2000" b="1" dirty="0" smtClean="0">
                <a:solidFill>
                  <a:srgbClr val="515354"/>
                </a:solidFill>
                <a:latin typeface="Roboto"/>
              </a:rPr>
              <a:t>Tell </a:t>
            </a:r>
            <a:r>
              <a:rPr lang="en-US" sz="2000" b="1" dirty="0">
                <a:solidFill>
                  <a:srgbClr val="515354"/>
                </a:solidFill>
                <a:latin typeface="Roboto"/>
              </a:rPr>
              <a:t>your counselor why these services are important to your community</a:t>
            </a:r>
            <a:r>
              <a:rPr lang="en-US" sz="2000" b="1" dirty="0" smtClean="0">
                <a:solidFill>
                  <a:srgbClr val="515354"/>
                </a:solidFill>
                <a:latin typeface="Roboto"/>
              </a:rPr>
              <a:t>.</a:t>
            </a:r>
            <a:endParaRPr lang="en-US" sz="2000" b="1" dirty="0">
              <a:solidFill>
                <a:srgbClr val="515354"/>
              </a:solidFill>
              <a:latin typeface="Roboto"/>
            </a:endParaRPr>
          </a:p>
        </p:txBody>
      </p:sp>
      <p:sp>
        <p:nvSpPr>
          <p:cNvPr id="2" name="Rectangle 1"/>
          <p:cNvSpPr>
            <a:spLocks noChangeArrowheads="1"/>
          </p:cNvSpPr>
          <p:nvPr/>
        </p:nvSpPr>
        <p:spPr bwMode="auto">
          <a:xfrm>
            <a:off x="865582" y="1344114"/>
            <a:ext cx="10329494" cy="2262158"/>
          </a:xfrm>
          <a:prstGeom prst="rect">
            <a:avLst/>
          </a:prstGeom>
          <a:solidFill>
            <a:srgbClr val="FFFF00"/>
          </a:solidFill>
          <a:ln>
            <a:solidFill>
              <a:schemeClr val="tx1"/>
            </a:solidFill>
          </a:ln>
          <a:effectLst/>
          <a:scene3d>
            <a:camera prst="orthographicFront"/>
            <a:lightRig rig="threePt" dir="t"/>
          </a:scene3d>
          <a:sp3d>
            <a:bevelT/>
          </a:sp3d>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50000"/>
              </a:lnSpc>
              <a:spcBef>
                <a:spcPct val="0"/>
              </a:spcBef>
              <a:spcAft>
                <a:spcPct val="0"/>
              </a:spcAft>
              <a:buClrTx/>
              <a:buSzTx/>
              <a:buFontTx/>
              <a:buNone/>
              <a:tabLst/>
            </a:pPr>
            <a:r>
              <a:rPr kumimoji="0" lang="en-US" altLang="en-US" sz="1400" b="0" i="0" u="none" strike="noStrike" cap="none" normalizeH="0" baseline="0" dirty="0" smtClean="0">
                <a:ln>
                  <a:noFill/>
                </a:ln>
                <a:solidFill>
                  <a:srgbClr val="0A0A0A"/>
                </a:solidFill>
                <a:effectLst/>
                <a:latin typeface="Google Sans"/>
              </a:rPr>
              <a:t>Key taxpayer-funded services in Suffolk include:</a:t>
            </a:r>
            <a:endParaRPr kumimoji="0" lang="en-US" altLang="en-US" sz="12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50000"/>
              </a:lnSpc>
              <a:spcBef>
                <a:spcPct val="0"/>
              </a:spcBef>
              <a:spcAft>
                <a:spcPct val="0"/>
              </a:spcAft>
              <a:buClrTx/>
              <a:buSzTx/>
              <a:buFontTx/>
              <a:buChar char="•"/>
              <a:tabLst/>
            </a:pPr>
            <a:r>
              <a:rPr kumimoji="0" lang="en-US" altLang="en-US" sz="1400" b="1" i="0" u="none" strike="noStrike" cap="none" normalizeH="0" baseline="0" dirty="0" smtClean="0">
                <a:ln>
                  <a:noFill/>
                </a:ln>
                <a:solidFill>
                  <a:srgbClr val="0A0A0A"/>
                </a:solidFill>
                <a:effectLst/>
                <a:latin typeface="Google Sans"/>
                <a:hlinkClick r:id="rId2"/>
              </a:rPr>
              <a:t>Public Safety</a:t>
            </a:r>
            <a:r>
              <a:rPr kumimoji="0" lang="en-US" altLang="en-US" sz="1400" b="1" i="0" u="none" strike="noStrike" cap="none" normalizeH="0" baseline="0" dirty="0" smtClean="0">
                <a:ln>
                  <a:noFill/>
                </a:ln>
                <a:solidFill>
                  <a:srgbClr val="0A0A0A"/>
                </a:solidFill>
                <a:effectLst/>
                <a:latin typeface="Google Sans"/>
              </a:rPr>
              <a:t>:</a:t>
            </a:r>
            <a:r>
              <a:rPr kumimoji="0" lang="en-US" altLang="en-US" sz="1400" b="0" i="0" u="none" strike="noStrike" cap="none" normalizeH="0" baseline="0" dirty="0" smtClean="0">
                <a:ln>
                  <a:noFill/>
                </a:ln>
                <a:solidFill>
                  <a:srgbClr val="0A0A0A"/>
                </a:solidFill>
                <a:effectLst/>
                <a:latin typeface="Google Sans"/>
              </a:rPr>
              <a:t> Police, fire departments, and emergency medical services.</a:t>
            </a:r>
          </a:p>
          <a:p>
            <a:pPr marL="0" marR="0" lvl="0" indent="0" algn="l" defTabSz="914400" rtl="0" eaLnBrk="0" fontAlgn="base" latinLnBrk="0" hangingPunct="0">
              <a:lnSpc>
                <a:spcPct val="150000"/>
              </a:lnSpc>
              <a:spcBef>
                <a:spcPct val="0"/>
              </a:spcBef>
              <a:spcAft>
                <a:spcPct val="0"/>
              </a:spcAft>
              <a:buClrTx/>
              <a:buSzTx/>
              <a:buFontTx/>
              <a:buChar char="•"/>
              <a:tabLst/>
            </a:pPr>
            <a:r>
              <a:rPr kumimoji="0" lang="en-US" altLang="en-US" sz="1400" b="1" i="0" u="none" strike="noStrike" cap="none" normalizeH="0" baseline="0" dirty="0" smtClean="0">
                <a:ln>
                  <a:noFill/>
                </a:ln>
                <a:solidFill>
                  <a:srgbClr val="0A0A0A"/>
                </a:solidFill>
                <a:effectLst/>
                <a:latin typeface="Google Sans"/>
                <a:hlinkClick r:id="rId3"/>
              </a:rPr>
              <a:t>Libraries</a:t>
            </a:r>
            <a:r>
              <a:rPr kumimoji="0" lang="en-US" altLang="en-US" sz="1400" b="1" i="0" u="none" strike="noStrike" cap="none" normalizeH="0" baseline="0" dirty="0" smtClean="0">
                <a:ln>
                  <a:noFill/>
                </a:ln>
                <a:solidFill>
                  <a:srgbClr val="0A0A0A"/>
                </a:solidFill>
                <a:effectLst/>
                <a:latin typeface="Google Sans"/>
              </a:rPr>
              <a:t>:</a:t>
            </a:r>
            <a:r>
              <a:rPr kumimoji="0" lang="en-US" altLang="en-US" sz="1400" b="0" i="0" u="none" strike="noStrike" cap="none" normalizeH="0" baseline="0" dirty="0" smtClean="0">
                <a:ln>
                  <a:noFill/>
                </a:ln>
                <a:solidFill>
                  <a:srgbClr val="0A0A0A"/>
                </a:solidFill>
                <a:effectLst/>
                <a:latin typeface="Google Sans"/>
              </a:rPr>
              <a:t> Access to books, internet, and community programs.</a:t>
            </a:r>
          </a:p>
          <a:p>
            <a:pPr marL="0" marR="0" lvl="0" indent="0" algn="l" defTabSz="914400" rtl="0" eaLnBrk="0" fontAlgn="base" latinLnBrk="0" hangingPunct="0">
              <a:lnSpc>
                <a:spcPct val="150000"/>
              </a:lnSpc>
              <a:spcBef>
                <a:spcPct val="0"/>
              </a:spcBef>
              <a:spcAft>
                <a:spcPct val="0"/>
              </a:spcAft>
              <a:buClrTx/>
              <a:buSzTx/>
              <a:buFontTx/>
              <a:buChar char="•"/>
              <a:tabLst/>
            </a:pPr>
            <a:r>
              <a:rPr kumimoji="0" lang="en-US" altLang="en-US" sz="1400" b="1" i="0" u="none" strike="noStrike" cap="none" normalizeH="0" baseline="0" dirty="0" smtClean="0">
                <a:ln>
                  <a:noFill/>
                </a:ln>
                <a:solidFill>
                  <a:srgbClr val="0A0A0A"/>
                </a:solidFill>
                <a:effectLst/>
                <a:latin typeface="Google Sans"/>
                <a:hlinkClick r:id="rId4"/>
              </a:rPr>
              <a:t>Recreation &amp; Parks</a:t>
            </a:r>
            <a:r>
              <a:rPr kumimoji="0" lang="en-US" altLang="en-US" sz="1400" b="1" i="0" u="none" strike="noStrike" cap="none" normalizeH="0" baseline="0" dirty="0" smtClean="0">
                <a:ln>
                  <a:noFill/>
                </a:ln>
                <a:solidFill>
                  <a:srgbClr val="0A0A0A"/>
                </a:solidFill>
                <a:effectLst/>
                <a:latin typeface="Google Sans"/>
              </a:rPr>
              <a:t>:</a:t>
            </a:r>
            <a:r>
              <a:rPr kumimoji="0" lang="en-US" altLang="en-US" sz="1400" b="0" i="0" u="none" strike="noStrike" cap="none" normalizeH="0" baseline="0" dirty="0" smtClean="0">
                <a:ln>
                  <a:noFill/>
                </a:ln>
                <a:solidFill>
                  <a:srgbClr val="0A0A0A"/>
                </a:solidFill>
                <a:effectLst/>
                <a:latin typeface="Google Sans"/>
              </a:rPr>
              <a:t> Recreational centers, community activities, and public parks.</a:t>
            </a:r>
          </a:p>
          <a:p>
            <a:pPr marL="0" marR="0" lvl="0" indent="0" algn="l" defTabSz="914400" rtl="0" eaLnBrk="0" fontAlgn="base" latinLnBrk="0" hangingPunct="0">
              <a:lnSpc>
                <a:spcPct val="150000"/>
              </a:lnSpc>
              <a:spcBef>
                <a:spcPct val="0"/>
              </a:spcBef>
              <a:spcAft>
                <a:spcPct val="0"/>
              </a:spcAft>
              <a:buClrTx/>
              <a:buSzTx/>
              <a:buFontTx/>
              <a:buChar char="•"/>
              <a:tabLst/>
            </a:pPr>
            <a:r>
              <a:rPr kumimoji="0" lang="en-US" altLang="en-US" sz="1400" b="1" i="0" u="none" strike="noStrike" cap="none" normalizeH="0" baseline="0" dirty="0" smtClean="0">
                <a:ln>
                  <a:noFill/>
                </a:ln>
                <a:solidFill>
                  <a:srgbClr val="0A0A0A"/>
                </a:solidFill>
                <a:effectLst/>
                <a:latin typeface="Google Sans"/>
                <a:hlinkClick r:id="rId5"/>
              </a:rPr>
              <a:t>Transportation &amp; Infrastructure</a:t>
            </a:r>
            <a:r>
              <a:rPr kumimoji="0" lang="en-US" altLang="en-US" sz="1400" b="1" i="0" u="none" strike="noStrike" cap="none" normalizeH="0" baseline="0" dirty="0" smtClean="0">
                <a:ln>
                  <a:noFill/>
                </a:ln>
                <a:solidFill>
                  <a:srgbClr val="0A0A0A"/>
                </a:solidFill>
                <a:effectLst/>
                <a:latin typeface="Google Sans"/>
              </a:rPr>
              <a:t>:</a:t>
            </a:r>
            <a:r>
              <a:rPr kumimoji="0" lang="en-US" altLang="en-US" sz="1400" b="0" i="0" u="none" strike="noStrike" cap="none" normalizeH="0" baseline="0" dirty="0" smtClean="0">
                <a:ln>
                  <a:noFill/>
                </a:ln>
                <a:solidFill>
                  <a:srgbClr val="0A0A0A"/>
                </a:solidFill>
                <a:effectLst/>
                <a:latin typeface="Google Sans"/>
              </a:rPr>
              <a:t> Road repairs, maintenance, and public transportation options.</a:t>
            </a:r>
          </a:p>
          <a:p>
            <a:pPr marL="0" marR="0" lvl="0" indent="0" algn="l" defTabSz="914400" rtl="0" eaLnBrk="0" fontAlgn="base" latinLnBrk="0" hangingPunct="0">
              <a:lnSpc>
                <a:spcPct val="150000"/>
              </a:lnSpc>
              <a:spcBef>
                <a:spcPct val="0"/>
              </a:spcBef>
              <a:spcAft>
                <a:spcPct val="0"/>
              </a:spcAft>
              <a:buClrTx/>
              <a:buSzTx/>
              <a:buFontTx/>
              <a:buChar char="•"/>
              <a:tabLst/>
            </a:pPr>
            <a:r>
              <a:rPr kumimoji="0" lang="en-US" altLang="en-US" sz="1400" b="1" i="0" u="none" strike="noStrike" cap="none" normalizeH="0" baseline="0" dirty="0" smtClean="0">
                <a:ln>
                  <a:noFill/>
                </a:ln>
                <a:solidFill>
                  <a:srgbClr val="0A0A0A"/>
                </a:solidFill>
                <a:effectLst/>
                <a:latin typeface="Google Sans"/>
                <a:hlinkClick r:id="rId6"/>
              </a:rPr>
              <a:t>Social &amp; Civic Services</a:t>
            </a:r>
            <a:r>
              <a:rPr kumimoji="0" lang="en-US" altLang="en-US" sz="1400" b="1" i="0" u="none" strike="noStrike" cap="none" normalizeH="0" baseline="0" dirty="0" smtClean="0">
                <a:ln>
                  <a:noFill/>
                </a:ln>
                <a:solidFill>
                  <a:srgbClr val="0A0A0A"/>
                </a:solidFill>
                <a:effectLst/>
                <a:latin typeface="Google Sans"/>
              </a:rPr>
              <a:t>:</a:t>
            </a:r>
            <a:r>
              <a:rPr kumimoji="0" lang="en-US" altLang="en-US" sz="1400" b="0" i="0" u="none" strike="noStrike" cap="none" normalizeH="0" baseline="0" dirty="0" smtClean="0">
                <a:ln>
                  <a:noFill/>
                </a:ln>
                <a:solidFill>
                  <a:srgbClr val="0A0A0A"/>
                </a:solidFill>
                <a:effectLst/>
                <a:latin typeface="Google Sans"/>
              </a:rPr>
              <a:t> Social services (child protective services, assistance programs), voter registrar, and tax relief programs.</a:t>
            </a:r>
          </a:p>
          <a:p>
            <a:pPr marL="0" marR="0" lvl="0" indent="0" algn="l" defTabSz="914400" rtl="0" eaLnBrk="0" fontAlgn="base" latinLnBrk="0" hangingPunct="0">
              <a:lnSpc>
                <a:spcPct val="150000"/>
              </a:lnSpc>
              <a:spcBef>
                <a:spcPct val="0"/>
              </a:spcBef>
              <a:spcAft>
                <a:spcPct val="0"/>
              </a:spcAft>
              <a:buClrTx/>
              <a:buSzTx/>
              <a:buFontTx/>
              <a:buChar char="•"/>
              <a:tabLst/>
            </a:pPr>
            <a:r>
              <a:rPr kumimoji="0" lang="en-US" altLang="en-US" sz="1400" b="1" i="0" u="none" strike="noStrike" cap="none" normalizeH="0" baseline="0" dirty="0" smtClean="0">
                <a:ln>
                  <a:noFill/>
                </a:ln>
                <a:solidFill>
                  <a:srgbClr val="0A0A0A"/>
                </a:solidFill>
                <a:effectLst/>
                <a:latin typeface="Google Sans"/>
                <a:hlinkClick r:id="rId7"/>
              </a:rPr>
              <a:t>Public Utilities &amp; Education</a:t>
            </a:r>
            <a:r>
              <a:rPr kumimoji="0" lang="en-US" altLang="en-US" sz="1400" b="1" i="0" u="none" strike="noStrike" cap="none" normalizeH="0" baseline="0" dirty="0" smtClean="0">
                <a:ln>
                  <a:noFill/>
                </a:ln>
                <a:solidFill>
                  <a:srgbClr val="0A0A0A"/>
                </a:solidFill>
                <a:effectLst/>
                <a:latin typeface="Google Sans"/>
              </a:rPr>
              <a:t>:</a:t>
            </a:r>
            <a:r>
              <a:rPr kumimoji="0" lang="en-US" altLang="en-US" sz="1400" b="0" i="0" u="none" strike="noStrike" cap="none" normalizeH="0" baseline="0" dirty="0" smtClean="0">
                <a:ln>
                  <a:noFill/>
                </a:ln>
                <a:solidFill>
                  <a:srgbClr val="0A0A0A"/>
                </a:solidFill>
                <a:effectLst/>
                <a:latin typeface="Google Sans"/>
              </a:rPr>
              <a:t> Public schools and public landscaping. </a:t>
            </a:r>
            <a:endParaRPr kumimoji="0" lang="en-US" altLang="en-US" sz="20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31420688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47918" y="161365"/>
            <a:ext cx="11900647" cy="654871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300319" y="313765"/>
            <a:ext cx="11613776" cy="6261847"/>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314888" y="456757"/>
            <a:ext cx="11472581" cy="5816977"/>
          </a:xfrm>
          <a:prstGeom prst="rect">
            <a:avLst/>
          </a:prstGeom>
        </p:spPr>
        <p:txBody>
          <a:bodyPr wrap="square">
            <a:spAutoFit/>
          </a:bodyPr>
          <a:lstStyle/>
          <a:p>
            <a:r>
              <a:rPr lang="en-US" sz="1200" b="1" dirty="0">
                <a:solidFill>
                  <a:srgbClr val="515354"/>
                </a:solidFill>
                <a:latin typeface="Roboto"/>
              </a:rPr>
              <a:t>1. Discuss with your counselor what citizenship in the community means and what it takes to be a good citizen in your community. Discuss the rights, duties, and obligations of citizenship, and explain how you can demonstrate good citizenship in your community, Scouting unit, place of worship, or school</a:t>
            </a:r>
            <a:r>
              <a:rPr lang="en-US" sz="1200" b="1" dirty="0" smtClean="0">
                <a:solidFill>
                  <a:srgbClr val="515354"/>
                </a:solidFill>
                <a:latin typeface="Roboto"/>
              </a:rPr>
              <a:t>.</a:t>
            </a:r>
          </a:p>
          <a:p>
            <a:endParaRPr lang="en-US" sz="1200" b="1" dirty="0">
              <a:solidFill>
                <a:srgbClr val="515354"/>
              </a:solidFill>
              <a:latin typeface="Roboto"/>
            </a:endParaRPr>
          </a:p>
          <a:p>
            <a:r>
              <a:rPr lang="en-US" sz="1200" b="1" dirty="0">
                <a:solidFill>
                  <a:srgbClr val="515354"/>
                </a:solidFill>
                <a:latin typeface="Roboto"/>
              </a:rPr>
              <a:t>2. Do the following:</a:t>
            </a:r>
          </a:p>
          <a:p>
            <a:pPr>
              <a:buFont typeface="Arial" panose="020B0604020202020204" pitchFamily="34" charset="0"/>
              <a:buChar char="•"/>
            </a:pPr>
            <a:r>
              <a:rPr lang="en-US" sz="1200" dirty="0">
                <a:solidFill>
                  <a:srgbClr val="515354"/>
                </a:solidFill>
                <a:latin typeface="Roboto"/>
              </a:rPr>
              <a:t>(a) Using an electronic mapping tool or paper map, locate and pinpoint the following services and landmarks in your community. Determine and record the distances from your home including driving time AND either walking or biking time.</a:t>
            </a:r>
          </a:p>
          <a:p>
            <a:pPr>
              <a:buFont typeface="Arial" panose="020B0604020202020204" pitchFamily="34" charset="0"/>
              <a:buChar char="•"/>
            </a:pPr>
            <a:r>
              <a:rPr lang="en-US" sz="1200" dirty="0">
                <a:solidFill>
                  <a:srgbClr val="515354"/>
                </a:solidFill>
                <a:latin typeface="Roboto"/>
              </a:rPr>
              <a:t>(1) Chief government buildings such as your city hall, county courthouse, and public works/services facilities</a:t>
            </a:r>
          </a:p>
          <a:p>
            <a:pPr>
              <a:buFont typeface="Arial" panose="020B0604020202020204" pitchFamily="34" charset="0"/>
              <a:buChar char="•"/>
            </a:pPr>
            <a:r>
              <a:rPr lang="en-US" sz="1200" dirty="0">
                <a:solidFill>
                  <a:srgbClr val="515354"/>
                </a:solidFill>
                <a:latin typeface="Roboto"/>
              </a:rPr>
              <a:t>(2) Fire station, police station, and hospital nearest your home</a:t>
            </a:r>
          </a:p>
          <a:p>
            <a:pPr>
              <a:buFont typeface="Arial" panose="020B0604020202020204" pitchFamily="34" charset="0"/>
              <a:buChar char="•"/>
            </a:pPr>
            <a:r>
              <a:rPr lang="en-US" sz="1200" dirty="0">
                <a:solidFill>
                  <a:srgbClr val="515354"/>
                </a:solidFill>
                <a:latin typeface="Roboto"/>
              </a:rPr>
              <a:t>(3) Parks, playgrounds, recreation areas, and trails</a:t>
            </a:r>
          </a:p>
          <a:p>
            <a:pPr>
              <a:buFont typeface="Arial" panose="020B0604020202020204" pitchFamily="34" charset="0"/>
              <a:buChar char="•"/>
            </a:pPr>
            <a:r>
              <a:rPr lang="en-US" sz="1200" dirty="0">
                <a:solidFill>
                  <a:srgbClr val="515354"/>
                </a:solidFill>
                <a:latin typeface="Roboto"/>
              </a:rPr>
              <a:t>(4) Historical or other interesting points of interest.</a:t>
            </a:r>
          </a:p>
          <a:p>
            <a:pPr>
              <a:buFont typeface="Arial" panose="020B0604020202020204" pitchFamily="34" charset="0"/>
              <a:buChar char="•"/>
            </a:pPr>
            <a:r>
              <a:rPr lang="en-US" sz="1200" dirty="0">
                <a:solidFill>
                  <a:srgbClr val="515354"/>
                </a:solidFill>
                <a:latin typeface="Roboto"/>
              </a:rPr>
              <a:t>(b) Chart the organization of your local or state government. Show the top offices and tell whether they are elected or appointed.</a:t>
            </a:r>
          </a:p>
          <a:p>
            <a:r>
              <a:rPr lang="en-US" sz="1200" dirty="0">
                <a:solidFill>
                  <a:srgbClr val="212121"/>
                </a:solidFill>
                <a:latin typeface="Roboto"/>
              </a:rPr>
              <a:t/>
            </a:r>
            <a:br>
              <a:rPr lang="en-US" sz="1200" dirty="0">
                <a:solidFill>
                  <a:srgbClr val="212121"/>
                </a:solidFill>
                <a:latin typeface="Roboto"/>
              </a:rPr>
            </a:br>
            <a:r>
              <a:rPr lang="en-US" sz="1200" b="1" dirty="0" smtClean="0">
                <a:solidFill>
                  <a:srgbClr val="515354"/>
                </a:solidFill>
                <a:latin typeface="Roboto"/>
              </a:rPr>
              <a:t>3</a:t>
            </a:r>
            <a:r>
              <a:rPr lang="en-US" sz="1200" b="1" dirty="0">
                <a:solidFill>
                  <a:srgbClr val="515354"/>
                </a:solidFill>
                <a:latin typeface="Roboto"/>
              </a:rPr>
              <a:t>. Do the following:</a:t>
            </a:r>
          </a:p>
          <a:p>
            <a:pPr>
              <a:buFont typeface="Arial" panose="020B0604020202020204" pitchFamily="34" charset="0"/>
              <a:buChar char="•"/>
            </a:pPr>
            <a:r>
              <a:rPr lang="en-US" sz="1200" dirty="0">
                <a:solidFill>
                  <a:srgbClr val="515354"/>
                </a:solidFill>
                <a:latin typeface="Roboto"/>
              </a:rPr>
              <a:t>(a) Attend an in-person meeting of your city, town, or county council or school board, local court session; OR another state or local governmental meeting approved in advance by your counselor.</a:t>
            </a:r>
          </a:p>
          <a:p>
            <a:pPr>
              <a:buFont typeface="Arial" panose="020B0604020202020204" pitchFamily="34" charset="0"/>
              <a:buChar char="•"/>
            </a:pPr>
            <a:r>
              <a:rPr lang="en-US" sz="1200" dirty="0">
                <a:solidFill>
                  <a:srgbClr val="515354"/>
                </a:solidFill>
                <a:latin typeface="Roboto"/>
              </a:rPr>
              <a:t>(b) Choose one of the issues discussed at the meeting where a difference of opinions was expressed, and explain to your counselor why you agree with one opinion more than you do another one.</a:t>
            </a:r>
          </a:p>
          <a:p>
            <a:endParaRPr lang="en-US" sz="1200" dirty="0">
              <a:solidFill>
                <a:srgbClr val="212121"/>
              </a:solidFill>
              <a:latin typeface="Roboto"/>
            </a:endParaRPr>
          </a:p>
          <a:p>
            <a:r>
              <a:rPr lang="en-US" sz="1200" b="1" dirty="0">
                <a:solidFill>
                  <a:srgbClr val="515354"/>
                </a:solidFill>
                <a:latin typeface="Roboto"/>
              </a:rPr>
              <a:t>4. Choose an issue that is important to the citizens of your community; then do the following:</a:t>
            </a:r>
          </a:p>
          <a:p>
            <a:pPr>
              <a:buFont typeface="Arial" panose="020B0604020202020204" pitchFamily="34" charset="0"/>
              <a:buChar char="•"/>
            </a:pPr>
            <a:r>
              <a:rPr lang="en-US" sz="1200" dirty="0">
                <a:solidFill>
                  <a:srgbClr val="515354"/>
                </a:solidFill>
                <a:latin typeface="Roboto"/>
              </a:rPr>
              <a:t>(a) Find out which branch of local government is responsible for this issue.</a:t>
            </a:r>
          </a:p>
          <a:p>
            <a:pPr>
              <a:buFont typeface="Arial" panose="020B0604020202020204" pitchFamily="34" charset="0"/>
              <a:buChar char="•"/>
            </a:pPr>
            <a:r>
              <a:rPr lang="en-US" sz="1200" dirty="0">
                <a:solidFill>
                  <a:srgbClr val="515354"/>
                </a:solidFill>
                <a:latin typeface="Roboto"/>
              </a:rPr>
              <a:t>(b) With your counselor's and a parent or guardian's approval, interview one person from the branch of government you identified in requirement 4(a). Ask what is being done about this issue and how young people can help.</a:t>
            </a:r>
          </a:p>
          <a:p>
            <a:pPr>
              <a:buFont typeface="Arial" panose="020B0604020202020204" pitchFamily="34" charset="0"/>
              <a:buChar char="•"/>
            </a:pPr>
            <a:r>
              <a:rPr lang="en-US" sz="1200" dirty="0">
                <a:solidFill>
                  <a:srgbClr val="515354"/>
                </a:solidFill>
                <a:latin typeface="Roboto"/>
              </a:rPr>
              <a:t>(c) Share what you have learned with your counselor.</a:t>
            </a:r>
          </a:p>
          <a:p>
            <a:endParaRPr lang="en-US" sz="1200" dirty="0">
              <a:solidFill>
                <a:srgbClr val="212121"/>
              </a:solidFill>
              <a:latin typeface="Roboto"/>
            </a:endParaRPr>
          </a:p>
          <a:p>
            <a:r>
              <a:rPr lang="en-US" sz="1200" b="1" dirty="0">
                <a:solidFill>
                  <a:srgbClr val="515354"/>
                </a:solidFill>
                <a:latin typeface="Roboto"/>
              </a:rPr>
              <a:t>5. With the approval of your counselor and a parent or guardian, watch a movie that shows how the actions of one individual or group of individuals can have a positive effect on a community. Discuss with your counselor what you learned from the movie about what it means to be a valuable and concerned member of the community</a:t>
            </a:r>
            <a:r>
              <a:rPr lang="en-US" sz="1200" b="1" dirty="0" smtClean="0">
                <a:solidFill>
                  <a:srgbClr val="515354"/>
                </a:solidFill>
                <a:latin typeface="Roboto"/>
              </a:rPr>
              <a:t>.</a:t>
            </a:r>
          </a:p>
          <a:p>
            <a:endParaRPr lang="en-US" sz="1200" b="1" dirty="0">
              <a:solidFill>
                <a:srgbClr val="515354"/>
              </a:solidFill>
              <a:latin typeface="Roboto"/>
            </a:endParaRPr>
          </a:p>
          <a:p>
            <a:r>
              <a:rPr lang="en-US" sz="1200" b="1" dirty="0">
                <a:solidFill>
                  <a:srgbClr val="515354"/>
                </a:solidFill>
                <a:latin typeface="Roboto"/>
              </a:rPr>
              <a:t>6. List some of the services (such as the library, recreation center, public transportation, and public safety) your community provides that are funded by taxpayers. Tell your counselor why these services are important to your community</a:t>
            </a:r>
            <a:r>
              <a:rPr lang="en-US" sz="1200" b="1" dirty="0" smtClean="0">
                <a:solidFill>
                  <a:srgbClr val="515354"/>
                </a:solidFill>
                <a:latin typeface="Roboto"/>
              </a:rPr>
              <a:t>.</a:t>
            </a:r>
            <a:endParaRPr lang="en-US" sz="1200" b="1" dirty="0">
              <a:solidFill>
                <a:srgbClr val="515354"/>
              </a:solidFill>
              <a:latin typeface="Roboto"/>
            </a:endParaRPr>
          </a:p>
        </p:txBody>
      </p:sp>
    </p:spTree>
    <p:extLst>
      <p:ext uri="{BB962C8B-B14F-4D97-AF65-F5344CB8AC3E}">
        <p14:creationId xmlns:p14="http://schemas.microsoft.com/office/powerpoint/2010/main" val="364169370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70966" y="449136"/>
            <a:ext cx="10248900" cy="3231654"/>
          </a:xfrm>
          <a:prstGeom prst="rect">
            <a:avLst/>
          </a:prstGeom>
        </p:spPr>
        <p:txBody>
          <a:bodyPr wrap="square">
            <a:spAutoFit/>
          </a:bodyPr>
          <a:lstStyle/>
          <a:p>
            <a:r>
              <a:rPr lang="en-US" b="1" dirty="0">
                <a:solidFill>
                  <a:srgbClr val="515354"/>
                </a:solidFill>
                <a:latin typeface="Roboto"/>
              </a:rPr>
              <a:t>7. Do the following:</a:t>
            </a:r>
          </a:p>
          <a:p>
            <a:pPr>
              <a:buFont typeface="Arial" panose="020B0604020202020204" pitchFamily="34" charset="0"/>
              <a:buChar char="•"/>
            </a:pPr>
            <a:r>
              <a:rPr lang="en-US" dirty="0">
                <a:solidFill>
                  <a:srgbClr val="515354"/>
                </a:solidFill>
                <a:latin typeface="Roboto"/>
              </a:rPr>
              <a:t>(a) Identify three charitable organizations outside of Scouting that interest you and bring people in your community together to work for the good of your community</a:t>
            </a:r>
            <a:r>
              <a:rPr lang="en-US" dirty="0" smtClean="0">
                <a:solidFill>
                  <a:srgbClr val="515354"/>
                </a:solidFill>
                <a:latin typeface="Roboto"/>
              </a:rPr>
              <a:t>.</a:t>
            </a:r>
          </a:p>
          <a:p>
            <a:endParaRPr lang="en-US" dirty="0" smtClean="0">
              <a:solidFill>
                <a:srgbClr val="515354"/>
              </a:solidFill>
              <a:latin typeface="Roboto"/>
            </a:endParaRPr>
          </a:p>
          <a:p>
            <a:r>
              <a:rPr lang="en-US" dirty="0" smtClean="0">
                <a:solidFill>
                  <a:srgbClr val="515354"/>
                </a:solidFill>
                <a:latin typeface="Roboto"/>
              </a:rPr>
              <a:t>-St </a:t>
            </a:r>
            <a:r>
              <a:rPr lang="en-US" dirty="0" smtClean="0">
                <a:solidFill>
                  <a:srgbClr val="515354"/>
                </a:solidFill>
                <a:latin typeface="Roboto"/>
              </a:rPr>
              <a:t>Jude's </a:t>
            </a:r>
            <a:r>
              <a:rPr lang="en-US" dirty="0" smtClean="0">
                <a:solidFill>
                  <a:srgbClr val="515354"/>
                </a:solidFill>
                <a:latin typeface="Roboto"/>
              </a:rPr>
              <a:t>Cancer</a:t>
            </a:r>
          </a:p>
          <a:p>
            <a:r>
              <a:rPr lang="en-US" dirty="0" smtClean="0">
                <a:solidFill>
                  <a:srgbClr val="515354"/>
                </a:solidFill>
                <a:latin typeface="Roboto"/>
              </a:rPr>
              <a:t>-Oasis Social Ministry </a:t>
            </a:r>
          </a:p>
          <a:p>
            <a:r>
              <a:rPr lang="en-US" dirty="0" smtClean="0">
                <a:solidFill>
                  <a:srgbClr val="515354"/>
                </a:solidFill>
                <a:latin typeface="Roboto"/>
              </a:rPr>
              <a:t>-</a:t>
            </a:r>
            <a:r>
              <a:rPr lang="en-US" dirty="0" err="1" smtClean="0">
                <a:solidFill>
                  <a:srgbClr val="515354"/>
                </a:solidFill>
                <a:latin typeface="Roboto"/>
              </a:rPr>
              <a:t>Freekind</a:t>
            </a:r>
            <a:r>
              <a:rPr lang="en-US" dirty="0" smtClean="0">
                <a:solidFill>
                  <a:srgbClr val="515354"/>
                </a:solidFill>
                <a:latin typeface="Roboto"/>
              </a:rPr>
              <a:t>:  </a:t>
            </a:r>
            <a:r>
              <a:rPr lang="en-US" dirty="0" smtClean="0">
                <a:solidFill>
                  <a:srgbClr val="515354"/>
                </a:solidFill>
                <a:latin typeface="Roboto"/>
              </a:rPr>
              <a:t>rehabilitation of trafficked women </a:t>
            </a:r>
            <a:endParaRPr lang="en-US" dirty="0">
              <a:solidFill>
                <a:srgbClr val="515354"/>
              </a:solidFill>
              <a:latin typeface="Roboto"/>
            </a:endParaRPr>
          </a:p>
          <a:p>
            <a:pPr>
              <a:buFont typeface="Arial" panose="020B0604020202020204" pitchFamily="34" charset="0"/>
              <a:buChar char="•"/>
            </a:pPr>
            <a:endParaRPr lang="en-US" dirty="0" smtClean="0">
              <a:solidFill>
                <a:srgbClr val="515354"/>
              </a:solidFill>
              <a:latin typeface="Roboto"/>
            </a:endParaRPr>
          </a:p>
          <a:p>
            <a:pPr>
              <a:buFont typeface="Arial" panose="020B0604020202020204" pitchFamily="34" charset="0"/>
              <a:buChar char="•"/>
            </a:pPr>
            <a:r>
              <a:rPr lang="en-US" sz="1400" b="1" dirty="0" smtClean="0">
                <a:solidFill>
                  <a:srgbClr val="515354"/>
                </a:solidFill>
                <a:latin typeface="Roboto"/>
              </a:rPr>
              <a:t>(</a:t>
            </a:r>
            <a:r>
              <a:rPr lang="en-US" sz="1400" b="1" dirty="0">
                <a:solidFill>
                  <a:srgbClr val="515354"/>
                </a:solidFill>
                <a:latin typeface="Roboto"/>
              </a:rPr>
              <a:t>b) Pick ONE of the organizations you chose for requirement 7(a). Using a variety of resources (including newspapers, fliers and other literature, the internet, volunteers, and employees of the organization), find out more about this organization</a:t>
            </a:r>
            <a:r>
              <a:rPr lang="en-US" sz="1400" b="1" dirty="0" smtClean="0">
                <a:solidFill>
                  <a:srgbClr val="515354"/>
                </a:solidFill>
                <a:latin typeface="Roboto"/>
              </a:rPr>
              <a:t>.</a:t>
            </a:r>
          </a:p>
          <a:p>
            <a:pPr>
              <a:buFont typeface="Arial" panose="020B0604020202020204" pitchFamily="34" charset="0"/>
              <a:buChar char="•"/>
            </a:pPr>
            <a:endParaRPr lang="en-US" dirty="0">
              <a:solidFill>
                <a:srgbClr val="515354"/>
              </a:solidFill>
              <a:latin typeface="Roboto"/>
            </a:endParaRPr>
          </a:p>
        </p:txBody>
      </p:sp>
      <p:pic>
        <p:nvPicPr>
          <p:cNvPr id="3074" name="Picture 2" descr="lo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76642" y="1372420"/>
            <a:ext cx="1359326" cy="742081"/>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cxnSp>
        <p:nvCxnSpPr>
          <p:cNvPr id="4" name="Straight Arrow Connector 3"/>
          <p:cNvCxnSpPr/>
          <p:nvPr/>
        </p:nvCxnSpPr>
        <p:spPr>
          <a:xfrm>
            <a:off x="3002507" y="1961824"/>
            <a:ext cx="244295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p:nvPicPr>
        <p:blipFill>
          <a:blip r:embed="rId3"/>
          <a:stretch>
            <a:fillRect/>
          </a:stretch>
        </p:blipFill>
        <p:spPr>
          <a:xfrm>
            <a:off x="7222571" y="1743460"/>
            <a:ext cx="2465192" cy="737903"/>
          </a:xfrm>
          <a:prstGeom prst="rect">
            <a:avLst/>
          </a:prstGeom>
        </p:spPr>
      </p:pic>
      <p:cxnSp>
        <p:nvCxnSpPr>
          <p:cNvPr id="8" name="Straight Arrow Connector 7"/>
          <p:cNvCxnSpPr/>
          <p:nvPr/>
        </p:nvCxnSpPr>
        <p:spPr>
          <a:xfrm>
            <a:off x="5202071" y="2291645"/>
            <a:ext cx="1867469" cy="117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3002507" y="3205907"/>
            <a:ext cx="4605043" cy="1815882"/>
          </a:xfrm>
          <a:prstGeom prst="rect">
            <a:avLst/>
          </a:prstGeom>
          <a:solidFill>
            <a:schemeClr val="accent5">
              <a:lumMod val="20000"/>
              <a:lumOff val="80000"/>
            </a:schemeClr>
          </a:solidFill>
          <a:ln>
            <a:solidFill>
              <a:schemeClr val="tx1"/>
            </a:solidFill>
          </a:ln>
        </p:spPr>
        <p:txBody>
          <a:bodyPr wrap="square">
            <a:spAutoFit/>
          </a:bodyPr>
          <a:lstStyle/>
          <a:p>
            <a:r>
              <a:rPr lang="en-US" sz="1600" b="1" dirty="0">
                <a:solidFill>
                  <a:srgbClr val="232323"/>
                </a:solidFill>
                <a:latin typeface="Quicksand"/>
              </a:rPr>
              <a:t>Who We </a:t>
            </a:r>
            <a:r>
              <a:rPr lang="en-US" sz="1600" b="1" dirty="0" smtClean="0">
                <a:solidFill>
                  <a:srgbClr val="232323"/>
                </a:solidFill>
                <a:latin typeface="Quicksand"/>
              </a:rPr>
              <a:t>Are </a:t>
            </a:r>
            <a:r>
              <a:rPr lang="en-US" sz="1600" dirty="0" smtClean="0">
                <a:solidFill>
                  <a:srgbClr val="5F5E5E"/>
                </a:solidFill>
                <a:latin typeface="Nunito Sans"/>
              </a:rPr>
              <a:t>Oasis </a:t>
            </a:r>
            <a:r>
              <a:rPr lang="en-US" sz="1600" dirty="0">
                <a:solidFill>
                  <a:srgbClr val="5F5E5E"/>
                </a:solidFill>
                <a:latin typeface="Nunito Sans"/>
              </a:rPr>
              <a:t>Social Ministry provides support to homeless and marginalized people, primarily in Portsmouth, VA, and surrounding areas. We provide a number of services, including a community soup kitchen, a client choice food pantry, and a thrifty boutique—all free of charge.</a:t>
            </a:r>
            <a:endParaRPr lang="en-US" sz="1600" b="0" i="0" dirty="0">
              <a:solidFill>
                <a:srgbClr val="5F5E5E"/>
              </a:solidFill>
              <a:effectLst/>
              <a:latin typeface="Nunito Sans"/>
            </a:endParaRPr>
          </a:p>
        </p:txBody>
      </p:sp>
      <p:sp>
        <p:nvSpPr>
          <p:cNvPr id="12" name="Rectangle 11"/>
          <p:cNvSpPr/>
          <p:nvPr/>
        </p:nvSpPr>
        <p:spPr>
          <a:xfrm>
            <a:off x="3002508" y="5126760"/>
            <a:ext cx="4605044" cy="1323439"/>
          </a:xfrm>
          <a:prstGeom prst="rect">
            <a:avLst/>
          </a:prstGeom>
          <a:solidFill>
            <a:schemeClr val="accent4">
              <a:lumMod val="60000"/>
              <a:lumOff val="40000"/>
            </a:schemeClr>
          </a:solidFill>
          <a:ln>
            <a:solidFill>
              <a:schemeClr val="tx1"/>
            </a:solidFill>
          </a:ln>
          <a:scene3d>
            <a:camera prst="orthographicFront"/>
            <a:lightRig rig="threePt" dir="t"/>
          </a:scene3d>
          <a:sp3d>
            <a:bevelT/>
          </a:sp3d>
        </p:spPr>
        <p:txBody>
          <a:bodyPr wrap="square">
            <a:spAutoFit/>
          </a:bodyPr>
          <a:lstStyle/>
          <a:p>
            <a:r>
              <a:rPr lang="en-US" sz="1600" b="1" dirty="0">
                <a:solidFill>
                  <a:srgbClr val="232323"/>
                </a:solidFill>
                <a:latin typeface="Quicksand"/>
              </a:rPr>
              <a:t>Our </a:t>
            </a:r>
            <a:r>
              <a:rPr lang="en-US" sz="1600" b="1" dirty="0" smtClean="0">
                <a:solidFill>
                  <a:srgbClr val="232323"/>
                </a:solidFill>
                <a:latin typeface="Quicksand"/>
              </a:rPr>
              <a:t>Mission </a:t>
            </a:r>
            <a:r>
              <a:rPr lang="en-US" sz="1600" dirty="0" smtClean="0">
                <a:solidFill>
                  <a:srgbClr val="5F5E5E"/>
                </a:solidFill>
                <a:latin typeface="Nunito Sans"/>
              </a:rPr>
              <a:t>Our </a:t>
            </a:r>
            <a:r>
              <a:rPr lang="en-US" sz="1600" dirty="0">
                <a:solidFill>
                  <a:srgbClr val="5F5E5E"/>
                </a:solidFill>
                <a:latin typeface="Nunito Sans"/>
              </a:rPr>
              <a:t>efforts in hunger relief are grounded by a true spirit of ensuring people of all colors, in all communities, have equitable access to healthy, nutritious food, clothing, and other essentials.</a:t>
            </a:r>
            <a:endParaRPr lang="en-US" sz="1600" b="0" i="0" dirty="0">
              <a:solidFill>
                <a:srgbClr val="5F5E5E"/>
              </a:solidFill>
              <a:effectLst/>
              <a:latin typeface="Nunito Sans"/>
            </a:endParaRPr>
          </a:p>
        </p:txBody>
      </p:sp>
      <p:pic>
        <p:nvPicPr>
          <p:cNvPr id="13" name="Picture 12"/>
          <p:cNvPicPr>
            <a:picLocks noChangeAspect="1"/>
          </p:cNvPicPr>
          <p:nvPr/>
        </p:nvPicPr>
        <p:blipFill rotWithShape="1">
          <a:blip r:embed="rId4"/>
          <a:srcRect l="36504" t="26632" r="36329" b="6576"/>
          <a:stretch/>
        </p:blipFill>
        <p:spPr>
          <a:xfrm>
            <a:off x="470966" y="3348874"/>
            <a:ext cx="2252837" cy="3113959"/>
          </a:xfrm>
          <a:prstGeom prst="rect">
            <a:avLst/>
          </a:prstGeom>
        </p:spPr>
      </p:pic>
      <p:pic>
        <p:nvPicPr>
          <p:cNvPr id="9" name="Picture 8"/>
          <p:cNvPicPr>
            <a:picLocks noChangeAspect="1"/>
          </p:cNvPicPr>
          <p:nvPr/>
        </p:nvPicPr>
        <p:blipFill rotWithShape="1">
          <a:blip r:embed="rId5"/>
          <a:srcRect l="49720" t="27564" r="18707" b="32697"/>
          <a:stretch/>
        </p:blipFill>
        <p:spPr>
          <a:xfrm>
            <a:off x="7703087" y="3536437"/>
            <a:ext cx="4107977" cy="2906974"/>
          </a:xfrm>
          <a:prstGeom prst="rect">
            <a:avLst/>
          </a:prstGeom>
        </p:spPr>
      </p:pic>
      <p:sp>
        <p:nvSpPr>
          <p:cNvPr id="14" name="Rectangle 13"/>
          <p:cNvSpPr/>
          <p:nvPr/>
        </p:nvSpPr>
        <p:spPr>
          <a:xfrm>
            <a:off x="7886254" y="3152140"/>
            <a:ext cx="2988960" cy="369332"/>
          </a:xfrm>
          <a:prstGeom prst="rect">
            <a:avLst/>
          </a:prstGeom>
        </p:spPr>
        <p:txBody>
          <a:bodyPr wrap="none">
            <a:spAutoFit/>
          </a:bodyPr>
          <a:lstStyle/>
          <a:p>
            <a:r>
              <a:rPr lang="en-US" dirty="0">
                <a:solidFill>
                  <a:srgbClr val="949494"/>
                </a:solidFill>
                <a:latin typeface="Nunito Sans"/>
              </a:rPr>
              <a:t>Main Office </a:t>
            </a:r>
            <a:r>
              <a:rPr lang="en-US" dirty="0">
                <a:solidFill>
                  <a:srgbClr val="208B44"/>
                </a:solidFill>
                <a:latin typeface="Quicksand"/>
                <a:hlinkClick r:id="rId6"/>
              </a:rPr>
              <a:t>(757) 397-6060</a:t>
            </a:r>
            <a:endParaRPr lang="en-US" dirty="0"/>
          </a:p>
        </p:txBody>
      </p:sp>
    </p:spTree>
    <p:extLst>
      <p:ext uri="{BB962C8B-B14F-4D97-AF65-F5344CB8AC3E}">
        <p14:creationId xmlns:p14="http://schemas.microsoft.com/office/powerpoint/2010/main" val="332991507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70966" y="449136"/>
            <a:ext cx="10248900" cy="923330"/>
          </a:xfrm>
          <a:prstGeom prst="rect">
            <a:avLst/>
          </a:prstGeom>
        </p:spPr>
        <p:txBody>
          <a:bodyPr wrap="square">
            <a:spAutoFit/>
          </a:bodyPr>
          <a:lstStyle/>
          <a:p>
            <a:r>
              <a:rPr lang="en-US" b="1" dirty="0">
                <a:solidFill>
                  <a:srgbClr val="515354"/>
                </a:solidFill>
                <a:latin typeface="Roboto"/>
              </a:rPr>
              <a:t>7. Do the following</a:t>
            </a:r>
            <a:r>
              <a:rPr lang="en-US" b="1" dirty="0" smtClean="0">
                <a:solidFill>
                  <a:srgbClr val="515354"/>
                </a:solidFill>
                <a:latin typeface="Roboto"/>
              </a:rPr>
              <a:t>: </a:t>
            </a:r>
            <a:r>
              <a:rPr lang="en-US" b="1" dirty="0" smtClean="0">
                <a:solidFill>
                  <a:srgbClr val="515354"/>
                </a:solidFill>
                <a:latin typeface="Roboto"/>
              </a:rPr>
              <a:t>(</a:t>
            </a:r>
            <a:r>
              <a:rPr lang="en-US" b="1" dirty="0">
                <a:solidFill>
                  <a:srgbClr val="515354"/>
                </a:solidFill>
                <a:latin typeface="Roboto"/>
              </a:rPr>
              <a:t>b) Pick ONE of the organizations you chose for requirement 7(a). Using a variety of resources (including newspapers, fliers and other literature, the internet, volunteers, and employees of the organization), find out more about this organization.</a:t>
            </a:r>
          </a:p>
        </p:txBody>
      </p:sp>
      <p:pic>
        <p:nvPicPr>
          <p:cNvPr id="3" name="Picture 2"/>
          <p:cNvPicPr>
            <a:picLocks noChangeAspect="1"/>
          </p:cNvPicPr>
          <p:nvPr/>
        </p:nvPicPr>
        <p:blipFill rotWithShape="1">
          <a:blip r:embed="rId2"/>
          <a:srcRect l="6661" t="27257" r="10615" b="16145"/>
          <a:stretch/>
        </p:blipFill>
        <p:spPr>
          <a:xfrm>
            <a:off x="370266" y="1676400"/>
            <a:ext cx="6475034" cy="3200400"/>
          </a:xfrm>
          <a:prstGeom prst="rect">
            <a:avLst/>
          </a:prstGeom>
        </p:spPr>
      </p:pic>
      <p:pic>
        <p:nvPicPr>
          <p:cNvPr id="5" name="Picture 4"/>
          <p:cNvPicPr>
            <a:picLocks noChangeAspect="1"/>
          </p:cNvPicPr>
          <p:nvPr/>
        </p:nvPicPr>
        <p:blipFill rotWithShape="1">
          <a:blip r:embed="rId3"/>
          <a:srcRect l="6107" t="26480" r="7155" b="9704"/>
          <a:stretch/>
        </p:blipFill>
        <p:spPr>
          <a:xfrm>
            <a:off x="5664200" y="3293071"/>
            <a:ext cx="6202762" cy="3167458"/>
          </a:xfrm>
          <a:prstGeom prst="rect">
            <a:avLst/>
          </a:prstGeom>
        </p:spPr>
      </p:pic>
    </p:spTree>
    <p:extLst>
      <p:ext uri="{BB962C8B-B14F-4D97-AF65-F5344CB8AC3E}">
        <p14:creationId xmlns:p14="http://schemas.microsoft.com/office/powerpoint/2010/main" val="349494483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70966" y="449136"/>
            <a:ext cx="10248900" cy="1200329"/>
          </a:xfrm>
          <a:prstGeom prst="rect">
            <a:avLst/>
          </a:prstGeom>
        </p:spPr>
        <p:txBody>
          <a:bodyPr wrap="square">
            <a:spAutoFit/>
          </a:bodyPr>
          <a:lstStyle/>
          <a:p>
            <a:r>
              <a:rPr lang="en-US" b="1" dirty="0">
                <a:solidFill>
                  <a:srgbClr val="515354"/>
                </a:solidFill>
                <a:latin typeface="Roboto"/>
              </a:rPr>
              <a:t>7. Do the </a:t>
            </a:r>
            <a:r>
              <a:rPr lang="en-US" b="1" dirty="0" smtClean="0">
                <a:solidFill>
                  <a:srgbClr val="515354"/>
                </a:solidFill>
                <a:latin typeface="Roboto"/>
              </a:rPr>
              <a:t>following </a:t>
            </a:r>
            <a:r>
              <a:rPr lang="en-US" dirty="0" smtClean="0">
                <a:solidFill>
                  <a:srgbClr val="515354"/>
                </a:solidFill>
                <a:latin typeface="Roboto"/>
              </a:rPr>
              <a:t>(c</a:t>
            </a:r>
            <a:r>
              <a:rPr lang="en-US" dirty="0">
                <a:solidFill>
                  <a:srgbClr val="515354"/>
                </a:solidFill>
                <a:latin typeface="Roboto"/>
              </a:rPr>
              <a:t>) With your counselor's and your parent or guardian's approval, contact the organization you chose for requirement 7(b), and find out what young people can do to help. While working on this merit badge, volunteer at </a:t>
            </a:r>
            <a:r>
              <a:rPr lang="en-US" b="1" u="sng" dirty="0">
                <a:solidFill>
                  <a:srgbClr val="FF0000"/>
                </a:solidFill>
                <a:latin typeface="Roboto"/>
              </a:rPr>
              <a:t>least eight hours </a:t>
            </a:r>
            <a:r>
              <a:rPr lang="en-US" dirty="0">
                <a:solidFill>
                  <a:srgbClr val="515354"/>
                </a:solidFill>
                <a:latin typeface="Roboto"/>
              </a:rPr>
              <a:t>of your time for the organization. After your volunteer experience is over, discuss what you have learned with your counselor</a:t>
            </a:r>
            <a:r>
              <a:rPr lang="en-US" dirty="0" smtClean="0">
                <a:solidFill>
                  <a:srgbClr val="515354"/>
                </a:solidFill>
                <a:latin typeface="Roboto"/>
              </a:rPr>
              <a:t>.</a:t>
            </a:r>
            <a:endParaRPr lang="en-US" b="1" dirty="0">
              <a:solidFill>
                <a:srgbClr val="515354"/>
              </a:solidFill>
              <a:latin typeface="Roboto"/>
            </a:endParaRPr>
          </a:p>
        </p:txBody>
      </p:sp>
    </p:spTree>
    <p:extLst>
      <p:ext uri="{BB962C8B-B14F-4D97-AF65-F5344CB8AC3E}">
        <p14:creationId xmlns:p14="http://schemas.microsoft.com/office/powerpoint/2010/main" val="208101090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00050" y="481549"/>
            <a:ext cx="10172700" cy="2308324"/>
          </a:xfrm>
          <a:prstGeom prst="rect">
            <a:avLst/>
          </a:prstGeom>
        </p:spPr>
        <p:txBody>
          <a:bodyPr wrap="square">
            <a:spAutoFit/>
          </a:bodyPr>
          <a:lstStyle/>
          <a:p>
            <a:r>
              <a:rPr lang="en-US" b="1" dirty="0" smtClean="0">
                <a:solidFill>
                  <a:srgbClr val="515354"/>
                </a:solidFill>
                <a:latin typeface="Roboto"/>
              </a:rPr>
              <a:t>8</a:t>
            </a:r>
            <a:r>
              <a:rPr lang="en-US" b="1" dirty="0">
                <a:solidFill>
                  <a:srgbClr val="515354"/>
                </a:solidFill>
                <a:latin typeface="Roboto"/>
              </a:rPr>
              <a:t>. Develop a public presentation (such as a video, slide show, speech, digital presentation, or photo exhibit) about important and unique aspects of your community. </a:t>
            </a:r>
            <a:endParaRPr lang="en-US" b="1" dirty="0" smtClean="0">
              <a:solidFill>
                <a:srgbClr val="515354"/>
              </a:solidFill>
              <a:latin typeface="Roboto"/>
            </a:endParaRPr>
          </a:p>
          <a:p>
            <a:endParaRPr lang="en-US" b="1" dirty="0">
              <a:solidFill>
                <a:srgbClr val="515354"/>
              </a:solidFill>
              <a:latin typeface="Roboto"/>
            </a:endParaRPr>
          </a:p>
          <a:p>
            <a:r>
              <a:rPr lang="en-US" b="1" dirty="0" smtClean="0">
                <a:solidFill>
                  <a:srgbClr val="515354"/>
                </a:solidFill>
                <a:latin typeface="Roboto"/>
              </a:rPr>
              <a:t>Include </a:t>
            </a:r>
            <a:r>
              <a:rPr lang="en-US" b="1" dirty="0">
                <a:solidFill>
                  <a:srgbClr val="515354"/>
                </a:solidFill>
                <a:latin typeface="Roboto"/>
              </a:rPr>
              <a:t>information about the history, cultures, and ethnic groups of your community; its best features and popular places where people gather; and the challenges it faces. </a:t>
            </a:r>
            <a:endParaRPr lang="en-US" b="1" dirty="0" smtClean="0">
              <a:solidFill>
                <a:srgbClr val="515354"/>
              </a:solidFill>
              <a:latin typeface="Roboto"/>
            </a:endParaRPr>
          </a:p>
          <a:p>
            <a:endParaRPr lang="en-US" b="1" dirty="0">
              <a:solidFill>
                <a:srgbClr val="515354"/>
              </a:solidFill>
              <a:latin typeface="Roboto"/>
            </a:endParaRPr>
          </a:p>
          <a:p>
            <a:r>
              <a:rPr lang="en-US" b="1" dirty="0" smtClean="0">
                <a:solidFill>
                  <a:srgbClr val="515354"/>
                </a:solidFill>
                <a:latin typeface="Roboto"/>
              </a:rPr>
              <a:t>Stage </a:t>
            </a:r>
            <a:r>
              <a:rPr lang="en-US" b="1" dirty="0">
                <a:solidFill>
                  <a:srgbClr val="515354"/>
                </a:solidFill>
                <a:latin typeface="Roboto"/>
              </a:rPr>
              <a:t>your presentation in front of your counselor or a group, such as your patrol or a class at </a:t>
            </a:r>
            <a:r>
              <a:rPr lang="en-US" b="1" dirty="0" smtClean="0">
                <a:solidFill>
                  <a:srgbClr val="515354"/>
                </a:solidFill>
                <a:latin typeface="Roboto"/>
              </a:rPr>
              <a:t>school (</a:t>
            </a:r>
            <a:r>
              <a:rPr lang="en-US" b="1" dirty="0" smtClean="0">
                <a:solidFill>
                  <a:srgbClr val="FF0000"/>
                </a:solidFill>
                <a:latin typeface="Roboto"/>
              </a:rPr>
              <a:t>Church</a:t>
            </a:r>
            <a:r>
              <a:rPr lang="en-US" b="1" dirty="0" smtClean="0">
                <a:solidFill>
                  <a:srgbClr val="515354"/>
                </a:solidFill>
                <a:latin typeface="Roboto"/>
              </a:rPr>
              <a:t>).</a:t>
            </a:r>
            <a:endParaRPr lang="en-US" b="1" dirty="0">
              <a:solidFill>
                <a:srgbClr val="515354"/>
              </a:solidFill>
              <a:latin typeface="Roboto"/>
            </a:endParaRPr>
          </a:p>
        </p:txBody>
      </p:sp>
    </p:spTree>
    <p:extLst>
      <p:ext uri="{BB962C8B-B14F-4D97-AF65-F5344CB8AC3E}">
        <p14:creationId xmlns:p14="http://schemas.microsoft.com/office/powerpoint/2010/main" val="140327399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76250" y="633949"/>
            <a:ext cx="10115550" cy="5078313"/>
          </a:xfrm>
          <a:prstGeom prst="rect">
            <a:avLst/>
          </a:prstGeom>
        </p:spPr>
        <p:txBody>
          <a:bodyPr wrap="square">
            <a:spAutoFit/>
          </a:bodyPr>
          <a:lstStyle/>
          <a:p>
            <a:r>
              <a:rPr lang="en-US" b="1" dirty="0">
                <a:solidFill>
                  <a:srgbClr val="515354"/>
                </a:solidFill>
                <a:latin typeface="Roboto"/>
              </a:rPr>
              <a:t>7. Do the following:</a:t>
            </a:r>
          </a:p>
          <a:p>
            <a:pPr>
              <a:buFont typeface="Arial" panose="020B0604020202020204" pitchFamily="34" charset="0"/>
              <a:buChar char="•"/>
            </a:pPr>
            <a:r>
              <a:rPr lang="en-US" dirty="0">
                <a:solidFill>
                  <a:srgbClr val="515354"/>
                </a:solidFill>
                <a:latin typeface="Roboto"/>
              </a:rPr>
              <a:t>(a) Identify three charitable organizations outside of Scouting that interest you and bring people in your community together to work for the good of your community.</a:t>
            </a:r>
          </a:p>
          <a:p>
            <a:pPr>
              <a:buFont typeface="Arial" panose="020B0604020202020204" pitchFamily="34" charset="0"/>
              <a:buChar char="•"/>
            </a:pPr>
            <a:r>
              <a:rPr lang="en-US" dirty="0">
                <a:solidFill>
                  <a:srgbClr val="515354"/>
                </a:solidFill>
                <a:latin typeface="Roboto"/>
              </a:rPr>
              <a:t>(b) Pick ONE of the organizations you chose for requirement 7(a). Using a variety of resources (including newspapers, fliers and other literature, the internet, volunteers, and employees of the organization), find out more about this organization.</a:t>
            </a:r>
          </a:p>
          <a:p>
            <a:pPr>
              <a:buFont typeface="Arial" panose="020B0604020202020204" pitchFamily="34" charset="0"/>
              <a:buChar char="•"/>
            </a:pPr>
            <a:r>
              <a:rPr lang="en-US" dirty="0">
                <a:solidFill>
                  <a:srgbClr val="515354"/>
                </a:solidFill>
                <a:latin typeface="Roboto"/>
              </a:rPr>
              <a:t>(c) With your counselor's and your parent or guardian's approval, contact the organization you chose for requirement 7(b), and find out what young people can do to help. While working on this merit badge, volunteer at least eight hours of your time for the organization. After your volunteer experience is over, discuss what you have learned with your counselor</a:t>
            </a:r>
            <a:r>
              <a:rPr lang="en-US" dirty="0" smtClean="0">
                <a:solidFill>
                  <a:srgbClr val="515354"/>
                </a:solidFill>
                <a:latin typeface="Roboto"/>
              </a:rPr>
              <a:t>.</a:t>
            </a:r>
          </a:p>
          <a:p>
            <a:endParaRPr lang="en-US" dirty="0">
              <a:solidFill>
                <a:srgbClr val="515354"/>
              </a:solidFill>
              <a:latin typeface="Roboto"/>
            </a:endParaRPr>
          </a:p>
          <a:p>
            <a:endParaRPr lang="en-US" dirty="0">
              <a:solidFill>
                <a:srgbClr val="212121"/>
              </a:solidFill>
              <a:latin typeface="Roboto"/>
            </a:endParaRPr>
          </a:p>
          <a:p>
            <a:r>
              <a:rPr lang="en-US" b="1" dirty="0">
                <a:solidFill>
                  <a:srgbClr val="515354"/>
                </a:solidFill>
                <a:latin typeface="Roboto"/>
              </a:rPr>
              <a:t>8. Develop a public presentation (such as a video, slide show, speech, digital presentation, or photo exhibit) about important and unique aspects of your community. Include information about the history, cultures, and ethnic groups of your community; its best features and popular places where people gather; and the challenges it faces. Stage your presentation in front of your counselor or a group, such as your patrol or a class at </a:t>
            </a:r>
            <a:r>
              <a:rPr lang="en-US" b="1" dirty="0" smtClean="0">
                <a:solidFill>
                  <a:srgbClr val="515354"/>
                </a:solidFill>
                <a:latin typeface="Roboto"/>
              </a:rPr>
              <a:t>school (</a:t>
            </a:r>
            <a:r>
              <a:rPr lang="en-US" b="1" dirty="0" smtClean="0">
                <a:solidFill>
                  <a:srgbClr val="FF0000"/>
                </a:solidFill>
                <a:latin typeface="Roboto"/>
              </a:rPr>
              <a:t>Church</a:t>
            </a:r>
            <a:r>
              <a:rPr lang="en-US" b="1" dirty="0" smtClean="0">
                <a:solidFill>
                  <a:srgbClr val="515354"/>
                </a:solidFill>
                <a:latin typeface="Roboto"/>
              </a:rPr>
              <a:t>).</a:t>
            </a:r>
            <a:endParaRPr lang="en-US" b="1" dirty="0">
              <a:solidFill>
                <a:srgbClr val="515354"/>
              </a:solidFill>
              <a:latin typeface="Roboto"/>
            </a:endParaRPr>
          </a:p>
        </p:txBody>
      </p:sp>
    </p:spTree>
    <p:extLst>
      <p:ext uri="{BB962C8B-B14F-4D97-AF65-F5344CB8AC3E}">
        <p14:creationId xmlns:p14="http://schemas.microsoft.com/office/powerpoint/2010/main" val="371792703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47918" y="161365"/>
            <a:ext cx="11900647" cy="654871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300319" y="304799"/>
            <a:ext cx="11613776" cy="6261847"/>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300319" y="475807"/>
            <a:ext cx="11613776" cy="5632311"/>
          </a:xfrm>
          <a:prstGeom prst="rect">
            <a:avLst/>
          </a:prstGeom>
        </p:spPr>
        <p:txBody>
          <a:bodyPr wrap="square">
            <a:spAutoFit/>
          </a:bodyPr>
          <a:lstStyle/>
          <a:p>
            <a:r>
              <a:rPr lang="en-US" sz="2000" b="1" dirty="0">
                <a:solidFill>
                  <a:srgbClr val="515354"/>
                </a:solidFill>
                <a:latin typeface="Roboto"/>
              </a:rPr>
              <a:t>1. Discuss with your counselor what citizenship in the community means and what it takes to be a good citizen in your community. </a:t>
            </a:r>
            <a:endParaRPr lang="en-US" sz="2000" b="1" dirty="0" smtClean="0">
              <a:solidFill>
                <a:srgbClr val="515354"/>
              </a:solidFill>
              <a:latin typeface="Roboto"/>
            </a:endParaRPr>
          </a:p>
          <a:p>
            <a:endParaRPr lang="en-US" sz="2000" b="1" dirty="0">
              <a:solidFill>
                <a:srgbClr val="515354"/>
              </a:solidFill>
              <a:latin typeface="Roboto"/>
            </a:endParaRPr>
          </a:p>
          <a:p>
            <a:r>
              <a:rPr lang="en-US" sz="2000" b="1" u="sng" dirty="0" smtClean="0">
                <a:solidFill>
                  <a:srgbClr val="FF0000"/>
                </a:solidFill>
                <a:latin typeface="Roboto"/>
              </a:rPr>
              <a:t>Discuss </a:t>
            </a:r>
            <a:r>
              <a:rPr lang="en-US" sz="2000" b="1" dirty="0">
                <a:solidFill>
                  <a:srgbClr val="515354"/>
                </a:solidFill>
                <a:latin typeface="Roboto"/>
              </a:rPr>
              <a:t>the </a:t>
            </a:r>
            <a:endParaRPr lang="en-US" sz="2000" b="1" dirty="0" smtClean="0">
              <a:solidFill>
                <a:srgbClr val="515354"/>
              </a:solidFill>
              <a:latin typeface="Roboto"/>
            </a:endParaRPr>
          </a:p>
          <a:p>
            <a:endParaRPr lang="en-US" sz="2000" b="1" dirty="0">
              <a:solidFill>
                <a:srgbClr val="515354"/>
              </a:solidFill>
              <a:latin typeface="Roboto"/>
            </a:endParaRPr>
          </a:p>
          <a:p>
            <a:r>
              <a:rPr lang="en-US" sz="2000" b="1" dirty="0" smtClean="0">
                <a:solidFill>
                  <a:srgbClr val="515354"/>
                </a:solidFill>
                <a:latin typeface="Roboto"/>
              </a:rPr>
              <a:t>rights</a:t>
            </a:r>
            <a:r>
              <a:rPr lang="en-US" sz="2000" b="1" dirty="0">
                <a:solidFill>
                  <a:srgbClr val="515354"/>
                </a:solidFill>
                <a:latin typeface="Roboto"/>
              </a:rPr>
              <a:t>, </a:t>
            </a:r>
            <a:endParaRPr lang="en-US" sz="2000" b="1" dirty="0" smtClean="0">
              <a:solidFill>
                <a:srgbClr val="515354"/>
              </a:solidFill>
              <a:latin typeface="Roboto"/>
            </a:endParaRPr>
          </a:p>
          <a:p>
            <a:r>
              <a:rPr lang="en-US" sz="2000" b="1" dirty="0" smtClean="0">
                <a:solidFill>
                  <a:srgbClr val="515354"/>
                </a:solidFill>
                <a:latin typeface="Roboto"/>
              </a:rPr>
              <a:t>duties</a:t>
            </a:r>
            <a:r>
              <a:rPr lang="en-US" sz="2000" b="1" dirty="0">
                <a:solidFill>
                  <a:srgbClr val="515354"/>
                </a:solidFill>
                <a:latin typeface="Roboto"/>
              </a:rPr>
              <a:t>, and </a:t>
            </a:r>
            <a:endParaRPr lang="en-US" sz="2000" b="1" dirty="0" smtClean="0">
              <a:solidFill>
                <a:srgbClr val="515354"/>
              </a:solidFill>
              <a:latin typeface="Roboto"/>
            </a:endParaRPr>
          </a:p>
          <a:p>
            <a:r>
              <a:rPr lang="en-US" sz="2000" b="1" dirty="0" smtClean="0">
                <a:solidFill>
                  <a:srgbClr val="515354"/>
                </a:solidFill>
                <a:latin typeface="Roboto"/>
              </a:rPr>
              <a:t>obligations </a:t>
            </a:r>
            <a:r>
              <a:rPr lang="en-US" sz="2000" b="1" dirty="0">
                <a:solidFill>
                  <a:srgbClr val="515354"/>
                </a:solidFill>
                <a:latin typeface="Roboto"/>
              </a:rPr>
              <a:t>of citizenship, and </a:t>
            </a:r>
            <a:endParaRPr lang="en-US" sz="2000" b="1" dirty="0" smtClean="0">
              <a:solidFill>
                <a:srgbClr val="515354"/>
              </a:solidFill>
              <a:latin typeface="Roboto"/>
            </a:endParaRPr>
          </a:p>
          <a:p>
            <a:endParaRPr lang="en-US" sz="2000" b="1" dirty="0">
              <a:solidFill>
                <a:srgbClr val="515354"/>
              </a:solidFill>
              <a:latin typeface="Roboto"/>
            </a:endParaRPr>
          </a:p>
          <a:p>
            <a:endParaRPr lang="en-US" sz="2000" b="1" dirty="0" smtClean="0">
              <a:solidFill>
                <a:srgbClr val="515354"/>
              </a:solidFill>
              <a:latin typeface="Roboto"/>
            </a:endParaRPr>
          </a:p>
          <a:p>
            <a:r>
              <a:rPr lang="en-US" sz="2000" b="1" dirty="0" smtClean="0">
                <a:solidFill>
                  <a:srgbClr val="515354"/>
                </a:solidFill>
                <a:latin typeface="Roboto"/>
              </a:rPr>
              <a:t>--explain </a:t>
            </a:r>
            <a:r>
              <a:rPr lang="en-US" sz="2000" b="1" dirty="0">
                <a:solidFill>
                  <a:srgbClr val="515354"/>
                </a:solidFill>
                <a:latin typeface="Roboto"/>
              </a:rPr>
              <a:t>how you can demonstrate good citizenship in your </a:t>
            </a:r>
            <a:endParaRPr lang="en-US" sz="2000" b="1" dirty="0" smtClean="0">
              <a:solidFill>
                <a:srgbClr val="515354"/>
              </a:solidFill>
              <a:latin typeface="Roboto"/>
            </a:endParaRPr>
          </a:p>
          <a:p>
            <a:endParaRPr lang="en-US" sz="2000" b="1" dirty="0">
              <a:solidFill>
                <a:srgbClr val="515354"/>
              </a:solidFill>
              <a:latin typeface="Roboto"/>
            </a:endParaRPr>
          </a:p>
          <a:p>
            <a:r>
              <a:rPr lang="en-US" sz="2000" b="1" dirty="0" smtClean="0">
                <a:solidFill>
                  <a:srgbClr val="515354"/>
                </a:solidFill>
                <a:latin typeface="Roboto"/>
              </a:rPr>
              <a:t>     community,                                </a:t>
            </a:r>
            <a:r>
              <a:rPr lang="en-US" sz="2000" b="1" dirty="0" smtClean="0">
                <a:solidFill>
                  <a:srgbClr val="515354"/>
                </a:solidFill>
                <a:latin typeface="Roboto"/>
              </a:rPr>
              <a:t>Scouting </a:t>
            </a:r>
            <a:r>
              <a:rPr lang="en-US" sz="2000" b="1" dirty="0">
                <a:solidFill>
                  <a:srgbClr val="515354"/>
                </a:solidFill>
                <a:latin typeface="Roboto"/>
              </a:rPr>
              <a:t>unit, </a:t>
            </a:r>
            <a:r>
              <a:rPr lang="en-US" sz="2000" b="1" dirty="0" smtClean="0">
                <a:solidFill>
                  <a:srgbClr val="515354"/>
                </a:solidFill>
                <a:latin typeface="Roboto"/>
              </a:rPr>
              <a:t>                        place </a:t>
            </a:r>
            <a:r>
              <a:rPr lang="en-US" sz="2000" b="1" dirty="0">
                <a:solidFill>
                  <a:srgbClr val="515354"/>
                </a:solidFill>
                <a:latin typeface="Roboto"/>
              </a:rPr>
              <a:t>of worship, or school.</a:t>
            </a:r>
          </a:p>
          <a:p>
            <a:endParaRPr lang="en-US" sz="2000" b="1" dirty="0">
              <a:solidFill>
                <a:srgbClr val="515354"/>
              </a:solidFill>
              <a:latin typeface="Roboto"/>
            </a:endParaRPr>
          </a:p>
          <a:p>
            <a:endParaRPr lang="en-US" sz="2000" b="1" dirty="0">
              <a:solidFill>
                <a:srgbClr val="515354"/>
              </a:solidFill>
              <a:latin typeface="Roboto"/>
            </a:endParaRPr>
          </a:p>
          <a:p>
            <a:endParaRPr lang="en-US" sz="2000" b="1" dirty="0" smtClean="0">
              <a:solidFill>
                <a:srgbClr val="515354"/>
              </a:solidFill>
              <a:latin typeface="Roboto"/>
            </a:endParaRPr>
          </a:p>
          <a:p>
            <a:endParaRPr lang="en-US" sz="2000" b="1" dirty="0">
              <a:solidFill>
                <a:srgbClr val="515354"/>
              </a:solidFill>
              <a:latin typeface="Roboto"/>
            </a:endParaRPr>
          </a:p>
          <a:p>
            <a:endParaRPr lang="en-US" sz="2000" b="1" dirty="0">
              <a:solidFill>
                <a:srgbClr val="515354"/>
              </a:solidFill>
              <a:latin typeface="Roboto"/>
            </a:endParaRPr>
          </a:p>
        </p:txBody>
      </p:sp>
    </p:spTree>
    <p:extLst>
      <p:ext uri="{BB962C8B-B14F-4D97-AF65-F5344CB8AC3E}">
        <p14:creationId xmlns:p14="http://schemas.microsoft.com/office/powerpoint/2010/main" val="26813304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47918" y="161365"/>
            <a:ext cx="11900647" cy="654871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300319" y="313765"/>
            <a:ext cx="11613776" cy="6261847"/>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300319" y="526607"/>
            <a:ext cx="10391212" cy="1323439"/>
          </a:xfrm>
          <a:prstGeom prst="rect">
            <a:avLst/>
          </a:prstGeom>
        </p:spPr>
        <p:txBody>
          <a:bodyPr wrap="square">
            <a:spAutoFit/>
          </a:bodyPr>
          <a:lstStyle/>
          <a:p>
            <a:r>
              <a:rPr lang="en-US" sz="2000" b="1" dirty="0">
                <a:solidFill>
                  <a:srgbClr val="515354"/>
                </a:solidFill>
                <a:latin typeface="Roboto"/>
              </a:rPr>
              <a:t>1. Discuss with your counselor what citizenship in the community means and what it takes to be a good citizen in your community. </a:t>
            </a:r>
            <a:endParaRPr lang="en-US" sz="2000" b="1" dirty="0" smtClean="0">
              <a:solidFill>
                <a:srgbClr val="515354"/>
              </a:solidFill>
              <a:latin typeface="Roboto"/>
            </a:endParaRPr>
          </a:p>
          <a:p>
            <a:r>
              <a:rPr lang="en-US" sz="2000" b="1" u="sng" dirty="0" smtClean="0">
                <a:solidFill>
                  <a:srgbClr val="FF0000"/>
                </a:solidFill>
                <a:latin typeface="Roboto"/>
              </a:rPr>
              <a:t>Discuss </a:t>
            </a:r>
            <a:r>
              <a:rPr lang="en-US" sz="2000" b="1" u="sng" dirty="0">
                <a:solidFill>
                  <a:srgbClr val="FF0000"/>
                </a:solidFill>
                <a:latin typeface="Roboto"/>
              </a:rPr>
              <a:t>the </a:t>
            </a:r>
            <a:r>
              <a:rPr lang="en-US" sz="2000" b="1" u="sng" dirty="0" smtClean="0">
                <a:solidFill>
                  <a:srgbClr val="FF0000"/>
                </a:solidFill>
                <a:latin typeface="Roboto"/>
              </a:rPr>
              <a:t>rights</a:t>
            </a:r>
            <a:r>
              <a:rPr lang="en-US" sz="2000" b="1" u="sng" dirty="0">
                <a:solidFill>
                  <a:srgbClr val="FF0000"/>
                </a:solidFill>
                <a:latin typeface="Roboto"/>
              </a:rPr>
              <a:t>, </a:t>
            </a:r>
            <a:endParaRPr lang="en-US" sz="2000" b="1" u="sng" dirty="0" smtClean="0">
              <a:solidFill>
                <a:srgbClr val="FF0000"/>
              </a:solidFill>
              <a:latin typeface="Roboto"/>
            </a:endParaRPr>
          </a:p>
          <a:p>
            <a:endParaRPr lang="en-US" sz="2000" b="1" dirty="0">
              <a:solidFill>
                <a:srgbClr val="515354"/>
              </a:solidFill>
              <a:latin typeface="Roboto"/>
            </a:endParaRPr>
          </a:p>
        </p:txBody>
      </p:sp>
      <p:sp>
        <p:nvSpPr>
          <p:cNvPr id="2" name="Rectangle 1"/>
          <p:cNvSpPr>
            <a:spLocks noChangeArrowheads="1"/>
          </p:cNvSpPr>
          <p:nvPr/>
        </p:nvSpPr>
        <p:spPr bwMode="auto">
          <a:xfrm>
            <a:off x="300319" y="3624764"/>
            <a:ext cx="11613776" cy="553998"/>
          </a:xfrm>
          <a:prstGeom prst="rect">
            <a:avLst/>
          </a:prstGeom>
          <a:noFill/>
          <a:ln>
            <a:noFill/>
          </a:ln>
          <a:effec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27922530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47918" y="161365"/>
            <a:ext cx="11900647" cy="654871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300319" y="304799"/>
            <a:ext cx="11613776" cy="6261847"/>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300319" y="475807"/>
            <a:ext cx="10391212" cy="2246769"/>
          </a:xfrm>
          <a:prstGeom prst="rect">
            <a:avLst/>
          </a:prstGeom>
        </p:spPr>
        <p:txBody>
          <a:bodyPr wrap="square">
            <a:spAutoFit/>
          </a:bodyPr>
          <a:lstStyle/>
          <a:p>
            <a:r>
              <a:rPr lang="en-US" sz="2000" b="1" dirty="0">
                <a:solidFill>
                  <a:srgbClr val="515354"/>
                </a:solidFill>
                <a:latin typeface="Roboto"/>
              </a:rPr>
              <a:t>1. Discuss with your counselor what citizenship in the community means and what it takes to be a good citizen in your community. </a:t>
            </a:r>
            <a:endParaRPr lang="en-US" sz="2000" b="1" dirty="0" smtClean="0">
              <a:solidFill>
                <a:srgbClr val="515354"/>
              </a:solidFill>
              <a:latin typeface="Roboto"/>
            </a:endParaRPr>
          </a:p>
          <a:p>
            <a:endParaRPr lang="en-US" sz="2000" b="1" dirty="0">
              <a:solidFill>
                <a:srgbClr val="515354"/>
              </a:solidFill>
              <a:latin typeface="Roboto"/>
            </a:endParaRPr>
          </a:p>
          <a:p>
            <a:r>
              <a:rPr lang="en-US" sz="2000" b="1" u="sng" dirty="0" smtClean="0">
                <a:solidFill>
                  <a:srgbClr val="FF0000"/>
                </a:solidFill>
                <a:latin typeface="Roboto"/>
              </a:rPr>
              <a:t>Discuss </a:t>
            </a:r>
            <a:r>
              <a:rPr lang="en-US" sz="2000" b="1" u="sng" dirty="0">
                <a:solidFill>
                  <a:srgbClr val="FF0000"/>
                </a:solidFill>
                <a:latin typeface="Roboto"/>
              </a:rPr>
              <a:t>the </a:t>
            </a:r>
            <a:r>
              <a:rPr lang="en-US" sz="2000" b="1" u="sng" dirty="0" smtClean="0">
                <a:solidFill>
                  <a:srgbClr val="FF0000"/>
                </a:solidFill>
                <a:latin typeface="Roboto"/>
              </a:rPr>
              <a:t>duties</a:t>
            </a:r>
            <a:endParaRPr lang="en-US" sz="2000" b="1" u="sng" dirty="0" smtClean="0">
              <a:solidFill>
                <a:srgbClr val="FF0000"/>
              </a:solidFill>
              <a:latin typeface="Roboto"/>
            </a:endParaRPr>
          </a:p>
          <a:p>
            <a:endParaRPr lang="en-US" sz="2000" b="1" dirty="0">
              <a:solidFill>
                <a:srgbClr val="515354"/>
              </a:solidFill>
              <a:latin typeface="Roboto"/>
            </a:endParaRPr>
          </a:p>
          <a:p>
            <a:endParaRPr lang="en-US" sz="2000" b="1" dirty="0" smtClean="0">
              <a:solidFill>
                <a:srgbClr val="515354"/>
              </a:solidFill>
              <a:latin typeface="Roboto"/>
            </a:endParaRPr>
          </a:p>
          <a:p>
            <a:endParaRPr lang="en-US" sz="2000" b="1" dirty="0">
              <a:solidFill>
                <a:srgbClr val="515354"/>
              </a:solidFill>
              <a:latin typeface="Roboto"/>
            </a:endParaRPr>
          </a:p>
        </p:txBody>
      </p:sp>
      <p:sp>
        <p:nvSpPr>
          <p:cNvPr id="2" name="Rectangle 1"/>
          <p:cNvSpPr>
            <a:spLocks noChangeArrowheads="1"/>
          </p:cNvSpPr>
          <p:nvPr/>
        </p:nvSpPr>
        <p:spPr bwMode="auto">
          <a:xfrm>
            <a:off x="300319" y="3571740"/>
            <a:ext cx="11497981" cy="738664"/>
          </a:xfrm>
          <a:prstGeom prst="rect">
            <a:avLst/>
          </a:prstGeom>
          <a:noFill/>
          <a:ln>
            <a:noFill/>
          </a:ln>
          <a:effec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en-US" altLang="en-US" sz="1200" b="0" u="sng" strike="noStrike" cap="none" normalizeH="0" baseline="0" dirty="0" smtClean="0">
                <a:ln>
                  <a:noFill/>
                </a:ln>
                <a:solidFill>
                  <a:srgbClr val="FF0000"/>
                </a:solidFill>
                <a:effectLst/>
                <a:latin typeface="Google Sans"/>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49442209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47918" y="161365"/>
            <a:ext cx="11900647" cy="654871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300319" y="313765"/>
            <a:ext cx="11613776" cy="6261847"/>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300319" y="475807"/>
            <a:ext cx="10391212" cy="2246769"/>
          </a:xfrm>
          <a:prstGeom prst="rect">
            <a:avLst/>
          </a:prstGeom>
        </p:spPr>
        <p:txBody>
          <a:bodyPr wrap="square">
            <a:spAutoFit/>
          </a:bodyPr>
          <a:lstStyle/>
          <a:p>
            <a:r>
              <a:rPr lang="en-US" sz="2000" b="1" dirty="0">
                <a:solidFill>
                  <a:srgbClr val="515354"/>
                </a:solidFill>
                <a:latin typeface="Roboto"/>
              </a:rPr>
              <a:t>1. Discuss with your counselor what citizenship in the community means and what it takes to be a good citizen in your community. </a:t>
            </a:r>
            <a:endParaRPr lang="en-US" sz="2000" b="1" dirty="0" smtClean="0">
              <a:solidFill>
                <a:srgbClr val="515354"/>
              </a:solidFill>
              <a:latin typeface="Roboto"/>
            </a:endParaRPr>
          </a:p>
          <a:p>
            <a:endParaRPr lang="en-US" sz="2000" b="1" dirty="0">
              <a:solidFill>
                <a:srgbClr val="515354"/>
              </a:solidFill>
              <a:latin typeface="Roboto"/>
            </a:endParaRPr>
          </a:p>
          <a:p>
            <a:r>
              <a:rPr lang="en-US" sz="2000" b="1" u="sng" dirty="0" smtClean="0">
                <a:solidFill>
                  <a:srgbClr val="FF0000"/>
                </a:solidFill>
                <a:latin typeface="Roboto"/>
              </a:rPr>
              <a:t>Discuss </a:t>
            </a:r>
            <a:r>
              <a:rPr lang="en-US" sz="2000" b="1" dirty="0" smtClean="0">
                <a:solidFill>
                  <a:srgbClr val="515354"/>
                </a:solidFill>
                <a:latin typeface="Roboto"/>
              </a:rPr>
              <a:t>the</a:t>
            </a:r>
            <a:r>
              <a:rPr lang="en-US" sz="2000" b="1" dirty="0">
                <a:solidFill>
                  <a:srgbClr val="515354"/>
                </a:solidFill>
                <a:latin typeface="Roboto"/>
              </a:rPr>
              <a:t> </a:t>
            </a:r>
            <a:r>
              <a:rPr lang="en-US" sz="2000" b="1" dirty="0" smtClean="0">
                <a:solidFill>
                  <a:srgbClr val="515354"/>
                </a:solidFill>
                <a:latin typeface="Roboto"/>
              </a:rPr>
              <a:t>obligations </a:t>
            </a:r>
            <a:r>
              <a:rPr lang="en-US" sz="2000" b="1" dirty="0">
                <a:solidFill>
                  <a:srgbClr val="515354"/>
                </a:solidFill>
                <a:latin typeface="Roboto"/>
              </a:rPr>
              <a:t>of </a:t>
            </a:r>
            <a:r>
              <a:rPr lang="en-US" sz="2000" b="1" dirty="0" smtClean="0">
                <a:solidFill>
                  <a:srgbClr val="515354"/>
                </a:solidFill>
                <a:latin typeface="Roboto"/>
              </a:rPr>
              <a:t>citizenship</a:t>
            </a:r>
            <a:endParaRPr lang="en-US" sz="2000" b="1" dirty="0" smtClean="0">
              <a:solidFill>
                <a:srgbClr val="515354"/>
              </a:solidFill>
              <a:latin typeface="Roboto"/>
            </a:endParaRPr>
          </a:p>
          <a:p>
            <a:endParaRPr lang="en-US" sz="2000" b="1" dirty="0">
              <a:solidFill>
                <a:srgbClr val="515354"/>
              </a:solidFill>
              <a:latin typeface="Roboto"/>
            </a:endParaRPr>
          </a:p>
          <a:p>
            <a:endParaRPr lang="en-US" sz="2000" b="1" dirty="0" smtClean="0">
              <a:solidFill>
                <a:srgbClr val="515354"/>
              </a:solidFill>
              <a:latin typeface="Roboto"/>
            </a:endParaRPr>
          </a:p>
          <a:p>
            <a:endParaRPr lang="en-US" sz="2000" b="1" dirty="0">
              <a:solidFill>
                <a:srgbClr val="515354"/>
              </a:solidFill>
              <a:latin typeface="Roboto"/>
            </a:endParaRPr>
          </a:p>
        </p:txBody>
      </p:sp>
      <p:sp>
        <p:nvSpPr>
          <p:cNvPr id="2" name="Rectangle 1"/>
          <p:cNvSpPr>
            <a:spLocks noChangeArrowheads="1"/>
          </p:cNvSpPr>
          <p:nvPr/>
        </p:nvSpPr>
        <p:spPr bwMode="auto">
          <a:xfrm>
            <a:off x="407258" y="2353703"/>
            <a:ext cx="11381966" cy="1061829"/>
          </a:xfrm>
          <a:prstGeom prst="rect">
            <a:avLst/>
          </a:prstGeom>
          <a:noFill/>
          <a:ln>
            <a:noFill/>
          </a:ln>
          <a:effectLst/>
        </p:spPr>
        <p:txBody>
          <a:bodyPr vert="horz" wrap="squar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rgbClr val="FF0000"/>
                </a:solidFill>
                <a:effectLst/>
                <a:latin typeface="Google Sans"/>
              </a:rPr>
              <a:t>Legal Obligations (Mandatory)</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1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200" b="0" i="0" u="none" strike="noStrike" cap="none" normalizeH="0" baseline="0" dirty="0" smtClean="0">
              <a:ln>
                <a:noFill/>
              </a:ln>
              <a:solidFill>
                <a:srgbClr val="0A0A0A"/>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200" b="0" i="0" u="none" strike="noStrike" cap="none" normalizeH="0" baseline="0" dirty="0" smtClean="0">
              <a:ln>
                <a:noFill/>
              </a:ln>
              <a:solidFill>
                <a:srgbClr val="0A0A0A"/>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4" name="Rectangle 2"/>
          <p:cNvSpPr>
            <a:spLocks noChangeArrowheads="1"/>
          </p:cNvSpPr>
          <p:nvPr/>
        </p:nvSpPr>
        <p:spPr bwMode="auto">
          <a:xfrm>
            <a:off x="407258" y="3914181"/>
            <a:ext cx="11381966" cy="415498"/>
          </a:xfrm>
          <a:prstGeom prst="rect">
            <a:avLst/>
          </a:prstGeom>
          <a:noFill/>
          <a:ln>
            <a:noFill/>
          </a:ln>
          <a:effectLst/>
        </p:spPr>
        <p:txBody>
          <a:bodyPr vert="horz" wrap="squar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rgbClr val="FF0000"/>
                </a:solidFill>
                <a:effectLst/>
                <a:latin typeface="Google Sans"/>
              </a:rPr>
              <a:t>Civic Responsibilities (Expected in the Community)</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100" b="0" i="0" u="none" strike="noStrike" cap="none" normalizeH="0" baseline="0" dirty="0" smtClean="0">
              <a:ln>
                <a:noFill/>
              </a:ln>
              <a:solidFill>
                <a:schemeClr val="tx1"/>
              </a:solidFill>
              <a:effectLst/>
            </a:endParaRPr>
          </a:p>
        </p:txBody>
      </p:sp>
    </p:spTree>
    <p:extLst>
      <p:ext uri="{BB962C8B-B14F-4D97-AF65-F5344CB8AC3E}">
        <p14:creationId xmlns:p14="http://schemas.microsoft.com/office/powerpoint/2010/main" val="287393648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47918" y="161365"/>
            <a:ext cx="11900647" cy="654871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300319" y="313765"/>
            <a:ext cx="11613776" cy="6261847"/>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314888" y="456757"/>
            <a:ext cx="11472581" cy="5355312"/>
          </a:xfrm>
          <a:prstGeom prst="rect">
            <a:avLst/>
          </a:prstGeom>
        </p:spPr>
        <p:txBody>
          <a:bodyPr wrap="square">
            <a:spAutoFit/>
          </a:bodyPr>
          <a:lstStyle/>
          <a:p>
            <a:r>
              <a:rPr lang="en-US" b="1" dirty="0" smtClean="0">
                <a:solidFill>
                  <a:srgbClr val="515354"/>
                </a:solidFill>
                <a:latin typeface="Roboto"/>
              </a:rPr>
              <a:t>2</a:t>
            </a:r>
            <a:r>
              <a:rPr lang="en-US" b="1" dirty="0">
                <a:solidFill>
                  <a:srgbClr val="515354"/>
                </a:solidFill>
                <a:latin typeface="Roboto"/>
              </a:rPr>
              <a:t>. Do the following:</a:t>
            </a:r>
          </a:p>
          <a:p>
            <a:pPr>
              <a:buFont typeface="Arial" panose="020B0604020202020204" pitchFamily="34" charset="0"/>
              <a:buChar char="•"/>
            </a:pPr>
            <a:r>
              <a:rPr lang="en-US" dirty="0">
                <a:solidFill>
                  <a:srgbClr val="515354"/>
                </a:solidFill>
                <a:latin typeface="Roboto"/>
              </a:rPr>
              <a:t>(a) Using an electronic mapping tool or paper map, locate and pinpoint the following services and landmarks in your community. Determine and record the distances from your home including driving time AND either walking or biking time.</a:t>
            </a:r>
          </a:p>
          <a:p>
            <a:pPr>
              <a:lnSpc>
                <a:spcPct val="250000"/>
              </a:lnSpc>
              <a:buFont typeface="Arial" panose="020B0604020202020204" pitchFamily="34" charset="0"/>
              <a:buChar char="•"/>
            </a:pPr>
            <a:r>
              <a:rPr lang="en-US" dirty="0">
                <a:solidFill>
                  <a:srgbClr val="515354"/>
                </a:solidFill>
                <a:latin typeface="Roboto"/>
              </a:rPr>
              <a:t>(1) Chief government buildings such as your city hall, county courthouse, and public works/services facilities</a:t>
            </a:r>
          </a:p>
          <a:p>
            <a:pPr>
              <a:lnSpc>
                <a:spcPct val="250000"/>
              </a:lnSpc>
              <a:buFont typeface="Arial" panose="020B0604020202020204" pitchFamily="34" charset="0"/>
              <a:buChar char="•"/>
            </a:pPr>
            <a:r>
              <a:rPr lang="en-US" dirty="0">
                <a:solidFill>
                  <a:srgbClr val="515354"/>
                </a:solidFill>
                <a:latin typeface="Roboto"/>
              </a:rPr>
              <a:t>(2) Fire station, police station, and hospital nearest your home</a:t>
            </a:r>
          </a:p>
          <a:p>
            <a:pPr>
              <a:lnSpc>
                <a:spcPct val="250000"/>
              </a:lnSpc>
              <a:buFont typeface="Arial" panose="020B0604020202020204" pitchFamily="34" charset="0"/>
              <a:buChar char="•"/>
            </a:pPr>
            <a:r>
              <a:rPr lang="en-US" dirty="0">
                <a:solidFill>
                  <a:srgbClr val="515354"/>
                </a:solidFill>
                <a:latin typeface="Roboto"/>
              </a:rPr>
              <a:t>(3) Parks, playgrounds, recreation areas, and trails</a:t>
            </a:r>
          </a:p>
          <a:p>
            <a:pPr>
              <a:lnSpc>
                <a:spcPct val="250000"/>
              </a:lnSpc>
              <a:buFont typeface="Arial" panose="020B0604020202020204" pitchFamily="34" charset="0"/>
              <a:buChar char="•"/>
            </a:pPr>
            <a:r>
              <a:rPr lang="en-US" dirty="0">
                <a:solidFill>
                  <a:srgbClr val="515354"/>
                </a:solidFill>
                <a:latin typeface="Roboto"/>
              </a:rPr>
              <a:t>(4) Historical or other interesting points of interest.</a:t>
            </a:r>
          </a:p>
          <a:p>
            <a:pPr>
              <a:lnSpc>
                <a:spcPct val="250000"/>
              </a:lnSpc>
              <a:buFont typeface="Arial" panose="020B0604020202020204" pitchFamily="34" charset="0"/>
              <a:buChar char="•"/>
            </a:pPr>
            <a:r>
              <a:rPr lang="en-US" dirty="0">
                <a:solidFill>
                  <a:srgbClr val="515354"/>
                </a:solidFill>
                <a:latin typeface="Roboto"/>
              </a:rPr>
              <a:t>(b) Chart the organization of your local or state government. Show the top offices and tell whether they are elected </a:t>
            </a:r>
            <a:r>
              <a:rPr lang="en-US" dirty="0" smtClean="0">
                <a:solidFill>
                  <a:srgbClr val="515354"/>
                </a:solidFill>
                <a:latin typeface="Roboto"/>
              </a:rPr>
              <a:t>or</a:t>
            </a:r>
            <a:endParaRPr lang="en-US" b="1" dirty="0">
              <a:solidFill>
                <a:srgbClr val="515354"/>
              </a:solidFill>
              <a:latin typeface="Roboto"/>
            </a:endParaRPr>
          </a:p>
        </p:txBody>
      </p:sp>
      <p:sp>
        <p:nvSpPr>
          <p:cNvPr id="4" name="TextBox 3"/>
          <p:cNvSpPr txBox="1"/>
          <p:nvPr/>
        </p:nvSpPr>
        <p:spPr>
          <a:xfrm rot="20368869">
            <a:off x="4521691" y="4390136"/>
            <a:ext cx="7499425" cy="1107996"/>
          </a:xfrm>
          <a:prstGeom prst="rect">
            <a:avLst/>
          </a:prstGeom>
          <a:noFill/>
        </p:spPr>
        <p:txBody>
          <a:bodyPr wrap="none" rtlCol="0">
            <a:spAutoFit/>
          </a:bodyPr>
          <a:lstStyle/>
          <a:p>
            <a:r>
              <a:rPr lang="en-US" sz="6600" b="1" dirty="0" smtClean="0">
                <a:solidFill>
                  <a:srgbClr val="FF0000"/>
                </a:solidFill>
              </a:rPr>
              <a:t>See next set of slides</a:t>
            </a:r>
            <a:endParaRPr lang="en-US" sz="6600" b="1" dirty="0">
              <a:solidFill>
                <a:srgbClr val="FF0000"/>
              </a:solidFill>
            </a:endParaRPr>
          </a:p>
        </p:txBody>
      </p:sp>
    </p:spTree>
    <p:extLst>
      <p:ext uri="{BB962C8B-B14F-4D97-AF65-F5344CB8AC3E}">
        <p14:creationId xmlns:p14="http://schemas.microsoft.com/office/powerpoint/2010/main" val="24103715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33731" t="15441" r="21635" b="13052"/>
          <a:stretch/>
        </p:blipFill>
        <p:spPr>
          <a:xfrm>
            <a:off x="363071" y="559112"/>
            <a:ext cx="6583680" cy="5930155"/>
          </a:xfrm>
          <a:prstGeom prst="rect">
            <a:avLst/>
          </a:prstGeom>
        </p:spPr>
      </p:pic>
      <p:sp>
        <p:nvSpPr>
          <p:cNvPr id="3" name="Rectangle 2"/>
          <p:cNvSpPr/>
          <p:nvPr/>
        </p:nvSpPr>
        <p:spPr>
          <a:xfrm>
            <a:off x="363071" y="363069"/>
            <a:ext cx="11509682" cy="954107"/>
          </a:xfrm>
          <a:prstGeom prst="rect">
            <a:avLst/>
          </a:prstGeom>
          <a:solidFill>
            <a:srgbClr val="FFFF00"/>
          </a:solidFill>
          <a:ln>
            <a:solidFill>
              <a:schemeClr val="tx1"/>
            </a:solidFill>
          </a:ln>
        </p:spPr>
        <p:txBody>
          <a:bodyPr wrap="square">
            <a:spAutoFit/>
          </a:bodyPr>
          <a:lstStyle/>
          <a:p>
            <a:r>
              <a:rPr lang="en-US" sz="800" b="1" dirty="0">
                <a:solidFill>
                  <a:srgbClr val="515354"/>
                </a:solidFill>
                <a:latin typeface="Roboto"/>
              </a:rPr>
              <a:t>2. Do the following:</a:t>
            </a:r>
          </a:p>
          <a:p>
            <a:pPr>
              <a:buFont typeface="Arial" panose="020B0604020202020204" pitchFamily="34" charset="0"/>
              <a:buChar char="•"/>
            </a:pPr>
            <a:r>
              <a:rPr lang="en-US" sz="800" dirty="0">
                <a:solidFill>
                  <a:srgbClr val="515354"/>
                </a:solidFill>
                <a:latin typeface="Roboto"/>
              </a:rPr>
              <a:t>(a) Using an electronic mapping tool or paper map, locate and pinpoint the following services and landmarks in your community. Determine and record the distances from your home including driving time AND either walking or biking time.</a:t>
            </a:r>
          </a:p>
          <a:p>
            <a:pPr>
              <a:buFont typeface="Arial" panose="020B0604020202020204" pitchFamily="34" charset="0"/>
              <a:buChar char="•"/>
            </a:pPr>
            <a:r>
              <a:rPr lang="en-US" sz="800" b="1" dirty="0">
                <a:solidFill>
                  <a:srgbClr val="FF0000"/>
                </a:solidFill>
                <a:latin typeface="Roboto"/>
              </a:rPr>
              <a:t>(1) Chief government buildings such as your city hall, county courthouse, and public works/services facilities</a:t>
            </a:r>
          </a:p>
          <a:p>
            <a:pPr>
              <a:buFont typeface="Arial" panose="020B0604020202020204" pitchFamily="34" charset="0"/>
              <a:buChar char="•"/>
            </a:pPr>
            <a:r>
              <a:rPr lang="en-US" sz="800" dirty="0">
                <a:solidFill>
                  <a:srgbClr val="515354"/>
                </a:solidFill>
                <a:latin typeface="Roboto"/>
              </a:rPr>
              <a:t>(2) Fire station, police station, and hospital nearest your home</a:t>
            </a:r>
          </a:p>
          <a:p>
            <a:pPr>
              <a:buFont typeface="Arial" panose="020B0604020202020204" pitchFamily="34" charset="0"/>
              <a:buChar char="•"/>
            </a:pPr>
            <a:r>
              <a:rPr lang="en-US" sz="800" dirty="0">
                <a:solidFill>
                  <a:srgbClr val="515354"/>
                </a:solidFill>
                <a:latin typeface="Roboto"/>
              </a:rPr>
              <a:t>(3) Parks, playgrounds, recreation areas, and trails</a:t>
            </a:r>
          </a:p>
          <a:p>
            <a:pPr>
              <a:buFont typeface="Arial" panose="020B0604020202020204" pitchFamily="34" charset="0"/>
              <a:buChar char="•"/>
            </a:pPr>
            <a:r>
              <a:rPr lang="en-US" sz="800" dirty="0">
                <a:solidFill>
                  <a:srgbClr val="515354"/>
                </a:solidFill>
                <a:latin typeface="Roboto"/>
              </a:rPr>
              <a:t>(4) Historical or other interesting points of interest.</a:t>
            </a:r>
          </a:p>
          <a:p>
            <a:pPr>
              <a:buFont typeface="Arial" panose="020B0604020202020204" pitchFamily="34" charset="0"/>
              <a:buChar char="•"/>
            </a:pPr>
            <a:r>
              <a:rPr lang="en-US" sz="800" dirty="0">
                <a:solidFill>
                  <a:srgbClr val="515354"/>
                </a:solidFill>
                <a:latin typeface="Roboto"/>
              </a:rPr>
              <a:t>(b) Chart the organization of your local or state government. Show the top offices and tell whether they are elected or appointed.</a:t>
            </a:r>
            <a:endParaRPr lang="en-US" sz="800" dirty="0">
              <a:solidFill>
                <a:srgbClr val="515354"/>
              </a:solidFill>
              <a:latin typeface="Roboto"/>
            </a:endParaRPr>
          </a:p>
        </p:txBody>
      </p:sp>
      <p:pic>
        <p:nvPicPr>
          <p:cNvPr id="4" name="Picture 3"/>
          <p:cNvPicPr>
            <a:picLocks noChangeAspect="1"/>
          </p:cNvPicPr>
          <p:nvPr/>
        </p:nvPicPr>
        <p:blipFill rotWithShape="1">
          <a:blip r:embed="rId3"/>
          <a:srcRect l="46239" t="29440" r="5491" b="10691"/>
          <a:stretch/>
        </p:blipFill>
        <p:spPr>
          <a:xfrm>
            <a:off x="7028689" y="3168552"/>
            <a:ext cx="4762125" cy="3320715"/>
          </a:xfrm>
          <a:prstGeom prst="rect">
            <a:avLst/>
          </a:prstGeom>
        </p:spPr>
      </p:pic>
    </p:spTree>
    <p:extLst>
      <p:ext uri="{BB962C8B-B14F-4D97-AF65-F5344CB8AC3E}">
        <p14:creationId xmlns:p14="http://schemas.microsoft.com/office/powerpoint/2010/main" val="289240388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5028</TotalTime>
  <Words>207</Words>
  <Application>Microsoft Office PowerPoint</Application>
  <PresentationFormat>Widescreen</PresentationFormat>
  <Paragraphs>144</Paragraphs>
  <Slides>23</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23</vt:i4>
      </vt:variant>
    </vt:vector>
  </HeadingPairs>
  <TitlesOfParts>
    <vt:vector size="32" baseType="lpstr">
      <vt:lpstr>Arial</vt:lpstr>
      <vt:lpstr>Calibri</vt:lpstr>
      <vt:lpstr>Calibri Light</vt:lpstr>
      <vt:lpstr>Google Sans</vt:lpstr>
      <vt:lpstr>Nunito Sans</vt:lpstr>
      <vt:lpstr>Quicksand</vt:lpstr>
      <vt:lpstr>Roboto</vt:lpstr>
      <vt:lpstr>Roboto Slab</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mollie bertrand</dc:creator>
  <cp:lastModifiedBy>mollie bertrand</cp:lastModifiedBy>
  <cp:revision>30</cp:revision>
  <dcterms:created xsi:type="dcterms:W3CDTF">2025-11-29T23:57:03Z</dcterms:created>
  <dcterms:modified xsi:type="dcterms:W3CDTF">2026-02-16T02:46:13Z</dcterms:modified>
</cp:coreProperties>
</file>