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6" r:id="rId10"/>
    <p:sldId id="264" r:id="rId11"/>
    <p:sldId id="270" r:id="rId12"/>
    <p:sldId id="269" r:id="rId13"/>
    <p:sldId id="268" r:id="rId14"/>
    <p:sldId id="267" r:id="rId15"/>
    <p:sldId id="271" r:id="rId16"/>
    <p:sldId id="273" r:id="rId17"/>
    <p:sldId id="274" r:id="rId18"/>
    <p:sldId id="272" r:id="rId19"/>
    <p:sldId id="265" r:id="rId20"/>
    <p:sldId id="280" r:id="rId21"/>
    <p:sldId id="275" r:id="rId22"/>
    <p:sldId id="281" r:id="rId23"/>
    <p:sldId id="276" r:id="rId24"/>
    <p:sldId id="277" r:id="rId25"/>
    <p:sldId id="278" r:id="rId26"/>
    <p:sldId id="279"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1" d="100"/>
          <a:sy n="71" d="100"/>
        </p:scale>
        <p:origin x="618" y="60"/>
      </p:cViewPr>
      <p:guideLst/>
    </p:cSldViewPr>
  </p:slideViewPr>
  <p:notesTextViewPr>
    <p:cViewPr>
      <p:scale>
        <a:sx n="1" d="1"/>
        <a:sy n="1" d="1"/>
      </p:scale>
      <p:origin x="0" y="0"/>
    </p:cViewPr>
  </p:notesTextViewPr>
  <p:sorterViewPr>
    <p:cViewPr>
      <p:scale>
        <a:sx n="100" d="100"/>
        <a:sy n="100" d="100"/>
      </p:scale>
      <p:origin x="0" y="-793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79A8F76-F70A-6CC7-1037-5B14F46A7E7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CFB1E94F-8F70-282F-C8AA-D837DDA22C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4AF61EF0-45F4-C4AF-7DA2-DBCECBDFDABC}"/>
              </a:ext>
            </a:extLst>
          </p:cNvPr>
          <p:cNvSpPr>
            <a:spLocks noGrp="1"/>
          </p:cNvSpPr>
          <p:nvPr>
            <p:ph type="dt" sz="half" idx="10"/>
          </p:nvPr>
        </p:nvSpPr>
        <p:spPr/>
        <p:txBody>
          <a:bodyPr/>
          <a:lstStyle/>
          <a:p>
            <a:fld id="{F91BC6A6-E01F-4B82-8610-260911073EEA}" type="datetimeFigureOut">
              <a:rPr lang="en-US" smtClean="0"/>
              <a:t>1/3/2026</a:t>
            </a:fld>
            <a:endParaRPr lang="en-US"/>
          </a:p>
        </p:txBody>
      </p:sp>
      <p:sp>
        <p:nvSpPr>
          <p:cNvPr id="5" name="Footer Placeholder 4">
            <a:extLst>
              <a:ext uri="{FF2B5EF4-FFF2-40B4-BE49-F238E27FC236}">
                <a16:creationId xmlns:a16="http://schemas.microsoft.com/office/drawing/2014/main" xmlns="" id="{54839280-C524-279D-5219-4E4E1C1B95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5297C2C-120A-6AEA-39C3-E0E73CF7B064}"/>
              </a:ext>
            </a:extLst>
          </p:cNvPr>
          <p:cNvSpPr>
            <a:spLocks noGrp="1"/>
          </p:cNvSpPr>
          <p:nvPr>
            <p:ph type="sldNum" sz="quarter" idx="12"/>
          </p:nvPr>
        </p:nvSpPr>
        <p:spPr/>
        <p:txBody>
          <a:bodyPr/>
          <a:lstStyle/>
          <a:p>
            <a:fld id="{CA3BFE5F-95B5-4577-89C9-F8EC5E6C431C}" type="slidenum">
              <a:rPr lang="en-US" smtClean="0"/>
              <a:t>‹#›</a:t>
            </a:fld>
            <a:endParaRPr lang="en-US"/>
          </a:p>
        </p:txBody>
      </p:sp>
    </p:spTree>
    <p:extLst>
      <p:ext uri="{BB962C8B-B14F-4D97-AF65-F5344CB8AC3E}">
        <p14:creationId xmlns:p14="http://schemas.microsoft.com/office/powerpoint/2010/main" val="2027962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1425E22-912B-EF5B-81CB-014685CB236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F3031497-96F6-C727-AD55-C121AF1EF74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266D08C-F10F-BA96-2349-A733ED7CAE84}"/>
              </a:ext>
            </a:extLst>
          </p:cNvPr>
          <p:cNvSpPr>
            <a:spLocks noGrp="1"/>
          </p:cNvSpPr>
          <p:nvPr>
            <p:ph type="dt" sz="half" idx="10"/>
          </p:nvPr>
        </p:nvSpPr>
        <p:spPr/>
        <p:txBody>
          <a:bodyPr/>
          <a:lstStyle/>
          <a:p>
            <a:fld id="{F91BC6A6-E01F-4B82-8610-260911073EEA}" type="datetimeFigureOut">
              <a:rPr lang="en-US" smtClean="0"/>
              <a:t>1/3/2026</a:t>
            </a:fld>
            <a:endParaRPr lang="en-US"/>
          </a:p>
        </p:txBody>
      </p:sp>
      <p:sp>
        <p:nvSpPr>
          <p:cNvPr id="5" name="Footer Placeholder 4">
            <a:extLst>
              <a:ext uri="{FF2B5EF4-FFF2-40B4-BE49-F238E27FC236}">
                <a16:creationId xmlns:a16="http://schemas.microsoft.com/office/drawing/2014/main" xmlns="" id="{0BA01723-9AFF-9598-DAF9-4AEE94D4EF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FC34F626-8576-1DB7-D662-62E5EAA88679}"/>
              </a:ext>
            </a:extLst>
          </p:cNvPr>
          <p:cNvSpPr>
            <a:spLocks noGrp="1"/>
          </p:cNvSpPr>
          <p:nvPr>
            <p:ph type="sldNum" sz="quarter" idx="12"/>
          </p:nvPr>
        </p:nvSpPr>
        <p:spPr/>
        <p:txBody>
          <a:bodyPr/>
          <a:lstStyle/>
          <a:p>
            <a:fld id="{CA3BFE5F-95B5-4577-89C9-F8EC5E6C431C}" type="slidenum">
              <a:rPr lang="en-US" smtClean="0"/>
              <a:t>‹#›</a:t>
            </a:fld>
            <a:endParaRPr lang="en-US"/>
          </a:p>
        </p:txBody>
      </p:sp>
    </p:spTree>
    <p:extLst>
      <p:ext uri="{BB962C8B-B14F-4D97-AF65-F5344CB8AC3E}">
        <p14:creationId xmlns:p14="http://schemas.microsoft.com/office/powerpoint/2010/main" val="29716909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A9111E28-3A7B-08DB-BD74-02E00CF9EF8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45B6A635-1B8B-D2AF-E135-8A8E4B4F9D9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91092F5-AF2A-C245-60CE-82777C3CF173}"/>
              </a:ext>
            </a:extLst>
          </p:cNvPr>
          <p:cNvSpPr>
            <a:spLocks noGrp="1"/>
          </p:cNvSpPr>
          <p:nvPr>
            <p:ph type="dt" sz="half" idx="10"/>
          </p:nvPr>
        </p:nvSpPr>
        <p:spPr/>
        <p:txBody>
          <a:bodyPr/>
          <a:lstStyle/>
          <a:p>
            <a:fld id="{F91BC6A6-E01F-4B82-8610-260911073EEA}" type="datetimeFigureOut">
              <a:rPr lang="en-US" smtClean="0"/>
              <a:t>1/3/2026</a:t>
            </a:fld>
            <a:endParaRPr lang="en-US"/>
          </a:p>
        </p:txBody>
      </p:sp>
      <p:sp>
        <p:nvSpPr>
          <p:cNvPr id="5" name="Footer Placeholder 4">
            <a:extLst>
              <a:ext uri="{FF2B5EF4-FFF2-40B4-BE49-F238E27FC236}">
                <a16:creationId xmlns:a16="http://schemas.microsoft.com/office/drawing/2014/main" xmlns="" id="{403318A7-EE73-37BB-AA9E-44DDF7C633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048CE19-04BB-9889-0636-13F2ED9DECD9}"/>
              </a:ext>
            </a:extLst>
          </p:cNvPr>
          <p:cNvSpPr>
            <a:spLocks noGrp="1"/>
          </p:cNvSpPr>
          <p:nvPr>
            <p:ph type="sldNum" sz="quarter" idx="12"/>
          </p:nvPr>
        </p:nvSpPr>
        <p:spPr/>
        <p:txBody>
          <a:bodyPr/>
          <a:lstStyle/>
          <a:p>
            <a:fld id="{CA3BFE5F-95B5-4577-89C9-F8EC5E6C431C}" type="slidenum">
              <a:rPr lang="en-US" smtClean="0"/>
              <a:t>‹#›</a:t>
            </a:fld>
            <a:endParaRPr lang="en-US"/>
          </a:p>
        </p:txBody>
      </p:sp>
    </p:spTree>
    <p:extLst>
      <p:ext uri="{BB962C8B-B14F-4D97-AF65-F5344CB8AC3E}">
        <p14:creationId xmlns:p14="http://schemas.microsoft.com/office/powerpoint/2010/main" val="32454720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5E55D88-5D7C-B782-557A-8FC9672A917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27E5909-8195-76EF-36D3-75C0F1E4C45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1378212-4744-544D-D2E6-6F5FEE1F9206}"/>
              </a:ext>
            </a:extLst>
          </p:cNvPr>
          <p:cNvSpPr>
            <a:spLocks noGrp="1"/>
          </p:cNvSpPr>
          <p:nvPr>
            <p:ph type="dt" sz="half" idx="10"/>
          </p:nvPr>
        </p:nvSpPr>
        <p:spPr/>
        <p:txBody>
          <a:bodyPr/>
          <a:lstStyle/>
          <a:p>
            <a:fld id="{F91BC6A6-E01F-4B82-8610-260911073EEA}" type="datetimeFigureOut">
              <a:rPr lang="en-US" smtClean="0"/>
              <a:t>1/3/2026</a:t>
            </a:fld>
            <a:endParaRPr lang="en-US"/>
          </a:p>
        </p:txBody>
      </p:sp>
      <p:sp>
        <p:nvSpPr>
          <p:cNvPr id="5" name="Footer Placeholder 4">
            <a:extLst>
              <a:ext uri="{FF2B5EF4-FFF2-40B4-BE49-F238E27FC236}">
                <a16:creationId xmlns:a16="http://schemas.microsoft.com/office/drawing/2014/main" xmlns="" id="{033A502B-ACC5-BFEC-91B6-E8A6094212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9343CD0A-8048-FFF8-814B-FA485AF5F7DD}"/>
              </a:ext>
            </a:extLst>
          </p:cNvPr>
          <p:cNvSpPr>
            <a:spLocks noGrp="1"/>
          </p:cNvSpPr>
          <p:nvPr>
            <p:ph type="sldNum" sz="quarter" idx="12"/>
          </p:nvPr>
        </p:nvSpPr>
        <p:spPr/>
        <p:txBody>
          <a:bodyPr/>
          <a:lstStyle/>
          <a:p>
            <a:fld id="{CA3BFE5F-95B5-4577-89C9-F8EC5E6C431C}" type="slidenum">
              <a:rPr lang="en-US" smtClean="0"/>
              <a:t>‹#›</a:t>
            </a:fld>
            <a:endParaRPr lang="en-US"/>
          </a:p>
        </p:txBody>
      </p:sp>
    </p:spTree>
    <p:extLst>
      <p:ext uri="{BB962C8B-B14F-4D97-AF65-F5344CB8AC3E}">
        <p14:creationId xmlns:p14="http://schemas.microsoft.com/office/powerpoint/2010/main" val="633664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F5FD697-B6D4-BE95-FCA4-C3B38CBCCAB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493A4555-AE13-82DE-1F85-472D7D20556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D73DBD77-3021-9EF0-8E9E-93258694AE86}"/>
              </a:ext>
            </a:extLst>
          </p:cNvPr>
          <p:cNvSpPr>
            <a:spLocks noGrp="1"/>
          </p:cNvSpPr>
          <p:nvPr>
            <p:ph type="dt" sz="half" idx="10"/>
          </p:nvPr>
        </p:nvSpPr>
        <p:spPr/>
        <p:txBody>
          <a:bodyPr/>
          <a:lstStyle/>
          <a:p>
            <a:fld id="{F91BC6A6-E01F-4B82-8610-260911073EEA}" type="datetimeFigureOut">
              <a:rPr lang="en-US" smtClean="0"/>
              <a:t>1/3/2026</a:t>
            </a:fld>
            <a:endParaRPr lang="en-US"/>
          </a:p>
        </p:txBody>
      </p:sp>
      <p:sp>
        <p:nvSpPr>
          <p:cNvPr id="5" name="Footer Placeholder 4">
            <a:extLst>
              <a:ext uri="{FF2B5EF4-FFF2-40B4-BE49-F238E27FC236}">
                <a16:creationId xmlns:a16="http://schemas.microsoft.com/office/drawing/2014/main" xmlns="" id="{5A99AA7A-A897-9950-E9C6-6CCAEEDE19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9DD961A-3735-8C8E-214C-15B98206A75C}"/>
              </a:ext>
            </a:extLst>
          </p:cNvPr>
          <p:cNvSpPr>
            <a:spLocks noGrp="1"/>
          </p:cNvSpPr>
          <p:nvPr>
            <p:ph type="sldNum" sz="quarter" idx="12"/>
          </p:nvPr>
        </p:nvSpPr>
        <p:spPr/>
        <p:txBody>
          <a:bodyPr/>
          <a:lstStyle/>
          <a:p>
            <a:fld id="{CA3BFE5F-95B5-4577-89C9-F8EC5E6C431C}" type="slidenum">
              <a:rPr lang="en-US" smtClean="0"/>
              <a:t>‹#›</a:t>
            </a:fld>
            <a:endParaRPr lang="en-US"/>
          </a:p>
        </p:txBody>
      </p:sp>
    </p:spTree>
    <p:extLst>
      <p:ext uri="{BB962C8B-B14F-4D97-AF65-F5344CB8AC3E}">
        <p14:creationId xmlns:p14="http://schemas.microsoft.com/office/powerpoint/2010/main" val="14011234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5B3AFDB-1EB2-2A80-BE60-B5D46B62030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B6A2B22-20C9-BC04-4449-B25CB2258F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80F74B32-6D7F-7AB3-BE0A-8D324479DF3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0428A03A-12C0-B6C2-C7CE-9A947D535505}"/>
              </a:ext>
            </a:extLst>
          </p:cNvPr>
          <p:cNvSpPr>
            <a:spLocks noGrp="1"/>
          </p:cNvSpPr>
          <p:nvPr>
            <p:ph type="dt" sz="half" idx="10"/>
          </p:nvPr>
        </p:nvSpPr>
        <p:spPr/>
        <p:txBody>
          <a:bodyPr/>
          <a:lstStyle/>
          <a:p>
            <a:fld id="{F91BC6A6-E01F-4B82-8610-260911073EEA}" type="datetimeFigureOut">
              <a:rPr lang="en-US" smtClean="0"/>
              <a:t>1/3/2026</a:t>
            </a:fld>
            <a:endParaRPr lang="en-US"/>
          </a:p>
        </p:txBody>
      </p:sp>
      <p:sp>
        <p:nvSpPr>
          <p:cNvPr id="6" name="Footer Placeholder 5">
            <a:extLst>
              <a:ext uri="{FF2B5EF4-FFF2-40B4-BE49-F238E27FC236}">
                <a16:creationId xmlns:a16="http://schemas.microsoft.com/office/drawing/2014/main" xmlns="" id="{8ECA0867-7D11-E606-FF91-CF950FDAC4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F5DC4B1B-BA5D-DCBF-2044-24B6EA53D33E}"/>
              </a:ext>
            </a:extLst>
          </p:cNvPr>
          <p:cNvSpPr>
            <a:spLocks noGrp="1"/>
          </p:cNvSpPr>
          <p:nvPr>
            <p:ph type="sldNum" sz="quarter" idx="12"/>
          </p:nvPr>
        </p:nvSpPr>
        <p:spPr/>
        <p:txBody>
          <a:bodyPr/>
          <a:lstStyle/>
          <a:p>
            <a:fld id="{CA3BFE5F-95B5-4577-89C9-F8EC5E6C431C}" type="slidenum">
              <a:rPr lang="en-US" smtClean="0"/>
              <a:t>‹#›</a:t>
            </a:fld>
            <a:endParaRPr lang="en-US"/>
          </a:p>
        </p:txBody>
      </p:sp>
    </p:spTree>
    <p:extLst>
      <p:ext uri="{BB962C8B-B14F-4D97-AF65-F5344CB8AC3E}">
        <p14:creationId xmlns:p14="http://schemas.microsoft.com/office/powerpoint/2010/main" val="19832072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66FB0A-D31F-80E9-5E9C-ED72461CE2E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781AA3E6-9534-9470-55FE-84354970600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EF2BC18A-5001-9018-FB48-480AC06FAEE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FCF37D20-C833-28B6-A8BB-F4FF5C058D8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F2F71023-0159-CFC4-FB9E-05514B3A8CD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94669A25-C29D-E795-1E00-C1E40BCA4015}"/>
              </a:ext>
            </a:extLst>
          </p:cNvPr>
          <p:cNvSpPr>
            <a:spLocks noGrp="1"/>
          </p:cNvSpPr>
          <p:nvPr>
            <p:ph type="dt" sz="half" idx="10"/>
          </p:nvPr>
        </p:nvSpPr>
        <p:spPr/>
        <p:txBody>
          <a:bodyPr/>
          <a:lstStyle/>
          <a:p>
            <a:fld id="{F91BC6A6-E01F-4B82-8610-260911073EEA}" type="datetimeFigureOut">
              <a:rPr lang="en-US" smtClean="0"/>
              <a:t>1/3/2026</a:t>
            </a:fld>
            <a:endParaRPr lang="en-US"/>
          </a:p>
        </p:txBody>
      </p:sp>
      <p:sp>
        <p:nvSpPr>
          <p:cNvPr id="8" name="Footer Placeholder 7">
            <a:extLst>
              <a:ext uri="{FF2B5EF4-FFF2-40B4-BE49-F238E27FC236}">
                <a16:creationId xmlns:a16="http://schemas.microsoft.com/office/drawing/2014/main" xmlns="" id="{89F22097-5087-C2E3-2C66-50228B45FA3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1A8C23EA-D89A-F389-EA35-704BBC02A064}"/>
              </a:ext>
            </a:extLst>
          </p:cNvPr>
          <p:cNvSpPr>
            <a:spLocks noGrp="1"/>
          </p:cNvSpPr>
          <p:nvPr>
            <p:ph type="sldNum" sz="quarter" idx="12"/>
          </p:nvPr>
        </p:nvSpPr>
        <p:spPr/>
        <p:txBody>
          <a:bodyPr/>
          <a:lstStyle/>
          <a:p>
            <a:fld id="{CA3BFE5F-95B5-4577-89C9-F8EC5E6C431C}" type="slidenum">
              <a:rPr lang="en-US" smtClean="0"/>
              <a:t>‹#›</a:t>
            </a:fld>
            <a:endParaRPr lang="en-US"/>
          </a:p>
        </p:txBody>
      </p:sp>
    </p:spTree>
    <p:extLst>
      <p:ext uri="{BB962C8B-B14F-4D97-AF65-F5344CB8AC3E}">
        <p14:creationId xmlns:p14="http://schemas.microsoft.com/office/powerpoint/2010/main" val="467569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074C9C4-D009-CE19-E45B-448B6A12239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D69FB1B5-E0D7-0F7D-BE86-D079E902AAD9}"/>
              </a:ext>
            </a:extLst>
          </p:cNvPr>
          <p:cNvSpPr>
            <a:spLocks noGrp="1"/>
          </p:cNvSpPr>
          <p:nvPr>
            <p:ph type="dt" sz="half" idx="10"/>
          </p:nvPr>
        </p:nvSpPr>
        <p:spPr/>
        <p:txBody>
          <a:bodyPr/>
          <a:lstStyle/>
          <a:p>
            <a:fld id="{F91BC6A6-E01F-4B82-8610-260911073EEA}" type="datetimeFigureOut">
              <a:rPr lang="en-US" smtClean="0"/>
              <a:t>1/3/2026</a:t>
            </a:fld>
            <a:endParaRPr lang="en-US"/>
          </a:p>
        </p:txBody>
      </p:sp>
      <p:sp>
        <p:nvSpPr>
          <p:cNvPr id="4" name="Footer Placeholder 3">
            <a:extLst>
              <a:ext uri="{FF2B5EF4-FFF2-40B4-BE49-F238E27FC236}">
                <a16:creationId xmlns:a16="http://schemas.microsoft.com/office/drawing/2014/main" xmlns="" id="{7FBA9CC7-B475-7EB9-A1CF-42C45A269D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139F44C7-87FA-F80E-DE20-B2D30B902690}"/>
              </a:ext>
            </a:extLst>
          </p:cNvPr>
          <p:cNvSpPr>
            <a:spLocks noGrp="1"/>
          </p:cNvSpPr>
          <p:nvPr>
            <p:ph type="sldNum" sz="quarter" idx="12"/>
          </p:nvPr>
        </p:nvSpPr>
        <p:spPr/>
        <p:txBody>
          <a:bodyPr/>
          <a:lstStyle/>
          <a:p>
            <a:fld id="{CA3BFE5F-95B5-4577-89C9-F8EC5E6C431C}" type="slidenum">
              <a:rPr lang="en-US" smtClean="0"/>
              <a:t>‹#›</a:t>
            </a:fld>
            <a:endParaRPr lang="en-US"/>
          </a:p>
        </p:txBody>
      </p:sp>
    </p:spTree>
    <p:extLst>
      <p:ext uri="{BB962C8B-B14F-4D97-AF65-F5344CB8AC3E}">
        <p14:creationId xmlns:p14="http://schemas.microsoft.com/office/powerpoint/2010/main" val="13731128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ED5AC36F-981F-95FB-F290-8DC772D5B006}"/>
              </a:ext>
            </a:extLst>
          </p:cNvPr>
          <p:cNvSpPr>
            <a:spLocks noGrp="1"/>
          </p:cNvSpPr>
          <p:nvPr>
            <p:ph type="dt" sz="half" idx="10"/>
          </p:nvPr>
        </p:nvSpPr>
        <p:spPr/>
        <p:txBody>
          <a:bodyPr/>
          <a:lstStyle/>
          <a:p>
            <a:fld id="{F91BC6A6-E01F-4B82-8610-260911073EEA}" type="datetimeFigureOut">
              <a:rPr lang="en-US" smtClean="0"/>
              <a:t>1/3/2026</a:t>
            </a:fld>
            <a:endParaRPr lang="en-US"/>
          </a:p>
        </p:txBody>
      </p:sp>
      <p:sp>
        <p:nvSpPr>
          <p:cNvPr id="3" name="Footer Placeholder 2">
            <a:extLst>
              <a:ext uri="{FF2B5EF4-FFF2-40B4-BE49-F238E27FC236}">
                <a16:creationId xmlns:a16="http://schemas.microsoft.com/office/drawing/2014/main" xmlns="" id="{F6FF5DA5-0B09-D48D-578E-0EA2D07FB87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01E15B2-6C32-CBD9-D6B4-A14F92172CF8}"/>
              </a:ext>
            </a:extLst>
          </p:cNvPr>
          <p:cNvSpPr>
            <a:spLocks noGrp="1"/>
          </p:cNvSpPr>
          <p:nvPr>
            <p:ph type="sldNum" sz="quarter" idx="12"/>
          </p:nvPr>
        </p:nvSpPr>
        <p:spPr/>
        <p:txBody>
          <a:bodyPr/>
          <a:lstStyle/>
          <a:p>
            <a:fld id="{CA3BFE5F-95B5-4577-89C9-F8EC5E6C431C}" type="slidenum">
              <a:rPr lang="en-US" smtClean="0"/>
              <a:t>‹#›</a:t>
            </a:fld>
            <a:endParaRPr lang="en-US"/>
          </a:p>
        </p:txBody>
      </p:sp>
    </p:spTree>
    <p:extLst>
      <p:ext uri="{BB962C8B-B14F-4D97-AF65-F5344CB8AC3E}">
        <p14:creationId xmlns:p14="http://schemas.microsoft.com/office/powerpoint/2010/main" val="2800664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E26B904-A58B-853B-DCA4-364EB81E735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FC6F791C-2757-A7B9-F07F-67845EE09E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8DF7FB41-0F48-FB89-52E2-798FBCF683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A97649B6-93AE-BBA3-8257-E39E3C41B9D9}"/>
              </a:ext>
            </a:extLst>
          </p:cNvPr>
          <p:cNvSpPr>
            <a:spLocks noGrp="1"/>
          </p:cNvSpPr>
          <p:nvPr>
            <p:ph type="dt" sz="half" idx="10"/>
          </p:nvPr>
        </p:nvSpPr>
        <p:spPr/>
        <p:txBody>
          <a:bodyPr/>
          <a:lstStyle/>
          <a:p>
            <a:fld id="{F91BC6A6-E01F-4B82-8610-260911073EEA}" type="datetimeFigureOut">
              <a:rPr lang="en-US" smtClean="0"/>
              <a:t>1/3/2026</a:t>
            </a:fld>
            <a:endParaRPr lang="en-US"/>
          </a:p>
        </p:txBody>
      </p:sp>
      <p:sp>
        <p:nvSpPr>
          <p:cNvPr id="6" name="Footer Placeholder 5">
            <a:extLst>
              <a:ext uri="{FF2B5EF4-FFF2-40B4-BE49-F238E27FC236}">
                <a16:creationId xmlns:a16="http://schemas.microsoft.com/office/drawing/2014/main" xmlns="" id="{53B6F2FD-4A48-2B9E-3FFE-F1EF4131907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6A6CFCE0-FCA0-283E-3B2A-88FDFA1892FA}"/>
              </a:ext>
            </a:extLst>
          </p:cNvPr>
          <p:cNvSpPr>
            <a:spLocks noGrp="1"/>
          </p:cNvSpPr>
          <p:nvPr>
            <p:ph type="sldNum" sz="quarter" idx="12"/>
          </p:nvPr>
        </p:nvSpPr>
        <p:spPr/>
        <p:txBody>
          <a:bodyPr/>
          <a:lstStyle/>
          <a:p>
            <a:fld id="{CA3BFE5F-95B5-4577-89C9-F8EC5E6C431C}" type="slidenum">
              <a:rPr lang="en-US" smtClean="0"/>
              <a:t>‹#›</a:t>
            </a:fld>
            <a:endParaRPr lang="en-US"/>
          </a:p>
        </p:txBody>
      </p:sp>
    </p:spTree>
    <p:extLst>
      <p:ext uri="{BB962C8B-B14F-4D97-AF65-F5344CB8AC3E}">
        <p14:creationId xmlns:p14="http://schemas.microsoft.com/office/powerpoint/2010/main" val="39912740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E009CFD-55B1-8939-1274-D0E16A1D23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B7420BC4-4E19-E6A4-EA4A-1BAAA591E5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B5173927-D0B6-371C-3888-A0FA7A28BE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7F95C812-BE03-9EDE-FCC9-03408D782A3D}"/>
              </a:ext>
            </a:extLst>
          </p:cNvPr>
          <p:cNvSpPr>
            <a:spLocks noGrp="1"/>
          </p:cNvSpPr>
          <p:nvPr>
            <p:ph type="dt" sz="half" idx="10"/>
          </p:nvPr>
        </p:nvSpPr>
        <p:spPr/>
        <p:txBody>
          <a:bodyPr/>
          <a:lstStyle/>
          <a:p>
            <a:fld id="{F91BC6A6-E01F-4B82-8610-260911073EEA}" type="datetimeFigureOut">
              <a:rPr lang="en-US" smtClean="0"/>
              <a:t>1/3/2026</a:t>
            </a:fld>
            <a:endParaRPr lang="en-US"/>
          </a:p>
        </p:txBody>
      </p:sp>
      <p:sp>
        <p:nvSpPr>
          <p:cNvPr id="6" name="Footer Placeholder 5">
            <a:extLst>
              <a:ext uri="{FF2B5EF4-FFF2-40B4-BE49-F238E27FC236}">
                <a16:creationId xmlns:a16="http://schemas.microsoft.com/office/drawing/2014/main" xmlns="" id="{140857A2-B4ED-79BA-CAF2-CA9281889E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9187A07C-892C-0327-C1E8-7B64798C6E66}"/>
              </a:ext>
            </a:extLst>
          </p:cNvPr>
          <p:cNvSpPr>
            <a:spLocks noGrp="1"/>
          </p:cNvSpPr>
          <p:nvPr>
            <p:ph type="sldNum" sz="quarter" idx="12"/>
          </p:nvPr>
        </p:nvSpPr>
        <p:spPr/>
        <p:txBody>
          <a:bodyPr/>
          <a:lstStyle/>
          <a:p>
            <a:fld id="{CA3BFE5F-95B5-4577-89C9-F8EC5E6C431C}" type="slidenum">
              <a:rPr lang="en-US" smtClean="0"/>
              <a:t>‹#›</a:t>
            </a:fld>
            <a:endParaRPr lang="en-US"/>
          </a:p>
        </p:txBody>
      </p:sp>
    </p:spTree>
    <p:extLst>
      <p:ext uri="{BB962C8B-B14F-4D97-AF65-F5344CB8AC3E}">
        <p14:creationId xmlns:p14="http://schemas.microsoft.com/office/powerpoint/2010/main" val="318846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85861ED0-FC3F-3FA7-C2BB-9183B8876BF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212E3BA9-15EA-1C39-4705-209665010D1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95D5357-9F99-241E-6A88-D9EA27098C5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91BC6A6-E01F-4B82-8610-260911073EEA}" type="datetimeFigureOut">
              <a:rPr lang="en-US" smtClean="0"/>
              <a:t>1/3/2026</a:t>
            </a:fld>
            <a:endParaRPr lang="en-US"/>
          </a:p>
        </p:txBody>
      </p:sp>
      <p:sp>
        <p:nvSpPr>
          <p:cNvPr id="5" name="Footer Placeholder 4">
            <a:extLst>
              <a:ext uri="{FF2B5EF4-FFF2-40B4-BE49-F238E27FC236}">
                <a16:creationId xmlns:a16="http://schemas.microsoft.com/office/drawing/2014/main" xmlns="" id="{3B045F50-D8FB-0AC8-F26E-25643C4406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xmlns="" id="{68C99D4E-EFDB-2C60-4958-DA3BB7E4B60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A3BFE5F-95B5-4577-89C9-F8EC5E6C431C}" type="slidenum">
              <a:rPr lang="en-US" smtClean="0"/>
              <a:t>‹#›</a:t>
            </a:fld>
            <a:endParaRPr lang="en-US"/>
          </a:p>
        </p:txBody>
      </p:sp>
      <p:sp>
        <p:nvSpPr>
          <p:cNvPr id="7" name="Rectangle 6">
            <a:extLst>
              <a:ext uri="{FF2B5EF4-FFF2-40B4-BE49-F238E27FC236}">
                <a16:creationId xmlns:a16="http://schemas.microsoft.com/office/drawing/2014/main" xmlns="" id="{A166A3F0-CD2E-F762-5E7F-9095F8724E6B}"/>
              </a:ext>
            </a:extLst>
          </p:cNvPr>
          <p:cNvSpPr/>
          <p:nvPr userDrawn="1"/>
        </p:nvSpPr>
        <p:spPr>
          <a:xfrm>
            <a:off x="147918" y="149172"/>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xmlns="" id="{7B2437A1-82D7-359B-3E19-0AB3701D262C}"/>
              </a:ext>
            </a:extLst>
          </p:cNvPr>
          <p:cNvSpPr/>
          <p:nvPr userDrawn="1"/>
        </p:nvSpPr>
        <p:spPr>
          <a:xfrm>
            <a:off x="300319" y="301572"/>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descr="Citizenship in the Nation Merit Badge ...">
            <a:extLst>
              <a:ext uri="{FF2B5EF4-FFF2-40B4-BE49-F238E27FC236}">
                <a16:creationId xmlns:a16="http://schemas.microsoft.com/office/drawing/2014/main" xmlns="" id="{8466052C-27A3-E480-F2CE-F60A8AA50F51}"/>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672422" y="565037"/>
            <a:ext cx="962252" cy="9622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53968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google.com/maps/dir/701+Constitution+Ave.+NW,+Washington,+DC+20408,+EE.+UU./@38.8922335,-77.0247419,17z/data=!4m8!4" TargetMode="Externa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xmlns="" id="{09C83037-B4F1-12AE-906C-4E54C42AE58C}"/>
              </a:ext>
            </a:extLst>
          </p:cNvPr>
          <p:cNvSpPr txBox="1"/>
          <p:nvPr/>
        </p:nvSpPr>
        <p:spPr>
          <a:xfrm>
            <a:off x="3235447" y="1018833"/>
            <a:ext cx="8078011" cy="523220"/>
          </a:xfrm>
          <a:prstGeom prst="rect">
            <a:avLst/>
          </a:prstGeom>
          <a:noFill/>
        </p:spPr>
        <p:txBody>
          <a:bodyPr wrap="square">
            <a:spAutoFit/>
          </a:bodyPr>
          <a:lstStyle/>
          <a:p>
            <a:pPr algn="l"/>
            <a:r>
              <a:rPr lang="en-US" sz="2800" b="1" i="0" dirty="0">
                <a:solidFill>
                  <a:srgbClr val="515354"/>
                </a:solidFill>
                <a:effectLst/>
                <a:latin typeface="Roboto Slab" pitchFamily="2" charset="0"/>
              </a:rPr>
              <a:t>Citizenship in the Nation Merit Badge</a:t>
            </a:r>
          </a:p>
        </p:txBody>
      </p:sp>
      <p:pic>
        <p:nvPicPr>
          <p:cNvPr id="1028" name="Picture 4" descr="Citizenship-in-the-Nation_MB-overview">
            <a:extLst>
              <a:ext uri="{FF2B5EF4-FFF2-40B4-BE49-F238E27FC236}">
                <a16:creationId xmlns:a16="http://schemas.microsoft.com/office/drawing/2014/main" xmlns="" id="{6CBD7E3B-B497-E57C-6E86-357F7AF34D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573" y="1190133"/>
            <a:ext cx="2834383" cy="200361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xmlns="" id="{1EE1D893-A54D-5B67-DA23-ECB252B529F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020" r="17093"/>
          <a:stretch/>
        </p:blipFill>
        <p:spPr bwMode="auto">
          <a:xfrm>
            <a:off x="9412941" y="1705699"/>
            <a:ext cx="2043953" cy="29761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326956" y="3665378"/>
            <a:ext cx="5561138" cy="646331"/>
          </a:xfrm>
          <a:prstGeom prst="rect">
            <a:avLst/>
          </a:prstGeom>
          <a:solidFill>
            <a:srgbClr val="FFFF00"/>
          </a:solidFill>
          <a:ln>
            <a:solidFill>
              <a:schemeClr val="tx1"/>
            </a:solidFill>
          </a:ln>
          <a:scene3d>
            <a:camera prst="orthographicFront"/>
            <a:lightRig rig="threePt" dir="t"/>
          </a:scene3d>
          <a:sp3d>
            <a:bevelT/>
          </a:sp3d>
        </p:spPr>
        <p:txBody>
          <a:bodyPr wrap="none" rtlCol="0">
            <a:spAutoFit/>
          </a:bodyPr>
          <a:lstStyle/>
          <a:p>
            <a:r>
              <a:rPr lang="en-US" b="1" dirty="0" smtClean="0"/>
              <a:t>Scout Ryan Bertrand; cell: 757.418.2388</a:t>
            </a:r>
          </a:p>
          <a:p>
            <a:r>
              <a:rPr lang="en-US" b="1" dirty="0" smtClean="0"/>
              <a:t>Mr. Robert Bertrand: cell: 910.9160755</a:t>
            </a:r>
            <a:endParaRPr lang="en-US" b="1" dirty="0"/>
          </a:p>
        </p:txBody>
      </p:sp>
      <p:sp>
        <p:nvSpPr>
          <p:cNvPr id="10" name="TextBox 9"/>
          <p:cNvSpPr txBox="1"/>
          <p:nvPr/>
        </p:nvSpPr>
        <p:spPr>
          <a:xfrm>
            <a:off x="4207903" y="2136351"/>
            <a:ext cx="4120095" cy="923330"/>
          </a:xfrm>
          <a:prstGeom prst="rect">
            <a:avLst/>
          </a:prstGeom>
          <a:solidFill>
            <a:schemeClr val="accent1">
              <a:lumMod val="40000"/>
              <a:lumOff val="60000"/>
            </a:schemeClr>
          </a:solidFill>
          <a:ln>
            <a:solidFill>
              <a:schemeClr val="tx1"/>
            </a:solidFill>
          </a:ln>
          <a:scene3d>
            <a:camera prst="orthographicFront"/>
            <a:lightRig rig="threePt" dir="t"/>
          </a:scene3d>
          <a:sp3d>
            <a:bevelT/>
          </a:sp3d>
        </p:spPr>
        <p:txBody>
          <a:bodyPr wrap="square" rtlCol="0">
            <a:spAutoFit/>
          </a:bodyPr>
          <a:lstStyle/>
          <a:p>
            <a:r>
              <a:rPr lang="en-US" b="1" u="sng" dirty="0" smtClean="0"/>
              <a:t>Merit Badge Counselor(S): </a:t>
            </a:r>
          </a:p>
          <a:p>
            <a:pPr marL="285750" indent="-285750">
              <a:buFont typeface="Arial" panose="020B0604020202020204" pitchFamily="34" charset="0"/>
              <a:buChar char="•"/>
            </a:pPr>
            <a:r>
              <a:rPr lang="en-US" b="1" dirty="0" smtClean="0"/>
              <a:t>Mr. </a:t>
            </a:r>
            <a:r>
              <a:rPr lang="en-US" b="1" dirty="0" err="1" smtClean="0"/>
              <a:t>Nimmo</a:t>
            </a:r>
            <a:r>
              <a:rPr lang="en-US" b="1" dirty="0" smtClean="0"/>
              <a:t> &amp;</a:t>
            </a:r>
          </a:p>
          <a:p>
            <a:pPr marL="285750" indent="-285750">
              <a:buFont typeface="Arial" panose="020B0604020202020204" pitchFamily="34" charset="0"/>
              <a:buChar char="•"/>
            </a:pPr>
            <a:r>
              <a:rPr lang="en-US" b="1" dirty="0" smtClean="0"/>
              <a:t>Mrs. Erin </a:t>
            </a:r>
            <a:r>
              <a:rPr lang="en-US" b="1" dirty="0" err="1" smtClean="0"/>
              <a:t>Nimmo</a:t>
            </a:r>
            <a:endParaRPr lang="en-US" b="1" dirty="0"/>
          </a:p>
        </p:txBody>
      </p:sp>
      <p:sp>
        <p:nvSpPr>
          <p:cNvPr id="7" name="TextBox 6"/>
          <p:cNvSpPr txBox="1"/>
          <p:nvPr/>
        </p:nvSpPr>
        <p:spPr>
          <a:xfrm>
            <a:off x="901568" y="4785562"/>
            <a:ext cx="9897035" cy="1569660"/>
          </a:xfrm>
          <a:prstGeom prst="rect">
            <a:avLst/>
          </a:prstGeom>
          <a:solidFill>
            <a:srgbClr val="FFFF00"/>
          </a:solidFill>
          <a:ln w="38100">
            <a:solidFill>
              <a:srgbClr val="FF0000"/>
            </a:solidFill>
          </a:ln>
          <a:scene3d>
            <a:camera prst="orthographicFront"/>
            <a:lightRig rig="threePt" dir="t"/>
          </a:scene3d>
          <a:sp3d>
            <a:bevelT/>
          </a:sp3d>
        </p:spPr>
        <p:txBody>
          <a:bodyPr wrap="square" rtlCol="0">
            <a:spAutoFit/>
          </a:bodyPr>
          <a:lstStyle/>
          <a:p>
            <a:pPr algn="ctr"/>
            <a:r>
              <a:rPr lang="en-US" sz="2400" b="1" u="sng" dirty="0" smtClean="0"/>
              <a:t>29-30 DEC Tour DC</a:t>
            </a:r>
          </a:p>
          <a:p>
            <a:r>
              <a:rPr lang="en-US" b="1" dirty="0" smtClean="0"/>
              <a:t>: National Archives </a:t>
            </a:r>
            <a:r>
              <a:rPr lang="en-US" dirty="0" smtClean="0"/>
              <a:t>(Declaration of Independence, Constitution, Bill of Rights, </a:t>
            </a:r>
            <a:r>
              <a:rPr lang="en-US" dirty="0" err="1" smtClean="0"/>
              <a:t>etc</a:t>
            </a:r>
            <a:r>
              <a:rPr lang="en-US" dirty="0" smtClean="0"/>
              <a:t>); </a:t>
            </a:r>
            <a:r>
              <a:rPr lang="en-US" b="1" dirty="0" smtClean="0"/>
              <a:t>Lincoln Memorial, National Museum of American Indian, Fords Theater,  BSA Statues, FDR memorial, Jefferson Memorial, White House, Capital, and Supreme Court. </a:t>
            </a:r>
            <a:endParaRPr lang="en-US" b="1" dirty="0"/>
          </a:p>
        </p:txBody>
      </p:sp>
    </p:spTree>
    <p:extLst>
      <p:ext uri="{BB962C8B-B14F-4D97-AF65-F5344CB8AC3E}">
        <p14:creationId xmlns:p14="http://schemas.microsoft.com/office/powerpoint/2010/main" val="39573401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EC1DDED1-078C-2310-A1EF-9AF3672CBAF0}"/>
              </a:ext>
            </a:extLst>
          </p:cNvPr>
          <p:cNvSpPr txBox="1"/>
          <p:nvPr/>
        </p:nvSpPr>
        <p:spPr>
          <a:xfrm>
            <a:off x="518080" y="1947442"/>
            <a:ext cx="10521956" cy="723275"/>
          </a:xfrm>
          <a:prstGeom prst="rect">
            <a:avLst/>
          </a:prstGeom>
          <a:noFill/>
        </p:spPr>
        <p:txBody>
          <a:bodyPr wrap="square">
            <a:spAutoFit/>
          </a:bodyPr>
          <a:lstStyle/>
          <a:p>
            <a:pPr algn="l">
              <a:spcAft>
                <a:spcPts val="600"/>
              </a:spcAft>
              <a:buNone/>
            </a:pPr>
            <a:r>
              <a:rPr lang="en-US" sz="1200" b="1" i="0" dirty="0" smtClean="0">
                <a:solidFill>
                  <a:srgbClr val="515354"/>
                </a:solidFill>
                <a:effectLst/>
                <a:latin typeface="Roboto" panose="02000000000000000000" pitchFamily="2" charset="0"/>
              </a:rPr>
              <a:t>7</a:t>
            </a:r>
            <a:r>
              <a:rPr lang="en-US" sz="1200" b="1" i="0" dirty="0">
                <a:solidFill>
                  <a:srgbClr val="515354"/>
                </a:solidFill>
                <a:effectLst/>
                <a:latin typeface="Roboto" panose="02000000000000000000" pitchFamily="2" charset="0"/>
              </a:rPr>
              <a:t>. Do TWO of the following:</a:t>
            </a:r>
          </a:p>
          <a:p>
            <a:pPr algn="l">
              <a:spcAft>
                <a:spcPts val="1200"/>
              </a:spcAft>
              <a:buFont typeface="Arial" panose="020B0604020202020204" pitchFamily="34" charset="0"/>
              <a:buChar char="•"/>
            </a:pPr>
            <a:r>
              <a:rPr lang="en-US" sz="1200" b="0" i="0" dirty="0">
                <a:solidFill>
                  <a:srgbClr val="515354"/>
                </a:solidFill>
                <a:effectLst/>
                <a:latin typeface="Roboto" panose="02000000000000000000" pitchFamily="2" charset="0"/>
              </a:rPr>
              <a:t>(a) Visit a place that is listed as a National Historic Landmark or that is on the National Register of Historic Places. Tell your counselor what you learned about the landmark or site and what you found interesting about it</a:t>
            </a:r>
            <a:r>
              <a:rPr lang="en-US" sz="1200" b="0" i="0" dirty="0" smtClean="0">
                <a:solidFill>
                  <a:srgbClr val="515354"/>
                </a:solidFill>
                <a:effectLst/>
                <a:latin typeface="Roboto" panose="02000000000000000000" pitchFamily="2" charset="0"/>
              </a:rPr>
              <a:t>.</a:t>
            </a:r>
          </a:p>
        </p:txBody>
      </p:sp>
      <p:sp>
        <p:nvSpPr>
          <p:cNvPr id="2" name="TextBox 1"/>
          <p:cNvSpPr txBox="1"/>
          <p:nvPr/>
        </p:nvSpPr>
        <p:spPr>
          <a:xfrm>
            <a:off x="645459" y="401030"/>
            <a:ext cx="9897035" cy="1200329"/>
          </a:xfrm>
          <a:prstGeom prst="rect">
            <a:avLst/>
          </a:prstGeom>
          <a:noFill/>
          <a:ln>
            <a:solidFill>
              <a:srgbClr val="FF0000"/>
            </a:solidFill>
          </a:ln>
        </p:spPr>
        <p:txBody>
          <a:bodyPr wrap="square" rtlCol="0">
            <a:spAutoFit/>
          </a:bodyPr>
          <a:lstStyle/>
          <a:p>
            <a:r>
              <a:rPr lang="en-US" b="1" dirty="0" smtClean="0"/>
              <a:t>29-30DEC Tour DC: National Archives </a:t>
            </a:r>
            <a:r>
              <a:rPr lang="en-US" dirty="0" smtClean="0"/>
              <a:t>(Declaration of Independence, Constitution, Bill of Rights, </a:t>
            </a:r>
            <a:r>
              <a:rPr lang="en-US" dirty="0" err="1" smtClean="0"/>
              <a:t>etc</a:t>
            </a:r>
            <a:r>
              <a:rPr lang="en-US" dirty="0" smtClean="0"/>
              <a:t>); </a:t>
            </a:r>
            <a:r>
              <a:rPr lang="en-US" b="1" dirty="0" smtClean="0"/>
              <a:t>Lincoln Memorial, National Museum of American Indian, Fords Theater,  BSA Statues, FDR memorial, Jefferson Memorial, White House, and Capital. </a:t>
            </a:r>
            <a:endParaRPr lang="en-US" b="1" dirty="0"/>
          </a:p>
        </p:txBody>
      </p:sp>
    </p:spTree>
    <p:extLst>
      <p:ext uri="{BB962C8B-B14F-4D97-AF65-F5344CB8AC3E}">
        <p14:creationId xmlns:p14="http://schemas.microsoft.com/office/powerpoint/2010/main" val="22072417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8729" t="15809" r="10348" b="13971"/>
          <a:stretch/>
        </p:blipFill>
        <p:spPr>
          <a:xfrm>
            <a:off x="0" y="363070"/>
            <a:ext cx="12210383" cy="5957047"/>
          </a:xfrm>
          <a:prstGeom prst="rect">
            <a:avLst/>
          </a:prstGeom>
        </p:spPr>
      </p:pic>
      <p:sp>
        <p:nvSpPr>
          <p:cNvPr id="3" name="Oval 2"/>
          <p:cNvSpPr/>
          <p:nvPr/>
        </p:nvSpPr>
        <p:spPr>
          <a:xfrm>
            <a:off x="2138082" y="5939119"/>
            <a:ext cx="510988" cy="515469"/>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8301318" y="3469341"/>
            <a:ext cx="1098176" cy="33617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5069540" y="833718"/>
            <a:ext cx="1277470" cy="53788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9240370" y="3200400"/>
            <a:ext cx="1840006" cy="430306"/>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2138082" y="497542"/>
            <a:ext cx="1277470" cy="537882"/>
          </a:xfrm>
          <a:prstGeom prst="ellipse">
            <a:avLst/>
          </a:prstGeom>
          <a:no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Line Callout 1 7"/>
          <p:cNvSpPr/>
          <p:nvPr/>
        </p:nvSpPr>
        <p:spPr>
          <a:xfrm>
            <a:off x="3415552" y="5799358"/>
            <a:ext cx="1528481" cy="612648"/>
          </a:xfrm>
          <a:prstGeom prst="borderCallout1">
            <a:avLst>
              <a:gd name="adj1" fmla="val 51674"/>
              <a:gd name="adj2" fmla="val -2451"/>
              <a:gd name="adj3" fmla="val 51043"/>
              <a:gd name="adj4" fmla="val -47536"/>
            </a:avLst>
          </a:prstGeom>
          <a:solidFill>
            <a:schemeClr val="bg2">
              <a:lumMod val="10000"/>
            </a:schemeClr>
          </a:solidFill>
          <a:ln w="38100">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FF00"/>
                </a:solidFill>
              </a:rPr>
              <a:t>Jefferson Monument</a:t>
            </a:r>
            <a:endParaRPr lang="en-US" b="1" dirty="0">
              <a:solidFill>
                <a:srgbClr val="FFFF00"/>
              </a:solidFill>
            </a:endParaRPr>
          </a:p>
        </p:txBody>
      </p:sp>
      <p:sp>
        <p:nvSpPr>
          <p:cNvPr id="10" name="Rectangle 9"/>
          <p:cNvSpPr/>
          <p:nvPr/>
        </p:nvSpPr>
        <p:spPr>
          <a:xfrm>
            <a:off x="7019365" y="3200400"/>
            <a:ext cx="941294" cy="87405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5582652" y="2165920"/>
            <a:ext cx="625643" cy="33617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5708275" y="2165920"/>
            <a:ext cx="460382" cy="369332"/>
          </a:xfrm>
          <a:prstGeom prst="rect">
            <a:avLst/>
          </a:prstGeom>
          <a:noFill/>
        </p:spPr>
        <p:txBody>
          <a:bodyPr wrap="none" rtlCol="0">
            <a:spAutoFit/>
          </a:bodyPr>
          <a:lstStyle/>
          <a:p>
            <a:r>
              <a:rPr lang="en-US" b="1" dirty="0" smtClean="0"/>
              <a:t>NA</a:t>
            </a:r>
            <a:endParaRPr lang="en-US" b="1" dirty="0"/>
          </a:p>
        </p:txBody>
      </p:sp>
      <p:cxnSp>
        <p:nvCxnSpPr>
          <p:cNvPr id="14" name="Straight Arrow Connector 13"/>
          <p:cNvCxnSpPr>
            <a:stCxn id="12" idx="1"/>
          </p:cNvCxnSpPr>
          <p:nvPr/>
        </p:nvCxnSpPr>
        <p:spPr>
          <a:xfrm flipH="1" flipV="1">
            <a:off x="5293895" y="1232880"/>
            <a:ext cx="414380" cy="111770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flipH="1">
            <a:off x="3152274" y="1161403"/>
            <a:ext cx="1791759" cy="88396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2393576" y="1789438"/>
            <a:ext cx="1011815" cy="646331"/>
          </a:xfrm>
          <a:prstGeom prst="rect">
            <a:avLst/>
          </a:prstGeom>
          <a:noFill/>
          <a:ln w="38100">
            <a:solidFill>
              <a:srgbClr val="FF0000"/>
            </a:solidFill>
          </a:ln>
        </p:spPr>
        <p:txBody>
          <a:bodyPr wrap="none" rtlCol="0">
            <a:spAutoFit/>
          </a:bodyPr>
          <a:lstStyle/>
          <a:p>
            <a:pPr algn="ctr"/>
            <a:r>
              <a:rPr lang="en-US" b="1" dirty="0" smtClean="0"/>
              <a:t>BSA</a:t>
            </a:r>
          </a:p>
          <a:p>
            <a:pPr algn="ctr"/>
            <a:r>
              <a:rPr lang="en-US" b="1" dirty="0" smtClean="0"/>
              <a:t>Statue</a:t>
            </a:r>
            <a:endParaRPr lang="en-US" b="1" dirty="0"/>
          </a:p>
        </p:txBody>
      </p:sp>
      <p:cxnSp>
        <p:nvCxnSpPr>
          <p:cNvPr id="18" name="Straight Arrow Connector 17"/>
          <p:cNvCxnSpPr/>
          <p:nvPr/>
        </p:nvCxnSpPr>
        <p:spPr>
          <a:xfrm flipV="1">
            <a:off x="3377997" y="1883829"/>
            <a:ext cx="2517476" cy="45018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1" name="TextBox 20"/>
          <p:cNvSpPr txBox="1"/>
          <p:nvPr/>
        </p:nvSpPr>
        <p:spPr>
          <a:xfrm>
            <a:off x="5895473" y="1472916"/>
            <a:ext cx="1149674" cy="369332"/>
          </a:xfrm>
          <a:prstGeom prst="rect">
            <a:avLst/>
          </a:prstGeom>
          <a:solidFill>
            <a:srgbClr val="FFFF00"/>
          </a:solidFill>
          <a:ln w="38100">
            <a:solidFill>
              <a:srgbClr val="FFFF00"/>
            </a:solidFill>
          </a:ln>
        </p:spPr>
        <p:txBody>
          <a:bodyPr wrap="none" rtlCol="0">
            <a:spAutoFit/>
          </a:bodyPr>
          <a:lstStyle/>
          <a:p>
            <a:r>
              <a:rPr lang="en-US" b="1" dirty="0" smtClean="0"/>
              <a:t>Parking</a:t>
            </a:r>
            <a:endParaRPr lang="en-US" b="1" dirty="0"/>
          </a:p>
        </p:txBody>
      </p:sp>
      <p:cxnSp>
        <p:nvCxnSpPr>
          <p:cNvPr id="22" name="Straight Arrow Connector 21"/>
          <p:cNvCxnSpPr/>
          <p:nvPr/>
        </p:nvCxnSpPr>
        <p:spPr>
          <a:xfrm>
            <a:off x="8624272" y="3208421"/>
            <a:ext cx="275439" cy="207132"/>
          </a:xfrm>
          <a:prstGeom prst="straightConnector1">
            <a:avLst/>
          </a:prstGeom>
          <a:ln>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p:nvPr/>
        </p:nvCxnSpPr>
        <p:spPr>
          <a:xfrm>
            <a:off x="6737684" y="2555886"/>
            <a:ext cx="1723526" cy="593991"/>
          </a:xfrm>
          <a:prstGeom prst="straightConnector1">
            <a:avLst/>
          </a:prstGeom>
          <a:ln>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a:off x="8794601" y="3211488"/>
            <a:ext cx="532394" cy="100499"/>
          </a:xfrm>
          <a:prstGeom prst="straightConnector1">
            <a:avLst/>
          </a:prstGeom>
          <a:ln>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p:nvPr/>
        </p:nvCxnSpPr>
        <p:spPr>
          <a:xfrm flipH="1">
            <a:off x="2776817" y="3914947"/>
            <a:ext cx="5333546" cy="2166071"/>
          </a:xfrm>
          <a:prstGeom prst="straightConnector1">
            <a:avLst/>
          </a:prstGeom>
          <a:ln>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sp>
        <p:nvSpPr>
          <p:cNvPr id="31" name="Oval 30"/>
          <p:cNvSpPr/>
          <p:nvPr/>
        </p:nvSpPr>
        <p:spPr>
          <a:xfrm>
            <a:off x="5443590" y="1533138"/>
            <a:ext cx="234262" cy="3506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1</a:t>
            </a:r>
            <a:endParaRPr lang="en-US" b="1" dirty="0"/>
          </a:p>
        </p:txBody>
      </p:sp>
      <p:sp>
        <p:nvSpPr>
          <p:cNvPr id="32" name="Oval 31"/>
          <p:cNvSpPr/>
          <p:nvPr/>
        </p:nvSpPr>
        <p:spPr>
          <a:xfrm>
            <a:off x="4048153" y="1368195"/>
            <a:ext cx="234262" cy="3506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2</a:t>
            </a:r>
          </a:p>
        </p:txBody>
      </p:sp>
      <p:sp>
        <p:nvSpPr>
          <p:cNvPr id="33" name="Oval 32"/>
          <p:cNvSpPr/>
          <p:nvPr/>
        </p:nvSpPr>
        <p:spPr>
          <a:xfrm>
            <a:off x="4272681" y="2175240"/>
            <a:ext cx="234262" cy="3506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3</a:t>
            </a:r>
          </a:p>
        </p:txBody>
      </p:sp>
      <p:sp>
        <p:nvSpPr>
          <p:cNvPr id="34" name="Oval 33"/>
          <p:cNvSpPr/>
          <p:nvPr/>
        </p:nvSpPr>
        <p:spPr>
          <a:xfrm>
            <a:off x="8972488" y="3200319"/>
            <a:ext cx="234262" cy="3506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4</a:t>
            </a:r>
          </a:p>
        </p:txBody>
      </p:sp>
      <p:sp>
        <p:nvSpPr>
          <p:cNvPr id="35" name="Oval 34"/>
          <p:cNvSpPr/>
          <p:nvPr/>
        </p:nvSpPr>
        <p:spPr>
          <a:xfrm>
            <a:off x="2644225" y="5791655"/>
            <a:ext cx="234262" cy="3506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5</a:t>
            </a:r>
          </a:p>
        </p:txBody>
      </p:sp>
      <p:sp>
        <p:nvSpPr>
          <p:cNvPr id="36" name="TextBox 35"/>
          <p:cNvSpPr txBox="1"/>
          <p:nvPr/>
        </p:nvSpPr>
        <p:spPr>
          <a:xfrm>
            <a:off x="9637294" y="271181"/>
            <a:ext cx="2403222" cy="646331"/>
          </a:xfrm>
          <a:prstGeom prst="rect">
            <a:avLst/>
          </a:prstGeom>
          <a:solidFill>
            <a:srgbClr val="FFFF00"/>
          </a:solidFill>
          <a:ln>
            <a:solidFill>
              <a:srgbClr val="FF0000"/>
            </a:solidFill>
          </a:ln>
          <a:scene3d>
            <a:camera prst="orthographicFront"/>
            <a:lightRig rig="threePt" dir="t"/>
          </a:scene3d>
          <a:sp3d>
            <a:bevelT/>
          </a:sp3d>
        </p:spPr>
        <p:txBody>
          <a:bodyPr wrap="none" rtlCol="0">
            <a:spAutoFit/>
          </a:bodyPr>
          <a:lstStyle/>
          <a:p>
            <a:r>
              <a:rPr lang="en-US" sz="3600" b="1" dirty="0" smtClean="0">
                <a:solidFill>
                  <a:srgbClr val="FF0000"/>
                </a:solidFill>
              </a:rPr>
              <a:t>DEC 29th</a:t>
            </a:r>
            <a:endParaRPr lang="en-US" sz="3600" b="1" dirty="0">
              <a:solidFill>
                <a:srgbClr val="FF0000"/>
              </a:solidFill>
            </a:endParaRPr>
          </a:p>
        </p:txBody>
      </p:sp>
      <p:cxnSp>
        <p:nvCxnSpPr>
          <p:cNvPr id="39" name="Straight Arrow Connector 38"/>
          <p:cNvCxnSpPr/>
          <p:nvPr/>
        </p:nvCxnSpPr>
        <p:spPr>
          <a:xfrm>
            <a:off x="6682425" y="1919800"/>
            <a:ext cx="35224" cy="558534"/>
          </a:xfrm>
          <a:prstGeom prst="straightConnector1">
            <a:avLst/>
          </a:prstGeom>
          <a:ln>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858488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09575" y="-228600"/>
            <a:ext cx="13011150" cy="7315200"/>
          </a:xfrm>
          <a:prstGeom prst="rect">
            <a:avLst/>
          </a:prstGeom>
        </p:spPr>
      </p:pic>
      <p:sp>
        <p:nvSpPr>
          <p:cNvPr id="3" name="Oval 2"/>
          <p:cNvSpPr/>
          <p:nvPr/>
        </p:nvSpPr>
        <p:spPr>
          <a:xfrm>
            <a:off x="1304365" y="3429000"/>
            <a:ext cx="1277470" cy="126402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8301318" y="3554507"/>
            <a:ext cx="1277470" cy="815788"/>
          </a:xfrm>
          <a:prstGeom prst="ellipse">
            <a:avLst/>
          </a:prstGeom>
          <a:no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4379258" y="2402542"/>
            <a:ext cx="1712259" cy="815788"/>
          </a:xfrm>
          <a:prstGeom prst="ellipse">
            <a:avLst/>
          </a:prstGeom>
          <a:no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44036" y="4177554"/>
            <a:ext cx="1277470" cy="744070"/>
          </a:xfrm>
          <a:prstGeom prst="ellipse">
            <a:avLst/>
          </a:prstGeom>
          <a:no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740523" y="3805519"/>
            <a:ext cx="1277470" cy="744070"/>
          </a:xfrm>
          <a:prstGeom prst="ellipse">
            <a:avLst/>
          </a:prstGeom>
          <a:no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2419879" y="4198898"/>
            <a:ext cx="234262" cy="3506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1</a:t>
            </a:r>
            <a:endParaRPr lang="en-US" b="1" dirty="0"/>
          </a:p>
        </p:txBody>
      </p:sp>
      <p:sp>
        <p:nvSpPr>
          <p:cNvPr id="9" name="TextBox 8"/>
          <p:cNvSpPr txBox="1"/>
          <p:nvPr/>
        </p:nvSpPr>
        <p:spPr>
          <a:xfrm>
            <a:off x="8831179" y="985600"/>
            <a:ext cx="2403222" cy="646331"/>
          </a:xfrm>
          <a:prstGeom prst="rect">
            <a:avLst/>
          </a:prstGeom>
          <a:solidFill>
            <a:srgbClr val="FFFF00"/>
          </a:solidFill>
          <a:ln>
            <a:solidFill>
              <a:srgbClr val="FF0000"/>
            </a:solidFill>
          </a:ln>
          <a:scene3d>
            <a:camera prst="orthographicFront"/>
            <a:lightRig rig="threePt" dir="t"/>
          </a:scene3d>
          <a:sp3d>
            <a:bevelT/>
          </a:sp3d>
        </p:spPr>
        <p:txBody>
          <a:bodyPr wrap="none" rtlCol="0">
            <a:spAutoFit/>
          </a:bodyPr>
          <a:lstStyle/>
          <a:p>
            <a:r>
              <a:rPr lang="en-US" sz="3600" b="1" dirty="0" smtClean="0">
                <a:solidFill>
                  <a:srgbClr val="FF0000"/>
                </a:solidFill>
              </a:rPr>
              <a:t>DEC 30th</a:t>
            </a:r>
            <a:endParaRPr lang="en-US" sz="3600" b="1" dirty="0">
              <a:solidFill>
                <a:srgbClr val="FF0000"/>
              </a:solidFill>
            </a:endParaRPr>
          </a:p>
        </p:txBody>
      </p:sp>
    </p:spTree>
    <p:extLst>
      <p:ext uri="{BB962C8B-B14F-4D97-AF65-F5344CB8AC3E}">
        <p14:creationId xmlns:p14="http://schemas.microsoft.com/office/powerpoint/2010/main" val="40156084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8310" t="15257" r="9728" b="13970"/>
          <a:stretch/>
        </p:blipFill>
        <p:spPr>
          <a:xfrm>
            <a:off x="464233" y="386862"/>
            <a:ext cx="10895315" cy="6024282"/>
          </a:xfrm>
          <a:prstGeom prst="rect">
            <a:avLst/>
          </a:prstGeom>
        </p:spPr>
      </p:pic>
      <p:sp>
        <p:nvSpPr>
          <p:cNvPr id="3" name="5-Point Star 2"/>
          <p:cNvSpPr/>
          <p:nvPr/>
        </p:nvSpPr>
        <p:spPr>
          <a:xfrm>
            <a:off x="5302379" y="4627929"/>
            <a:ext cx="443753" cy="430306"/>
          </a:xfrm>
          <a:prstGeom prst="star5">
            <a:avLst/>
          </a:prstGeom>
          <a:solidFill>
            <a:srgbClr val="FFFF00"/>
          </a:solidFill>
          <a:ln>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5-Point Star 3"/>
          <p:cNvSpPr/>
          <p:nvPr/>
        </p:nvSpPr>
        <p:spPr>
          <a:xfrm>
            <a:off x="3646151" y="2583215"/>
            <a:ext cx="443753" cy="430306"/>
          </a:xfrm>
          <a:prstGeom prst="star5">
            <a:avLst/>
          </a:prstGeom>
          <a:solidFill>
            <a:srgbClr val="FFFF00"/>
          </a:solidFill>
          <a:ln>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5-Point Star 4"/>
          <p:cNvSpPr/>
          <p:nvPr/>
        </p:nvSpPr>
        <p:spPr>
          <a:xfrm>
            <a:off x="7711645" y="987497"/>
            <a:ext cx="443753" cy="430306"/>
          </a:xfrm>
          <a:prstGeom prst="star5">
            <a:avLst/>
          </a:prstGeom>
          <a:solidFill>
            <a:srgbClr val="FFFF00"/>
          </a:solidFill>
          <a:ln>
            <a:solidFill>
              <a:schemeClr val="tx2">
                <a:lumMod val="75000"/>
                <a:lumOff val="2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Line Callout 1 6"/>
          <p:cNvSpPr/>
          <p:nvPr/>
        </p:nvSpPr>
        <p:spPr>
          <a:xfrm>
            <a:off x="6288497" y="5044788"/>
            <a:ext cx="1528481" cy="612648"/>
          </a:xfrm>
          <a:prstGeom prst="borderCallout1">
            <a:avLst>
              <a:gd name="adj1" fmla="val 51674"/>
              <a:gd name="adj2" fmla="val -2451"/>
              <a:gd name="adj3" fmla="val -14804"/>
              <a:gd name="adj4" fmla="val -42257"/>
            </a:avLst>
          </a:prstGeom>
          <a:solidFill>
            <a:schemeClr val="bg2">
              <a:lumMod val="10000"/>
            </a:schemeClr>
          </a:solidFill>
          <a:ln w="38100">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FFFF00"/>
                </a:solidFill>
              </a:rPr>
              <a:t>FDR Memorial</a:t>
            </a:r>
            <a:endParaRPr lang="en-US" b="1" dirty="0">
              <a:solidFill>
                <a:srgbClr val="FFFF00"/>
              </a:solidFill>
            </a:endParaRPr>
          </a:p>
        </p:txBody>
      </p:sp>
      <p:sp>
        <p:nvSpPr>
          <p:cNvPr id="8" name="Line Callout 1 7"/>
          <p:cNvSpPr/>
          <p:nvPr/>
        </p:nvSpPr>
        <p:spPr>
          <a:xfrm>
            <a:off x="4760016" y="3092679"/>
            <a:ext cx="1528481" cy="612648"/>
          </a:xfrm>
          <a:prstGeom prst="borderCallout1">
            <a:avLst>
              <a:gd name="adj1" fmla="val 51674"/>
              <a:gd name="adj2" fmla="val -2451"/>
              <a:gd name="adj3" fmla="val -14804"/>
              <a:gd name="adj4" fmla="val -42257"/>
            </a:avLst>
          </a:prstGeom>
          <a:solidFill>
            <a:schemeClr val="bg2">
              <a:lumMod val="10000"/>
            </a:schemeClr>
          </a:solidFill>
          <a:ln w="38100">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FF00"/>
                </a:solidFill>
              </a:rPr>
              <a:t>Lincoln Memorial</a:t>
            </a:r>
            <a:endParaRPr lang="en-US" b="1" dirty="0">
              <a:solidFill>
                <a:srgbClr val="FFFF00"/>
              </a:solidFill>
            </a:endParaRPr>
          </a:p>
        </p:txBody>
      </p:sp>
      <p:sp>
        <p:nvSpPr>
          <p:cNvPr id="9" name="Line Callout 1 8"/>
          <p:cNvSpPr/>
          <p:nvPr/>
        </p:nvSpPr>
        <p:spPr>
          <a:xfrm>
            <a:off x="8744827" y="1417803"/>
            <a:ext cx="1528481" cy="612648"/>
          </a:xfrm>
          <a:prstGeom prst="borderCallout1">
            <a:avLst>
              <a:gd name="adj1" fmla="val 51674"/>
              <a:gd name="adj2" fmla="val -2451"/>
              <a:gd name="adj3" fmla="val -14804"/>
              <a:gd name="adj4" fmla="val -42257"/>
            </a:avLst>
          </a:prstGeom>
          <a:solidFill>
            <a:schemeClr val="bg2">
              <a:lumMod val="10000"/>
            </a:schemeClr>
          </a:solidFill>
          <a:ln w="38100">
            <a:solidFill>
              <a:schemeClr val="tx2">
                <a:lumMod val="75000"/>
                <a:lumOff val="25000"/>
              </a:schemeClr>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FF00"/>
                </a:solidFill>
              </a:rPr>
              <a:t>BSA Statue</a:t>
            </a:r>
            <a:endParaRPr lang="en-US" b="1" dirty="0">
              <a:solidFill>
                <a:srgbClr val="FFFF00"/>
              </a:solidFill>
            </a:endParaRPr>
          </a:p>
        </p:txBody>
      </p:sp>
      <p:sp>
        <p:nvSpPr>
          <p:cNvPr id="10" name="5-Point Star 9"/>
          <p:cNvSpPr/>
          <p:nvPr/>
        </p:nvSpPr>
        <p:spPr>
          <a:xfrm>
            <a:off x="10815256" y="1417803"/>
            <a:ext cx="443753" cy="430306"/>
          </a:xfrm>
          <a:prstGeom prst="star5">
            <a:avLst/>
          </a:prstGeom>
          <a:solidFill>
            <a:srgbClr val="FFFF00"/>
          </a:solidFill>
          <a:ln>
            <a:solidFill>
              <a:schemeClr val="tx2">
                <a:lumMod val="75000"/>
                <a:lumOff val="2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Line Callout 1 10"/>
          <p:cNvSpPr/>
          <p:nvPr/>
        </p:nvSpPr>
        <p:spPr>
          <a:xfrm>
            <a:off x="10272891" y="2879050"/>
            <a:ext cx="1528481" cy="612648"/>
          </a:xfrm>
          <a:prstGeom prst="borderCallout1">
            <a:avLst>
              <a:gd name="adj1" fmla="val -5731"/>
              <a:gd name="adj2" fmla="val 52771"/>
              <a:gd name="adj3" fmla="val -187020"/>
              <a:gd name="adj4" fmla="val 48860"/>
            </a:avLst>
          </a:prstGeom>
          <a:solidFill>
            <a:schemeClr val="bg2">
              <a:lumMod val="10000"/>
            </a:schemeClr>
          </a:solidFill>
          <a:ln w="38100">
            <a:solidFill>
              <a:schemeClr val="tx2">
                <a:lumMod val="75000"/>
                <a:lumOff val="25000"/>
              </a:schemeClr>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FF00"/>
                </a:solidFill>
              </a:rPr>
              <a:t>National Archives</a:t>
            </a:r>
            <a:endParaRPr lang="en-US" b="1" dirty="0">
              <a:solidFill>
                <a:srgbClr val="FFFF00"/>
              </a:solidFill>
            </a:endParaRPr>
          </a:p>
        </p:txBody>
      </p:sp>
      <p:sp>
        <p:nvSpPr>
          <p:cNvPr id="12" name="Oval 11"/>
          <p:cNvSpPr/>
          <p:nvPr/>
        </p:nvSpPr>
        <p:spPr>
          <a:xfrm>
            <a:off x="4760016" y="4207042"/>
            <a:ext cx="1277470" cy="126402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4193685" y="2593410"/>
            <a:ext cx="234262" cy="3506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1</a:t>
            </a:r>
            <a:endParaRPr lang="en-US" b="1" dirty="0"/>
          </a:p>
        </p:txBody>
      </p:sp>
      <p:sp>
        <p:nvSpPr>
          <p:cNvPr id="14" name="TextBox 13"/>
          <p:cNvSpPr txBox="1"/>
          <p:nvPr/>
        </p:nvSpPr>
        <p:spPr>
          <a:xfrm>
            <a:off x="9177238" y="556319"/>
            <a:ext cx="2403222" cy="646331"/>
          </a:xfrm>
          <a:prstGeom prst="rect">
            <a:avLst/>
          </a:prstGeom>
          <a:solidFill>
            <a:srgbClr val="FFFF00"/>
          </a:solidFill>
          <a:ln>
            <a:solidFill>
              <a:srgbClr val="FF0000"/>
            </a:solidFill>
          </a:ln>
          <a:scene3d>
            <a:camera prst="orthographicFront"/>
            <a:lightRig rig="threePt" dir="t"/>
          </a:scene3d>
          <a:sp3d>
            <a:bevelT/>
          </a:sp3d>
        </p:spPr>
        <p:txBody>
          <a:bodyPr wrap="none" rtlCol="0">
            <a:spAutoFit/>
          </a:bodyPr>
          <a:lstStyle/>
          <a:p>
            <a:r>
              <a:rPr lang="en-US" sz="3600" b="1" dirty="0" smtClean="0">
                <a:solidFill>
                  <a:srgbClr val="FF0000"/>
                </a:solidFill>
              </a:rPr>
              <a:t>DEC 30th</a:t>
            </a:r>
            <a:endParaRPr lang="en-US" sz="3600" b="1" dirty="0">
              <a:solidFill>
                <a:srgbClr val="FF0000"/>
              </a:solidFill>
            </a:endParaRPr>
          </a:p>
        </p:txBody>
      </p:sp>
      <p:sp>
        <p:nvSpPr>
          <p:cNvPr id="15" name="Oval 14"/>
          <p:cNvSpPr/>
          <p:nvPr/>
        </p:nvSpPr>
        <p:spPr>
          <a:xfrm>
            <a:off x="5823110" y="4851648"/>
            <a:ext cx="234262" cy="3506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2</a:t>
            </a:r>
          </a:p>
        </p:txBody>
      </p:sp>
      <p:sp>
        <p:nvSpPr>
          <p:cNvPr id="16" name="Oval 15"/>
          <p:cNvSpPr/>
          <p:nvPr/>
        </p:nvSpPr>
        <p:spPr>
          <a:xfrm>
            <a:off x="3261634" y="2166356"/>
            <a:ext cx="1277470" cy="126402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Arrow Connector 17"/>
          <p:cNvCxnSpPr/>
          <p:nvPr/>
        </p:nvCxnSpPr>
        <p:spPr>
          <a:xfrm flipV="1">
            <a:off x="464233" y="1696453"/>
            <a:ext cx="2122556" cy="46990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a:off x="2613627" y="1765068"/>
            <a:ext cx="938464" cy="107081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a:off x="4403884" y="3435098"/>
            <a:ext cx="938464" cy="107081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332492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10427" y="4131131"/>
            <a:ext cx="3012701" cy="2288719"/>
          </a:xfrm>
          <a:prstGeom prst="rect">
            <a:avLst/>
          </a:prstGeom>
        </p:spPr>
      </p:pic>
      <p:pic>
        <p:nvPicPr>
          <p:cNvPr id="5" name="Picture 4"/>
          <p:cNvPicPr>
            <a:picLocks noChangeAspect="1"/>
          </p:cNvPicPr>
          <p:nvPr/>
        </p:nvPicPr>
        <p:blipFill>
          <a:blip r:embed="rId3"/>
          <a:stretch>
            <a:fillRect/>
          </a:stretch>
        </p:blipFill>
        <p:spPr>
          <a:xfrm>
            <a:off x="3664964" y="3535456"/>
            <a:ext cx="5150704" cy="2884394"/>
          </a:xfrm>
          <a:prstGeom prst="rect">
            <a:avLst/>
          </a:prstGeom>
        </p:spPr>
      </p:pic>
      <p:pic>
        <p:nvPicPr>
          <p:cNvPr id="7" name="Picture 6"/>
          <p:cNvPicPr>
            <a:picLocks noChangeAspect="1"/>
          </p:cNvPicPr>
          <p:nvPr/>
        </p:nvPicPr>
        <p:blipFill>
          <a:blip r:embed="rId4"/>
          <a:stretch>
            <a:fillRect/>
          </a:stretch>
        </p:blipFill>
        <p:spPr>
          <a:xfrm>
            <a:off x="8957504" y="4524375"/>
            <a:ext cx="2409825" cy="1895475"/>
          </a:xfrm>
          <a:prstGeom prst="rect">
            <a:avLst/>
          </a:prstGeom>
        </p:spPr>
      </p:pic>
      <p:pic>
        <p:nvPicPr>
          <p:cNvPr id="9" name="Picture 8"/>
          <p:cNvPicPr>
            <a:picLocks noChangeAspect="1"/>
          </p:cNvPicPr>
          <p:nvPr/>
        </p:nvPicPr>
        <p:blipFill>
          <a:blip r:embed="rId5"/>
          <a:stretch>
            <a:fillRect/>
          </a:stretch>
        </p:blipFill>
        <p:spPr>
          <a:xfrm>
            <a:off x="8957504" y="2663918"/>
            <a:ext cx="2619375" cy="1743075"/>
          </a:xfrm>
          <a:prstGeom prst="rect">
            <a:avLst/>
          </a:prstGeom>
        </p:spPr>
      </p:pic>
      <p:pic>
        <p:nvPicPr>
          <p:cNvPr id="10" name="Picture 9"/>
          <p:cNvPicPr>
            <a:picLocks noChangeAspect="1"/>
          </p:cNvPicPr>
          <p:nvPr/>
        </p:nvPicPr>
        <p:blipFill rotWithShape="1">
          <a:blip r:embed="rId6"/>
          <a:srcRect l="15653" t="15810" r="17893" b="25367"/>
          <a:stretch/>
        </p:blipFill>
        <p:spPr>
          <a:xfrm>
            <a:off x="349622" y="346445"/>
            <a:ext cx="7061469" cy="3514262"/>
          </a:xfrm>
          <a:prstGeom prst="rect">
            <a:avLst/>
          </a:prstGeom>
          <a:ln>
            <a:solidFill>
              <a:srgbClr val="FF0000"/>
            </a:solidFill>
          </a:ln>
        </p:spPr>
      </p:pic>
    </p:spTree>
    <p:extLst>
      <p:ext uri="{BB962C8B-B14F-4D97-AF65-F5344CB8AC3E}">
        <p14:creationId xmlns:p14="http://schemas.microsoft.com/office/powerpoint/2010/main" val="11914911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22953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5949" t="16071" r="17788" b="15178"/>
          <a:stretch/>
        </p:blipFill>
        <p:spPr>
          <a:xfrm>
            <a:off x="1665513" y="947056"/>
            <a:ext cx="8621487" cy="5029201"/>
          </a:xfrm>
          <a:prstGeom prst="rect">
            <a:avLst/>
          </a:prstGeom>
        </p:spPr>
      </p:pic>
    </p:spTree>
    <p:extLst>
      <p:ext uri="{BB962C8B-B14F-4D97-AF65-F5344CB8AC3E}">
        <p14:creationId xmlns:p14="http://schemas.microsoft.com/office/powerpoint/2010/main" val="34539971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387" t="16518" r="2228" b="5357"/>
          <a:stretch/>
        </p:blipFill>
        <p:spPr>
          <a:xfrm>
            <a:off x="783771" y="1175657"/>
            <a:ext cx="9340318" cy="4212772"/>
          </a:xfrm>
          <a:prstGeom prst="rect">
            <a:avLst/>
          </a:prstGeom>
        </p:spPr>
      </p:pic>
    </p:spTree>
    <p:extLst>
      <p:ext uri="{BB962C8B-B14F-4D97-AF65-F5344CB8AC3E}">
        <p14:creationId xmlns:p14="http://schemas.microsoft.com/office/powerpoint/2010/main" val="22208395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14309" r="35953"/>
          <a:stretch/>
        </p:blipFill>
        <p:spPr>
          <a:xfrm>
            <a:off x="647486" y="293914"/>
            <a:ext cx="8333229" cy="6268453"/>
          </a:xfrm>
          <a:prstGeom prst="rect">
            <a:avLst/>
          </a:prstGeom>
        </p:spPr>
      </p:pic>
    </p:spTree>
    <p:extLst>
      <p:ext uri="{BB962C8B-B14F-4D97-AF65-F5344CB8AC3E}">
        <p14:creationId xmlns:p14="http://schemas.microsoft.com/office/powerpoint/2010/main" val="19913958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EC1DDED1-078C-2310-A1EF-9AF3672CBAF0}"/>
              </a:ext>
            </a:extLst>
          </p:cNvPr>
          <p:cNvSpPr txBox="1"/>
          <p:nvPr/>
        </p:nvSpPr>
        <p:spPr>
          <a:xfrm>
            <a:off x="410503" y="347241"/>
            <a:ext cx="10817791" cy="577081"/>
          </a:xfrm>
          <a:prstGeom prst="rect">
            <a:avLst/>
          </a:prstGeom>
          <a:noFill/>
        </p:spPr>
        <p:txBody>
          <a:bodyPr wrap="square">
            <a:spAutoFit/>
          </a:bodyPr>
          <a:lstStyle/>
          <a:p>
            <a:pPr algn="l">
              <a:buNone/>
            </a:pPr>
            <a:endParaRPr lang="en-US" sz="1050" b="0" i="0" dirty="0">
              <a:solidFill>
                <a:srgbClr val="212121"/>
              </a:solidFill>
              <a:effectLst/>
              <a:latin typeface="Roboto" panose="02000000000000000000" pitchFamily="2" charset="0"/>
            </a:endParaRPr>
          </a:p>
          <a:p>
            <a:pPr algn="l">
              <a:spcAft>
                <a:spcPts val="600"/>
              </a:spcAft>
            </a:pPr>
            <a:r>
              <a:rPr lang="en-US" sz="1050" b="1" i="0" dirty="0">
                <a:solidFill>
                  <a:srgbClr val="515354"/>
                </a:solidFill>
                <a:effectLst/>
                <a:latin typeface="Roboto" panose="02000000000000000000" pitchFamily="2" charset="0"/>
              </a:rPr>
              <a:t>8. Name your representatives in the United States Congress. Write a letter to your representative in Congress explaining your views on a national issue. Show your letter, along with any response you receive, to your counselor.</a:t>
            </a:r>
          </a:p>
        </p:txBody>
      </p:sp>
      <p:pic>
        <p:nvPicPr>
          <p:cNvPr id="2" name="Picture 1"/>
          <p:cNvPicPr>
            <a:picLocks noChangeAspect="1"/>
          </p:cNvPicPr>
          <p:nvPr/>
        </p:nvPicPr>
        <p:blipFill rotWithShape="1">
          <a:blip r:embed="rId2"/>
          <a:srcRect l="44178" t="21691" r="24817" b="42095"/>
          <a:stretch/>
        </p:blipFill>
        <p:spPr>
          <a:xfrm>
            <a:off x="6118410" y="924322"/>
            <a:ext cx="4034119" cy="2649072"/>
          </a:xfrm>
          <a:prstGeom prst="rect">
            <a:avLst/>
          </a:prstGeom>
        </p:spPr>
      </p:pic>
      <p:pic>
        <p:nvPicPr>
          <p:cNvPr id="4" name="Picture 3"/>
          <p:cNvPicPr>
            <a:picLocks noChangeAspect="1"/>
          </p:cNvPicPr>
          <p:nvPr/>
        </p:nvPicPr>
        <p:blipFill rotWithShape="1">
          <a:blip r:embed="rId3"/>
          <a:srcRect l="46245" t="21322" r="27814" b="5515"/>
          <a:stretch/>
        </p:blipFill>
        <p:spPr>
          <a:xfrm>
            <a:off x="410503" y="924322"/>
            <a:ext cx="3375212" cy="5351929"/>
          </a:xfrm>
          <a:prstGeom prst="rect">
            <a:avLst/>
          </a:prstGeom>
        </p:spPr>
      </p:pic>
      <p:pic>
        <p:nvPicPr>
          <p:cNvPr id="5" name="Picture 4"/>
          <p:cNvPicPr>
            <a:picLocks noChangeAspect="1"/>
          </p:cNvPicPr>
          <p:nvPr/>
        </p:nvPicPr>
        <p:blipFill rotWithShape="1">
          <a:blip r:embed="rId4"/>
          <a:srcRect l="3872" t="41728" r="73598" b="9191"/>
          <a:stretch/>
        </p:blipFill>
        <p:spPr>
          <a:xfrm>
            <a:off x="4051764" y="3079376"/>
            <a:ext cx="1800597" cy="2205318"/>
          </a:xfrm>
          <a:prstGeom prst="rect">
            <a:avLst/>
          </a:prstGeom>
        </p:spPr>
      </p:pic>
      <p:pic>
        <p:nvPicPr>
          <p:cNvPr id="6" name="Picture 5"/>
          <p:cNvPicPr>
            <a:picLocks noChangeAspect="1"/>
          </p:cNvPicPr>
          <p:nvPr/>
        </p:nvPicPr>
        <p:blipFill rotWithShape="1">
          <a:blip r:embed="rId4"/>
          <a:srcRect l="73810" t="58640" r="9621" b="17095"/>
          <a:stretch/>
        </p:blipFill>
        <p:spPr>
          <a:xfrm>
            <a:off x="3953022" y="1190636"/>
            <a:ext cx="2155644" cy="1775012"/>
          </a:xfrm>
          <a:prstGeom prst="rect">
            <a:avLst/>
          </a:prstGeom>
          <a:ln>
            <a:solidFill>
              <a:schemeClr val="tx1"/>
            </a:solidFill>
          </a:ln>
        </p:spPr>
      </p:pic>
      <p:grpSp>
        <p:nvGrpSpPr>
          <p:cNvPr id="10" name="Group 9"/>
          <p:cNvGrpSpPr/>
          <p:nvPr/>
        </p:nvGrpSpPr>
        <p:grpSpPr>
          <a:xfrm>
            <a:off x="7879977" y="3748204"/>
            <a:ext cx="3980329" cy="2857975"/>
            <a:chOff x="6306671" y="3600286"/>
            <a:chExt cx="3980329" cy="2857975"/>
          </a:xfrm>
        </p:grpSpPr>
        <p:sp>
          <p:nvSpPr>
            <p:cNvPr id="9" name="Rectangle 8"/>
            <p:cNvSpPr/>
            <p:nvPr/>
          </p:nvSpPr>
          <p:spPr>
            <a:xfrm>
              <a:off x="6306671" y="3600286"/>
              <a:ext cx="3980329" cy="2857975"/>
            </a:xfrm>
            <a:prstGeom prst="rect">
              <a:avLst/>
            </a:prstGeom>
            <a:solidFill>
              <a:schemeClr val="tx2">
                <a:lumMod val="75000"/>
                <a:lumOff val="25000"/>
              </a:schemeClr>
            </a:solidFill>
            <a:ln>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undefined"/>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5691" y="3737207"/>
              <a:ext cx="1659778" cy="207472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475691" y="5811930"/>
              <a:ext cx="1685077" cy="646331"/>
            </a:xfrm>
            <a:prstGeom prst="rect">
              <a:avLst/>
            </a:prstGeom>
          </p:spPr>
          <p:txBody>
            <a:bodyPr wrap="none">
              <a:spAutoFit/>
            </a:bodyPr>
            <a:lstStyle/>
            <a:p>
              <a:pPr algn="ctr"/>
              <a:r>
                <a:rPr lang="en-US" b="1" dirty="0">
                  <a:solidFill>
                    <a:srgbClr val="FFFF00"/>
                  </a:solidFill>
                  <a:latin typeface="Arial" panose="020B0604020202020204" pitchFamily="34" charset="0"/>
                </a:rPr>
                <a:t>Mark Warner, </a:t>
              </a:r>
              <a:endParaRPr lang="en-US" b="1" dirty="0" smtClean="0">
                <a:solidFill>
                  <a:srgbClr val="FFFF00"/>
                </a:solidFill>
                <a:latin typeface="Arial" panose="020B0604020202020204" pitchFamily="34" charset="0"/>
              </a:endParaRPr>
            </a:p>
            <a:p>
              <a:pPr algn="ctr"/>
              <a:r>
                <a:rPr lang="en-US" b="1" dirty="0" smtClean="0">
                  <a:solidFill>
                    <a:srgbClr val="FFFF00"/>
                  </a:solidFill>
                  <a:latin typeface="Arial" panose="020B0604020202020204" pitchFamily="34" charset="0"/>
                </a:rPr>
                <a:t>U.S</a:t>
              </a:r>
              <a:r>
                <a:rPr lang="en-US" b="1" dirty="0">
                  <a:solidFill>
                    <a:srgbClr val="FFFF00"/>
                  </a:solidFill>
                  <a:latin typeface="Arial" panose="020B0604020202020204" pitchFamily="34" charset="0"/>
                </a:rPr>
                <a:t>. </a:t>
              </a:r>
              <a:r>
                <a:rPr lang="en-US" b="1" dirty="0" smtClean="0">
                  <a:solidFill>
                    <a:srgbClr val="FFFF00"/>
                  </a:solidFill>
                  <a:latin typeface="Arial" panose="020B0604020202020204" pitchFamily="34" charset="0"/>
                </a:rPr>
                <a:t>Senator</a:t>
              </a:r>
              <a:endParaRPr lang="en-US" b="1" dirty="0">
                <a:solidFill>
                  <a:srgbClr val="FFFF00"/>
                </a:solidFill>
              </a:endParaRPr>
            </a:p>
          </p:txBody>
        </p:sp>
        <p:pic>
          <p:nvPicPr>
            <p:cNvPr id="2052" name="Picture 4" descr="https://upload.wikimedia.org/wikipedia/commons/thumb/0/01/Tim_Kaine%2C_official_portrait_%28119th_Congress%29.jpg/250px-Tim_Kaine%2C_official_portrait_%28119th_Congress%29.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44195" y="3737207"/>
              <a:ext cx="1662438" cy="207472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8443846" y="5811930"/>
              <a:ext cx="1556837" cy="646331"/>
            </a:xfrm>
            <a:prstGeom prst="rect">
              <a:avLst/>
            </a:prstGeom>
          </p:spPr>
          <p:txBody>
            <a:bodyPr wrap="none">
              <a:spAutoFit/>
            </a:bodyPr>
            <a:lstStyle/>
            <a:p>
              <a:pPr algn="ctr"/>
              <a:r>
                <a:rPr lang="en-US" b="1" dirty="0">
                  <a:solidFill>
                    <a:srgbClr val="FFFF00"/>
                  </a:solidFill>
                  <a:latin typeface="Arial" panose="020B0604020202020204" pitchFamily="34" charset="0"/>
                </a:rPr>
                <a:t>Tim Kaine, </a:t>
              </a:r>
              <a:endParaRPr lang="en-US" b="1" dirty="0" smtClean="0">
                <a:solidFill>
                  <a:srgbClr val="FFFF00"/>
                </a:solidFill>
                <a:latin typeface="Arial" panose="020B0604020202020204" pitchFamily="34" charset="0"/>
              </a:endParaRPr>
            </a:p>
            <a:p>
              <a:pPr algn="ctr"/>
              <a:r>
                <a:rPr lang="en-US" b="1" dirty="0" smtClean="0">
                  <a:solidFill>
                    <a:srgbClr val="FFFF00"/>
                  </a:solidFill>
                  <a:latin typeface="Arial" panose="020B0604020202020204" pitchFamily="34" charset="0"/>
                </a:rPr>
                <a:t>U.S</a:t>
              </a:r>
              <a:r>
                <a:rPr lang="en-US" b="1" dirty="0">
                  <a:solidFill>
                    <a:srgbClr val="FFFF00"/>
                  </a:solidFill>
                  <a:latin typeface="Arial" panose="020B0604020202020204" pitchFamily="34" charset="0"/>
                </a:rPr>
                <a:t>. </a:t>
              </a:r>
              <a:r>
                <a:rPr lang="en-US" b="1" dirty="0" smtClean="0">
                  <a:solidFill>
                    <a:srgbClr val="FFFF00"/>
                  </a:solidFill>
                  <a:latin typeface="Arial" panose="020B0604020202020204" pitchFamily="34" charset="0"/>
                </a:rPr>
                <a:t>Senator</a:t>
              </a:r>
              <a:endParaRPr lang="en-US" b="1" dirty="0">
                <a:solidFill>
                  <a:srgbClr val="FFFF00"/>
                </a:solidFill>
              </a:endParaRPr>
            </a:p>
          </p:txBody>
        </p:sp>
      </p:grpSp>
    </p:spTree>
    <p:extLst>
      <p:ext uri="{BB962C8B-B14F-4D97-AF65-F5344CB8AC3E}">
        <p14:creationId xmlns:p14="http://schemas.microsoft.com/office/powerpoint/2010/main" val="30089569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EC1DDED1-078C-2310-A1EF-9AF3672CBAF0}"/>
              </a:ext>
            </a:extLst>
          </p:cNvPr>
          <p:cNvSpPr txBox="1"/>
          <p:nvPr/>
        </p:nvSpPr>
        <p:spPr>
          <a:xfrm>
            <a:off x="416860" y="387584"/>
            <a:ext cx="10851776" cy="5893921"/>
          </a:xfrm>
          <a:prstGeom prst="rect">
            <a:avLst/>
          </a:prstGeom>
          <a:noFill/>
        </p:spPr>
        <p:txBody>
          <a:bodyPr wrap="square">
            <a:spAutoFit/>
          </a:bodyPr>
          <a:lstStyle/>
          <a:p>
            <a:pPr algn="l">
              <a:spcAft>
                <a:spcPts val="600"/>
              </a:spcAft>
              <a:buNone/>
            </a:pPr>
            <a:r>
              <a:rPr lang="en-US" sz="1050" b="1" i="0" dirty="0">
                <a:solidFill>
                  <a:srgbClr val="515354"/>
                </a:solidFill>
                <a:effectLst/>
                <a:latin typeface="Roboto" panose="02000000000000000000" pitchFamily="2" charset="0"/>
              </a:rPr>
              <a:t>1. What is the Constitution of the United States? What does the Constitution do? What principles does it reflect? Why is it important to have a Constitution?</a:t>
            </a:r>
          </a:p>
          <a:p>
            <a:pPr algn="l">
              <a:spcAft>
                <a:spcPts val="600"/>
              </a:spcAft>
              <a:buNone/>
            </a:pPr>
            <a:r>
              <a:rPr lang="en-US" sz="1050" b="1" i="0" dirty="0">
                <a:solidFill>
                  <a:srgbClr val="515354"/>
                </a:solidFill>
                <a:effectLst/>
                <a:latin typeface="Roboto" panose="02000000000000000000" pitchFamily="2" charset="0"/>
              </a:rPr>
              <a:t>2. List the six purposes for creating the United States Constitution set forth in the Preamble to the Constitution. How do these purposes affect your family and community?</a:t>
            </a:r>
          </a:p>
          <a:p>
            <a:pPr algn="l">
              <a:spcAft>
                <a:spcPts val="600"/>
              </a:spcAft>
              <a:buNone/>
            </a:pPr>
            <a:r>
              <a:rPr lang="en-US" sz="1050" b="1" i="0" dirty="0">
                <a:solidFill>
                  <a:srgbClr val="515354"/>
                </a:solidFill>
                <a:effectLst/>
                <a:latin typeface="Roboto" panose="02000000000000000000" pitchFamily="2" charset="0"/>
              </a:rPr>
              <a:t>3. List the three branches of the United States government. Explain:</a:t>
            </a:r>
          </a:p>
          <a:p>
            <a:pPr algn="l">
              <a:spcAft>
                <a:spcPts val="1200"/>
              </a:spcAft>
              <a:buFont typeface="Arial" panose="020B0604020202020204" pitchFamily="34" charset="0"/>
              <a:buChar char="•"/>
            </a:pPr>
            <a:r>
              <a:rPr lang="en-US" sz="1050" b="0" i="0" dirty="0">
                <a:solidFill>
                  <a:srgbClr val="515354"/>
                </a:solidFill>
                <a:effectLst/>
                <a:latin typeface="Roboto" panose="02000000000000000000" pitchFamily="2" charset="0"/>
              </a:rPr>
              <a:t>(a) The function of each branch of government;  (b) Why it is important to divide powers among different branches; (c) How each branch "checks" and "balances" the others; </a:t>
            </a:r>
            <a:r>
              <a:rPr lang="en-US" sz="1050" b="0" i="0" dirty="0" smtClean="0">
                <a:solidFill>
                  <a:srgbClr val="515354"/>
                </a:solidFill>
                <a:effectLst/>
                <a:latin typeface="Roboto" panose="02000000000000000000" pitchFamily="2" charset="0"/>
              </a:rPr>
              <a:t>             (</a:t>
            </a:r>
            <a:r>
              <a:rPr lang="en-US" sz="1050" b="0" i="0" dirty="0">
                <a:solidFill>
                  <a:srgbClr val="515354"/>
                </a:solidFill>
                <a:effectLst/>
                <a:latin typeface="Roboto" panose="02000000000000000000" pitchFamily="2" charset="0"/>
              </a:rPr>
              <a:t>d) How citizens can be involved in each branch of government.</a:t>
            </a:r>
          </a:p>
          <a:p>
            <a:pPr algn="l">
              <a:spcAft>
                <a:spcPts val="600"/>
              </a:spcAft>
              <a:buNone/>
            </a:pPr>
            <a:r>
              <a:rPr lang="en-US" sz="1050" b="1" i="0" dirty="0" smtClean="0">
                <a:solidFill>
                  <a:srgbClr val="515354"/>
                </a:solidFill>
                <a:effectLst/>
                <a:latin typeface="Roboto" panose="02000000000000000000" pitchFamily="2" charset="0"/>
              </a:rPr>
              <a:t>4</a:t>
            </a:r>
            <a:r>
              <a:rPr lang="en-US" sz="1050" b="1" i="0" dirty="0">
                <a:solidFill>
                  <a:srgbClr val="515354"/>
                </a:solidFill>
                <a:effectLst/>
                <a:latin typeface="Roboto" panose="02000000000000000000" pitchFamily="2" charset="0"/>
              </a:rPr>
              <a:t>. Discuss the importance of:</a:t>
            </a:r>
          </a:p>
          <a:p>
            <a:pPr algn="l">
              <a:spcAft>
                <a:spcPts val="1200"/>
              </a:spcAft>
              <a:buFont typeface="Arial" panose="020B0604020202020204" pitchFamily="34" charset="0"/>
              <a:buChar char="•"/>
            </a:pPr>
            <a:r>
              <a:rPr lang="en-US" sz="1050" b="0" i="0" dirty="0">
                <a:solidFill>
                  <a:srgbClr val="515354"/>
                </a:solidFill>
                <a:effectLst/>
                <a:latin typeface="Roboto" panose="02000000000000000000" pitchFamily="2" charset="0"/>
              </a:rPr>
              <a:t>(a) Declaration of Independence</a:t>
            </a:r>
          </a:p>
          <a:p>
            <a:pPr algn="l">
              <a:spcAft>
                <a:spcPts val="1200"/>
              </a:spcAft>
              <a:buFont typeface="Arial" panose="020B0604020202020204" pitchFamily="34" charset="0"/>
              <a:buChar char="•"/>
            </a:pPr>
            <a:r>
              <a:rPr lang="en-US" sz="1050" b="0" i="0" dirty="0">
                <a:solidFill>
                  <a:srgbClr val="515354"/>
                </a:solidFill>
                <a:effectLst/>
                <a:latin typeface="Roboto" panose="02000000000000000000" pitchFamily="2" charset="0"/>
              </a:rPr>
              <a:t>(b) Bill of Rights (the first 10 Amendments to the Constitution) and the 14th Amendment</a:t>
            </a:r>
          </a:p>
          <a:p>
            <a:pPr algn="l">
              <a:spcAft>
                <a:spcPts val="1200"/>
              </a:spcAft>
              <a:buFont typeface="Arial" panose="020B0604020202020204" pitchFamily="34" charset="0"/>
              <a:buChar char="•"/>
            </a:pPr>
            <a:r>
              <a:rPr lang="en-US" sz="1050" b="0" i="0" dirty="0">
                <a:solidFill>
                  <a:srgbClr val="515354"/>
                </a:solidFill>
                <a:effectLst/>
                <a:latin typeface="Roboto" panose="02000000000000000000" pitchFamily="2" charset="0"/>
              </a:rPr>
              <a:t>(c) "E Pluribus Unum," the traditional United States motto.</a:t>
            </a:r>
          </a:p>
          <a:p>
            <a:pPr algn="l">
              <a:spcAft>
                <a:spcPts val="600"/>
              </a:spcAft>
              <a:buNone/>
            </a:pPr>
            <a:r>
              <a:rPr lang="en-US" sz="1050" b="1" i="0" dirty="0" smtClean="0">
                <a:solidFill>
                  <a:srgbClr val="515354"/>
                </a:solidFill>
                <a:effectLst/>
                <a:latin typeface="Roboto" panose="02000000000000000000" pitchFamily="2" charset="0"/>
              </a:rPr>
              <a:t>5</a:t>
            </a:r>
            <a:r>
              <a:rPr lang="en-US" sz="1050" b="1" i="0" dirty="0">
                <a:solidFill>
                  <a:srgbClr val="515354"/>
                </a:solidFill>
                <a:effectLst/>
                <a:latin typeface="Roboto" panose="02000000000000000000" pitchFamily="2" charset="0"/>
              </a:rPr>
              <a:t>. </a:t>
            </a:r>
            <a:r>
              <a:rPr lang="en-US" sz="1050" b="1" i="0" dirty="0" smtClean="0">
                <a:solidFill>
                  <a:srgbClr val="515354"/>
                </a:solidFill>
                <a:effectLst/>
                <a:latin typeface="Roboto" panose="02000000000000000000" pitchFamily="2" charset="0"/>
              </a:rPr>
              <a:t>Watch the national evening news for five days in a row or read the main stories in a national media organization (e.g., a newspaper or news website) for five days in a row. Discuss the national issues that you learned about with your counselor. Choose one issue and explain how it affects you, your family, and community.</a:t>
            </a:r>
            <a:endParaRPr lang="en-US" sz="1050" b="1" i="0" dirty="0">
              <a:solidFill>
                <a:srgbClr val="515354"/>
              </a:solidFill>
              <a:effectLst/>
              <a:latin typeface="Roboto" panose="02000000000000000000" pitchFamily="2" charset="0"/>
            </a:endParaRPr>
          </a:p>
          <a:p>
            <a:pPr algn="l">
              <a:spcAft>
                <a:spcPts val="600"/>
              </a:spcAft>
              <a:buNone/>
            </a:pPr>
            <a:r>
              <a:rPr lang="en-US" sz="1050" b="1" i="0" dirty="0">
                <a:solidFill>
                  <a:srgbClr val="515354"/>
                </a:solidFill>
                <a:effectLst/>
                <a:latin typeface="Roboto" panose="02000000000000000000" pitchFamily="2" charset="0"/>
              </a:rPr>
              <a:t>6. With your counselor's approval</a:t>
            </a:r>
            <a:r>
              <a:rPr lang="en-US" sz="1050" b="1" i="0" dirty="0" smtClean="0">
                <a:solidFill>
                  <a:srgbClr val="515354"/>
                </a:solidFill>
                <a:effectLst/>
                <a:latin typeface="Roboto" panose="02000000000000000000" pitchFamily="2" charset="0"/>
              </a:rPr>
              <a:t>, </a:t>
            </a:r>
            <a:r>
              <a:rPr lang="en-US" sz="1050" b="1" i="0" dirty="0">
                <a:solidFill>
                  <a:srgbClr val="515354"/>
                </a:solidFill>
                <a:effectLst/>
                <a:latin typeface="Roboto" panose="02000000000000000000" pitchFamily="2" charset="0"/>
              </a:rPr>
              <a:t>choose a speech of national historical importance. Explain:</a:t>
            </a:r>
          </a:p>
          <a:p>
            <a:pPr algn="l">
              <a:spcAft>
                <a:spcPts val="1200"/>
              </a:spcAft>
              <a:buFont typeface="Arial" panose="020B0604020202020204" pitchFamily="34" charset="0"/>
              <a:buChar char="•"/>
            </a:pPr>
            <a:r>
              <a:rPr lang="en-US" sz="1050" b="0" i="0" dirty="0">
                <a:solidFill>
                  <a:srgbClr val="515354"/>
                </a:solidFill>
                <a:effectLst/>
                <a:latin typeface="Roboto" panose="02000000000000000000" pitchFamily="2" charset="0"/>
              </a:rPr>
              <a:t>(a) Who the author was; (b) What the historical context was (c) What difficulties the nation faced that the author wished to discuss ; (d) What the author said ;(e) Why the speech is important to the nation's history; (f) Choose a sentence or two from the speech that has significant meaning to you, and tell your counselor why.</a:t>
            </a:r>
          </a:p>
          <a:p>
            <a:pPr algn="l">
              <a:spcAft>
                <a:spcPts val="600"/>
              </a:spcAft>
              <a:buNone/>
            </a:pPr>
            <a:r>
              <a:rPr lang="en-US" sz="1050" b="1" i="0" dirty="0" smtClean="0">
                <a:solidFill>
                  <a:srgbClr val="515354"/>
                </a:solidFill>
                <a:effectLst/>
                <a:latin typeface="Roboto" panose="02000000000000000000" pitchFamily="2" charset="0"/>
              </a:rPr>
              <a:t>7</a:t>
            </a:r>
            <a:r>
              <a:rPr lang="en-US" sz="1050" b="1" i="0" dirty="0">
                <a:solidFill>
                  <a:srgbClr val="515354"/>
                </a:solidFill>
                <a:effectLst/>
                <a:latin typeface="Roboto" panose="02000000000000000000" pitchFamily="2" charset="0"/>
              </a:rPr>
              <a:t>. Do TWO of the following:</a:t>
            </a:r>
          </a:p>
          <a:p>
            <a:pPr algn="l">
              <a:spcAft>
                <a:spcPts val="1200"/>
              </a:spcAft>
              <a:buFont typeface="Arial" panose="020B0604020202020204" pitchFamily="34" charset="0"/>
              <a:buChar char="•"/>
            </a:pPr>
            <a:r>
              <a:rPr lang="en-US" sz="1050" b="1" i="0" dirty="0">
                <a:solidFill>
                  <a:srgbClr val="FF0000"/>
                </a:solidFill>
                <a:effectLst/>
                <a:latin typeface="Roboto" panose="02000000000000000000" pitchFamily="2" charset="0"/>
              </a:rPr>
              <a:t>(a</a:t>
            </a:r>
            <a:r>
              <a:rPr lang="en-US" sz="1050" b="0" i="0" dirty="0">
                <a:solidFill>
                  <a:srgbClr val="515354"/>
                </a:solidFill>
                <a:effectLst/>
                <a:latin typeface="Roboto" panose="02000000000000000000" pitchFamily="2" charset="0"/>
              </a:rPr>
              <a:t>) Visit a place that is listed as a National Historic Landmark or that is on the National Register of Historic Places. Tell your counselor what you learned about the landmark or site and what you found interesting about it.</a:t>
            </a:r>
          </a:p>
          <a:p>
            <a:pPr algn="l">
              <a:spcAft>
                <a:spcPts val="1200"/>
              </a:spcAft>
              <a:buFont typeface="Arial" panose="020B0604020202020204" pitchFamily="34" charset="0"/>
              <a:buChar char="•"/>
            </a:pPr>
            <a:r>
              <a:rPr lang="en-US" sz="1050" b="1" i="0" dirty="0" smtClean="0">
                <a:solidFill>
                  <a:srgbClr val="FF0000"/>
                </a:solidFill>
                <a:effectLst/>
                <a:latin typeface="Roboto" panose="02000000000000000000" pitchFamily="2" charset="0"/>
              </a:rPr>
              <a:t>(</a:t>
            </a:r>
            <a:r>
              <a:rPr lang="en-US" sz="1050" b="1" i="0" dirty="0">
                <a:solidFill>
                  <a:srgbClr val="FF0000"/>
                </a:solidFill>
                <a:effectLst/>
                <a:latin typeface="Roboto" panose="02000000000000000000" pitchFamily="2" charset="0"/>
              </a:rPr>
              <a:t>d) </a:t>
            </a:r>
            <a:r>
              <a:rPr lang="en-US" sz="1050" b="0" i="0" dirty="0">
                <a:solidFill>
                  <a:srgbClr val="515354"/>
                </a:solidFill>
                <a:effectLst/>
                <a:latin typeface="Roboto" panose="02000000000000000000" pitchFamily="2" charset="0"/>
              </a:rPr>
              <a:t>Choose a United States national monument that interests you. Using books, brochures, the internet (with your parent or guardian's permission), and other resources, find out more about the monument. Tell your counselor what you learned, and explain why the monument is important to this country's citizens.</a:t>
            </a:r>
          </a:p>
          <a:p>
            <a:pPr algn="l">
              <a:spcAft>
                <a:spcPts val="600"/>
              </a:spcAft>
            </a:pPr>
            <a:r>
              <a:rPr lang="en-US" sz="1050" b="1" i="0" dirty="0" smtClean="0">
                <a:solidFill>
                  <a:srgbClr val="515354"/>
                </a:solidFill>
                <a:effectLst/>
                <a:latin typeface="Roboto" panose="02000000000000000000" pitchFamily="2" charset="0"/>
              </a:rPr>
              <a:t>8</a:t>
            </a:r>
            <a:r>
              <a:rPr lang="en-US" sz="1050" b="1" i="0" dirty="0">
                <a:solidFill>
                  <a:srgbClr val="515354"/>
                </a:solidFill>
                <a:effectLst/>
                <a:latin typeface="Roboto" panose="02000000000000000000" pitchFamily="2" charset="0"/>
              </a:rPr>
              <a:t>. Name your representatives in the United States Congress. Write a letter to your representative in Congress explaining your views on a national issue. Show your letter, along with any response you receive, to your counselor.</a:t>
            </a:r>
          </a:p>
        </p:txBody>
      </p:sp>
    </p:spTree>
    <p:extLst>
      <p:ext uri="{BB962C8B-B14F-4D97-AF65-F5344CB8AC3E}">
        <p14:creationId xmlns:p14="http://schemas.microsoft.com/office/powerpoint/2010/main" val="20708063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43543" y="2163535"/>
            <a:ext cx="4767943" cy="3575957"/>
          </a:xfrm>
          <a:prstGeom prst="rect">
            <a:avLst/>
          </a:prstGeom>
        </p:spPr>
      </p:pic>
      <p:pic>
        <p:nvPicPr>
          <p:cNvPr id="4" name="Picture 3"/>
          <p:cNvPicPr>
            <a:picLocks noChangeAspect="1"/>
          </p:cNvPicPr>
          <p:nvPr/>
        </p:nvPicPr>
        <p:blipFill>
          <a:blip r:embed="rId3"/>
          <a:stretch>
            <a:fillRect/>
          </a:stretch>
        </p:blipFill>
        <p:spPr>
          <a:xfrm>
            <a:off x="9275987" y="2775855"/>
            <a:ext cx="2669723" cy="3559630"/>
          </a:xfrm>
          <a:prstGeom prst="rect">
            <a:avLst/>
          </a:prstGeom>
        </p:spPr>
      </p:pic>
      <p:pic>
        <p:nvPicPr>
          <p:cNvPr id="6" name="Picture 5"/>
          <p:cNvPicPr>
            <a:picLocks noChangeAspect="1"/>
          </p:cNvPicPr>
          <p:nvPr/>
        </p:nvPicPr>
        <p:blipFill>
          <a:blip r:embed="rId4"/>
          <a:stretch>
            <a:fillRect/>
          </a:stretch>
        </p:blipFill>
        <p:spPr>
          <a:xfrm>
            <a:off x="4548187" y="3104469"/>
            <a:ext cx="4308021" cy="3231016"/>
          </a:xfrm>
          <a:prstGeom prst="rect">
            <a:avLst/>
          </a:prstGeom>
        </p:spPr>
      </p:pic>
      <p:pic>
        <p:nvPicPr>
          <p:cNvPr id="8" name="Picture 7"/>
          <p:cNvPicPr>
            <a:picLocks noChangeAspect="1"/>
          </p:cNvPicPr>
          <p:nvPr/>
        </p:nvPicPr>
        <p:blipFill rotWithShape="1">
          <a:blip r:embed="rId5"/>
          <a:srcRect t="24603" r="11713"/>
          <a:stretch/>
        </p:blipFill>
        <p:spPr>
          <a:xfrm>
            <a:off x="4668507" y="340616"/>
            <a:ext cx="4083608" cy="2615541"/>
          </a:xfrm>
          <a:prstGeom prst="rect">
            <a:avLst/>
          </a:prstGeom>
        </p:spPr>
      </p:pic>
      <p:sp>
        <p:nvSpPr>
          <p:cNvPr id="9" name="TextBox 8"/>
          <p:cNvSpPr txBox="1"/>
          <p:nvPr/>
        </p:nvSpPr>
        <p:spPr>
          <a:xfrm>
            <a:off x="539084" y="427639"/>
            <a:ext cx="3709644" cy="1077218"/>
          </a:xfrm>
          <a:prstGeom prst="rect">
            <a:avLst/>
          </a:prstGeom>
          <a:solidFill>
            <a:srgbClr val="FFFF00"/>
          </a:solidFill>
          <a:ln>
            <a:solidFill>
              <a:srgbClr val="FF0000"/>
            </a:solidFill>
          </a:ln>
          <a:scene3d>
            <a:camera prst="orthographicFront"/>
            <a:lightRig rig="threePt" dir="t"/>
          </a:scene3d>
          <a:sp3d>
            <a:bevelT/>
          </a:sp3d>
        </p:spPr>
        <p:txBody>
          <a:bodyPr wrap="square" rtlCol="0">
            <a:spAutoFit/>
          </a:bodyPr>
          <a:lstStyle/>
          <a:p>
            <a:r>
              <a:rPr lang="en-US" sz="1600" b="1" dirty="0" smtClean="0"/>
              <a:t>Letter Mailed to </a:t>
            </a:r>
            <a:endParaRPr lang="en-US" sz="1600" b="1" dirty="0"/>
          </a:p>
          <a:p>
            <a:r>
              <a:rPr lang="en-US" sz="1600" b="1" dirty="0" smtClean="0"/>
              <a:t>Virginia 2d District: </a:t>
            </a:r>
          </a:p>
          <a:p>
            <a:r>
              <a:rPr lang="en-US" sz="1600" b="1" dirty="0" smtClean="0"/>
              <a:t>Representative </a:t>
            </a:r>
            <a:r>
              <a:rPr lang="en-US" sz="1600" b="1" dirty="0" err="1" smtClean="0"/>
              <a:t>Keggan</a:t>
            </a:r>
            <a:r>
              <a:rPr lang="en-US" sz="1600" b="1" dirty="0" smtClean="0"/>
              <a:t> </a:t>
            </a:r>
          </a:p>
          <a:p>
            <a:r>
              <a:rPr lang="en-US" sz="1600" b="1" dirty="0" smtClean="0"/>
              <a:t>DEC 27, 2025.</a:t>
            </a:r>
            <a:endParaRPr lang="en-US" sz="1600" b="1" dirty="0"/>
          </a:p>
        </p:txBody>
      </p:sp>
    </p:spTree>
    <p:extLst>
      <p:ext uri="{BB962C8B-B14F-4D97-AF65-F5344CB8AC3E}">
        <p14:creationId xmlns:p14="http://schemas.microsoft.com/office/powerpoint/2010/main" val="27275707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1026" name="Picture 2" descr="A monument depicting a man, a boy scout, and a woman. A small circular pool is in front."/>
          <p:cNvPicPr>
            <a:picLocks noChangeAspect="1" noChangeArrowheads="1"/>
          </p:cNvPicPr>
          <p:nvPr/>
        </p:nvPicPr>
        <p:blipFill rotWithShape="1">
          <a:blip r:embed="rId2">
            <a:extLst>
              <a:ext uri="{28A0092B-C50C-407E-A947-70E740481C1C}">
                <a14:useLocalDpi xmlns:a14="http://schemas.microsoft.com/office/drawing/2010/main" val="0"/>
              </a:ext>
            </a:extLst>
          </a:blip>
          <a:srcRect l="17194" r="13806"/>
          <a:stretch/>
        </p:blipFill>
        <p:spPr bwMode="auto">
          <a:xfrm>
            <a:off x="2090056" y="-10650"/>
            <a:ext cx="8425543" cy="686864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937655" y="5934540"/>
            <a:ext cx="7879273" cy="646331"/>
          </a:xfrm>
          <a:prstGeom prst="rect">
            <a:avLst/>
          </a:prstGeom>
          <a:solidFill>
            <a:srgbClr val="FFFF00"/>
          </a:solidFill>
          <a:ln>
            <a:solidFill>
              <a:schemeClr val="tx1"/>
            </a:solidFill>
          </a:ln>
          <a:scene3d>
            <a:camera prst="orthographicFront"/>
            <a:lightRig rig="threePt" dir="t"/>
          </a:scene3d>
          <a:sp3d>
            <a:bevelT/>
          </a:sp3d>
        </p:spPr>
        <p:txBody>
          <a:bodyPr wrap="none">
            <a:spAutoFit/>
          </a:bodyPr>
          <a:lstStyle/>
          <a:p>
            <a:r>
              <a:rPr lang="en-US" sz="3600" b="1" i="0" dirty="0" smtClean="0">
                <a:solidFill>
                  <a:srgbClr val="1B1B1B"/>
                </a:solidFill>
                <a:effectLst/>
                <a:latin typeface="InterVariable"/>
              </a:rPr>
              <a:t>Boy Scout Commemorative Tribute</a:t>
            </a:r>
            <a:endParaRPr lang="en-US" sz="3600" b="1" i="0" dirty="0">
              <a:solidFill>
                <a:srgbClr val="1B1B1B"/>
              </a:solidFill>
              <a:effectLst/>
              <a:latin typeface="InterVariable"/>
            </a:endParaRPr>
          </a:p>
        </p:txBody>
      </p:sp>
    </p:spTree>
    <p:extLst>
      <p:ext uri="{BB962C8B-B14F-4D97-AF65-F5344CB8AC3E}">
        <p14:creationId xmlns:p14="http://schemas.microsoft.com/office/powerpoint/2010/main" val="38683241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8141" t="16283" r="24540" b="9704"/>
          <a:stretch/>
        </p:blipFill>
        <p:spPr>
          <a:xfrm>
            <a:off x="1130968" y="770020"/>
            <a:ext cx="8758990" cy="5414211"/>
          </a:xfrm>
          <a:prstGeom prst="rect">
            <a:avLst/>
          </a:prstGeom>
        </p:spPr>
      </p:pic>
      <p:sp>
        <p:nvSpPr>
          <p:cNvPr id="3" name="TextBox 2"/>
          <p:cNvSpPr txBox="1"/>
          <p:nvPr/>
        </p:nvSpPr>
        <p:spPr>
          <a:xfrm>
            <a:off x="553453" y="400688"/>
            <a:ext cx="1976823" cy="369332"/>
          </a:xfrm>
          <a:prstGeom prst="rect">
            <a:avLst/>
          </a:prstGeom>
          <a:solidFill>
            <a:srgbClr val="FFFF00"/>
          </a:solidFill>
        </p:spPr>
        <p:txBody>
          <a:bodyPr wrap="none" rtlCol="0">
            <a:spAutoFit/>
          </a:bodyPr>
          <a:lstStyle/>
          <a:p>
            <a:r>
              <a:rPr lang="en-US" b="1" dirty="0" smtClean="0"/>
              <a:t>Tuesday Lunch</a:t>
            </a:r>
            <a:endParaRPr lang="en-US" b="1" dirty="0"/>
          </a:p>
        </p:txBody>
      </p:sp>
    </p:spTree>
    <p:extLst>
      <p:ext uri="{BB962C8B-B14F-4D97-AF65-F5344CB8AC3E}">
        <p14:creationId xmlns:p14="http://schemas.microsoft.com/office/powerpoint/2010/main" val="30277253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9682" t="35142" r="22382" b="10253"/>
          <a:stretch/>
        </p:blipFill>
        <p:spPr>
          <a:xfrm>
            <a:off x="1507957" y="1106904"/>
            <a:ext cx="8839201" cy="3994486"/>
          </a:xfrm>
          <a:prstGeom prst="rect">
            <a:avLst/>
          </a:prstGeom>
        </p:spPr>
      </p:pic>
    </p:spTree>
    <p:extLst>
      <p:ext uri="{BB962C8B-B14F-4D97-AF65-F5344CB8AC3E}">
        <p14:creationId xmlns:p14="http://schemas.microsoft.com/office/powerpoint/2010/main" val="24846714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0299" t="39967" r="31135" b="9375"/>
          <a:stretch/>
        </p:blipFill>
        <p:spPr>
          <a:xfrm>
            <a:off x="336883" y="465221"/>
            <a:ext cx="11116623" cy="5406189"/>
          </a:xfrm>
          <a:prstGeom prst="rect">
            <a:avLst/>
          </a:prstGeom>
          <a:ln>
            <a:solidFill>
              <a:srgbClr val="FF0000"/>
            </a:solidFill>
          </a:ln>
        </p:spPr>
      </p:pic>
    </p:spTree>
    <p:extLst>
      <p:ext uri="{BB962C8B-B14F-4D97-AF65-F5344CB8AC3E}">
        <p14:creationId xmlns:p14="http://schemas.microsoft.com/office/powerpoint/2010/main" val="9370289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13347" y="6255966"/>
            <a:ext cx="6096000" cy="923330"/>
          </a:xfrm>
          <a:prstGeom prst="rect">
            <a:avLst/>
          </a:prstGeom>
        </p:spPr>
        <p:txBody>
          <a:bodyPr>
            <a:spAutoFit/>
          </a:bodyPr>
          <a:lstStyle/>
          <a:p>
            <a:r>
              <a:rPr lang="en-US" b="0" i="0" dirty="0" smtClean="0">
                <a:solidFill>
                  <a:srgbClr val="FFFFFF"/>
                </a:solidFill>
                <a:effectLst/>
                <a:latin typeface="Source Sans Pro Web"/>
              </a:rPr>
              <a:t/>
            </a:r>
            <a:br>
              <a:rPr lang="en-US" b="0" i="0" dirty="0" smtClean="0">
                <a:solidFill>
                  <a:srgbClr val="FFFFFF"/>
                </a:solidFill>
                <a:effectLst/>
                <a:latin typeface="Source Sans Pro Web"/>
              </a:rPr>
            </a:br>
            <a:r>
              <a:rPr lang="en-US" b="0" i="0" dirty="0" smtClean="0">
                <a:solidFill>
                  <a:srgbClr val="FFFFFF"/>
                </a:solidFill>
                <a:effectLst/>
                <a:latin typeface="Source Sans Pro Web"/>
              </a:rPr>
              <a:t>Open daily, 10 a.m. - 5:30 p.m.</a:t>
            </a:r>
          </a:p>
          <a:p>
            <a:r>
              <a:rPr lang="en-US" b="0" i="0" u="none" strike="noStrike" dirty="0" smtClean="0">
                <a:solidFill>
                  <a:srgbClr val="FFFFFF"/>
                </a:solidFill>
                <a:effectLst/>
                <a:latin typeface="Source Sans Pro Web"/>
                <a:hlinkClick r:id="rId2"/>
              </a:rPr>
              <a:t>701 Constitution Avenue, NW, Washington, DC 20408</a:t>
            </a:r>
            <a:endParaRPr lang="en-US" dirty="0"/>
          </a:p>
        </p:txBody>
      </p:sp>
      <p:pic>
        <p:nvPicPr>
          <p:cNvPr id="5" name="Picture 4"/>
          <p:cNvPicPr>
            <a:picLocks noChangeAspect="1"/>
          </p:cNvPicPr>
          <p:nvPr/>
        </p:nvPicPr>
        <p:blipFill rotWithShape="1">
          <a:blip r:embed="rId3"/>
          <a:srcRect l="5089" t="15460" r="34804" b="7237"/>
          <a:stretch/>
        </p:blipFill>
        <p:spPr>
          <a:xfrm>
            <a:off x="204536" y="176462"/>
            <a:ext cx="8563756" cy="6192253"/>
          </a:xfrm>
          <a:prstGeom prst="rect">
            <a:avLst/>
          </a:prstGeom>
        </p:spPr>
      </p:pic>
    </p:spTree>
    <p:extLst>
      <p:ext uri="{BB962C8B-B14F-4D97-AF65-F5344CB8AC3E}">
        <p14:creationId xmlns:p14="http://schemas.microsoft.com/office/powerpoint/2010/main" val="384490183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531429" y="5897225"/>
            <a:ext cx="4493538" cy="369332"/>
          </a:xfrm>
          <a:prstGeom prst="rect">
            <a:avLst/>
          </a:prstGeom>
        </p:spPr>
        <p:txBody>
          <a:bodyPr wrap="none">
            <a:spAutoFit/>
          </a:bodyPr>
          <a:lstStyle/>
          <a:p>
            <a:r>
              <a:rPr lang="en-US" b="0" i="0" dirty="0" smtClean="0">
                <a:solidFill>
                  <a:srgbClr val="1F1F1F"/>
                </a:solidFill>
                <a:effectLst/>
                <a:latin typeface="Roboto"/>
              </a:rPr>
              <a:t>9190 Rockville Pike, Bethesda, MD 20814</a:t>
            </a:r>
            <a:endParaRPr lang="en-US" dirty="0"/>
          </a:p>
        </p:txBody>
      </p:sp>
      <p:sp>
        <p:nvSpPr>
          <p:cNvPr id="3" name="Rectangle 2"/>
          <p:cNvSpPr/>
          <p:nvPr/>
        </p:nvSpPr>
        <p:spPr>
          <a:xfrm>
            <a:off x="6531429" y="5250894"/>
            <a:ext cx="6096000" cy="646331"/>
          </a:xfrm>
          <a:prstGeom prst="rect">
            <a:avLst/>
          </a:prstGeom>
        </p:spPr>
        <p:txBody>
          <a:bodyPr>
            <a:spAutoFit/>
          </a:bodyPr>
          <a:lstStyle/>
          <a:p>
            <a:r>
              <a:rPr lang="en-US" b="0" i="0" dirty="0" smtClean="0">
                <a:solidFill>
                  <a:srgbClr val="1F1F1F"/>
                </a:solidFill>
                <a:effectLst/>
                <a:latin typeface="Google Sans"/>
              </a:rPr>
              <a:t>Scouting America National Capital Area Council </a:t>
            </a:r>
          </a:p>
          <a:p>
            <a:r>
              <a:rPr lang="en-US" b="0" i="0" dirty="0" smtClean="0">
                <a:solidFill>
                  <a:srgbClr val="1F1F1F"/>
                </a:solidFill>
                <a:effectLst/>
                <a:latin typeface="Google Sans"/>
              </a:rPr>
              <a:t>(Marriott Scout Service Center)</a:t>
            </a:r>
            <a:endParaRPr lang="en-US" b="0" i="0" dirty="0">
              <a:solidFill>
                <a:srgbClr val="1F1F1F"/>
              </a:solidFill>
              <a:effectLst/>
              <a:latin typeface="Google Sans"/>
            </a:endParaRPr>
          </a:p>
        </p:txBody>
      </p:sp>
      <p:sp>
        <p:nvSpPr>
          <p:cNvPr id="4" name="TextBox 3"/>
          <p:cNvSpPr txBox="1"/>
          <p:nvPr/>
        </p:nvSpPr>
        <p:spPr>
          <a:xfrm>
            <a:off x="824130" y="1672388"/>
            <a:ext cx="3643946" cy="4801314"/>
          </a:xfrm>
          <a:prstGeom prst="rect">
            <a:avLst/>
          </a:prstGeom>
          <a:noFill/>
        </p:spPr>
        <p:txBody>
          <a:bodyPr wrap="none" rtlCol="0">
            <a:spAutoFit/>
          </a:bodyPr>
          <a:lstStyle/>
          <a:p>
            <a:pPr algn="ctr"/>
            <a:r>
              <a:rPr lang="en-US" b="1" u="sng" dirty="0" smtClean="0"/>
              <a:t>Monday Dec 29</a:t>
            </a:r>
          </a:p>
          <a:p>
            <a:r>
              <a:rPr lang="en-US" dirty="0" smtClean="0"/>
              <a:t>-Depart 		0700 </a:t>
            </a:r>
          </a:p>
          <a:p>
            <a:r>
              <a:rPr lang="en-US" dirty="0" smtClean="0"/>
              <a:t>-Arrive DC 		1020</a:t>
            </a:r>
          </a:p>
          <a:p>
            <a:r>
              <a:rPr lang="en-US" dirty="0" smtClean="0"/>
              <a:t>-Park			1030</a:t>
            </a:r>
          </a:p>
          <a:p>
            <a:r>
              <a:rPr lang="en-US" dirty="0" smtClean="0"/>
              <a:t>-Nat </a:t>
            </a:r>
            <a:r>
              <a:rPr lang="en-US" dirty="0" err="1" smtClean="0"/>
              <a:t>Archv</a:t>
            </a:r>
            <a:r>
              <a:rPr lang="en-US" dirty="0" smtClean="0"/>
              <a:t>		1100</a:t>
            </a:r>
          </a:p>
          <a:p>
            <a:r>
              <a:rPr lang="en-US" dirty="0" smtClean="0"/>
              <a:t>-Declaration 		1130</a:t>
            </a:r>
          </a:p>
          <a:p>
            <a:r>
              <a:rPr lang="en-US" dirty="0" smtClean="0"/>
              <a:t>-Constitution 	1200</a:t>
            </a:r>
          </a:p>
          <a:p>
            <a:r>
              <a:rPr lang="en-US" dirty="0" smtClean="0"/>
              <a:t>-Bill of Rights	1230</a:t>
            </a:r>
          </a:p>
          <a:p>
            <a:r>
              <a:rPr lang="en-US" dirty="0" smtClean="0"/>
              <a:t>-Other Documents	1300</a:t>
            </a:r>
          </a:p>
          <a:p>
            <a:r>
              <a:rPr lang="en-US" dirty="0" smtClean="0"/>
              <a:t>-Depart NA		1400</a:t>
            </a:r>
          </a:p>
          <a:p>
            <a:r>
              <a:rPr lang="en-US" dirty="0" smtClean="0"/>
              <a:t>-Walk-Fords Theater	1430</a:t>
            </a:r>
          </a:p>
          <a:p>
            <a:r>
              <a:rPr lang="en-US" dirty="0" smtClean="0"/>
              <a:t>-Walk-BSA Statue	1515</a:t>
            </a:r>
          </a:p>
          <a:p>
            <a:r>
              <a:rPr lang="en-US" dirty="0" smtClean="0"/>
              <a:t>-Walk-back		1600</a:t>
            </a:r>
          </a:p>
          <a:p>
            <a:r>
              <a:rPr lang="en-US" dirty="0" smtClean="0"/>
              <a:t>-Secure POV		1630</a:t>
            </a:r>
          </a:p>
          <a:p>
            <a:r>
              <a:rPr lang="en-US" dirty="0" smtClean="0"/>
              <a:t>-Jefferson Memorial	1700</a:t>
            </a:r>
          </a:p>
          <a:p>
            <a:r>
              <a:rPr lang="en-US" dirty="0" smtClean="0"/>
              <a:t>-Dinner 		1800</a:t>
            </a:r>
          </a:p>
          <a:p>
            <a:r>
              <a:rPr lang="en-US" dirty="0" smtClean="0"/>
              <a:t>-O/O Hotel</a:t>
            </a:r>
            <a:endParaRPr lang="en-US" dirty="0"/>
          </a:p>
        </p:txBody>
      </p:sp>
      <p:sp>
        <p:nvSpPr>
          <p:cNvPr id="5" name="TextBox 4"/>
          <p:cNvSpPr txBox="1"/>
          <p:nvPr/>
        </p:nvSpPr>
        <p:spPr>
          <a:xfrm>
            <a:off x="6531429" y="1672388"/>
            <a:ext cx="3643946" cy="2308324"/>
          </a:xfrm>
          <a:prstGeom prst="rect">
            <a:avLst/>
          </a:prstGeom>
          <a:noFill/>
        </p:spPr>
        <p:txBody>
          <a:bodyPr wrap="none" rtlCol="0">
            <a:spAutoFit/>
          </a:bodyPr>
          <a:lstStyle/>
          <a:p>
            <a:pPr algn="ctr"/>
            <a:r>
              <a:rPr lang="en-US" b="1" u="sng" dirty="0" smtClean="0"/>
              <a:t>Tuesday Dec 30</a:t>
            </a:r>
          </a:p>
          <a:p>
            <a:r>
              <a:rPr lang="en-US" dirty="0" smtClean="0"/>
              <a:t>-Wake-up 		0800 </a:t>
            </a:r>
          </a:p>
          <a:p>
            <a:r>
              <a:rPr lang="en-US" dirty="0" smtClean="0"/>
              <a:t>-Breakfast		0830</a:t>
            </a:r>
          </a:p>
          <a:p>
            <a:r>
              <a:rPr lang="en-US" dirty="0" smtClean="0"/>
              <a:t>-Lincoln Memorial	1000</a:t>
            </a:r>
          </a:p>
          <a:p>
            <a:r>
              <a:rPr lang="en-US" dirty="0" smtClean="0"/>
              <a:t>-FDR Memorial		1100</a:t>
            </a:r>
          </a:p>
          <a:p>
            <a:r>
              <a:rPr lang="en-US" dirty="0" smtClean="0"/>
              <a:t>-Park/Shop		1200</a:t>
            </a:r>
          </a:p>
          <a:p>
            <a:r>
              <a:rPr lang="en-US" dirty="0" smtClean="0"/>
              <a:t>-Old Ebbits 		1300</a:t>
            </a:r>
          </a:p>
          <a:p>
            <a:r>
              <a:rPr lang="en-US" dirty="0" smtClean="0"/>
              <a:t>-Depart 		1430</a:t>
            </a:r>
            <a:endParaRPr lang="en-US" dirty="0"/>
          </a:p>
        </p:txBody>
      </p:sp>
    </p:spTree>
    <p:extLst>
      <p:ext uri="{BB962C8B-B14F-4D97-AF65-F5344CB8AC3E}">
        <p14:creationId xmlns:p14="http://schemas.microsoft.com/office/powerpoint/2010/main" val="38181191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EC1DDED1-078C-2310-A1EF-9AF3672CBAF0}"/>
              </a:ext>
            </a:extLst>
          </p:cNvPr>
          <p:cNvSpPr txBox="1"/>
          <p:nvPr/>
        </p:nvSpPr>
        <p:spPr>
          <a:xfrm>
            <a:off x="686536" y="898571"/>
            <a:ext cx="10313158" cy="1077218"/>
          </a:xfrm>
          <a:prstGeom prst="rect">
            <a:avLst/>
          </a:prstGeom>
          <a:noFill/>
        </p:spPr>
        <p:txBody>
          <a:bodyPr wrap="square">
            <a:spAutoFit/>
          </a:bodyPr>
          <a:lstStyle/>
          <a:p>
            <a:pPr algn="l">
              <a:spcAft>
                <a:spcPts val="600"/>
              </a:spcAft>
              <a:buNone/>
            </a:pPr>
            <a:r>
              <a:rPr lang="en-US" b="1" i="0" dirty="0">
                <a:solidFill>
                  <a:srgbClr val="515354"/>
                </a:solidFill>
                <a:effectLst/>
                <a:latin typeface="Roboto" panose="02000000000000000000" pitchFamily="2" charset="0"/>
              </a:rPr>
              <a:t>1. What is the Constitution of the United States? </a:t>
            </a:r>
            <a:endParaRPr lang="en-US" b="1" i="0" dirty="0" smtClean="0">
              <a:solidFill>
                <a:srgbClr val="515354"/>
              </a:solidFill>
              <a:effectLst/>
              <a:latin typeface="Roboto" panose="02000000000000000000" pitchFamily="2" charset="0"/>
            </a:endParaRPr>
          </a:p>
          <a:p>
            <a:pPr algn="l">
              <a:spcAft>
                <a:spcPts val="600"/>
              </a:spcAft>
              <a:buNone/>
            </a:pPr>
            <a:endParaRPr lang="en-US" b="1" i="0" dirty="0">
              <a:solidFill>
                <a:srgbClr val="515354"/>
              </a:solidFill>
              <a:effectLst/>
              <a:latin typeface="Roboto" panose="02000000000000000000" pitchFamily="2" charset="0"/>
            </a:endParaRPr>
          </a:p>
          <a:p>
            <a:pPr algn="l">
              <a:spcAft>
                <a:spcPts val="600"/>
              </a:spcAft>
              <a:buNone/>
            </a:pPr>
            <a:endParaRPr lang="en-US" b="1" i="0" dirty="0">
              <a:solidFill>
                <a:srgbClr val="515354"/>
              </a:solidFill>
              <a:effectLst/>
              <a:latin typeface="Roboto" panose="02000000000000000000" pitchFamily="2" charset="0"/>
            </a:endParaRPr>
          </a:p>
        </p:txBody>
      </p:sp>
    </p:spTree>
    <p:extLst>
      <p:ext uri="{BB962C8B-B14F-4D97-AF65-F5344CB8AC3E}">
        <p14:creationId xmlns:p14="http://schemas.microsoft.com/office/powerpoint/2010/main" val="40432256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EC1DDED1-078C-2310-A1EF-9AF3672CBAF0}"/>
              </a:ext>
            </a:extLst>
          </p:cNvPr>
          <p:cNvSpPr txBox="1"/>
          <p:nvPr/>
        </p:nvSpPr>
        <p:spPr>
          <a:xfrm>
            <a:off x="417595" y="522052"/>
            <a:ext cx="11509945" cy="2231380"/>
          </a:xfrm>
          <a:prstGeom prst="rect">
            <a:avLst/>
          </a:prstGeom>
          <a:noFill/>
        </p:spPr>
        <p:txBody>
          <a:bodyPr wrap="square">
            <a:spAutoFit/>
          </a:bodyPr>
          <a:lstStyle/>
          <a:p>
            <a:pPr algn="l">
              <a:spcAft>
                <a:spcPts val="600"/>
              </a:spcAft>
              <a:buNone/>
            </a:pPr>
            <a:r>
              <a:rPr lang="en-US" sz="1400" b="1" i="0" dirty="0" smtClean="0">
                <a:solidFill>
                  <a:srgbClr val="515354"/>
                </a:solidFill>
                <a:effectLst/>
                <a:latin typeface="Roboto" panose="02000000000000000000" pitchFamily="2" charset="0"/>
              </a:rPr>
              <a:t>2</a:t>
            </a:r>
            <a:r>
              <a:rPr lang="en-US" sz="1400" b="1" i="0" dirty="0">
                <a:solidFill>
                  <a:srgbClr val="515354"/>
                </a:solidFill>
                <a:effectLst/>
                <a:latin typeface="Roboto" panose="02000000000000000000" pitchFamily="2" charset="0"/>
              </a:rPr>
              <a:t>. List the six purposes for creating the United States Constitution set forth in the Preamble to the Constitution. </a:t>
            </a:r>
            <a:endParaRPr lang="en-US" sz="1400" b="1" i="0" dirty="0" smtClean="0">
              <a:solidFill>
                <a:srgbClr val="515354"/>
              </a:solidFill>
              <a:effectLst/>
              <a:latin typeface="Roboto" panose="02000000000000000000" pitchFamily="2" charset="0"/>
            </a:endParaRPr>
          </a:p>
          <a:p>
            <a:pPr>
              <a:lnSpc>
                <a:spcPct val="150000"/>
              </a:lnSpc>
            </a:pPr>
            <a:endParaRPr lang="en-US" sz="1600" b="1" dirty="0" smtClean="0">
              <a:solidFill>
                <a:srgbClr val="515354"/>
              </a:solidFill>
              <a:latin typeface="Roboto" panose="02000000000000000000" pitchFamily="2" charset="0"/>
            </a:endParaRPr>
          </a:p>
          <a:p>
            <a:pPr>
              <a:lnSpc>
                <a:spcPct val="150000"/>
              </a:lnSpc>
            </a:pPr>
            <a:endParaRPr lang="en-US" sz="1600" b="1" dirty="0">
              <a:solidFill>
                <a:srgbClr val="515354"/>
              </a:solidFill>
              <a:latin typeface="Roboto" panose="02000000000000000000" pitchFamily="2" charset="0"/>
            </a:endParaRPr>
          </a:p>
          <a:p>
            <a:pPr>
              <a:lnSpc>
                <a:spcPct val="150000"/>
              </a:lnSpc>
            </a:pPr>
            <a:endParaRPr lang="en-US" sz="1600" b="1" dirty="0" smtClean="0">
              <a:solidFill>
                <a:srgbClr val="515354"/>
              </a:solidFill>
              <a:latin typeface="Roboto" panose="02000000000000000000" pitchFamily="2" charset="0"/>
            </a:endParaRPr>
          </a:p>
          <a:p>
            <a:pPr>
              <a:lnSpc>
                <a:spcPct val="150000"/>
              </a:lnSpc>
            </a:pPr>
            <a:r>
              <a:rPr lang="en-US" sz="1600" b="1" dirty="0" smtClean="0">
                <a:solidFill>
                  <a:srgbClr val="515354"/>
                </a:solidFill>
                <a:latin typeface="Roboto" panose="02000000000000000000" pitchFamily="2" charset="0"/>
              </a:rPr>
              <a:t>How </a:t>
            </a:r>
            <a:r>
              <a:rPr lang="en-US" sz="1600" b="1" dirty="0">
                <a:solidFill>
                  <a:srgbClr val="515354"/>
                </a:solidFill>
                <a:latin typeface="Roboto" panose="02000000000000000000" pitchFamily="2" charset="0"/>
              </a:rPr>
              <a:t>do these purposes affect your family and community? </a:t>
            </a:r>
            <a:endParaRPr lang="en-US" sz="1600" b="1" dirty="0" smtClean="0">
              <a:solidFill>
                <a:srgbClr val="515354"/>
              </a:solidFill>
              <a:latin typeface="Roboto" panose="02000000000000000000" pitchFamily="2" charset="0"/>
            </a:endParaRPr>
          </a:p>
          <a:p>
            <a:pPr marL="285750" indent="-285750" algn="l">
              <a:lnSpc>
                <a:spcPct val="150000"/>
              </a:lnSpc>
              <a:spcAft>
                <a:spcPts val="600"/>
              </a:spcAft>
              <a:buFont typeface="Arial" panose="020B0604020202020204" pitchFamily="34" charset="0"/>
              <a:buChar char="•"/>
            </a:pPr>
            <a:endParaRPr lang="en-US" sz="1600" b="1" i="0" dirty="0">
              <a:solidFill>
                <a:srgbClr val="515354"/>
              </a:solidFill>
              <a:effectLst/>
              <a:latin typeface="Roboto" panose="02000000000000000000" pitchFamily="2" charset="0"/>
            </a:endParaRPr>
          </a:p>
        </p:txBody>
      </p:sp>
    </p:spTree>
    <p:extLst>
      <p:ext uri="{BB962C8B-B14F-4D97-AF65-F5344CB8AC3E}">
        <p14:creationId xmlns:p14="http://schemas.microsoft.com/office/powerpoint/2010/main" val="2641605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EC1DDED1-078C-2310-A1EF-9AF3672CBAF0}"/>
              </a:ext>
            </a:extLst>
          </p:cNvPr>
          <p:cNvSpPr txBox="1"/>
          <p:nvPr/>
        </p:nvSpPr>
        <p:spPr>
          <a:xfrm>
            <a:off x="417596" y="548948"/>
            <a:ext cx="11442710" cy="4047262"/>
          </a:xfrm>
          <a:prstGeom prst="rect">
            <a:avLst/>
          </a:prstGeom>
          <a:noFill/>
        </p:spPr>
        <p:txBody>
          <a:bodyPr wrap="square">
            <a:spAutoFit/>
          </a:bodyPr>
          <a:lstStyle/>
          <a:p>
            <a:pPr algn="l">
              <a:spcAft>
                <a:spcPts val="600"/>
              </a:spcAft>
              <a:buNone/>
            </a:pPr>
            <a:r>
              <a:rPr lang="en-US" sz="1400" b="1" i="0" dirty="0" smtClean="0">
                <a:solidFill>
                  <a:srgbClr val="515354"/>
                </a:solidFill>
                <a:effectLst/>
                <a:latin typeface="Roboto" panose="02000000000000000000" pitchFamily="2" charset="0"/>
              </a:rPr>
              <a:t>3</a:t>
            </a:r>
            <a:r>
              <a:rPr lang="en-US" sz="1400" b="1" i="0" dirty="0">
                <a:solidFill>
                  <a:srgbClr val="515354"/>
                </a:solidFill>
                <a:effectLst/>
                <a:latin typeface="Roboto" panose="02000000000000000000" pitchFamily="2" charset="0"/>
              </a:rPr>
              <a:t>. List the three branches of the United States government. </a:t>
            </a:r>
            <a:r>
              <a:rPr lang="en-US" sz="1400" b="1" i="0" dirty="0" smtClean="0">
                <a:solidFill>
                  <a:srgbClr val="515354"/>
                </a:solidFill>
                <a:effectLst/>
                <a:latin typeface="Roboto" panose="02000000000000000000" pitchFamily="2" charset="0"/>
              </a:rPr>
              <a:t> Judicial, Executive, Legislature</a:t>
            </a:r>
          </a:p>
          <a:p>
            <a:pPr algn="l">
              <a:spcAft>
                <a:spcPts val="600"/>
              </a:spcAft>
              <a:buNone/>
            </a:pPr>
            <a:endParaRPr lang="en-US" sz="1400" b="1" dirty="0">
              <a:solidFill>
                <a:srgbClr val="515354"/>
              </a:solidFill>
              <a:latin typeface="Times New Roman" panose="02020603050405020304" pitchFamily="18" charset="0"/>
              <a:cs typeface="Times New Roman" panose="02020603050405020304" pitchFamily="18" charset="0"/>
            </a:endParaRPr>
          </a:p>
          <a:p>
            <a:pPr algn="l">
              <a:spcAft>
                <a:spcPts val="600"/>
              </a:spcAft>
              <a:buNone/>
            </a:pPr>
            <a:r>
              <a:rPr lang="en-US" sz="1400" b="1" i="0" dirty="0" smtClean="0">
                <a:solidFill>
                  <a:srgbClr val="515354"/>
                </a:solidFill>
                <a:effectLst/>
                <a:latin typeface="Times New Roman" panose="02020603050405020304" pitchFamily="18" charset="0"/>
                <a:cs typeface="Times New Roman" panose="02020603050405020304" pitchFamily="18" charset="0"/>
              </a:rPr>
              <a:t>Explain</a:t>
            </a:r>
            <a:r>
              <a:rPr lang="en-US" sz="1400" b="1" i="0" dirty="0">
                <a:solidFill>
                  <a:srgbClr val="515354"/>
                </a:solidFill>
                <a:effectLst/>
                <a:latin typeface="Times New Roman" panose="02020603050405020304" pitchFamily="18" charset="0"/>
                <a:cs typeface="Times New Roman" panose="02020603050405020304" pitchFamily="18" charset="0"/>
              </a:rPr>
              <a:t>:</a:t>
            </a:r>
          </a:p>
          <a:p>
            <a:pPr marL="342900" lvl="0" indent="-342900" eaLnBrk="0" fontAlgn="base" hangingPunct="0">
              <a:spcBef>
                <a:spcPct val="0"/>
              </a:spcBef>
              <a:spcAft>
                <a:spcPct val="0"/>
              </a:spcAft>
              <a:buAutoNum type="alphaLcParenBoth"/>
            </a:pPr>
            <a:r>
              <a:rPr lang="en-US" sz="1400" b="0" i="0" dirty="0" smtClean="0">
                <a:solidFill>
                  <a:srgbClr val="515354"/>
                </a:solidFill>
                <a:effectLst/>
                <a:latin typeface="Times New Roman" panose="02020603050405020304" pitchFamily="18" charset="0"/>
                <a:cs typeface="Times New Roman" panose="02020603050405020304" pitchFamily="18" charset="0"/>
              </a:rPr>
              <a:t>The </a:t>
            </a:r>
            <a:r>
              <a:rPr lang="en-US" sz="1400" b="0" i="0" dirty="0">
                <a:solidFill>
                  <a:srgbClr val="515354"/>
                </a:solidFill>
                <a:effectLst/>
                <a:latin typeface="Times New Roman" panose="02020603050405020304" pitchFamily="18" charset="0"/>
                <a:cs typeface="Times New Roman" panose="02020603050405020304" pitchFamily="18" charset="0"/>
              </a:rPr>
              <a:t>function of each branch of government; </a:t>
            </a:r>
            <a:endParaRPr lang="en-US" sz="1400" b="0" i="0" dirty="0" smtClean="0">
              <a:solidFill>
                <a:srgbClr val="515354"/>
              </a:solidFill>
              <a:effectLst/>
              <a:latin typeface="Times New Roman" panose="02020603050405020304" pitchFamily="18" charset="0"/>
              <a:cs typeface="Times New Roman" panose="02020603050405020304" pitchFamily="18" charset="0"/>
            </a:endParaRPr>
          </a:p>
          <a:p>
            <a:pPr marL="342900" lvl="0" indent="-342900" eaLnBrk="0" fontAlgn="base" hangingPunct="0">
              <a:spcBef>
                <a:spcPct val="0"/>
              </a:spcBef>
              <a:spcAft>
                <a:spcPct val="0"/>
              </a:spcAft>
              <a:buAutoNum type="alphaLcParenBoth"/>
            </a:pPr>
            <a:endParaRPr lang="en-US" sz="1400" dirty="0">
              <a:solidFill>
                <a:srgbClr val="515354"/>
              </a:solidFill>
              <a:latin typeface="Times New Roman" panose="02020603050405020304" pitchFamily="18" charset="0"/>
              <a:cs typeface="Times New Roman" panose="02020603050405020304" pitchFamily="18" charset="0"/>
            </a:endParaRPr>
          </a:p>
          <a:p>
            <a:pPr marL="342900" lvl="0" indent="-342900" eaLnBrk="0" fontAlgn="base" hangingPunct="0">
              <a:spcBef>
                <a:spcPct val="0"/>
              </a:spcBef>
              <a:spcAft>
                <a:spcPct val="0"/>
              </a:spcAft>
              <a:buAutoNum type="alphaLcParenBoth"/>
            </a:pPr>
            <a:endParaRPr lang="en-US" sz="1400" b="0" i="0" dirty="0" smtClean="0">
              <a:solidFill>
                <a:srgbClr val="515354"/>
              </a:solidFill>
              <a:effectLst/>
              <a:latin typeface="Times New Roman" panose="02020603050405020304" pitchFamily="18" charset="0"/>
              <a:cs typeface="Times New Roman" panose="02020603050405020304" pitchFamily="18" charset="0"/>
            </a:endParaRPr>
          </a:p>
          <a:p>
            <a:pPr algn="l">
              <a:spcAft>
                <a:spcPts val="1200"/>
              </a:spcAft>
              <a:buFont typeface="Arial" panose="020B0604020202020204" pitchFamily="34" charset="0"/>
              <a:buChar char="•"/>
            </a:pPr>
            <a:r>
              <a:rPr lang="en-US" sz="1400" b="0" i="0" dirty="0" smtClean="0">
                <a:solidFill>
                  <a:srgbClr val="515354"/>
                </a:solidFill>
                <a:effectLst/>
                <a:latin typeface="Times New Roman" panose="02020603050405020304" pitchFamily="18" charset="0"/>
                <a:cs typeface="Times New Roman" panose="02020603050405020304" pitchFamily="18" charset="0"/>
              </a:rPr>
              <a:t>(</a:t>
            </a:r>
            <a:r>
              <a:rPr lang="en-US" sz="1400" b="0" i="0" dirty="0">
                <a:solidFill>
                  <a:srgbClr val="515354"/>
                </a:solidFill>
                <a:effectLst/>
                <a:latin typeface="Times New Roman" panose="02020603050405020304" pitchFamily="18" charset="0"/>
                <a:cs typeface="Times New Roman" panose="02020603050405020304" pitchFamily="18" charset="0"/>
              </a:rPr>
              <a:t>b) Why it is important to divide powers among different branches; </a:t>
            </a:r>
            <a:endParaRPr lang="en-US" sz="1400" b="0" i="0" dirty="0" smtClean="0">
              <a:solidFill>
                <a:srgbClr val="515354"/>
              </a:solidFill>
              <a:effectLst/>
              <a:latin typeface="Times New Roman" panose="02020603050405020304" pitchFamily="18" charset="0"/>
              <a:cs typeface="Times New Roman" panose="02020603050405020304" pitchFamily="18" charset="0"/>
            </a:endParaRPr>
          </a:p>
          <a:p>
            <a:pPr algn="l">
              <a:spcAft>
                <a:spcPts val="1200"/>
              </a:spcAft>
              <a:buFont typeface="Arial" panose="020B0604020202020204" pitchFamily="34" charset="0"/>
              <a:buChar char="•"/>
            </a:pPr>
            <a:endParaRPr lang="en-US" sz="1400" b="0" i="0" dirty="0" smtClean="0">
              <a:solidFill>
                <a:srgbClr val="515354"/>
              </a:solidFill>
              <a:effectLst/>
              <a:latin typeface="Times New Roman" panose="02020603050405020304" pitchFamily="18" charset="0"/>
              <a:cs typeface="Times New Roman" panose="02020603050405020304" pitchFamily="18" charset="0"/>
            </a:endParaRPr>
          </a:p>
          <a:p>
            <a:pPr algn="l">
              <a:spcAft>
                <a:spcPts val="1200"/>
              </a:spcAft>
              <a:buFont typeface="Arial" panose="020B0604020202020204" pitchFamily="34" charset="0"/>
              <a:buChar char="•"/>
            </a:pPr>
            <a:r>
              <a:rPr lang="en-US" sz="1400" b="0" i="0" dirty="0" smtClean="0">
                <a:solidFill>
                  <a:srgbClr val="515354"/>
                </a:solidFill>
                <a:effectLst/>
                <a:latin typeface="Times New Roman" panose="02020603050405020304" pitchFamily="18" charset="0"/>
                <a:cs typeface="Times New Roman" panose="02020603050405020304" pitchFamily="18" charset="0"/>
              </a:rPr>
              <a:t>(</a:t>
            </a:r>
            <a:r>
              <a:rPr lang="en-US" sz="1400" b="0" i="0" dirty="0">
                <a:solidFill>
                  <a:srgbClr val="515354"/>
                </a:solidFill>
                <a:effectLst/>
                <a:latin typeface="Times New Roman" panose="02020603050405020304" pitchFamily="18" charset="0"/>
                <a:cs typeface="Times New Roman" panose="02020603050405020304" pitchFamily="18" charset="0"/>
              </a:rPr>
              <a:t>c) How each branch "checks" and "balances" the others; </a:t>
            </a:r>
            <a:r>
              <a:rPr lang="en-US" sz="1400" dirty="0">
                <a:latin typeface="Times New Roman" panose="02020603050405020304" pitchFamily="18" charset="0"/>
                <a:cs typeface="Times New Roman" panose="02020603050405020304" pitchFamily="18" charset="0"/>
              </a:rPr>
              <a:t> </a:t>
            </a:r>
            <a:endParaRPr lang="en-US" sz="1400" b="0" i="0" dirty="0" smtClean="0">
              <a:solidFill>
                <a:srgbClr val="515354"/>
              </a:solidFill>
              <a:effectLst/>
              <a:latin typeface="Times New Roman" panose="02020603050405020304" pitchFamily="18" charset="0"/>
              <a:cs typeface="Times New Roman" panose="02020603050405020304" pitchFamily="18" charset="0"/>
            </a:endParaRPr>
          </a:p>
          <a:p>
            <a:pPr>
              <a:spcAft>
                <a:spcPts val="1200"/>
              </a:spcAft>
              <a:buFont typeface="Arial" panose="020B0604020202020204" pitchFamily="34" charset="0"/>
              <a:buChar char="•"/>
            </a:pPr>
            <a:endParaRPr lang="en-US" sz="1400" b="0" i="0" dirty="0" smtClean="0">
              <a:solidFill>
                <a:srgbClr val="515354"/>
              </a:solidFill>
              <a:effectLst/>
              <a:latin typeface="Times New Roman" panose="02020603050405020304" pitchFamily="18" charset="0"/>
              <a:cs typeface="Times New Roman" panose="02020603050405020304" pitchFamily="18" charset="0"/>
            </a:endParaRPr>
          </a:p>
          <a:p>
            <a:pPr>
              <a:spcAft>
                <a:spcPts val="1200"/>
              </a:spcAft>
              <a:buFont typeface="Arial" panose="020B0604020202020204" pitchFamily="34" charset="0"/>
              <a:buChar char="•"/>
            </a:pPr>
            <a:endParaRPr lang="en-US" sz="1400" dirty="0">
              <a:solidFill>
                <a:srgbClr val="515354"/>
              </a:solidFill>
              <a:latin typeface="Times New Roman" panose="02020603050405020304" pitchFamily="18" charset="0"/>
              <a:cs typeface="Times New Roman" panose="02020603050405020304" pitchFamily="18" charset="0"/>
            </a:endParaRPr>
          </a:p>
          <a:p>
            <a:pPr>
              <a:spcAft>
                <a:spcPts val="1200"/>
              </a:spcAft>
              <a:buFont typeface="Arial" panose="020B0604020202020204" pitchFamily="34" charset="0"/>
              <a:buChar char="•"/>
            </a:pPr>
            <a:r>
              <a:rPr lang="en-US" sz="1400" b="0" i="0" dirty="0" smtClean="0">
                <a:solidFill>
                  <a:srgbClr val="515354"/>
                </a:solidFill>
                <a:effectLst/>
                <a:latin typeface="Times New Roman" panose="02020603050405020304" pitchFamily="18" charset="0"/>
                <a:cs typeface="Times New Roman" panose="02020603050405020304" pitchFamily="18" charset="0"/>
              </a:rPr>
              <a:t>(</a:t>
            </a:r>
            <a:r>
              <a:rPr lang="en-US" sz="1400" b="0" i="0" dirty="0">
                <a:solidFill>
                  <a:srgbClr val="515354"/>
                </a:solidFill>
                <a:effectLst/>
                <a:latin typeface="Times New Roman" panose="02020603050405020304" pitchFamily="18" charset="0"/>
                <a:cs typeface="Times New Roman" panose="02020603050405020304" pitchFamily="18" charset="0"/>
              </a:rPr>
              <a:t>d) How citizens can be involved in each branch of government</a:t>
            </a:r>
            <a:r>
              <a:rPr lang="en-US" sz="1400" b="0" i="0" dirty="0" smtClean="0">
                <a:solidFill>
                  <a:srgbClr val="515354"/>
                </a:solidFill>
                <a:effectLst/>
                <a:latin typeface="Times New Roman" panose="02020603050405020304" pitchFamily="18" charset="0"/>
                <a:cs typeface="Times New Roman" panose="02020603050405020304" pitchFamily="18" charset="0"/>
              </a:rPr>
              <a:t>. </a:t>
            </a:r>
            <a:endParaRPr lang="en-US" sz="1400" b="0" i="0" dirty="0">
              <a:solidFill>
                <a:srgbClr val="515354"/>
              </a:solidFill>
              <a:effectLst/>
              <a:latin typeface="Times New Roman" panose="02020603050405020304" pitchFamily="18" charset="0"/>
              <a:cs typeface="Times New Roman" panose="02020603050405020304" pitchFamily="18" charset="0"/>
            </a:endParaRPr>
          </a:p>
          <a:p>
            <a:pPr algn="l">
              <a:buNone/>
            </a:pPr>
            <a:endParaRPr lang="en-US" sz="1400" b="0" i="0" dirty="0">
              <a:solidFill>
                <a:srgbClr val="212121"/>
              </a:solidFill>
              <a:effectLst/>
              <a:latin typeface="Roboto" panose="02000000000000000000" pitchFamily="2" charset="0"/>
            </a:endParaRPr>
          </a:p>
        </p:txBody>
      </p:sp>
    </p:spTree>
    <p:extLst>
      <p:ext uri="{BB962C8B-B14F-4D97-AF65-F5344CB8AC3E}">
        <p14:creationId xmlns:p14="http://schemas.microsoft.com/office/powerpoint/2010/main" val="5429194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EC1DDED1-078C-2310-A1EF-9AF3672CBAF0}"/>
              </a:ext>
            </a:extLst>
          </p:cNvPr>
          <p:cNvSpPr txBox="1"/>
          <p:nvPr/>
        </p:nvSpPr>
        <p:spPr>
          <a:xfrm>
            <a:off x="518080" y="226218"/>
            <a:ext cx="11180862" cy="3585597"/>
          </a:xfrm>
          <a:prstGeom prst="rect">
            <a:avLst/>
          </a:prstGeom>
          <a:noFill/>
        </p:spPr>
        <p:txBody>
          <a:bodyPr wrap="square">
            <a:spAutoFit/>
          </a:bodyPr>
          <a:lstStyle/>
          <a:p>
            <a:pPr algn="l">
              <a:buNone/>
            </a:pPr>
            <a:endParaRPr lang="en-US" b="0" i="0" dirty="0">
              <a:solidFill>
                <a:srgbClr val="212121"/>
              </a:solidFill>
              <a:effectLst/>
              <a:latin typeface="Times New Roman" panose="02020603050405020304" pitchFamily="18" charset="0"/>
              <a:cs typeface="Times New Roman" panose="02020603050405020304" pitchFamily="18" charset="0"/>
            </a:endParaRPr>
          </a:p>
          <a:p>
            <a:pPr algn="l">
              <a:spcAft>
                <a:spcPts val="600"/>
              </a:spcAft>
              <a:buNone/>
            </a:pPr>
            <a:r>
              <a:rPr lang="en-US" b="1" i="0" dirty="0">
                <a:solidFill>
                  <a:srgbClr val="515354"/>
                </a:solidFill>
                <a:effectLst/>
                <a:latin typeface="Times New Roman" panose="02020603050405020304" pitchFamily="18" charset="0"/>
                <a:cs typeface="Times New Roman" panose="02020603050405020304" pitchFamily="18" charset="0"/>
              </a:rPr>
              <a:t>4. Discuss the importance of:</a:t>
            </a:r>
          </a:p>
          <a:p>
            <a:pPr>
              <a:spcAft>
                <a:spcPts val="1200"/>
              </a:spcAft>
              <a:buFont typeface="Arial" panose="020B0604020202020204" pitchFamily="34" charset="0"/>
              <a:buChar char="•"/>
            </a:pPr>
            <a:r>
              <a:rPr lang="en-US" b="0" i="0" dirty="0">
                <a:solidFill>
                  <a:srgbClr val="515354"/>
                </a:solidFill>
                <a:effectLst/>
                <a:latin typeface="Times New Roman" panose="02020603050405020304" pitchFamily="18" charset="0"/>
                <a:cs typeface="Times New Roman" panose="02020603050405020304" pitchFamily="18" charset="0"/>
              </a:rPr>
              <a:t>(a) Declaration of </a:t>
            </a:r>
            <a:r>
              <a:rPr lang="en-US" b="0" i="0" dirty="0" smtClean="0">
                <a:solidFill>
                  <a:srgbClr val="515354"/>
                </a:solidFill>
                <a:effectLst/>
                <a:latin typeface="Times New Roman" panose="02020603050405020304" pitchFamily="18" charset="0"/>
                <a:cs typeface="Times New Roman" panose="02020603050405020304" pitchFamily="18" charset="0"/>
              </a:rPr>
              <a:t>Independence: </a:t>
            </a:r>
          </a:p>
          <a:p>
            <a:pPr algn="l">
              <a:spcAft>
                <a:spcPts val="1200"/>
              </a:spcAft>
              <a:buFont typeface="Arial" panose="020B0604020202020204" pitchFamily="34" charset="0"/>
              <a:buChar char="•"/>
            </a:pPr>
            <a:endParaRPr lang="en-US" b="0" i="0" dirty="0">
              <a:solidFill>
                <a:srgbClr val="515354"/>
              </a:solidFill>
              <a:effectLst/>
              <a:latin typeface="Times New Roman" panose="02020603050405020304" pitchFamily="18" charset="0"/>
              <a:cs typeface="Times New Roman" panose="02020603050405020304" pitchFamily="18" charset="0"/>
            </a:endParaRPr>
          </a:p>
          <a:p>
            <a:pPr>
              <a:spcAft>
                <a:spcPts val="1200"/>
              </a:spcAft>
              <a:buFont typeface="Arial" panose="020B0604020202020204" pitchFamily="34" charset="0"/>
              <a:buChar char="•"/>
            </a:pPr>
            <a:r>
              <a:rPr lang="en-US" b="0" i="0" dirty="0">
                <a:solidFill>
                  <a:srgbClr val="515354"/>
                </a:solidFill>
                <a:effectLst/>
                <a:latin typeface="Times New Roman" panose="02020603050405020304" pitchFamily="18" charset="0"/>
                <a:cs typeface="Times New Roman" panose="02020603050405020304" pitchFamily="18" charset="0"/>
              </a:rPr>
              <a:t>(b) Bill of Rights (the first 10 Amendments to the Constitution) and the 14th </a:t>
            </a:r>
            <a:r>
              <a:rPr lang="en-US" b="0" i="0" dirty="0" smtClean="0">
                <a:solidFill>
                  <a:srgbClr val="515354"/>
                </a:solidFill>
                <a:effectLst/>
                <a:latin typeface="Times New Roman" panose="02020603050405020304" pitchFamily="18" charset="0"/>
                <a:cs typeface="Times New Roman" panose="02020603050405020304" pitchFamily="18" charset="0"/>
              </a:rPr>
              <a:t>Amendment: </a:t>
            </a:r>
          </a:p>
          <a:p>
            <a:pPr>
              <a:spcAft>
                <a:spcPts val="1200"/>
              </a:spcAft>
              <a:buFont typeface="Arial" panose="020B0604020202020204" pitchFamily="34" charset="0"/>
              <a:buChar char="•"/>
            </a:pPr>
            <a:endParaRPr lang="en-US" dirty="0">
              <a:solidFill>
                <a:srgbClr val="515354"/>
              </a:solidFill>
              <a:latin typeface="Times New Roman" panose="02020603050405020304" pitchFamily="18" charset="0"/>
              <a:cs typeface="Times New Roman" panose="02020603050405020304" pitchFamily="18" charset="0"/>
            </a:endParaRPr>
          </a:p>
          <a:p>
            <a:pPr>
              <a:spcAft>
                <a:spcPts val="1200"/>
              </a:spcAft>
              <a:buFont typeface="Arial" panose="020B0604020202020204" pitchFamily="34" charset="0"/>
              <a:buChar char="•"/>
            </a:pPr>
            <a:r>
              <a:rPr lang="en-US" b="0" i="0" dirty="0" smtClean="0">
                <a:solidFill>
                  <a:srgbClr val="515354"/>
                </a:solidFill>
                <a:effectLst/>
                <a:latin typeface="Times New Roman" panose="02020603050405020304" pitchFamily="18" charset="0"/>
                <a:cs typeface="Times New Roman" panose="02020603050405020304" pitchFamily="18" charset="0"/>
              </a:rPr>
              <a:t>(</a:t>
            </a:r>
            <a:r>
              <a:rPr lang="en-US" b="0" i="0" dirty="0">
                <a:solidFill>
                  <a:srgbClr val="515354"/>
                </a:solidFill>
                <a:effectLst/>
                <a:latin typeface="Times New Roman" panose="02020603050405020304" pitchFamily="18" charset="0"/>
                <a:cs typeface="Times New Roman" panose="02020603050405020304" pitchFamily="18" charset="0"/>
              </a:rPr>
              <a:t>c) "E Pluribus Unum," the traditional United States </a:t>
            </a:r>
            <a:r>
              <a:rPr lang="en-US" b="0" i="0" dirty="0" smtClean="0">
                <a:solidFill>
                  <a:srgbClr val="515354"/>
                </a:solidFill>
                <a:effectLst/>
                <a:latin typeface="Times New Roman" panose="02020603050405020304" pitchFamily="18" charset="0"/>
                <a:cs typeface="Times New Roman" panose="02020603050405020304" pitchFamily="18" charset="0"/>
              </a:rPr>
              <a:t>motto</a:t>
            </a:r>
            <a:endParaRPr lang="en-US" dirty="0" smtClean="0">
              <a:latin typeface="Times New Roman" panose="02020603050405020304" pitchFamily="18" charset="0"/>
              <a:cs typeface="Times New Roman" panose="02020603050405020304" pitchFamily="18" charset="0"/>
            </a:endParaRPr>
          </a:p>
          <a:p>
            <a:pPr>
              <a:spcAft>
                <a:spcPts val="1200"/>
              </a:spcAft>
              <a:buFont typeface="Arial" panose="020B0604020202020204" pitchFamily="34" charset="0"/>
              <a:buChar char="•"/>
            </a:pPr>
            <a:endParaRPr lang="en-US" b="0" i="0" dirty="0">
              <a:solidFill>
                <a:srgbClr val="515354"/>
              </a:solidFill>
              <a:effectLst/>
              <a:latin typeface="Times New Roman" panose="02020603050405020304" pitchFamily="18" charset="0"/>
              <a:cs typeface="Times New Roman" panose="02020603050405020304" pitchFamily="18" charset="0"/>
            </a:endParaRPr>
          </a:p>
          <a:p>
            <a:pPr algn="l">
              <a:buNone/>
            </a:pPr>
            <a:endParaRPr lang="en-US" b="0" i="0" dirty="0">
              <a:solidFill>
                <a:srgbClr val="21212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890977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EC1DDED1-078C-2310-A1EF-9AF3672CBAF0}"/>
              </a:ext>
            </a:extLst>
          </p:cNvPr>
          <p:cNvSpPr txBox="1"/>
          <p:nvPr/>
        </p:nvSpPr>
        <p:spPr>
          <a:xfrm>
            <a:off x="518080" y="253112"/>
            <a:ext cx="10091650" cy="1769715"/>
          </a:xfrm>
          <a:prstGeom prst="rect">
            <a:avLst/>
          </a:prstGeom>
          <a:noFill/>
        </p:spPr>
        <p:txBody>
          <a:bodyPr wrap="square">
            <a:spAutoFit/>
          </a:bodyPr>
          <a:lstStyle/>
          <a:p>
            <a:pPr algn="l">
              <a:buNone/>
            </a:pPr>
            <a:endParaRPr lang="en-US" sz="1200" b="0" i="0" dirty="0">
              <a:solidFill>
                <a:srgbClr val="212121"/>
              </a:solidFill>
              <a:effectLst/>
              <a:latin typeface="Times New Roman" panose="02020603050405020304" pitchFamily="18" charset="0"/>
              <a:cs typeface="Times New Roman" panose="02020603050405020304" pitchFamily="18" charset="0"/>
            </a:endParaRPr>
          </a:p>
          <a:p>
            <a:r>
              <a:rPr lang="en-US" sz="1600" b="1" i="0" dirty="0">
                <a:solidFill>
                  <a:srgbClr val="515354"/>
                </a:solidFill>
                <a:effectLst/>
                <a:latin typeface="Times New Roman" panose="02020603050405020304" pitchFamily="18" charset="0"/>
                <a:cs typeface="Times New Roman" panose="02020603050405020304" pitchFamily="18" charset="0"/>
              </a:rPr>
              <a:t>5. Watch the national evening news for five days in a row or read the main stories in a national media organization (e.g., a newspaper or news website) for five days in a row. Discuss the national issues that you learned about with your counselor. </a:t>
            </a:r>
            <a:endParaRPr lang="en-US" sz="1600" b="1" i="0" dirty="0" smtClean="0">
              <a:solidFill>
                <a:srgbClr val="515354"/>
              </a:solidFill>
              <a:effectLst/>
              <a:latin typeface="Times New Roman" panose="02020603050405020304" pitchFamily="18" charset="0"/>
              <a:cs typeface="Times New Roman" panose="02020603050405020304" pitchFamily="18" charset="0"/>
            </a:endParaRPr>
          </a:p>
          <a:p>
            <a:endParaRPr lang="en-US" sz="1600" b="1" dirty="0">
              <a:solidFill>
                <a:srgbClr val="515354"/>
              </a:solidFill>
              <a:latin typeface="Times New Roman" panose="02020603050405020304" pitchFamily="18" charset="0"/>
              <a:cs typeface="Times New Roman" panose="02020603050405020304" pitchFamily="18" charset="0"/>
            </a:endParaRPr>
          </a:p>
          <a:p>
            <a:pPr algn="l">
              <a:spcAft>
                <a:spcPts val="600"/>
              </a:spcAft>
              <a:buNone/>
            </a:pPr>
            <a:r>
              <a:rPr lang="en-US" sz="1600" b="1" i="0" dirty="0" smtClean="0">
                <a:solidFill>
                  <a:srgbClr val="515354"/>
                </a:solidFill>
                <a:effectLst/>
                <a:latin typeface="Times New Roman" panose="02020603050405020304" pitchFamily="18" charset="0"/>
                <a:cs typeface="Times New Roman" panose="02020603050405020304" pitchFamily="18" charset="0"/>
              </a:rPr>
              <a:t>Choose </a:t>
            </a:r>
            <a:r>
              <a:rPr lang="en-US" sz="1600" b="1" i="0" dirty="0">
                <a:solidFill>
                  <a:srgbClr val="515354"/>
                </a:solidFill>
                <a:effectLst/>
                <a:latin typeface="Times New Roman" panose="02020603050405020304" pitchFamily="18" charset="0"/>
                <a:cs typeface="Times New Roman" panose="02020603050405020304" pitchFamily="18" charset="0"/>
              </a:rPr>
              <a:t>one issue and explain how it affects you, your family, and community</a:t>
            </a:r>
            <a:r>
              <a:rPr lang="en-US" sz="1600" b="1" i="0" dirty="0" smtClean="0">
                <a:solidFill>
                  <a:srgbClr val="515354"/>
                </a:solidFill>
                <a:effectLst/>
                <a:latin typeface="Times New Roman" panose="02020603050405020304" pitchFamily="18" charset="0"/>
                <a:cs typeface="Times New Roman" panose="02020603050405020304" pitchFamily="18" charset="0"/>
              </a:rPr>
              <a:t>. </a:t>
            </a:r>
            <a:r>
              <a:rPr lang="en-US" sz="1600" b="1" dirty="0" smtClean="0">
                <a:solidFill>
                  <a:srgbClr val="515354"/>
                </a:solidFill>
                <a:latin typeface="Times New Roman" panose="02020603050405020304" pitchFamily="18" charset="0"/>
                <a:cs typeface="Times New Roman" panose="02020603050405020304" pitchFamily="18" charset="0"/>
              </a:rPr>
              <a:t>Ukraine:</a:t>
            </a:r>
          </a:p>
          <a:p>
            <a:pPr algn="l">
              <a:spcAft>
                <a:spcPts val="600"/>
              </a:spcAft>
              <a:buNone/>
            </a:pPr>
            <a:endParaRPr lang="en-US" sz="1200" b="1" i="0" dirty="0">
              <a:solidFill>
                <a:srgbClr val="515354"/>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362308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EC1DDED1-078C-2310-A1EF-9AF3672CBAF0}"/>
              </a:ext>
            </a:extLst>
          </p:cNvPr>
          <p:cNvSpPr txBox="1"/>
          <p:nvPr/>
        </p:nvSpPr>
        <p:spPr>
          <a:xfrm>
            <a:off x="302926" y="266560"/>
            <a:ext cx="11476698" cy="1308050"/>
          </a:xfrm>
          <a:prstGeom prst="rect">
            <a:avLst/>
          </a:prstGeom>
          <a:noFill/>
        </p:spPr>
        <p:txBody>
          <a:bodyPr wrap="square">
            <a:spAutoFit/>
          </a:bodyPr>
          <a:lstStyle/>
          <a:p>
            <a:pPr algn="l">
              <a:spcAft>
                <a:spcPts val="600"/>
              </a:spcAft>
              <a:buNone/>
            </a:pPr>
            <a:r>
              <a:rPr lang="en-US" sz="1600" b="1" i="0" dirty="0" smtClean="0">
                <a:solidFill>
                  <a:srgbClr val="515354"/>
                </a:solidFill>
                <a:effectLst/>
                <a:latin typeface="Roboto" panose="02000000000000000000" pitchFamily="2" charset="0"/>
              </a:rPr>
              <a:t>6</a:t>
            </a:r>
            <a:r>
              <a:rPr lang="en-US" sz="1600" b="1" i="0" dirty="0">
                <a:solidFill>
                  <a:srgbClr val="515354"/>
                </a:solidFill>
                <a:effectLst/>
                <a:latin typeface="Roboto" panose="02000000000000000000" pitchFamily="2" charset="0"/>
              </a:rPr>
              <a:t>. With your counselor's approval, choose a speech of national historical importance. </a:t>
            </a:r>
            <a:endParaRPr lang="en-US" sz="1600" b="1" i="0" dirty="0" smtClean="0">
              <a:solidFill>
                <a:srgbClr val="515354"/>
              </a:solidFill>
              <a:effectLst/>
              <a:latin typeface="Roboto" panose="02000000000000000000" pitchFamily="2" charset="0"/>
            </a:endParaRPr>
          </a:p>
          <a:p>
            <a:pPr lvl="0" eaLnBrk="0" fontAlgn="base" hangingPunct="0">
              <a:spcBef>
                <a:spcPct val="0"/>
              </a:spcBef>
              <a:spcAft>
                <a:spcPct val="0"/>
              </a:spcAft>
              <a:buFontTx/>
              <a:buChar char="•"/>
            </a:pPr>
            <a:r>
              <a:rPr lang="en-US" sz="1600" b="1" dirty="0">
                <a:latin typeface="Times New Roman" panose="02020603050405020304" pitchFamily="18" charset="0"/>
                <a:cs typeface="Times New Roman" panose="02020603050405020304" pitchFamily="18" charset="0"/>
              </a:rPr>
              <a:t>President Franklin D. Roosevelt’s December 7, 1941 </a:t>
            </a:r>
            <a:r>
              <a:rPr lang="en-US" sz="1600" b="1" dirty="0" smtClean="0">
                <a:latin typeface="Times New Roman" panose="02020603050405020304" pitchFamily="18" charset="0"/>
                <a:cs typeface="Times New Roman" panose="02020603050405020304" pitchFamily="18" charset="0"/>
              </a:rPr>
              <a:t>speech: “</a:t>
            </a:r>
            <a:r>
              <a:rPr lang="en-US" sz="1600" b="1" dirty="0">
                <a:latin typeface="Times New Roman" panose="02020603050405020304" pitchFamily="18" charset="0"/>
                <a:cs typeface="Times New Roman" panose="02020603050405020304" pitchFamily="18" charset="0"/>
              </a:rPr>
              <a:t>Address to Congress Requesting a Declaration of </a:t>
            </a:r>
            <a:r>
              <a:rPr lang="en-US" sz="1600" b="1" dirty="0" smtClean="0">
                <a:latin typeface="Times New Roman" panose="02020603050405020304" pitchFamily="18" charset="0"/>
                <a:cs typeface="Times New Roman" panose="02020603050405020304" pitchFamily="18" charset="0"/>
              </a:rPr>
              <a:t>War;”  </a:t>
            </a:r>
            <a:r>
              <a:rPr lang="en-US" sz="1600" dirty="0" smtClean="0">
                <a:latin typeface="Times New Roman" panose="02020603050405020304" pitchFamily="18" charset="0"/>
                <a:cs typeface="Times New Roman" panose="02020603050405020304" pitchFamily="18" charset="0"/>
              </a:rPr>
              <a:t>commonly </a:t>
            </a:r>
            <a:r>
              <a:rPr lang="en-US" sz="1600" dirty="0">
                <a:latin typeface="Times New Roman" panose="02020603050405020304" pitchFamily="18" charset="0"/>
                <a:cs typeface="Times New Roman" panose="02020603050405020304" pitchFamily="18" charset="0"/>
              </a:rPr>
              <a:t>known as the </a:t>
            </a:r>
            <a:r>
              <a:rPr lang="en-US" sz="1600" b="1" dirty="0">
                <a:latin typeface="Times New Roman" panose="02020603050405020304" pitchFamily="18" charset="0"/>
                <a:cs typeface="Times New Roman" panose="02020603050405020304" pitchFamily="18" charset="0"/>
              </a:rPr>
              <a:t>“Day of Infamy” speech</a:t>
            </a:r>
            <a:r>
              <a:rPr lang="en-US" sz="1600" dirty="0" smtClean="0">
                <a:latin typeface="Times New Roman" panose="02020603050405020304" pitchFamily="18" charset="0"/>
                <a:cs typeface="Times New Roman" panose="02020603050405020304" pitchFamily="18" charset="0"/>
              </a:rPr>
              <a:t>.</a:t>
            </a:r>
            <a:r>
              <a:rPr lang="en-US" altLang="en-US" sz="1600" b="1" dirty="0">
                <a:latin typeface="Times New Roman" panose="02020603050405020304" pitchFamily="18" charset="0"/>
                <a:cs typeface="Times New Roman" panose="02020603050405020304" pitchFamily="18" charset="0"/>
              </a:rPr>
              <a:t> Date delivered:</a:t>
            </a:r>
            <a:r>
              <a:rPr lang="en-US" altLang="en-US" sz="1600" dirty="0">
                <a:latin typeface="Times New Roman" panose="02020603050405020304" pitchFamily="18" charset="0"/>
                <a:cs typeface="Times New Roman" panose="02020603050405020304" pitchFamily="18" charset="0"/>
              </a:rPr>
              <a:t> December 8, 1941; </a:t>
            </a:r>
            <a:r>
              <a:rPr lang="en-US" altLang="en-US" sz="1600" b="1" dirty="0">
                <a:latin typeface="Times New Roman" panose="02020603050405020304" pitchFamily="18" charset="0"/>
                <a:cs typeface="Times New Roman" panose="02020603050405020304" pitchFamily="18" charset="0"/>
              </a:rPr>
              <a:t>Why:</a:t>
            </a:r>
            <a:r>
              <a:rPr lang="en-US" altLang="en-US" sz="1600" dirty="0">
                <a:latin typeface="Times New Roman" panose="02020603050405020304" pitchFamily="18" charset="0"/>
                <a:cs typeface="Times New Roman" panose="02020603050405020304" pitchFamily="18" charset="0"/>
              </a:rPr>
              <a:t> Japan’s surprise attack on </a:t>
            </a:r>
            <a:r>
              <a:rPr lang="en-US" altLang="en-US" sz="1600" b="1" dirty="0">
                <a:latin typeface="Times New Roman" panose="02020603050405020304" pitchFamily="18" charset="0"/>
                <a:cs typeface="Times New Roman" panose="02020603050405020304" pitchFamily="18" charset="0"/>
              </a:rPr>
              <a:t>Pearl Harbor</a:t>
            </a:r>
            <a:r>
              <a:rPr lang="en-US" altLang="en-US" sz="1600" dirty="0">
                <a:latin typeface="Times New Roman" panose="02020603050405020304" pitchFamily="18" charset="0"/>
                <a:cs typeface="Times New Roman" panose="02020603050405020304" pitchFamily="18" charset="0"/>
              </a:rPr>
              <a:t>, Hawaii; </a:t>
            </a:r>
            <a:r>
              <a:rPr lang="en-US" altLang="en-US" sz="1600" b="1" dirty="0">
                <a:latin typeface="Times New Roman" panose="02020603050405020304" pitchFamily="18" charset="0"/>
                <a:cs typeface="Times New Roman" panose="02020603050405020304" pitchFamily="18" charset="0"/>
              </a:rPr>
              <a:t>Audience:</a:t>
            </a:r>
            <a:r>
              <a:rPr lang="en-US" altLang="en-US" sz="1600" dirty="0">
                <a:latin typeface="Times New Roman" panose="02020603050405020304" pitchFamily="18" charset="0"/>
                <a:cs typeface="Times New Roman" panose="02020603050405020304" pitchFamily="18" charset="0"/>
              </a:rPr>
              <a:t> U.S. Congress (and the American public by radio); </a:t>
            </a:r>
            <a:r>
              <a:rPr lang="en-US" altLang="en-US" sz="1600" b="1" dirty="0" smtClean="0">
                <a:latin typeface="Times New Roman" panose="02020603050405020304" pitchFamily="18" charset="0"/>
                <a:cs typeface="Times New Roman" panose="02020603050405020304" pitchFamily="18" charset="0"/>
              </a:rPr>
              <a:t>Result</a:t>
            </a:r>
            <a:r>
              <a:rPr lang="en-US" altLang="en-US" sz="1600" b="1" dirty="0">
                <a:latin typeface="Times New Roman" panose="02020603050405020304" pitchFamily="18" charset="0"/>
                <a:cs typeface="Times New Roman" panose="02020603050405020304" pitchFamily="18" charset="0"/>
              </a:rPr>
              <a:t>:</a:t>
            </a:r>
            <a:r>
              <a:rPr lang="en-US" altLang="en-US" sz="1600" dirty="0">
                <a:latin typeface="Times New Roman" panose="02020603050405020304" pitchFamily="18" charset="0"/>
                <a:cs typeface="Times New Roman" panose="02020603050405020304" pitchFamily="18" charset="0"/>
              </a:rPr>
              <a:t> Congress declared war on Japan the same day</a:t>
            </a:r>
          </a:p>
          <a:p>
            <a:endParaRPr lang="en-US" sz="1000" i="1" dirty="0" smtClean="0"/>
          </a:p>
        </p:txBody>
      </p:sp>
    </p:spTree>
    <p:extLst>
      <p:ext uri="{BB962C8B-B14F-4D97-AF65-F5344CB8AC3E}">
        <p14:creationId xmlns:p14="http://schemas.microsoft.com/office/powerpoint/2010/main" val="20980188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EC1DDED1-078C-2310-A1EF-9AF3672CBAF0}"/>
              </a:ext>
            </a:extLst>
          </p:cNvPr>
          <p:cNvSpPr txBox="1"/>
          <p:nvPr/>
        </p:nvSpPr>
        <p:spPr>
          <a:xfrm>
            <a:off x="343267" y="550926"/>
            <a:ext cx="10320251" cy="338554"/>
          </a:xfrm>
          <a:prstGeom prst="rect">
            <a:avLst/>
          </a:prstGeom>
          <a:noFill/>
        </p:spPr>
        <p:txBody>
          <a:bodyPr wrap="square">
            <a:spAutoFit/>
          </a:bodyPr>
          <a:lstStyle/>
          <a:p>
            <a:pPr>
              <a:spcAft>
                <a:spcPts val="600"/>
              </a:spcAft>
            </a:pPr>
            <a:r>
              <a:rPr lang="en-US" sz="1600" b="1" i="0" dirty="0" smtClean="0">
                <a:solidFill>
                  <a:srgbClr val="515354"/>
                </a:solidFill>
                <a:effectLst/>
                <a:latin typeface="Roboto" panose="02000000000000000000" pitchFamily="2" charset="0"/>
              </a:rPr>
              <a:t>6</a:t>
            </a:r>
            <a:r>
              <a:rPr lang="en-US" sz="1600" b="1" i="0" dirty="0">
                <a:solidFill>
                  <a:srgbClr val="515354"/>
                </a:solidFill>
                <a:effectLst/>
                <a:latin typeface="Roboto" panose="02000000000000000000" pitchFamily="2" charset="0"/>
              </a:rPr>
              <a:t>. With your counselor's approval, choose a speech of national historical importance</a:t>
            </a:r>
            <a:r>
              <a:rPr lang="en-US" sz="1600" b="1" i="0" dirty="0" smtClean="0">
                <a:solidFill>
                  <a:srgbClr val="515354"/>
                </a:solidFill>
                <a:effectLst/>
                <a:latin typeface="Roboto" panose="02000000000000000000" pitchFamily="2" charset="0"/>
              </a:rPr>
              <a:t>. </a:t>
            </a:r>
            <a:endParaRPr lang="en-US" sz="1600" b="1" dirty="0">
              <a:solidFill>
                <a:srgbClr val="515354"/>
              </a:solidFill>
              <a:latin typeface="Roboto" panose="02000000000000000000" pitchFamily="2" charset="0"/>
            </a:endParaRPr>
          </a:p>
        </p:txBody>
      </p:sp>
      <p:sp>
        <p:nvSpPr>
          <p:cNvPr id="4" name="Rectangle 3"/>
          <p:cNvSpPr/>
          <p:nvPr/>
        </p:nvSpPr>
        <p:spPr>
          <a:xfrm>
            <a:off x="343267" y="1542800"/>
            <a:ext cx="11322423" cy="4355038"/>
          </a:xfrm>
          <a:prstGeom prst="rect">
            <a:avLst/>
          </a:prstGeom>
        </p:spPr>
        <p:txBody>
          <a:bodyPr wrap="square">
            <a:spAutoFit/>
          </a:bodyPr>
          <a:lstStyle/>
          <a:p>
            <a:pPr>
              <a:spcAft>
                <a:spcPts val="600"/>
              </a:spcAft>
            </a:pPr>
            <a:r>
              <a:rPr lang="en-US" sz="1400" b="1" dirty="0" smtClean="0">
                <a:solidFill>
                  <a:srgbClr val="515354"/>
                </a:solidFill>
                <a:latin typeface="Times New Roman" panose="02020603050405020304" pitchFamily="18" charset="0"/>
                <a:cs typeface="Times New Roman" panose="02020603050405020304" pitchFamily="18" charset="0"/>
              </a:rPr>
              <a:t>Explain</a:t>
            </a:r>
            <a:r>
              <a:rPr lang="en-US" sz="1400" b="1" dirty="0">
                <a:solidFill>
                  <a:srgbClr val="515354"/>
                </a:solidFill>
                <a:latin typeface="Times New Roman" panose="02020603050405020304" pitchFamily="18" charset="0"/>
                <a:cs typeface="Times New Roman" panose="02020603050405020304" pitchFamily="18" charset="0"/>
              </a:rPr>
              <a:t>:</a:t>
            </a:r>
          </a:p>
          <a:p>
            <a:pPr>
              <a:spcAft>
                <a:spcPts val="1200"/>
              </a:spcAft>
              <a:buFont typeface="Arial" panose="020B0604020202020204" pitchFamily="34" charset="0"/>
              <a:buChar char="•"/>
            </a:pPr>
            <a:r>
              <a:rPr lang="en-US" sz="1200" dirty="0">
                <a:solidFill>
                  <a:srgbClr val="515354"/>
                </a:solidFill>
                <a:latin typeface="Times New Roman" panose="02020603050405020304" pitchFamily="18" charset="0"/>
                <a:cs typeface="Times New Roman" panose="02020603050405020304" pitchFamily="18" charset="0"/>
              </a:rPr>
              <a:t>(a) Who the author was; </a:t>
            </a:r>
            <a:endParaRPr lang="en-US" sz="1200" dirty="0" smtClean="0">
              <a:solidFill>
                <a:srgbClr val="515354"/>
              </a:solidFill>
              <a:latin typeface="Times New Roman" panose="02020603050405020304" pitchFamily="18" charset="0"/>
              <a:cs typeface="Times New Roman" panose="02020603050405020304" pitchFamily="18" charset="0"/>
            </a:endParaRPr>
          </a:p>
          <a:p>
            <a:pPr>
              <a:spcAft>
                <a:spcPts val="1200"/>
              </a:spcAft>
              <a:buFont typeface="Arial" panose="020B0604020202020204" pitchFamily="34" charset="0"/>
              <a:buChar char="•"/>
            </a:pPr>
            <a:endParaRPr lang="en-US" sz="1200" dirty="0" smtClean="0">
              <a:solidFill>
                <a:srgbClr val="515354"/>
              </a:solidFill>
              <a:latin typeface="Times New Roman" panose="02020603050405020304" pitchFamily="18" charset="0"/>
              <a:cs typeface="Times New Roman" panose="02020603050405020304" pitchFamily="18" charset="0"/>
            </a:endParaRPr>
          </a:p>
          <a:p>
            <a:pPr>
              <a:spcAft>
                <a:spcPts val="1200"/>
              </a:spcAft>
              <a:buFont typeface="Arial" panose="020B0604020202020204" pitchFamily="34" charset="0"/>
              <a:buChar char="•"/>
            </a:pPr>
            <a:r>
              <a:rPr lang="en-US" sz="1200" dirty="0" smtClean="0">
                <a:solidFill>
                  <a:srgbClr val="515354"/>
                </a:solidFill>
                <a:latin typeface="Times New Roman" panose="02020603050405020304" pitchFamily="18" charset="0"/>
                <a:cs typeface="Times New Roman" panose="02020603050405020304" pitchFamily="18" charset="0"/>
              </a:rPr>
              <a:t>(</a:t>
            </a:r>
            <a:r>
              <a:rPr lang="en-US" sz="1200" dirty="0">
                <a:solidFill>
                  <a:srgbClr val="515354"/>
                </a:solidFill>
                <a:latin typeface="Times New Roman" panose="02020603050405020304" pitchFamily="18" charset="0"/>
                <a:cs typeface="Times New Roman" panose="02020603050405020304" pitchFamily="18" charset="0"/>
              </a:rPr>
              <a:t>b) What the historical context </a:t>
            </a:r>
            <a:r>
              <a:rPr lang="en-US" sz="1200" dirty="0" smtClean="0">
                <a:solidFill>
                  <a:srgbClr val="515354"/>
                </a:solidFill>
                <a:latin typeface="Times New Roman" panose="02020603050405020304" pitchFamily="18" charset="0"/>
                <a:cs typeface="Times New Roman" panose="02020603050405020304" pitchFamily="18" charset="0"/>
              </a:rPr>
              <a:t>was: </a:t>
            </a:r>
          </a:p>
          <a:p>
            <a:pPr>
              <a:spcAft>
                <a:spcPts val="1200"/>
              </a:spcAft>
              <a:buFont typeface="Arial" panose="020B0604020202020204" pitchFamily="34" charset="0"/>
              <a:buChar char="•"/>
            </a:pPr>
            <a:endParaRPr lang="en-US" sz="1200" dirty="0" smtClean="0">
              <a:solidFill>
                <a:srgbClr val="515354"/>
              </a:solidFill>
              <a:latin typeface="Times New Roman" panose="02020603050405020304" pitchFamily="18" charset="0"/>
              <a:cs typeface="Times New Roman" panose="02020603050405020304" pitchFamily="18" charset="0"/>
            </a:endParaRPr>
          </a:p>
          <a:p>
            <a:pPr>
              <a:spcAft>
                <a:spcPts val="1200"/>
              </a:spcAft>
              <a:buFont typeface="Arial" panose="020B0604020202020204" pitchFamily="34" charset="0"/>
              <a:buChar char="•"/>
            </a:pPr>
            <a:r>
              <a:rPr lang="en-US" sz="1200" dirty="0" smtClean="0">
                <a:solidFill>
                  <a:srgbClr val="515354"/>
                </a:solidFill>
                <a:latin typeface="Times New Roman" panose="02020603050405020304" pitchFamily="18" charset="0"/>
                <a:cs typeface="Times New Roman" panose="02020603050405020304" pitchFamily="18" charset="0"/>
              </a:rPr>
              <a:t>(</a:t>
            </a:r>
            <a:r>
              <a:rPr lang="en-US" sz="1200" dirty="0">
                <a:solidFill>
                  <a:srgbClr val="515354"/>
                </a:solidFill>
                <a:latin typeface="Times New Roman" panose="02020603050405020304" pitchFamily="18" charset="0"/>
                <a:cs typeface="Times New Roman" panose="02020603050405020304" pitchFamily="18" charset="0"/>
              </a:rPr>
              <a:t>c) What difficulties the nation faced that the author wished to discuss ; </a:t>
            </a:r>
            <a:endParaRPr lang="en-US" sz="1200" dirty="0" smtClean="0">
              <a:solidFill>
                <a:srgbClr val="515354"/>
              </a:solidFill>
              <a:latin typeface="Times New Roman" panose="02020603050405020304" pitchFamily="18" charset="0"/>
              <a:cs typeface="Times New Roman" panose="02020603050405020304" pitchFamily="18" charset="0"/>
            </a:endParaRPr>
          </a:p>
          <a:p>
            <a:pPr>
              <a:spcAft>
                <a:spcPts val="1200"/>
              </a:spcAft>
              <a:buFont typeface="Arial" panose="020B0604020202020204" pitchFamily="34" charset="0"/>
              <a:buChar char="•"/>
            </a:pPr>
            <a:endParaRPr lang="en-US" sz="1200" dirty="0" smtClean="0">
              <a:solidFill>
                <a:srgbClr val="515354"/>
              </a:solidFill>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buFontTx/>
              <a:buChar char="•"/>
            </a:pPr>
            <a:r>
              <a:rPr lang="en-US" sz="1200" dirty="0" smtClean="0">
                <a:solidFill>
                  <a:srgbClr val="515354"/>
                </a:solidFill>
                <a:latin typeface="Times New Roman" panose="02020603050405020304" pitchFamily="18" charset="0"/>
                <a:cs typeface="Times New Roman" panose="02020603050405020304" pitchFamily="18" charset="0"/>
              </a:rPr>
              <a:t>(</a:t>
            </a:r>
            <a:r>
              <a:rPr lang="en-US" sz="1200" dirty="0">
                <a:solidFill>
                  <a:srgbClr val="515354"/>
                </a:solidFill>
                <a:latin typeface="Times New Roman" panose="02020603050405020304" pitchFamily="18" charset="0"/>
                <a:cs typeface="Times New Roman" panose="02020603050405020304" pitchFamily="18" charset="0"/>
              </a:rPr>
              <a:t>d) What the author said </a:t>
            </a:r>
            <a:r>
              <a:rPr lang="en-US" sz="1200" dirty="0" smtClean="0">
                <a:solidFill>
                  <a:srgbClr val="515354"/>
                </a:solidFill>
                <a:latin typeface="Times New Roman" panose="02020603050405020304" pitchFamily="18" charset="0"/>
                <a:cs typeface="Times New Roman" panose="02020603050405020304" pitchFamily="18" charset="0"/>
              </a:rPr>
              <a:t>;</a:t>
            </a:r>
            <a:r>
              <a:rPr lang="en-US" altLang="en-US" sz="1200" b="1" dirty="0">
                <a:latin typeface="Times New Roman" panose="02020603050405020304" pitchFamily="18" charset="0"/>
                <a:cs typeface="Times New Roman" panose="02020603050405020304" pitchFamily="18" charset="0"/>
              </a:rPr>
              <a:t> </a:t>
            </a:r>
            <a:endParaRPr lang="en-US" altLang="en-US" sz="1200" b="1" dirty="0" smtClean="0">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buFontTx/>
              <a:buChar char="•"/>
            </a:pPr>
            <a:endParaRPr lang="en-US" altLang="en-US" sz="1200" b="1" dirty="0">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buFontTx/>
              <a:buChar char="•"/>
            </a:pPr>
            <a:endParaRPr lang="en-US" altLang="en-US" sz="1200" b="1" dirty="0" smtClean="0">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buFontTx/>
              <a:buChar char="•"/>
            </a:pPr>
            <a:endParaRPr lang="en-US" sz="1200" dirty="0">
              <a:solidFill>
                <a:srgbClr val="515354"/>
              </a:solidFill>
              <a:latin typeface="Times New Roman" panose="02020603050405020304" pitchFamily="18" charset="0"/>
              <a:cs typeface="Times New Roman" panose="02020603050405020304" pitchFamily="18" charset="0"/>
            </a:endParaRPr>
          </a:p>
          <a:p>
            <a:pPr>
              <a:spcAft>
                <a:spcPts val="1200"/>
              </a:spcAft>
              <a:buFont typeface="Arial" panose="020B0604020202020204" pitchFamily="34" charset="0"/>
              <a:buChar char="•"/>
            </a:pPr>
            <a:r>
              <a:rPr lang="en-US" sz="1200" dirty="0">
                <a:solidFill>
                  <a:srgbClr val="515354"/>
                </a:solidFill>
                <a:latin typeface="Times New Roman" panose="02020603050405020304" pitchFamily="18" charset="0"/>
                <a:cs typeface="Times New Roman" panose="02020603050405020304" pitchFamily="18" charset="0"/>
              </a:rPr>
              <a:t>(e) Why the speech is important to the nation's history; </a:t>
            </a:r>
            <a:endParaRPr lang="en-US" sz="1200" dirty="0" smtClean="0">
              <a:solidFill>
                <a:srgbClr val="515354"/>
              </a:solidFill>
              <a:latin typeface="Times New Roman" panose="02020603050405020304" pitchFamily="18" charset="0"/>
              <a:cs typeface="Times New Roman" panose="02020603050405020304" pitchFamily="18" charset="0"/>
            </a:endParaRPr>
          </a:p>
          <a:p>
            <a:pPr>
              <a:spcAft>
                <a:spcPts val="1200"/>
              </a:spcAft>
              <a:buFont typeface="Arial" panose="020B0604020202020204" pitchFamily="34" charset="0"/>
              <a:buChar char="•"/>
            </a:pPr>
            <a:endParaRPr lang="en-US" sz="1200" dirty="0" smtClean="0">
              <a:solidFill>
                <a:srgbClr val="515354"/>
              </a:solidFill>
              <a:latin typeface="Times New Roman" panose="02020603050405020304" pitchFamily="18" charset="0"/>
              <a:cs typeface="Times New Roman" panose="02020603050405020304" pitchFamily="18" charset="0"/>
            </a:endParaRPr>
          </a:p>
          <a:p>
            <a:pPr>
              <a:spcAft>
                <a:spcPts val="1200"/>
              </a:spcAft>
              <a:buFont typeface="Arial" panose="020B0604020202020204" pitchFamily="34" charset="0"/>
              <a:buChar char="•"/>
            </a:pPr>
            <a:endParaRPr lang="en-US" sz="1200" dirty="0">
              <a:solidFill>
                <a:srgbClr val="515354"/>
              </a:solidFill>
              <a:latin typeface="Times New Roman" panose="02020603050405020304" pitchFamily="18" charset="0"/>
              <a:cs typeface="Times New Roman" panose="02020603050405020304" pitchFamily="18" charset="0"/>
            </a:endParaRPr>
          </a:p>
          <a:p>
            <a:pPr>
              <a:spcAft>
                <a:spcPts val="1200"/>
              </a:spcAft>
              <a:buFont typeface="Arial" panose="020B0604020202020204" pitchFamily="34" charset="0"/>
              <a:buChar char="•"/>
            </a:pPr>
            <a:r>
              <a:rPr lang="en-US" sz="1200" dirty="0" smtClean="0">
                <a:solidFill>
                  <a:srgbClr val="515354"/>
                </a:solidFill>
                <a:latin typeface="Times New Roman" panose="02020603050405020304" pitchFamily="18" charset="0"/>
                <a:cs typeface="Times New Roman" panose="02020603050405020304" pitchFamily="18" charset="0"/>
              </a:rPr>
              <a:t>(</a:t>
            </a:r>
            <a:r>
              <a:rPr lang="en-US" sz="1200" dirty="0">
                <a:solidFill>
                  <a:srgbClr val="515354"/>
                </a:solidFill>
                <a:latin typeface="Times New Roman" panose="02020603050405020304" pitchFamily="18" charset="0"/>
                <a:cs typeface="Times New Roman" panose="02020603050405020304" pitchFamily="18" charset="0"/>
              </a:rPr>
              <a:t>f) Choose a sentence or two from the speech that has significant meaning to you, and tell your counselor why</a:t>
            </a:r>
            <a:r>
              <a:rPr lang="en-US" sz="1200" dirty="0" smtClean="0">
                <a:solidFill>
                  <a:srgbClr val="515354"/>
                </a:solidFill>
                <a:latin typeface="Times New Roman" panose="02020603050405020304" pitchFamily="18" charset="0"/>
                <a:cs typeface="Times New Roman" panose="02020603050405020304" pitchFamily="18" charset="0"/>
              </a:rPr>
              <a:t>.</a:t>
            </a:r>
            <a:r>
              <a:rPr lang="en-US" sz="1200" b="1" dirty="0">
                <a:latin typeface="Times New Roman" panose="02020603050405020304" pitchFamily="18" charset="0"/>
                <a:cs typeface="Times New Roman" panose="02020603050405020304" pitchFamily="18" charset="0"/>
              </a:rPr>
              <a:t> </a:t>
            </a:r>
            <a:endParaRPr lang="en-US" sz="1200" dirty="0">
              <a:solidFill>
                <a:srgbClr val="515354"/>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431700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2850</TotalTime>
  <Words>318</Words>
  <Application>Microsoft Office PowerPoint</Application>
  <PresentationFormat>Widescreen</PresentationFormat>
  <Paragraphs>135</Paragraphs>
  <Slides>26</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26</vt:i4>
      </vt:variant>
    </vt:vector>
  </HeadingPairs>
  <TitlesOfParts>
    <vt:vector size="36" baseType="lpstr">
      <vt:lpstr>Aptos</vt:lpstr>
      <vt:lpstr>Aptos Display</vt:lpstr>
      <vt:lpstr>Arial</vt:lpstr>
      <vt:lpstr>Google Sans</vt:lpstr>
      <vt:lpstr>InterVariable</vt:lpstr>
      <vt:lpstr>Roboto</vt:lpstr>
      <vt:lpstr>Roboto Slab</vt:lpstr>
      <vt:lpstr>Source Sans Pro Web</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Bertrand, Robert Kenneth CIV JS J7 (USA)</dc:creator>
  <cp:lastModifiedBy>mollie bertrand</cp:lastModifiedBy>
  <cp:revision>41</cp:revision>
  <dcterms:created xsi:type="dcterms:W3CDTF">2025-12-09T19:17:54Z</dcterms:created>
  <dcterms:modified xsi:type="dcterms:W3CDTF">2026-01-04T05:09:44Z</dcterms:modified>
</cp:coreProperties>
</file>