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3" r:id="rId4"/>
    <p:sldId id="261" r:id="rId5"/>
    <p:sldId id="262" r:id="rId6"/>
    <p:sldId id="259" r:id="rId7"/>
    <p:sldId id="264" r:id="rId8"/>
    <p:sldId id="265" r:id="rId9"/>
    <p:sldId id="266" r:id="rId10"/>
    <p:sldId id="267" r:id="rId11"/>
    <p:sldId id="268"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71" d="100"/>
          <a:sy n="71" d="100"/>
        </p:scale>
        <p:origin x="4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43802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448130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4143061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030CB1B-3687-4296-A211-645EDE31D6BD}"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842951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30CB1B-3687-4296-A211-645EDE31D6BD}" type="datetimeFigureOut">
              <a:rPr lang="en-US" smtClean="0"/>
              <a:t>1/31/2026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31909579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030CB1B-3687-4296-A211-645EDE31D6BD}" type="datetimeFigureOut">
              <a:rPr lang="en-US" smtClean="0"/>
              <a:t>1/31/2026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083098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030CB1B-3687-4296-A211-645EDE31D6BD}" type="datetimeFigureOut">
              <a:rPr lang="en-US" smtClean="0"/>
              <a:t>1/31/2026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5961623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030CB1B-3687-4296-A211-645EDE31D6BD}" type="datetimeFigureOut">
              <a:rPr lang="en-US" smtClean="0"/>
              <a:t>1/31/2026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394375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30CB1B-3687-4296-A211-645EDE31D6BD}" type="datetimeFigureOut">
              <a:rPr lang="en-US" smtClean="0"/>
              <a:t>1/31/2026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1745619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0CB1B-3687-4296-A211-645EDE31D6BD}" type="datetimeFigureOut">
              <a:rPr lang="en-US" smtClean="0"/>
              <a:t>1/31/2026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3720898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30CB1B-3687-4296-A211-645EDE31D6BD}" type="datetimeFigureOut">
              <a:rPr lang="en-US" smtClean="0"/>
              <a:t>1/31/2026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51C3B8-AAD7-488D-AFAE-BF3F756507CA}" type="slidenum">
              <a:rPr lang="en-US" smtClean="0"/>
              <a:t>‹#›</a:t>
            </a:fld>
            <a:endParaRPr lang="en-US"/>
          </a:p>
        </p:txBody>
      </p:sp>
    </p:spTree>
    <p:extLst>
      <p:ext uri="{BB962C8B-B14F-4D97-AF65-F5344CB8AC3E}">
        <p14:creationId xmlns:p14="http://schemas.microsoft.com/office/powerpoint/2010/main" val="2994825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14680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30CB1B-3687-4296-A211-645EDE31D6BD}" type="datetimeFigureOut">
              <a:rPr lang="en-US" smtClean="0"/>
              <a:t>1/31/2026</a:t>
            </a:fld>
            <a:endParaRPr lang="en-US"/>
          </a:p>
        </p:txBody>
      </p:sp>
      <p:sp>
        <p:nvSpPr>
          <p:cNvPr id="5" name="Footer Placeholder 4"/>
          <p:cNvSpPr>
            <a:spLocks noGrp="1"/>
          </p:cNvSpPr>
          <p:nvPr>
            <p:ph type="ftr" sz="quarter" idx="3"/>
          </p:nvPr>
        </p:nvSpPr>
        <p:spPr>
          <a:xfrm>
            <a:off x="4038600" y="614680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smtClean="0"/>
              <a:t>Scout Ryan Bertrand</a:t>
            </a:r>
            <a:endParaRPr lang="en-US" dirty="0"/>
          </a:p>
        </p:txBody>
      </p:sp>
      <p:sp>
        <p:nvSpPr>
          <p:cNvPr id="6" name="Slide Number Placeholder 5"/>
          <p:cNvSpPr>
            <a:spLocks noGrp="1"/>
          </p:cNvSpPr>
          <p:nvPr>
            <p:ph type="sldNum" sz="quarter" idx="4"/>
          </p:nvPr>
        </p:nvSpPr>
        <p:spPr>
          <a:xfrm>
            <a:off x="8610600" y="614680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1C3B8-AAD7-488D-AFAE-BF3F756507CA}" type="slidenum">
              <a:rPr lang="en-US" smtClean="0"/>
              <a:t>‹#›</a:t>
            </a:fld>
            <a:endParaRPr lang="en-US"/>
          </a:p>
        </p:txBody>
      </p:sp>
      <p:sp>
        <p:nvSpPr>
          <p:cNvPr id="8" name="Rectangle 7"/>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5440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ogle.com/search?q=Public+Relations+Specialist&amp;oq=three+career+opportunities+in+communication.+Pick+one+and+find+out+the+education,+training,+and+experience+required+for+this+profession&amp;gs_lcrp=EgZjaHJvbWUyBggAEEUYOTIHCAEQIRiPAjIHCAIQIRiPAtIBCDE4MDJqMGo0qAIBsAIB8QVeL0Mni1eLPA&amp;sourceid=chrome&amp;ie=UTF-8&amp;mstk=AUtExfCVckBv_v1bXYcHh1ctVkwKnNVtmGIAe3VMBb15aD0lRgPOZ9nDBtl9ff41KYLsHJIabEE2iIvNVSeU-Jvgf_WhzVOTe48SCUabIUcv_2GQj8i_8ieW-PYo8-Rt-TgNr08eqboLA5VUA_pR4M4sfxuBtnFIqsndT6nmEKbe16tKfbE&amp;csui=3&amp;ved=2ahUKEwjfrvGzv9eRAxVj8MkDHQFPCLQQgK4QegQIARAC" TargetMode="External"/><Relationship Id="rId7" Type="http://schemas.openxmlformats.org/officeDocument/2006/relationships/hyperlink" Target="https://www.google.com/search?q=Lobbying+Disclosure+Act&amp;sca_esv=d61f32a1b68d49f4&amp;sxsrf=AE3TifOl8LhpSmzynmhUd8QkGOQKTCnLvA:1766622968014&amp;ei=-IZMabZFuObA3g_O2M_RDg&amp;ved=2ahUKEwjTxNjrv9eRAxUs6RoGHZMbNGQQgK4QegQICRAB&amp;uact=5&amp;oq=education,+training,+and+experience+required+for+being+a+Lobbist+profession.+&amp;gs_lp=Egxnd3Mtd2l6LXNlcnAiTWVkdWNhdGlvbiwgdHJhaW5pbmcsIGFuZCBleHBlcmllbmNlIHJlcXVpcmVkIGZvciBiZWluZyBhIExvYmJpc3QgcHJvZmVzc2lvbi4gSJzLAVDWF1iYwgFwCngBkAEAmAHEAaAB_zGqAQQyLjQ2uAEDyAEA-AEB-AECmAINoALMB6gCFMICBxAjGCcY6gLCAg0QIxiABBgnGIoFGOoCwgITECMYgAQYoAYYJxiKBRjqAhirBsICFxAAGIAEGJECGLQCGOcGGIoFGOoC2AEBwgIQEAAYAxi0AhjqAhiPAdgBAcICBBAhGAqYAxnxBYabINgFrQUqugYGCAEQARgBkgcDNy42oAeWngGyBwMxLja4B_wGwgcJMC42LjYuMC4xyAc_gAgA&amp;sclient=gws-wiz-serp&amp;mstk=AUtExfAGiS1Xz_9EJ_pPFX_u7ofqBQ6vyPELw4TSeYoHZcizJ0JXOtbHf30qyJjtsz15qQ09yTakCwYwmc1VDDyVGGEud_F76fI-6inT_an00XkckS3Y-Amr-B-8YOWISNYS5vOVoqASrkCReYOuPa6iGKfg4oXsaccPDGDLug_BwLUmM-HW5vllUNlonot6T7X85VK6EbVcYD7pffwErC1S-cabjTJzhT1LZD0uPZsNKlH90rG1o6tDWtsd4x3FobxF-FUslWShX4hn6VmyOPfx07CbGrjAwVm_wQ1_TH6nLTvhNg&amp;csui=3" TargetMode="External"/><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hyperlink" Target="https://www.google.com/search?q=law+degrees&amp;sca_esv=d61f32a1b68d49f4&amp;sxsrf=AE3TifOl8LhpSmzynmhUd8QkGOQKTCnLvA:1766622968014&amp;ei=-IZMabZFuObA3g_O2M_RDg&amp;ved=2ahUKEwjTxNjrv9eRAxUs6RoGHZMbNGQQgK4QegQIARAC&amp;uact=5&amp;oq=education,+training,+and+experience+required+for+being+a+Lobbist+profession.+&amp;gs_lp=Egxnd3Mtd2l6LXNlcnAiTWVkdWNhdGlvbiwgdHJhaW5pbmcsIGFuZCBleHBlcmllbmNlIHJlcXVpcmVkIGZvciBiZWluZyBhIExvYmJpc3QgcHJvZmVzc2lvbi4gSJzLAVDWF1iYwgFwCngBkAEAmAHEAaAB_zGqAQQyLjQ2uAEDyAEA-AEB-AECmAINoALMB6gCFMICBxAjGCcY6gLCAg0QIxiABBgnGIoFGOoCwgITECMYgAQYoAYYJxiKBRjqAhirBsICFxAAGIAEGJECGLQCGOcGGIoFGOoC2AEBwgIQEAAYAxi0AhjqAhiPAdgBAcICBBAhGAqYAxnxBYabINgFrQUqugYGCAEQARgBkgcDNy42oAeWngGyBwMxLja4B_wGwgcJMC42LjYuMC4xyAc_gAgA&amp;sclient=gws-wiz-serp&amp;mstk=AUtExfAGiS1Xz_9EJ_pPFX_u7ofqBQ6vyPELw4TSeYoHZcizJ0JXOtbHf30qyJjtsz15qQ09yTakCwYwmc1VDDyVGGEud_F76fI-6inT_an00XkckS3Y-Amr-B-8YOWISNYS5vOVoqASrkCReYOuPa6iGKfg4oXsaccPDGDLug_BwLUmM-HW5vllUNlonot6T7X85VK6EbVcYD7pffwErC1S-cabjTJzhT1LZD0uPZsNKlH90rG1o6tDWtsd4x3FobxF-FUslWShX4hn6VmyOPfx07CbGrjAwVm_wQ1_TH6nLTvhNg&amp;csui=3" TargetMode="External"/><Relationship Id="rId5" Type="http://schemas.openxmlformats.org/officeDocument/2006/relationships/hyperlink" Target="https://www.google.com/search?q=Content+Writer/Editor&amp;oq=three+career+opportunities+in+communication.+Pick+one+and+find+out+the+education,+training,+and+experience+required+for+this+profession&amp;gs_lcrp=EgZjaHJvbWUyBggAEEUYOTIHCAEQIRiPAjIHCAIQIRiPAtIBCDE4MDJqMGo0qAIBsAIB8QVeL0Mni1eLPA&amp;sourceid=chrome&amp;ie=UTF-8&amp;mstk=AUtExfCVckBv_v1bXYcHh1ctVkwKnNVtmGIAe3VMBb15aD0lRgPOZ9nDBtl9ff41KYLsHJIabEE2iIvNVSeU-Jvgf_WhzVOTe48SCUabIUcv_2GQj8i_8ieW-PYo8-Rt-TgNr08eqboLA5VUA_pR4M4sfxuBtnFIqsndT6nmEKbe16tKfbE&amp;csui=3&amp;ved=2ahUKEwjfrvGzv9eRAxVj8MkDHQFPCLQQgK4QegQIARAE" TargetMode="External"/><Relationship Id="rId4" Type="http://schemas.openxmlformats.org/officeDocument/2006/relationships/hyperlink" Target="https://www.google.com/search?q=Social+Media+Manager&amp;oq=three+career+opportunities+in+communication.+Pick+one+and+find+out+the+education,+training,+and+experience+required+for+this+profession&amp;gs_lcrp=EgZjaHJvbWUyBggAEEUYOTIHCAEQIRiPAjIHCAIQIRiPAtIBCDE4MDJqMGo0qAIBsAIB8QVeL0Mni1eLPA&amp;sourceid=chrome&amp;ie=UTF-8&amp;mstk=AUtExfCVckBv_v1bXYcHh1ctVkwKnNVtmGIAe3VMBb15aD0lRgPOZ9nDBtl9ff41KYLsHJIabEE2iIvNVSeU-Jvgf_WhzVOTe48SCUabIUcv_2GQj8i_8ieW-PYo8-Rt-TgNr08eqboLA5VUA_pR4M4sfxuBtnFIqsndT6nmEKbe16tKfbE&amp;csui=3&amp;ved=2ahUKEwjfrvGzv9eRAxVj8MkDHQFPCLQQgK4QegQIARAD"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www.columbiamontourbsa.org/wp-content/uploads/2022/04/A_Moms_Guide_to_the_Eagle_Court_of_Honor.pdf" TargetMode="External"/><Relationship Id="rId13" Type="http://schemas.openxmlformats.org/officeDocument/2006/relationships/hyperlink" Target="https://troop516.org/resources/183/CourtofHonorScript.doc" TargetMode="External"/><Relationship Id="rId18" Type="http://schemas.openxmlformats.org/officeDocument/2006/relationships/hyperlink" Target="https://troop1911.org/wp-content/uploads/2019/11/Oct.-1nd-COH-Script-EBH-930-1.pdf" TargetMode="External"/><Relationship Id="rId3" Type="http://schemas.openxmlformats.org/officeDocument/2006/relationships/hyperlink" Target="https://www.ttownmedia.com/patterson_irrigator/local-scouts-advance/article_91b8de25-ed19-4329-ac0d-3f253cd07e83.html#:~:text=Timothy%20Benefield%20On%20a%20recent%20Thursday%20evening%2C,such%20as%20merit%20badges%20or%20rank%20advancements." TargetMode="External"/><Relationship Id="rId21" Type="http://schemas.openxmlformats.org/officeDocument/2006/relationships/hyperlink" Target="https://filestore.scouting.org/filestore/pdf/SMMinute.pdf#:~:text=Occurring%20at%20the%20closing%20of%20the%20meeting%2C,convey%20a%20special%20message%20of%20inspiration%20." TargetMode="External"/><Relationship Id="rId7" Type="http://schemas.openxmlformats.org/officeDocument/2006/relationships/hyperlink" Target="https://baylakesbsa.org/wp-content/uploads/2019/01/Eagle_C_of_H_Book.pdf" TargetMode="External"/><Relationship Id="rId12" Type="http://schemas.openxmlformats.org/officeDocument/2006/relationships/hyperlink" Target="https://trooptrack-prod.s3.amazonaws.com/uploads/1519931884-1707-0174-6621/Court_of_Honor_Script.pdf#:~:text=*%20MC:%20We%20ask%20our%20Troop%20Committee,Senior%20Patrol%20Leaders%2C%20and%20the%20Patrol%20Leaders." TargetMode="External"/><Relationship Id="rId17" Type="http://schemas.openxmlformats.org/officeDocument/2006/relationships/hyperlink" Target="https://www.scribd.com/document/423833521/Sample-Court-of-Honor-Script" TargetMode="External"/><Relationship Id="rId2" Type="http://schemas.openxmlformats.org/officeDocument/2006/relationships/hyperlink" Target="https://en.wikipedia.org/wiki/Court_of_Honor#:~:text=In%20the%20Boy%20Scouts%20of%20America%20a,rank%20advancement%2C%20merit%20badges%2C%20and%20other%20awards." TargetMode="External"/><Relationship Id="rId16" Type="http://schemas.openxmlformats.org/officeDocument/2006/relationships/hyperlink" Target="https://www.scribd.com/document/83205912/Court-of-Honor-Templates" TargetMode="External"/><Relationship Id="rId20" Type="http://schemas.openxmlformats.org/officeDocument/2006/relationships/hyperlink" Target="https://www.lajollatroop506.com/scout-resources/rank-advancement/#:~:text=After%20the%20SMC%2C%20the%20scout%20requests%20a,advance%20of%20a%20Court%20of%20Honor%20(COH)." TargetMode="External"/><Relationship Id="rId1" Type="http://schemas.openxmlformats.org/officeDocument/2006/relationships/slideLayout" Target="../slideLayouts/slideLayout7.xml"/><Relationship Id="rId6" Type="http://schemas.openxmlformats.org/officeDocument/2006/relationships/hyperlink" Target="https://www.troop801coronado.org/about-us/troop-by-laws#:~:text=All%20Scouts%20will%20be%20required%20to%20be,eligible%20to%20attend%20or%20to%20receive%20awards." TargetMode="External"/><Relationship Id="rId11" Type="http://schemas.openxmlformats.org/officeDocument/2006/relationships/hyperlink" Target="https://www.eaglescout.org/finale/coh/planprep.html" TargetMode="External"/><Relationship Id="rId24" Type="http://schemas.openxmlformats.org/officeDocument/2006/relationships/hyperlink" Target="https://www.narragansettbsa.org/document/eaglecohplanningtips/203321" TargetMode="External"/><Relationship Id="rId5" Type="http://schemas.openxmlformats.org/officeDocument/2006/relationships/hyperlink" Target="https://troopleader.scouting.org/wp-content/uploads/sites/9/2016/01/Eagle-Ceremonies.pdf" TargetMode="External"/><Relationship Id="rId15" Type="http://schemas.openxmlformats.org/officeDocument/2006/relationships/hyperlink" Target="https://troopleader.scouting.org/wp-content/uploads/sites/9/2016/01/Courts-of-Honor-Ceremonies.pdf" TargetMode="External"/><Relationship Id="rId23" Type="http://schemas.openxmlformats.org/officeDocument/2006/relationships/hyperlink" Target="https://blog.scoutingmagazine.org/2013/03/26/no-court-of-honor/" TargetMode="External"/><Relationship Id="rId10" Type="http://schemas.openxmlformats.org/officeDocument/2006/relationships/hyperlink" Target="https://filestore.scouting.org/filestore/CubScoutMeetingGuide/pack/August_2012.pdf#:~:text=Make%20sure%20you%20have%20all%20the%20materials,including%20day%20camp%20and%20resident%20camp%20activities." TargetMode="External"/><Relationship Id="rId19" Type="http://schemas.openxmlformats.org/officeDocument/2006/relationships/hyperlink" Target="https://www.scribd.com/document/76062408/Court-of-Honor-Script" TargetMode="External"/><Relationship Id="rId4" Type="http://schemas.openxmlformats.org/officeDocument/2006/relationships/hyperlink" Target="https://www.levelgreenboyscouts.org/home/scout-ad" TargetMode="External"/><Relationship Id="rId9" Type="http://schemas.openxmlformats.org/officeDocument/2006/relationships/hyperlink" Target="http://usscouts.org/advance/docs/PlanningtheCOH.pdf" TargetMode="External"/><Relationship Id="rId14" Type="http://schemas.openxmlformats.org/officeDocument/2006/relationships/hyperlink" Target="https://www.classb.com/bsa/free-scouting-resources/9-court-of-honor-ideas/" TargetMode="External"/><Relationship Id="rId22" Type="http://schemas.openxmlformats.org/officeDocument/2006/relationships/hyperlink" Target="https://www.eaglescout.org/finale/coh/template15.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730399" y="1879321"/>
            <a:ext cx="7571303" cy="1384995"/>
          </a:xfrm>
          <a:prstGeom prst="rect">
            <a:avLst/>
          </a:prstGeom>
          <a:noFill/>
        </p:spPr>
        <p:txBody>
          <a:bodyPr wrap="none" rtlCol="0">
            <a:spAutoFit/>
          </a:bodyPr>
          <a:lstStyle/>
          <a:p>
            <a:r>
              <a:rPr lang="en-US" sz="2800" b="1" dirty="0" smtClean="0"/>
              <a:t>Merit Badge Counselor: __________________</a:t>
            </a:r>
            <a:r>
              <a:rPr lang="en-US" sz="2800" dirty="0"/>
              <a:t>	</a:t>
            </a:r>
            <a:endParaRPr lang="en-US" sz="2800" dirty="0" smtClean="0"/>
          </a:p>
          <a:p>
            <a:endParaRPr lang="en-US" sz="2800" dirty="0" smtClean="0"/>
          </a:p>
          <a:p>
            <a:r>
              <a:rPr lang="en-US" sz="2800" b="1" dirty="0" smtClean="0"/>
              <a:t>Merit Badge Expert: _____________________</a:t>
            </a:r>
            <a:endParaRPr lang="en-US" sz="2800" dirty="0"/>
          </a:p>
        </p:txBody>
      </p:sp>
      <p:pic>
        <p:nvPicPr>
          <p:cNvPr id="2" name="Picture 2" descr="Communic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27342" y="468955"/>
            <a:ext cx="1443320" cy="144332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https://www.scouting.org/wp-content/uploads/2022/11/communication_MB_pamphlet.jpg"/>
          <p:cNvPicPr>
            <a:picLocks noChangeAspect="1" noChangeArrowheads="1"/>
          </p:cNvPicPr>
          <p:nvPr/>
        </p:nvPicPr>
        <p:blipFill rotWithShape="1">
          <a:blip r:embed="rId3">
            <a:extLst>
              <a:ext uri="{28A0092B-C50C-407E-A947-70E740481C1C}">
                <a14:useLocalDpi xmlns:a14="http://schemas.microsoft.com/office/drawing/2010/main" val="0"/>
              </a:ext>
            </a:extLst>
          </a:blip>
          <a:srcRect l="17214" r="16137"/>
          <a:stretch/>
        </p:blipFill>
        <p:spPr bwMode="auto">
          <a:xfrm>
            <a:off x="8234082" y="2321004"/>
            <a:ext cx="2729754" cy="3810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300319" y="538225"/>
            <a:ext cx="10596282" cy="646331"/>
          </a:xfrm>
          <a:prstGeom prst="rect">
            <a:avLst/>
          </a:prstGeom>
        </p:spPr>
        <p:txBody>
          <a:bodyPr wrap="square">
            <a:spAutoFit/>
          </a:bodyPr>
          <a:lstStyle/>
          <a:p>
            <a:pPr algn="ctr"/>
            <a:r>
              <a:rPr lang="en-US" sz="3600" b="1" i="0" dirty="0" smtClean="0">
                <a:effectLst/>
                <a:latin typeface="Roboto Slab"/>
              </a:rPr>
              <a:t>Communication Merit Badge</a:t>
            </a:r>
            <a:endParaRPr lang="en-US" sz="3600" b="1" i="0" dirty="0">
              <a:effectLst/>
              <a:latin typeface="Roboto Slab"/>
            </a:endParaRPr>
          </a:p>
        </p:txBody>
      </p:sp>
    </p:spTree>
    <p:extLst>
      <p:ext uri="{BB962C8B-B14F-4D97-AF65-F5344CB8AC3E}">
        <p14:creationId xmlns:p14="http://schemas.microsoft.com/office/powerpoint/2010/main" val="18084299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8691" y="327911"/>
            <a:ext cx="10991203" cy="923330"/>
          </a:xfrm>
          <a:prstGeom prst="rect">
            <a:avLst/>
          </a:prstGeom>
        </p:spPr>
        <p:txBody>
          <a:bodyPr wrap="square">
            <a:spAutoFit/>
          </a:bodyPr>
          <a:lstStyle/>
          <a:p>
            <a:r>
              <a:rPr lang="en-US" b="1" dirty="0" smtClean="0">
                <a:solidFill>
                  <a:srgbClr val="515354"/>
                </a:solidFill>
                <a:latin typeface="Roboto"/>
              </a:rPr>
              <a:t>8</a:t>
            </a:r>
            <a:r>
              <a:rPr lang="en-US" b="1" dirty="0">
                <a:solidFill>
                  <a:srgbClr val="515354"/>
                </a:solidFill>
                <a:latin typeface="Roboto"/>
              </a:rPr>
              <a:t>. Plan a troop or crew court of honor, campfire program, or an interfaith worship service. Have the patrol leaders' council approve it, then write the script and prepare the program. Serve as master of ceremonies</a:t>
            </a:r>
            <a:r>
              <a:rPr lang="en-US" b="1" dirty="0" smtClean="0">
                <a:solidFill>
                  <a:srgbClr val="515354"/>
                </a:solidFill>
                <a:latin typeface="Roboto"/>
              </a:rPr>
              <a:t>.</a:t>
            </a:r>
            <a:endParaRPr lang="en-US" b="1" i="0" dirty="0">
              <a:solidFill>
                <a:srgbClr val="515354"/>
              </a:solidFill>
              <a:effectLst/>
              <a:latin typeface="Roboto"/>
            </a:endParaRPr>
          </a:p>
        </p:txBody>
      </p:sp>
    </p:spTree>
    <p:extLst>
      <p:ext uri="{BB962C8B-B14F-4D97-AF65-F5344CB8AC3E}">
        <p14:creationId xmlns:p14="http://schemas.microsoft.com/office/powerpoint/2010/main" val="28316816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8691" y="327911"/>
            <a:ext cx="10991203" cy="1015663"/>
          </a:xfrm>
          <a:prstGeom prst="rect">
            <a:avLst/>
          </a:prstGeom>
        </p:spPr>
        <p:txBody>
          <a:bodyPr wrap="square">
            <a:spAutoFit/>
          </a:bodyPr>
          <a:lstStyle/>
          <a:p>
            <a:r>
              <a:rPr lang="en-US" sz="2000" b="1" dirty="0" smtClean="0">
                <a:solidFill>
                  <a:srgbClr val="515354"/>
                </a:solidFill>
                <a:latin typeface="Roboto"/>
              </a:rPr>
              <a:t>9</a:t>
            </a:r>
            <a:r>
              <a:rPr lang="en-US" sz="2000" b="1" dirty="0">
                <a:solidFill>
                  <a:srgbClr val="515354"/>
                </a:solidFill>
                <a:latin typeface="Roboto"/>
              </a:rPr>
              <a:t>. Find out about three career opportunities in communication. Pick one and find out the education, training, and experience required for this profession. Discuss this with your counselor, and explain why this profession might interest you.</a:t>
            </a:r>
            <a:endParaRPr lang="en-US" sz="2000" b="1" i="0" dirty="0">
              <a:solidFill>
                <a:srgbClr val="515354"/>
              </a:solidFill>
              <a:effectLst/>
              <a:latin typeface="Roboto"/>
            </a:endParaRPr>
          </a:p>
        </p:txBody>
      </p:sp>
      <p:sp>
        <p:nvSpPr>
          <p:cNvPr id="7" name="Rectangle 3"/>
          <p:cNvSpPr>
            <a:spLocks noChangeArrowheads="1"/>
          </p:cNvSpPr>
          <p:nvPr/>
        </p:nvSpPr>
        <p:spPr bwMode="auto">
          <a:xfrm flipV="1">
            <a:off x="932606" y="2203175"/>
            <a:ext cx="1067244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8" name="Rectangle 7"/>
          <p:cNvSpPr/>
          <p:nvPr/>
        </p:nvSpPr>
        <p:spPr>
          <a:xfrm>
            <a:off x="489088" y="1191038"/>
            <a:ext cx="10999929" cy="5632311"/>
          </a:xfrm>
          <a:prstGeom prst="rect">
            <a:avLst/>
          </a:prstGeom>
        </p:spPr>
        <p:txBody>
          <a:bodyPr wrap="square">
            <a:spAutoFit/>
          </a:bodyPr>
          <a:lstStyle/>
          <a:p>
            <a:pPr lvl="0" eaLnBrk="0" fontAlgn="base" hangingPunct="0">
              <a:spcBef>
                <a:spcPct val="0"/>
              </a:spcBef>
              <a:spcAft>
                <a:spcPct val="0"/>
              </a:spcAft>
            </a:pPr>
            <a:r>
              <a:rPr lang="en-US" altLang="en-US" sz="1200" dirty="0">
                <a:solidFill>
                  <a:srgbClr val="0A0A0A"/>
                </a:solidFill>
                <a:latin typeface="Google Sans"/>
              </a:rPr>
              <a:t>Three great communication careers </a:t>
            </a:r>
            <a:r>
              <a:rPr lang="en-US" altLang="en-US" sz="1200" dirty="0" smtClean="0">
                <a:solidFill>
                  <a:srgbClr val="0A0A0A"/>
                </a:solidFill>
                <a:latin typeface="Google Sans"/>
              </a:rPr>
              <a:t>are a: </a:t>
            </a:r>
            <a:r>
              <a:rPr lang="en-US" altLang="en-US" sz="2800" b="1" dirty="0" err="1" smtClean="0">
                <a:solidFill>
                  <a:srgbClr val="FF0000"/>
                </a:solidFill>
                <a:latin typeface="Google Sans"/>
              </a:rPr>
              <a:t>Lobbist</a:t>
            </a:r>
            <a:r>
              <a:rPr lang="en-US" altLang="en-US" sz="1200" dirty="0" smtClean="0">
                <a:solidFill>
                  <a:srgbClr val="0A0A0A"/>
                </a:solidFill>
                <a:latin typeface="Google Sans"/>
              </a:rPr>
              <a:t>, </a:t>
            </a:r>
            <a:r>
              <a:rPr lang="en-US" altLang="en-US" sz="1200" b="1" dirty="0" smtClean="0">
                <a:solidFill>
                  <a:srgbClr val="0A0A0A"/>
                </a:solidFill>
                <a:latin typeface="Google Sans"/>
                <a:hlinkClick r:id="rId3"/>
              </a:rPr>
              <a:t>Public </a:t>
            </a:r>
            <a:r>
              <a:rPr lang="en-US" altLang="en-US" sz="1200" b="1" dirty="0">
                <a:solidFill>
                  <a:srgbClr val="0A0A0A"/>
                </a:solidFill>
                <a:latin typeface="Google Sans"/>
                <a:hlinkClick r:id="rId3"/>
              </a:rPr>
              <a:t>Relations Specialist</a:t>
            </a:r>
            <a:r>
              <a:rPr lang="en-US" altLang="en-US" sz="1200" dirty="0">
                <a:solidFill>
                  <a:srgbClr val="0A0A0A"/>
                </a:solidFill>
                <a:latin typeface="Google Sans"/>
              </a:rPr>
              <a:t>, </a:t>
            </a:r>
            <a:r>
              <a:rPr lang="en-US" altLang="en-US" sz="1200" b="1" dirty="0">
                <a:solidFill>
                  <a:srgbClr val="0A0A0A"/>
                </a:solidFill>
                <a:latin typeface="Google Sans"/>
                <a:hlinkClick r:id="rId4"/>
              </a:rPr>
              <a:t>Social Media Manager</a:t>
            </a:r>
            <a:r>
              <a:rPr lang="en-US" altLang="en-US" sz="1200" dirty="0">
                <a:solidFill>
                  <a:srgbClr val="0A0A0A"/>
                </a:solidFill>
                <a:latin typeface="Google Sans"/>
              </a:rPr>
              <a:t>, and </a:t>
            </a:r>
            <a:r>
              <a:rPr lang="en-US" altLang="en-US" sz="1200" b="1" dirty="0">
                <a:solidFill>
                  <a:srgbClr val="0A0A0A"/>
                </a:solidFill>
                <a:latin typeface="Google Sans"/>
                <a:hlinkClick r:id="rId5"/>
              </a:rPr>
              <a:t>Content Writer/Editor</a:t>
            </a:r>
            <a:r>
              <a:rPr lang="en-US" altLang="en-US" sz="1200" dirty="0">
                <a:solidFill>
                  <a:srgbClr val="0A0A0A"/>
                </a:solidFill>
                <a:latin typeface="Google Sans"/>
              </a:rPr>
              <a:t>, with a Public Relations Specialist focusing on managing public image, a Social Media Manager handling digital presence, and a Content Writer creating written material; for a PR Specialist, you'll generally need a Bachelor's in Communications, experience through internships or related roles (writing, marketing), and skills in strategy, writing, and media relations, often starting as an assistant or coordinator. </a:t>
            </a:r>
            <a:endParaRPr lang="en-US" altLang="en-US" sz="1200" dirty="0"/>
          </a:p>
          <a:p>
            <a:pPr lvl="0" eaLnBrk="0" fontAlgn="base" hangingPunct="0">
              <a:spcBef>
                <a:spcPct val="0"/>
              </a:spcBef>
              <a:spcAft>
                <a:spcPct val="0"/>
              </a:spcAft>
            </a:pPr>
            <a:r>
              <a:rPr lang="en-US" sz="1200" dirty="0"/>
              <a:t>Becoming a lobbyist requires a </a:t>
            </a:r>
            <a:r>
              <a:rPr lang="en-US" sz="1200" b="1" dirty="0"/>
              <a:t>bachelor's degree</a:t>
            </a:r>
            <a:r>
              <a:rPr lang="en-US" sz="1200" dirty="0"/>
              <a:t> (often in Political Science, Law, or Communications), significant experience in government/public relations, strong communication/analytical skills, and crucial networking, with many advancing with </a:t>
            </a:r>
            <a:r>
              <a:rPr lang="en-US" sz="1200" b="1" dirty="0">
                <a:hlinkClick r:id="rId6"/>
              </a:rPr>
              <a:t>law degrees</a:t>
            </a:r>
            <a:r>
              <a:rPr lang="en-US" sz="1200" dirty="0"/>
              <a:t> or policy certificates, plus </a:t>
            </a:r>
            <a:r>
              <a:rPr lang="en-US" sz="1200" b="1" dirty="0"/>
              <a:t>state/federal registration</a:t>
            </a:r>
            <a:r>
              <a:rPr lang="en-US" sz="1200" dirty="0"/>
              <a:t>, as no universal license exists. </a:t>
            </a:r>
            <a:endParaRPr lang="en-US" sz="1200" dirty="0" smtClean="0"/>
          </a:p>
          <a:p>
            <a:pPr lvl="0" eaLnBrk="0" fontAlgn="base" hangingPunct="0">
              <a:spcBef>
                <a:spcPct val="0"/>
              </a:spcBef>
              <a:spcAft>
                <a:spcPct val="0"/>
              </a:spcAft>
            </a:pPr>
            <a:endParaRPr lang="en-US" sz="1200" dirty="0"/>
          </a:p>
          <a:p>
            <a:pPr lvl="0" eaLnBrk="0" fontAlgn="base" hangingPunct="0">
              <a:spcBef>
                <a:spcPct val="0"/>
              </a:spcBef>
              <a:spcAft>
                <a:spcPct val="0"/>
              </a:spcAft>
            </a:pPr>
            <a:r>
              <a:rPr lang="en-US" altLang="en-US" sz="1200" b="1" dirty="0">
                <a:solidFill>
                  <a:srgbClr val="001D35"/>
                </a:solidFill>
                <a:latin typeface="Google Sans"/>
              </a:rPr>
              <a:t>Education</a:t>
            </a:r>
            <a:endParaRPr lang="en-US" altLang="en-US" sz="1200" dirty="0"/>
          </a:p>
          <a:p>
            <a:pPr lvl="0" eaLnBrk="0" fontAlgn="base" hangingPunct="0">
              <a:spcBef>
                <a:spcPct val="0"/>
              </a:spcBef>
              <a:spcAft>
                <a:spcPct val="0"/>
              </a:spcAft>
              <a:buFontTx/>
              <a:buChar char="•"/>
            </a:pPr>
            <a:r>
              <a:rPr lang="en-US" altLang="en-US" sz="1200" b="1" dirty="0">
                <a:solidFill>
                  <a:srgbClr val="0A0A0A"/>
                </a:solidFill>
                <a:latin typeface="Google Sans"/>
              </a:rPr>
              <a:t>Bachelor's Degree (Minimum):</a:t>
            </a:r>
            <a:r>
              <a:rPr lang="en-US" altLang="en-US" sz="1200" dirty="0">
                <a:solidFill>
                  <a:srgbClr val="0A0A0A"/>
                </a:solidFill>
                <a:latin typeface="Google Sans"/>
              </a:rPr>
              <a:t> Political Science, Public Policy, Communications, Business, History, or Law are common majors.</a:t>
            </a:r>
          </a:p>
          <a:p>
            <a:pPr lvl="0" eaLnBrk="0" fontAlgn="base" hangingPunct="0">
              <a:spcBef>
                <a:spcPct val="0"/>
              </a:spcBef>
              <a:spcAft>
                <a:spcPct val="0"/>
              </a:spcAft>
              <a:buFontTx/>
              <a:buChar char="•"/>
            </a:pPr>
            <a:r>
              <a:rPr lang="en-US" altLang="en-US" sz="1200" b="1" dirty="0">
                <a:solidFill>
                  <a:srgbClr val="0A0A0A"/>
                </a:solidFill>
                <a:latin typeface="Google Sans"/>
              </a:rPr>
              <a:t>Advanced Degrees (Beneficial):</a:t>
            </a:r>
            <a:r>
              <a:rPr lang="en-US" altLang="en-US" sz="1200" dirty="0">
                <a:solidFill>
                  <a:srgbClr val="0A0A0A"/>
                </a:solidFill>
                <a:latin typeface="Google Sans"/>
              </a:rPr>
              <a:t> A Juris Doctor (JD) or Master's in Public Policy/Administration helps for complex roles.</a:t>
            </a:r>
          </a:p>
          <a:p>
            <a:pPr lvl="0" eaLnBrk="0" fontAlgn="base" hangingPunct="0">
              <a:spcBef>
                <a:spcPct val="0"/>
              </a:spcBef>
              <a:spcAft>
                <a:spcPct val="0"/>
              </a:spcAft>
              <a:buFontTx/>
              <a:buChar char="•"/>
            </a:pPr>
            <a:r>
              <a:rPr lang="en-US" altLang="en-US" sz="1200" b="1" dirty="0">
                <a:solidFill>
                  <a:srgbClr val="0A0A0A"/>
                </a:solidFill>
                <a:latin typeface="Google Sans"/>
              </a:rPr>
              <a:t>Certificates:</a:t>
            </a:r>
            <a:r>
              <a:rPr lang="en-US" altLang="en-US" sz="1200" dirty="0">
                <a:solidFill>
                  <a:srgbClr val="0A0A0A"/>
                </a:solidFill>
                <a:latin typeface="Google Sans"/>
              </a:rPr>
              <a:t> Professional certificates in lobbying or government relations (e.g., from the Public Affairs Council) can boost </a:t>
            </a:r>
            <a:r>
              <a:rPr lang="en-US" altLang="en-US" sz="1200" dirty="0" smtClean="0">
                <a:solidFill>
                  <a:srgbClr val="0A0A0A"/>
                </a:solidFill>
                <a:latin typeface="Google Sans"/>
              </a:rPr>
              <a:t>expertise</a:t>
            </a:r>
          </a:p>
          <a:p>
            <a:pPr lvl="0" eaLnBrk="0" fontAlgn="base" hangingPunct="0">
              <a:spcBef>
                <a:spcPct val="0"/>
              </a:spcBef>
              <a:spcAft>
                <a:spcPct val="0"/>
              </a:spcAft>
            </a:pPr>
            <a:endParaRPr lang="en-US" altLang="en-US" sz="1200" b="1" dirty="0" smtClean="0">
              <a:solidFill>
                <a:srgbClr val="001D35"/>
              </a:solidFill>
              <a:latin typeface="Google Sans"/>
            </a:endParaRPr>
          </a:p>
          <a:p>
            <a:pPr lvl="0" eaLnBrk="0" fontAlgn="base" hangingPunct="0">
              <a:spcBef>
                <a:spcPct val="0"/>
              </a:spcBef>
              <a:spcAft>
                <a:spcPct val="0"/>
              </a:spcAft>
            </a:pPr>
            <a:r>
              <a:rPr lang="en-US" altLang="en-US" sz="1200" b="1" dirty="0" smtClean="0">
                <a:solidFill>
                  <a:srgbClr val="001D35"/>
                </a:solidFill>
                <a:latin typeface="Google Sans"/>
              </a:rPr>
              <a:t>Training </a:t>
            </a:r>
            <a:r>
              <a:rPr lang="en-US" altLang="en-US" sz="1200" b="1" dirty="0">
                <a:solidFill>
                  <a:srgbClr val="001D35"/>
                </a:solidFill>
                <a:latin typeface="Google Sans"/>
              </a:rPr>
              <a:t>&amp; Skills</a:t>
            </a:r>
            <a:endParaRPr lang="en-US" altLang="en-US" sz="1200" dirty="0"/>
          </a:p>
          <a:p>
            <a:pPr lvl="0" eaLnBrk="0" fontAlgn="base" hangingPunct="0">
              <a:spcBef>
                <a:spcPct val="0"/>
              </a:spcBef>
              <a:spcAft>
                <a:spcPct val="0"/>
              </a:spcAft>
              <a:buFontTx/>
              <a:buChar char="•"/>
            </a:pPr>
            <a:r>
              <a:rPr lang="en-US" altLang="en-US" sz="1200" b="1" dirty="0">
                <a:solidFill>
                  <a:srgbClr val="0A0A0A"/>
                </a:solidFill>
                <a:latin typeface="Google Sans"/>
              </a:rPr>
              <a:t>Legislative Knowledge:</a:t>
            </a:r>
            <a:r>
              <a:rPr lang="en-US" altLang="en-US" sz="1200" dirty="0">
                <a:solidFill>
                  <a:srgbClr val="0A0A0A"/>
                </a:solidFill>
                <a:latin typeface="Google Sans"/>
              </a:rPr>
              <a:t> Deep understanding of governmental processes, regulatory frameworks, and legislative procedures.</a:t>
            </a:r>
          </a:p>
          <a:p>
            <a:pPr lvl="0" eaLnBrk="0" fontAlgn="base" hangingPunct="0">
              <a:spcBef>
                <a:spcPct val="0"/>
              </a:spcBef>
              <a:spcAft>
                <a:spcPct val="0"/>
              </a:spcAft>
              <a:buFontTx/>
              <a:buChar char="•"/>
            </a:pPr>
            <a:r>
              <a:rPr lang="en-US" altLang="en-US" sz="1200" b="1" dirty="0">
                <a:solidFill>
                  <a:srgbClr val="0A0A0A"/>
                </a:solidFill>
                <a:latin typeface="Google Sans"/>
              </a:rPr>
              <a:t>Communication:</a:t>
            </a:r>
            <a:r>
              <a:rPr lang="en-US" altLang="en-US" sz="1200" dirty="0">
                <a:solidFill>
                  <a:srgbClr val="0A0A0A"/>
                </a:solidFill>
                <a:latin typeface="Google Sans"/>
              </a:rPr>
              <a:t> Excellent written, verbal, and presentation skills are vital for persuading policymakers.</a:t>
            </a:r>
          </a:p>
          <a:p>
            <a:pPr lvl="0" eaLnBrk="0" fontAlgn="base" hangingPunct="0">
              <a:spcBef>
                <a:spcPct val="0"/>
              </a:spcBef>
              <a:spcAft>
                <a:spcPct val="0"/>
              </a:spcAft>
              <a:buFontTx/>
              <a:buChar char="•"/>
            </a:pPr>
            <a:r>
              <a:rPr lang="en-US" altLang="en-US" sz="1200" b="1" dirty="0">
                <a:solidFill>
                  <a:srgbClr val="0A0A0A"/>
                </a:solidFill>
                <a:latin typeface="Google Sans"/>
              </a:rPr>
              <a:t>Analytical Skills:</a:t>
            </a:r>
            <a:r>
              <a:rPr lang="en-US" altLang="en-US" sz="1200" dirty="0">
                <a:solidFill>
                  <a:srgbClr val="0A0A0A"/>
                </a:solidFill>
                <a:latin typeface="Google Sans"/>
              </a:rPr>
              <a:t> Ability to research, analyze complex issues, and develop strategic solutions.</a:t>
            </a:r>
          </a:p>
          <a:p>
            <a:pPr lvl="0" eaLnBrk="0" fontAlgn="base" hangingPunct="0">
              <a:spcBef>
                <a:spcPct val="0"/>
              </a:spcBef>
              <a:spcAft>
                <a:spcPct val="0"/>
              </a:spcAft>
              <a:buFontTx/>
              <a:buChar char="•"/>
            </a:pPr>
            <a:r>
              <a:rPr lang="en-US" altLang="en-US" sz="1200" b="1" dirty="0">
                <a:solidFill>
                  <a:srgbClr val="0A0A0A"/>
                </a:solidFill>
                <a:latin typeface="Google Sans"/>
              </a:rPr>
              <a:t>Interpersonal Skills:</a:t>
            </a:r>
            <a:r>
              <a:rPr lang="en-US" altLang="en-US" sz="1200" dirty="0">
                <a:solidFill>
                  <a:srgbClr val="0A0A0A"/>
                </a:solidFill>
                <a:latin typeface="Google Sans"/>
              </a:rPr>
              <a:t> Networking, diplomacy, compromise, and building relationships are key. </a:t>
            </a:r>
            <a:endParaRPr lang="en-US" altLang="en-US" sz="1200" dirty="0" smtClean="0">
              <a:solidFill>
                <a:srgbClr val="0A0A0A"/>
              </a:solidFill>
              <a:latin typeface="Google Sans"/>
            </a:endParaRPr>
          </a:p>
          <a:p>
            <a:pPr lvl="0" eaLnBrk="0" fontAlgn="base" hangingPunct="0">
              <a:spcBef>
                <a:spcPct val="0"/>
              </a:spcBef>
              <a:spcAft>
                <a:spcPct val="0"/>
              </a:spcAft>
              <a:buFontTx/>
              <a:buChar char="•"/>
            </a:pPr>
            <a:endParaRPr lang="en-US" altLang="en-US" sz="1200" dirty="0">
              <a:solidFill>
                <a:srgbClr val="0A0A0A"/>
              </a:solidFill>
              <a:latin typeface="Google Sans"/>
            </a:endParaRPr>
          </a:p>
          <a:p>
            <a:pPr lvl="0" eaLnBrk="0" fontAlgn="base" hangingPunct="0">
              <a:spcBef>
                <a:spcPct val="0"/>
              </a:spcBef>
              <a:spcAft>
                <a:spcPct val="0"/>
              </a:spcAft>
            </a:pPr>
            <a:r>
              <a:rPr lang="en-US" altLang="en-US" sz="1600" b="1" dirty="0">
                <a:solidFill>
                  <a:srgbClr val="001D35"/>
                </a:solidFill>
                <a:latin typeface="Google Sans"/>
              </a:rPr>
              <a:t>Experience</a:t>
            </a:r>
            <a:endParaRPr lang="en-US" altLang="en-US" sz="1100" dirty="0"/>
          </a:p>
          <a:p>
            <a:pPr lvl="0" eaLnBrk="0" fontAlgn="base" hangingPunct="0">
              <a:spcBef>
                <a:spcPct val="0"/>
              </a:spcBef>
              <a:spcAft>
                <a:spcPct val="0"/>
              </a:spcAft>
              <a:buFontTx/>
              <a:buChar char="•"/>
            </a:pPr>
            <a:r>
              <a:rPr lang="en-US" altLang="en-US" sz="1200" b="1" dirty="0">
                <a:solidFill>
                  <a:srgbClr val="0A0A0A"/>
                </a:solidFill>
                <a:latin typeface="Google Sans"/>
              </a:rPr>
              <a:t>Government/Campaigns:</a:t>
            </a:r>
            <a:r>
              <a:rPr lang="en-US" altLang="en-US" sz="1200" dirty="0">
                <a:solidFill>
                  <a:srgbClr val="0A0A0A"/>
                </a:solidFill>
                <a:latin typeface="Google Sans"/>
              </a:rPr>
              <a:t> Internships, working in legislative offices, or volunteering on campaigns build foundational knowledge and contacts.</a:t>
            </a:r>
          </a:p>
          <a:p>
            <a:pPr lvl="0" eaLnBrk="0" fontAlgn="base" hangingPunct="0">
              <a:spcBef>
                <a:spcPct val="0"/>
              </a:spcBef>
              <a:spcAft>
                <a:spcPct val="0"/>
              </a:spcAft>
              <a:buFontTx/>
              <a:buChar char="•"/>
            </a:pPr>
            <a:r>
              <a:rPr lang="en-US" altLang="en-US" sz="1200" b="1" dirty="0">
                <a:solidFill>
                  <a:srgbClr val="0A0A0A"/>
                </a:solidFill>
                <a:latin typeface="Google Sans"/>
              </a:rPr>
              <a:t>Related Fields:</a:t>
            </a:r>
            <a:r>
              <a:rPr lang="en-US" altLang="en-US" sz="1200" dirty="0">
                <a:solidFill>
                  <a:srgbClr val="0A0A0A"/>
                </a:solidFill>
                <a:latin typeface="Google Sans"/>
              </a:rPr>
              <a:t> Experience in public relations, advocacy, or related corporate roles provides relevant background.</a:t>
            </a:r>
          </a:p>
          <a:p>
            <a:pPr lvl="0" eaLnBrk="0" fontAlgn="base" hangingPunct="0">
              <a:spcBef>
                <a:spcPct val="0"/>
              </a:spcBef>
              <a:spcAft>
                <a:spcPct val="0"/>
              </a:spcAft>
              <a:buFontTx/>
              <a:buChar char="•"/>
            </a:pPr>
            <a:r>
              <a:rPr lang="en-US" altLang="en-US" sz="1200" b="1" dirty="0">
                <a:solidFill>
                  <a:srgbClr val="0A0A0A"/>
                </a:solidFill>
                <a:latin typeface="Google Sans"/>
              </a:rPr>
              <a:t>Networking:</a:t>
            </a:r>
            <a:r>
              <a:rPr lang="en-US" altLang="en-US" sz="1200" dirty="0">
                <a:solidFill>
                  <a:srgbClr val="0A0A0A"/>
                </a:solidFill>
                <a:latin typeface="Google Sans"/>
              </a:rPr>
              <a:t> Building strong professional networks is arguably the most critical component for career growth</a:t>
            </a:r>
          </a:p>
          <a:p>
            <a:pPr lvl="0" eaLnBrk="0" fontAlgn="base" hangingPunct="0">
              <a:spcBef>
                <a:spcPct val="0"/>
              </a:spcBef>
              <a:spcAft>
                <a:spcPct val="0"/>
              </a:spcAft>
              <a:buFontTx/>
              <a:buChar char="•"/>
            </a:pPr>
            <a:endParaRPr lang="en-US" altLang="en-US" sz="1200" dirty="0">
              <a:solidFill>
                <a:srgbClr val="0A0A0A"/>
              </a:solidFill>
              <a:latin typeface="Google Sans"/>
            </a:endParaRPr>
          </a:p>
          <a:p>
            <a:pPr lvl="0" eaLnBrk="0" fontAlgn="base" hangingPunct="0">
              <a:spcBef>
                <a:spcPct val="0"/>
              </a:spcBef>
              <a:spcAft>
                <a:spcPct val="0"/>
              </a:spcAft>
            </a:pPr>
            <a:r>
              <a:rPr lang="en-US" altLang="en-US" sz="1600" b="1" dirty="0">
                <a:solidFill>
                  <a:srgbClr val="001D35"/>
                </a:solidFill>
                <a:latin typeface="Google Sans"/>
              </a:rPr>
              <a:t>Requirements &amp; Registration</a:t>
            </a:r>
            <a:endParaRPr lang="en-US" altLang="en-US" sz="1100" dirty="0"/>
          </a:p>
          <a:p>
            <a:pPr lvl="0" eaLnBrk="0" fontAlgn="base" hangingPunct="0">
              <a:spcBef>
                <a:spcPct val="0"/>
              </a:spcBef>
              <a:spcAft>
                <a:spcPct val="0"/>
              </a:spcAft>
              <a:buFontTx/>
              <a:buChar char="•"/>
            </a:pPr>
            <a:r>
              <a:rPr lang="en-US" altLang="en-US" sz="1200" b="1" dirty="0">
                <a:solidFill>
                  <a:srgbClr val="0A0A0A"/>
                </a:solidFill>
                <a:latin typeface="Google Sans"/>
              </a:rPr>
              <a:t>Registration:</a:t>
            </a:r>
            <a:r>
              <a:rPr lang="en-US" altLang="en-US" sz="1200" dirty="0">
                <a:solidFill>
                  <a:srgbClr val="0A0A0A"/>
                </a:solidFill>
                <a:latin typeface="Google Sans"/>
              </a:rPr>
              <a:t> Mandatory at federal (</a:t>
            </a:r>
            <a:r>
              <a:rPr lang="en-US" altLang="en-US" sz="1200" dirty="0">
                <a:solidFill>
                  <a:srgbClr val="0A0A0A"/>
                </a:solidFill>
                <a:latin typeface="Google Sans"/>
                <a:hlinkClick r:id="rId7"/>
              </a:rPr>
              <a:t>Lobbying Disclosure Act</a:t>
            </a:r>
            <a:r>
              <a:rPr lang="en-US" altLang="en-US" sz="1200" dirty="0">
                <a:solidFill>
                  <a:srgbClr val="0A0A0A"/>
                </a:solidFill>
                <a:latin typeface="Google Sans"/>
              </a:rPr>
              <a:t>) and state levels; no universal license, but registration is legally required.</a:t>
            </a:r>
          </a:p>
          <a:p>
            <a:pPr lvl="0" eaLnBrk="0" fontAlgn="base" hangingPunct="0">
              <a:spcBef>
                <a:spcPct val="0"/>
              </a:spcBef>
              <a:spcAft>
                <a:spcPct val="0"/>
              </a:spcAft>
              <a:buFontTx/>
              <a:buChar char="•"/>
            </a:pPr>
            <a:r>
              <a:rPr lang="en-US" altLang="en-US" sz="1200" b="1" dirty="0">
                <a:solidFill>
                  <a:srgbClr val="0A0A0A"/>
                </a:solidFill>
                <a:latin typeface="Google Sans"/>
              </a:rPr>
              <a:t>Ethics Training:</a:t>
            </a:r>
            <a:r>
              <a:rPr lang="en-US" altLang="en-US" sz="1200" dirty="0">
                <a:solidFill>
                  <a:srgbClr val="0A0A0A"/>
                </a:solidFill>
                <a:latin typeface="Google Sans"/>
              </a:rPr>
              <a:t> Some states require ethics training and filing to maintain registration</a:t>
            </a:r>
            <a:endParaRPr lang="en-US" sz="1200" dirty="0" smtClean="0"/>
          </a:p>
          <a:p>
            <a:pPr lvl="0" eaLnBrk="0" fontAlgn="base" hangingPunct="0">
              <a:spcBef>
                <a:spcPct val="0"/>
              </a:spcBef>
              <a:spcAft>
                <a:spcPct val="0"/>
              </a:spcAft>
            </a:pPr>
            <a:endParaRPr lang="en-US" altLang="en-US" sz="1200" dirty="0">
              <a:latin typeface="Arial" panose="020B0604020202020204" pitchFamily="34" charset="0"/>
            </a:endParaRPr>
          </a:p>
        </p:txBody>
      </p:sp>
      <p:sp>
        <p:nvSpPr>
          <p:cNvPr id="13" name="Rectangle 8"/>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88872" rIns="0" bIns="179331"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smtClean="0">
                <a:ln>
                  <a:noFill/>
                </a:ln>
                <a:solidFill>
                  <a:srgbClr val="001D35"/>
                </a:solidFill>
                <a:effectLst/>
                <a:latin typeface="Google Sans"/>
              </a:rPr>
              <a:t>Requirements &amp; Registration</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Registration:</a:t>
            </a:r>
            <a:r>
              <a:rPr kumimoji="0" lang="en-US" altLang="en-US" sz="1200" b="0" i="0" u="none" strike="noStrike" cap="none" normalizeH="0" baseline="0" dirty="0" smtClean="0">
                <a:ln>
                  <a:noFill/>
                </a:ln>
                <a:solidFill>
                  <a:srgbClr val="0A0A0A"/>
                </a:solidFill>
                <a:effectLst/>
                <a:latin typeface="Google Sans"/>
              </a:rPr>
              <a:t> Mandatory at federal (</a:t>
            </a:r>
            <a:r>
              <a:rPr kumimoji="0" lang="en-US" altLang="en-US" sz="1200" b="0" i="0" u="none" strike="noStrike" cap="none" normalizeH="0" baseline="0" dirty="0" smtClean="0">
                <a:ln>
                  <a:noFill/>
                </a:ln>
                <a:solidFill>
                  <a:srgbClr val="0A0A0A"/>
                </a:solidFill>
                <a:effectLst/>
                <a:latin typeface="Google Sans"/>
                <a:hlinkClick r:id="rId7"/>
              </a:rPr>
              <a:t>Lobbying Disclosure Act</a:t>
            </a:r>
            <a:r>
              <a:rPr kumimoji="0" lang="en-US" altLang="en-US" sz="1200" b="0" i="0" u="none" strike="noStrike" cap="none" normalizeH="0" baseline="0" dirty="0" smtClean="0">
                <a:ln>
                  <a:noFill/>
                </a:ln>
                <a:solidFill>
                  <a:srgbClr val="0A0A0A"/>
                </a:solidFill>
                <a:effectLst/>
                <a:latin typeface="Google Sans"/>
              </a:rPr>
              <a:t>) and state levels; no universal license, but registration is legally required.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smtClean="0">
                <a:ln>
                  <a:noFill/>
                </a:ln>
                <a:solidFill>
                  <a:srgbClr val="0A0A0A"/>
                </a:solidFill>
                <a:effectLst/>
                <a:latin typeface="Google Sans"/>
              </a:rPr>
              <a:t>Ethics Training:</a:t>
            </a:r>
            <a:r>
              <a:rPr kumimoji="0" lang="en-US" altLang="en-US" sz="1200" b="0" i="0" u="none" strike="noStrike" cap="none" normalizeH="0" baseline="0" dirty="0" smtClean="0">
                <a:ln>
                  <a:noFill/>
                </a:ln>
                <a:solidFill>
                  <a:srgbClr val="0A0A0A"/>
                </a:solidFill>
                <a:effectLst/>
                <a:latin typeface="Google Sans"/>
              </a:rPr>
              <a:t> Some states require ethics training and filing to maintain registration.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423151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09283" y="-802348"/>
            <a:ext cx="11618886" cy="76020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smtClean="0">
                <a:ln>
                  <a:noFill/>
                </a:ln>
                <a:solidFill>
                  <a:schemeClr val="tx1"/>
                </a:solidFill>
                <a:effectLst/>
                <a:latin typeface="Arial" panose="020B0604020202020204" pitchFamily="34" charset="0"/>
              </a:rPr>
              <a:t>This Boy Scout (Scouts BSA) Court of Honor agenda template is </a:t>
            </a:r>
            <a:r>
              <a:rPr kumimoji="0" lang="en-US" altLang="en-US" sz="1050" b="1" i="0" u="none" strike="noStrike" cap="none" normalizeH="0" baseline="0" dirty="0" smtClean="0">
                <a:ln>
                  <a:noFill/>
                </a:ln>
                <a:solidFill>
                  <a:schemeClr val="tx1"/>
                </a:solidFill>
                <a:effectLst/>
                <a:latin typeface="Arial" panose="020B0604020202020204" pitchFamily="34" charset="0"/>
              </a:rPr>
              <a:t>designed for a standard quarterly advancement ceremony to recognize rank advancements and merit badges</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2"/>
              </a:rPr>
              <a:t>1</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3"/>
              </a:rPr>
              <a:t>2</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4"/>
              </a:rPr>
              <a:t>3</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smtClean="0">
                <a:ln>
                  <a:noFill/>
                </a:ln>
                <a:solidFill>
                  <a:schemeClr val="tx1"/>
                </a:solidFill>
                <a:effectLst/>
                <a:latin typeface="Arial" panose="020B0604020202020204" pitchFamily="34" charset="0"/>
              </a:rPr>
              <a:t/>
            </a:r>
            <a:br>
              <a:rPr kumimoji="0" lang="en-US" altLang="en-US" sz="1050" b="0" i="0" u="none" strike="noStrike" cap="none" normalizeH="0" baseline="0" dirty="0" smtClean="0">
                <a:ln>
                  <a:noFill/>
                </a:ln>
                <a:solidFill>
                  <a:schemeClr val="tx1"/>
                </a:solidFill>
                <a:effectLst/>
                <a:latin typeface="Arial" panose="020B0604020202020204" pitchFamily="34" charset="0"/>
              </a:rPr>
            </a:b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smtClean="0">
                <a:ln>
                  <a:noFill/>
                </a:ln>
                <a:solidFill>
                  <a:schemeClr val="tx1"/>
                </a:solidFill>
                <a:effectLst/>
                <a:latin typeface="Arial" panose="020B0604020202020204" pitchFamily="34" charset="0"/>
              </a:rPr>
              <a:t>Court of Honor Agenda Template</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smtClean="0">
                <a:ln>
                  <a:noFill/>
                </a:ln>
                <a:solidFill>
                  <a:schemeClr val="tx1"/>
                </a:solidFill>
                <a:effectLst/>
                <a:latin typeface="Arial" panose="020B0604020202020204" pitchFamily="34" charset="0"/>
              </a:rPr>
              <a:t/>
            </a:r>
            <a:br>
              <a:rPr kumimoji="0" lang="en-US" altLang="en-US" sz="1050" b="0" i="0" u="none" strike="noStrike" cap="none" normalizeH="0" baseline="0" dirty="0" smtClean="0">
                <a:ln>
                  <a:noFill/>
                </a:ln>
                <a:solidFill>
                  <a:schemeClr val="tx1"/>
                </a:solidFill>
                <a:effectLst/>
                <a:latin typeface="Arial" panose="020B0604020202020204" pitchFamily="34" charset="0"/>
              </a:rPr>
            </a:b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smtClean="0">
                <a:ln>
                  <a:noFill/>
                </a:ln>
                <a:solidFill>
                  <a:schemeClr val="tx1"/>
                </a:solidFill>
                <a:effectLst/>
                <a:latin typeface="Arial" panose="020B0604020202020204" pitchFamily="34" charset="0"/>
              </a:rPr>
              <a:t>Total Time:</a:t>
            </a:r>
            <a:r>
              <a:rPr kumimoji="0" lang="en-US" altLang="en-US" sz="1050" b="0" i="0" u="none" strike="noStrike" cap="none" normalizeH="0" baseline="0" dirty="0" smtClean="0">
                <a:ln>
                  <a:noFill/>
                </a:ln>
                <a:solidFill>
                  <a:schemeClr val="tx1"/>
                </a:solidFill>
                <a:effectLst/>
                <a:latin typeface="Arial" panose="020B0604020202020204" pitchFamily="34" charset="0"/>
              </a:rPr>
              <a:t> Approx. 60–90 </a:t>
            </a:r>
            <a:r>
              <a:rPr kumimoji="0" lang="en-US" altLang="en-US" sz="1050" b="0" i="0" u="none" strike="noStrike" cap="none" normalizeH="0" baseline="0" dirty="0" err="1" smtClean="0">
                <a:ln>
                  <a:noFill/>
                </a:ln>
                <a:solidFill>
                  <a:schemeClr val="tx1"/>
                </a:solidFill>
                <a:effectLst/>
                <a:latin typeface="Arial" panose="020B0604020202020204" pitchFamily="34" charset="0"/>
              </a:rPr>
              <a:t>Minutes</a:t>
            </a:r>
            <a:r>
              <a:rPr kumimoji="0" lang="en-US" altLang="en-US" sz="1050" b="1" i="0" u="none" strike="noStrike" cap="none" normalizeH="0" baseline="0" dirty="0" err="1" smtClean="0">
                <a:ln>
                  <a:noFill/>
                </a:ln>
                <a:solidFill>
                  <a:schemeClr val="tx1"/>
                </a:solidFill>
                <a:effectLst/>
                <a:latin typeface="Arial" panose="020B0604020202020204" pitchFamily="34" charset="0"/>
              </a:rPr>
              <a:t>Setting</a:t>
            </a:r>
            <a:r>
              <a:rPr kumimoji="0" lang="en-US" altLang="en-US" sz="1050" b="1" i="0" u="none" strike="noStrike" cap="none" normalizeH="0" baseline="0" dirty="0" smtClean="0">
                <a:ln>
                  <a:noFill/>
                </a:ln>
                <a:solidFill>
                  <a:schemeClr val="tx1"/>
                </a:solidFill>
                <a:effectLst/>
                <a:latin typeface="Arial" panose="020B0604020202020204" pitchFamily="34" charset="0"/>
              </a:rPr>
              <a:t>:</a:t>
            </a:r>
            <a:r>
              <a:rPr kumimoji="0" lang="en-US" altLang="en-US" sz="1050" b="0" i="0" u="none" strike="noStrike" cap="none" normalizeH="0" baseline="0" dirty="0" smtClean="0">
                <a:ln>
                  <a:noFill/>
                </a:ln>
                <a:solidFill>
                  <a:schemeClr val="tx1"/>
                </a:solidFill>
                <a:effectLst/>
                <a:latin typeface="Arial" panose="020B0604020202020204" pitchFamily="34" charset="0"/>
              </a:rPr>
              <a:t> Formal, audience seated, Scouts in Class A uniform.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2"/>
              </a:rPr>
              <a:t>1</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5"/>
              </a:rPr>
              <a:t>4</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6"/>
              </a:rPr>
              <a:t>5</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0" i="0" u="none" strike="noStrike" cap="none" normalizeH="0" baseline="0" dirty="0" smtClean="0">
                <a:ln>
                  <a:noFill/>
                </a:ln>
                <a:solidFill>
                  <a:schemeClr val="tx1"/>
                </a:solidFill>
                <a:effectLst/>
                <a:latin typeface="Arial" panose="020B0604020202020204" pitchFamily="34" charset="0"/>
              </a:rPr>
              <a:t/>
            </a:r>
            <a:br>
              <a:rPr kumimoji="0" lang="en-US" altLang="en-US" sz="1050" b="0" i="0" u="none" strike="noStrike" cap="none" normalizeH="0" baseline="0" dirty="0" smtClean="0">
                <a:ln>
                  <a:noFill/>
                </a:ln>
                <a:solidFill>
                  <a:schemeClr val="tx1"/>
                </a:solidFill>
                <a:effectLst/>
                <a:latin typeface="Arial" panose="020B0604020202020204" pitchFamily="34" charset="0"/>
              </a:rPr>
            </a:br>
            <a:r>
              <a:rPr kumimoji="0" lang="en-US" altLang="en-US" sz="1050" b="1" i="0" u="none" strike="noStrike" cap="none" normalizeH="0" baseline="0" dirty="0" smtClean="0">
                <a:ln>
                  <a:noFill/>
                </a:ln>
                <a:solidFill>
                  <a:schemeClr val="tx1"/>
                </a:solidFill>
                <a:effectLst/>
                <a:latin typeface="Arial" panose="020B0604020202020204" pitchFamily="34" charset="0"/>
              </a:rPr>
              <a:t>I. Pre-Opening (15-30 mins before start)</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Arrival:</a:t>
            </a:r>
            <a:r>
              <a:rPr kumimoji="0" lang="en-US" altLang="en-US" sz="1050" b="0" i="0" u="none" strike="noStrike" cap="none" normalizeH="0" baseline="0" dirty="0" smtClean="0">
                <a:ln>
                  <a:noFill/>
                </a:ln>
                <a:solidFill>
                  <a:schemeClr val="tx1"/>
                </a:solidFill>
                <a:effectLst/>
                <a:latin typeface="Arial" panose="020B0604020202020204" pitchFamily="34" charset="0"/>
              </a:rPr>
              <a:t> Background music playing, slideshow of recent outings running.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Arrival:</a:t>
            </a:r>
            <a:r>
              <a:rPr kumimoji="0" lang="en-US" altLang="en-US" sz="1050" b="0" i="0" u="none" strike="noStrike" cap="none" normalizeH="0" baseline="0" dirty="0" smtClean="0">
                <a:ln>
                  <a:noFill/>
                </a:ln>
                <a:solidFill>
                  <a:schemeClr val="tx1"/>
                </a:solidFill>
                <a:effectLst/>
                <a:latin typeface="Arial" panose="020B0604020202020204" pitchFamily="34" charset="0"/>
              </a:rPr>
              <a:t> Guest book for attendees to sign.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Preparation:</a:t>
            </a:r>
            <a:r>
              <a:rPr kumimoji="0" lang="en-US" altLang="en-US" sz="1050" b="0" i="0" u="none" strike="noStrike" cap="none" normalizeH="0" baseline="0" dirty="0" smtClean="0">
                <a:ln>
                  <a:noFill/>
                </a:ln>
                <a:solidFill>
                  <a:schemeClr val="tx1"/>
                </a:solidFill>
                <a:effectLst/>
                <a:latin typeface="Arial" panose="020B0604020202020204" pitchFamily="34" charset="0"/>
              </a:rPr>
              <a:t> Check PA system, set up flags, align awards by rank, prepare candles for ceremony (if used).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7"/>
              </a:rPr>
              <a:t>6</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8"/>
              </a:rPr>
              <a:t>7</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9"/>
              </a:rPr>
              <a:t>8</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0"/>
              </a:rPr>
              <a:t>9</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1"/>
              </a:rPr>
              <a:t>10</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smtClean="0">
                <a:ln>
                  <a:noFill/>
                </a:ln>
                <a:solidFill>
                  <a:schemeClr val="tx1"/>
                </a:solidFill>
                <a:effectLst/>
                <a:latin typeface="Arial" panose="020B0604020202020204" pitchFamily="34" charset="0"/>
              </a:rPr>
              <a:t>II. The Ceremony (Opening)</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Call to Order (Senior Patrol Leader - SPL):</a:t>
            </a:r>
            <a:r>
              <a:rPr kumimoji="0" lang="en-US" altLang="en-US" sz="1050" b="0" i="0" u="none" strike="noStrike" cap="none" normalizeH="0" baseline="0" dirty="0" smtClean="0">
                <a:ln>
                  <a:noFill/>
                </a:ln>
                <a:solidFill>
                  <a:schemeClr val="tx1"/>
                </a:solidFill>
                <a:effectLst/>
                <a:latin typeface="Arial" panose="020B0604020202020204" pitchFamily="34" charset="0"/>
              </a:rPr>
              <a:t> "Troop [Number], Attention!".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Entrance of Colors (Color Guard):</a:t>
            </a:r>
            <a:r>
              <a:rPr kumimoji="0" lang="en-US" altLang="en-US" sz="1050" b="0" i="0" u="none" strike="noStrike" cap="none" normalizeH="0" baseline="0" dirty="0" smtClean="0">
                <a:ln>
                  <a:noFill/>
                </a:ln>
                <a:solidFill>
                  <a:schemeClr val="tx1"/>
                </a:solidFill>
                <a:effectLst/>
                <a:latin typeface="Arial" panose="020B0604020202020204" pitchFamily="34" charset="0"/>
              </a:rPr>
              <a:t> "Color Guard, Advance!".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Pledge of Allegiance</a:t>
            </a:r>
            <a:r>
              <a:rPr kumimoji="0" lang="en-US" altLang="en-US" sz="1050" b="0" i="0" u="none" strike="noStrike" cap="none" normalizeH="0" baseline="0" dirty="0" smtClean="0">
                <a:ln>
                  <a:noFill/>
                </a:ln>
                <a:solidFill>
                  <a:schemeClr val="tx1"/>
                </a:solidFill>
                <a:effectLst/>
                <a:latin typeface="Arial" panose="020B0604020202020204" pitchFamily="34" charset="0"/>
              </a:rPr>
              <a:t> (Led by Color Guard or SPL).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Scout Oath and Law</a:t>
            </a:r>
            <a:r>
              <a:rPr kumimoji="0" lang="en-US" altLang="en-US" sz="1050" b="0" i="0" u="none" strike="noStrike" cap="none" normalizeH="0" baseline="0" dirty="0" smtClean="0">
                <a:ln>
                  <a:noFill/>
                </a:ln>
                <a:solidFill>
                  <a:schemeClr val="tx1"/>
                </a:solidFill>
                <a:effectLst/>
                <a:latin typeface="Arial" panose="020B0604020202020204" pitchFamily="34" charset="0"/>
              </a:rPr>
              <a:t> (Led by SPL or new Scout).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Welcome &amp; Opening Prayer/Invocation</a:t>
            </a:r>
            <a:r>
              <a:rPr kumimoji="0" lang="en-US" altLang="en-US" sz="1050" b="0" i="0" u="none" strike="noStrike" cap="none" normalizeH="0" baseline="0" dirty="0" smtClean="0">
                <a:ln>
                  <a:noFill/>
                </a:ln>
                <a:solidFill>
                  <a:schemeClr val="tx1"/>
                </a:solidFill>
                <a:effectLst/>
                <a:latin typeface="Arial" panose="020B0604020202020204" pitchFamily="34" charset="0"/>
              </a:rPr>
              <a:t> (Master of Ceremonies - MC).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Introduction of Guests</a:t>
            </a:r>
            <a:r>
              <a:rPr kumimoji="0" lang="en-US" altLang="en-US" sz="1050" b="0" i="0" u="none" strike="noStrike" cap="none" normalizeH="0" baseline="0" dirty="0" smtClean="0">
                <a:ln>
                  <a:noFill/>
                </a:ln>
                <a:solidFill>
                  <a:schemeClr val="tx1"/>
                </a:solidFill>
                <a:effectLst/>
                <a:latin typeface="Arial" panose="020B0604020202020204" pitchFamily="34" charset="0"/>
              </a:rPr>
              <a:t> (Committee Chair/Scoutmaster).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5"/>
              </a:rPr>
              <a:t>4</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2"/>
              </a:rPr>
              <a:t>11</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3"/>
              </a:rPr>
              <a:t>12</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4"/>
              </a:rPr>
              <a:t>13</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5"/>
              </a:rPr>
              <a:t>14</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smtClean="0">
                <a:ln>
                  <a:noFill/>
                </a:ln>
                <a:solidFill>
                  <a:schemeClr val="tx1"/>
                </a:solidFill>
                <a:effectLst/>
                <a:latin typeface="Arial" panose="020B0604020202020204" pitchFamily="34" charset="0"/>
              </a:rPr>
              <a:t>III. Main Program: Recognitions</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MC Opening Remarks:</a:t>
            </a:r>
            <a:r>
              <a:rPr kumimoji="0" lang="en-US" altLang="en-US" sz="1050" b="0" i="0" u="none" strike="noStrike" cap="none" normalizeH="0" baseline="0" dirty="0" smtClean="0">
                <a:ln>
                  <a:noFill/>
                </a:ln>
                <a:solidFill>
                  <a:schemeClr val="tx1"/>
                </a:solidFill>
                <a:effectLst/>
                <a:latin typeface="Arial" panose="020B0604020202020204" pitchFamily="34" charset="0"/>
              </a:rPr>
              <a:t> Welcome and opening of the Court of Honor.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Recognition of New Scouts/Rank Advancement:</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050" b="0" i="1" u="none" strike="noStrike" cap="none" normalizeH="0" baseline="0" dirty="0" smtClean="0">
                <a:ln>
                  <a:noFill/>
                </a:ln>
                <a:solidFill>
                  <a:schemeClr val="tx1"/>
                </a:solidFill>
                <a:effectLst/>
                <a:latin typeface="Arial" panose="020B0604020202020204" pitchFamily="34" charset="0"/>
              </a:rPr>
              <a:t>Tenderfoot:</a:t>
            </a:r>
            <a:r>
              <a:rPr kumimoji="0" lang="en-US" altLang="en-US" sz="1050" b="0" i="0" u="none" strike="noStrike" cap="none" normalizeH="0" baseline="0" dirty="0" smtClean="0">
                <a:ln>
                  <a:noFill/>
                </a:ln>
                <a:solidFill>
                  <a:schemeClr val="tx1"/>
                </a:solidFill>
                <a:effectLst/>
                <a:latin typeface="Arial" panose="020B0604020202020204" pitchFamily="34" charset="0"/>
              </a:rPr>
              <a:t> (Call Scouts/Parents forward, explain brief history, present award).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050" b="0" i="1" u="none" strike="noStrike" cap="none" normalizeH="0" baseline="0" dirty="0" smtClean="0">
                <a:ln>
                  <a:noFill/>
                </a:ln>
                <a:solidFill>
                  <a:schemeClr val="tx1"/>
                </a:solidFill>
                <a:effectLst/>
                <a:latin typeface="Arial" panose="020B0604020202020204" pitchFamily="34" charset="0"/>
              </a:rPr>
              <a:t>Second Class:</a:t>
            </a:r>
            <a:r>
              <a:rPr kumimoji="0" lang="en-US" altLang="en-US" sz="1050" b="0" i="0" u="none" strike="noStrike" cap="none" normalizeH="0" baseline="0" dirty="0" smtClean="0">
                <a:ln>
                  <a:noFill/>
                </a:ln>
                <a:solidFill>
                  <a:schemeClr val="tx1"/>
                </a:solidFill>
                <a:effectLst/>
                <a:latin typeface="Arial" panose="020B0604020202020204" pitchFamily="34" charset="0"/>
              </a:rPr>
              <a:t> (As above).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050" b="0" i="1" u="none" strike="noStrike" cap="none" normalizeH="0" baseline="0" dirty="0" smtClean="0">
                <a:ln>
                  <a:noFill/>
                </a:ln>
                <a:solidFill>
                  <a:schemeClr val="tx1"/>
                </a:solidFill>
                <a:effectLst/>
                <a:latin typeface="Arial" panose="020B0604020202020204" pitchFamily="34" charset="0"/>
              </a:rPr>
              <a:t>First Class:</a:t>
            </a:r>
            <a:r>
              <a:rPr kumimoji="0" lang="en-US" altLang="en-US" sz="1050" b="0" i="0" u="none" strike="noStrike" cap="none" normalizeH="0" baseline="0" dirty="0" smtClean="0">
                <a:ln>
                  <a:noFill/>
                </a:ln>
                <a:solidFill>
                  <a:schemeClr val="tx1"/>
                </a:solidFill>
                <a:effectLst/>
                <a:latin typeface="Arial" panose="020B0604020202020204" pitchFamily="34" charset="0"/>
              </a:rPr>
              <a:t> (As above, highlight outdoor skills). </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US" altLang="en-US" sz="1050" b="0" i="1" u="none" strike="noStrike" cap="none" normalizeH="0" baseline="0" dirty="0" smtClean="0">
                <a:ln>
                  <a:noFill/>
                </a:ln>
                <a:solidFill>
                  <a:schemeClr val="tx1"/>
                </a:solidFill>
                <a:effectLst/>
                <a:latin typeface="Arial" panose="020B0604020202020204" pitchFamily="34" charset="0"/>
              </a:rPr>
              <a:t>Star/Life:</a:t>
            </a:r>
            <a:r>
              <a:rPr kumimoji="0" lang="en-US" altLang="en-US" sz="1050" b="0" i="0" u="none" strike="noStrike" cap="none" normalizeH="0" baseline="0" dirty="0" smtClean="0">
                <a:ln>
                  <a:noFill/>
                </a:ln>
                <a:solidFill>
                  <a:schemeClr val="tx1"/>
                </a:solidFill>
                <a:effectLst/>
                <a:latin typeface="Arial" panose="020B0604020202020204" pitchFamily="34" charset="0"/>
              </a:rPr>
              <a:t> (Recognize advancements and leadership).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Merit Badge Recognition:</a:t>
            </a:r>
            <a:r>
              <a:rPr kumimoji="0" lang="en-US" altLang="en-US" sz="1050" b="0" i="0" u="none" strike="noStrike" cap="none" normalizeH="0" baseline="0" dirty="0" smtClean="0">
                <a:ln>
                  <a:noFill/>
                </a:ln>
                <a:solidFill>
                  <a:schemeClr val="tx1"/>
                </a:solidFill>
                <a:effectLst/>
                <a:latin typeface="Arial" panose="020B0604020202020204" pitchFamily="34" charset="0"/>
              </a:rPr>
              <a:t> (Call up Scouts by patrol or individually).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Special Awards:</a:t>
            </a:r>
            <a:r>
              <a:rPr kumimoji="0" lang="en-US" altLang="en-US" sz="1050" b="0" i="0" u="none" strike="noStrike" cap="none" normalizeH="0" baseline="0" dirty="0" smtClean="0">
                <a:ln>
                  <a:noFill/>
                </a:ln>
                <a:solidFill>
                  <a:schemeClr val="tx1"/>
                </a:solidFill>
                <a:effectLst/>
                <a:latin typeface="Arial" panose="020B0604020202020204" pitchFamily="34" charset="0"/>
              </a:rPr>
              <a:t> (Order of the Arrow, Religious Emblems, Special Recognition).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4"/>
              </a:rPr>
              <a:t>13</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5"/>
              </a:rPr>
              <a:t>14</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6"/>
              </a:rPr>
              <a:t>15</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7"/>
              </a:rPr>
              <a:t>16</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8"/>
              </a:rPr>
              <a:t>17</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smtClean="0">
                <a:ln>
                  <a:noFill/>
                </a:ln>
                <a:solidFill>
                  <a:schemeClr val="tx1"/>
                </a:solidFill>
                <a:effectLst/>
                <a:latin typeface="Arial" panose="020B0604020202020204" pitchFamily="34" charset="0"/>
              </a:rPr>
              <a:t>IV. Troop Highlights &amp; Speeches</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Special Program Feature:</a:t>
            </a:r>
            <a:r>
              <a:rPr kumimoji="0" lang="en-US" altLang="en-US" sz="1050" b="0" i="0" u="none" strike="noStrike" cap="none" normalizeH="0" baseline="0" dirty="0" smtClean="0">
                <a:ln>
                  <a:noFill/>
                </a:ln>
                <a:solidFill>
                  <a:schemeClr val="tx1"/>
                </a:solidFill>
                <a:effectLst/>
                <a:latin typeface="Arial" panose="020B0604020202020204" pitchFamily="34" charset="0"/>
              </a:rPr>
              <a:t> Short slideshow, video, or demo by Scouts.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Upcoming Events/Calendar Review:</a:t>
            </a:r>
            <a:r>
              <a:rPr kumimoji="0" lang="en-US" altLang="en-US" sz="1050" b="0" i="0" u="none" strike="noStrike" cap="none" normalizeH="0" baseline="0" dirty="0" smtClean="0">
                <a:ln>
                  <a:noFill/>
                </a:ln>
                <a:solidFill>
                  <a:schemeClr val="tx1"/>
                </a:solidFill>
                <a:effectLst/>
                <a:latin typeface="Arial" panose="020B0604020202020204" pitchFamily="34" charset="0"/>
              </a:rPr>
              <a:t> (Committee Chair).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Scoutmaster’s Minute:</a:t>
            </a:r>
            <a:r>
              <a:rPr kumimoji="0" lang="en-US" altLang="en-US" sz="1050" b="0" i="0" u="none" strike="noStrike" cap="none" normalizeH="0" baseline="0" dirty="0" smtClean="0">
                <a:ln>
                  <a:noFill/>
                </a:ln>
                <a:solidFill>
                  <a:schemeClr val="tx1"/>
                </a:solidFill>
                <a:effectLst/>
                <a:latin typeface="Arial" panose="020B0604020202020204" pitchFamily="34" charset="0"/>
              </a:rPr>
              <a:t> Inspirational message.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Senior Patrol Leader Report:</a:t>
            </a:r>
            <a:r>
              <a:rPr kumimoji="0" lang="en-US" altLang="en-US" sz="1050" b="0" i="0" u="none" strike="noStrike" cap="none" normalizeH="0" baseline="0" dirty="0" smtClean="0">
                <a:ln>
                  <a:noFill/>
                </a:ln>
                <a:solidFill>
                  <a:schemeClr val="tx1"/>
                </a:solidFill>
                <a:effectLst/>
                <a:latin typeface="Arial" panose="020B0604020202020204" pitchFamily="34" charset="0"/>
              </a:rPr>
              <a:t> Highlights from the youth perspective.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2"/>
              </a:rPr>
              <a:t>11</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5"/>
              </a:rPr>
              <a:t>14</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9"/>
              </a:rPr>
              <a:t>18</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20"/>
              </a:rPr>
              <a:t>19</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21"/>
              </a:rPr>
              <a:t>20</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smtClean="0">
                <a:ln>
                  <a:noFill/>
                </a:ln>
                <a:solidFill>
                  <a:schemeClr val="tx1"/>
                </a:solidFill>
                <a:effectLst/>
                <a:latin typeface="Arial" panose="020B0604020202020204" pitchFamily="34" charset="0"/>
              </a:rPr>
              <a:t>V. Closing Ceremony</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Closing Ceremony:</a:t>
            </a:r>
            <a:r>
              <a:rPr kumimoji="0" lang="en-US" altLang="en-US" sz="1050" b="0" i="0" u="none" strike="noStrike" cap="none" normalizeH="0" baseline="0" dirty="0" smtClean="0">
                <a:ln>
                  <a:noFill/>
                </a:ln>
                <a:solidFill>
                  <a:schemeClr val="tx1"/>
                </a:solidFill>
                <a:effectLst/>
                <a:latin typeface="Arial" panose="020B0604020202020204" pitchFamily="34" charset="0"/>
              </a:rPr>
              <a:t> (e.g., Candlelight ceremony - "four scouts extinguish candles").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Retire the Colors:</a:t>
            </a:r>
            <a:r>
              <a:rPr kumimoji="0" lang="en-US" altLang="en-US" sz="1050" b="0" i="0" u="none" strike="noStrike" cap="none" normalizeH="0" baseline="0" dirty="0" smtClean="0">
                <a:ln>
                  <a:noFill/>
                </a:ln>
                <a:solidFill>
                  <a:schemeClr val="tx1"/>
                </a:solidFill>
                <a:effectLst/>
                <a:latin typeface="Arial" panose="020B0604020202020204" pitchFamily="34" charset="0"/>
              </a:rPr>
              <a:t> "Color Guard, secure the colors".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Final Thanks &amp; Refreshments Announcement</a:t>
            </a:r>
            <a:r>
              <a:rPr kumimoji="0" lang="en-US" altLang="en-US" sz="1050" b="0" i="0" u="none" strike="noStrike" cap="none" normalizeH="0" baseline="0" dirty="0" smtClean="0">
                <a:ln>
                  <a:noFill/>
                </a:ln>
                <a:solidFill>
                  <a:schemeClr val="tx1"/>
                </a:solidFill>
                <a:effectLst/>
                <a:latin typeface="Arial" panose="020B0604020202020204" pitchFamily="34" charset="0"/>
              </a:rPr>
              <a:t> (MC).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5"/>
              </a:rPr>
              <a:t>4</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4"/>
              </a:rPr>
              <a:t>13</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22"/>
              </a:rPr>
              <a:t>21</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smtClean="0">
                <a:ln>
                  <a:noFill/>
                </a:ln>
                <a:solidFill>
                  <a:schemeClr val="tx1"/>
                </a:solidFill>
                <a:effectLst/>
                <a:latin typeface="Arial" panose="020B0604020202020204" pitchFamily="34" charset="0"/>
              </a:rPr>
              <a:t>VI. Post-Ceremony</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Reception:</a:t>
            </a:r>
            <a:r>
              <a:rPr kumimoji="0" lang="en-US" altLang="en-US" sz="1050" b="0" i="0" u="none" strike="noStrike" cap="none" normalizeH="0" baseline="0" dirty="0" smtClean="0">
                <a:ln>
                  <a:noFill/>
                </a:ln>
                <a:solidFill>
                  <a:schemeClr val="tx1"/>
                </a:solidFill>
                <a:effectLst/>
                <a:latin typeface="Arial" panose="020B0604020202020204" pitchFamily="34" charset="0"/>
              </a:rPr>
              <a:t> Refreshments served (cake/punch).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Cleanup:</a:t>
            </a:r>
            <a:r>
              <a:rPr kumimoji="0" lang="en-US" altLang="en-US" sz="1050" b="0" i="0" u="none" strike="noStrike" cap="none" normalizeH="0" baseline="0" dirty="0" smtClean="0">
                <a:ln>
                  <a:noFill/>
                </a:ln>
                <a:solidFill>
                  <a:schemeClr val="tx1"/>
                </a:solidFill>
                <a:effectLst/>
                <a:latin typeface="Arial" panose="020B0604020202020204" pitchFamily="34" charset="0"/>
              </a:rPr>
              <a:t> Scouts help clean up the facility.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8"/>
              </a:rPr>
              <a:t>7</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22"/>
              </a:rPr>
              <a:t>21</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23"/>
              </a:rPr>
              <a:t>22</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chemeClr val="tx1"/>
                </a:solidFill>
                <a:effectLst/>
                <a:latin typeface="Arial" panose="020B0604020202020204" pitchFamily="34" charset="0"/>
              </a:rPr>
              <a:t>Preparation Tips </a:t>
            </a:r>
            <a:endParaRPr kumimoji="0" lang="en-US" altLang="en-US" sz="105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Assign Roles:</a:t>
            </a:r>
            <a:r>
              <a:rPr kumimoji="0" lang="en-US" altLang="en-US" sz="1050" b="0" i="0" u="none" strike="noStrike" cap="none" normalizeH="0" baseline="0" dirty="0" smtClean="0">
                <a:ln>
                  <a:noFill/>
                </a:ln>
                <a:solidFill>
                  <a:schemeClr val="tx1"/>
                </a:solidFill>
                <a:effectLst/>
                <a:latin typeface="Arial" panose="020B0604020202020204" pitchFamily="34" charset="0"/>
              </a:rPr>
              <a:t> Ensure the MC, Color Guard, and Advancement Chair have their scripts.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Print Programs:</a:t>
            </a:r>
            <a:r>
              <a:rPr kumimoji="0" lang="en-US" altLang="en-US" sz="1050" b="0" i="0" u="none" strike="noStrike" cap="none" normalizeH="0" baseline="0" dirty="0" smtClean="0">
                <a:ln>
                  <a:noFill/>
                </a:ln>
                <a:solidFill>
                  <a:schemeClr val="tx1"/>
                </a:solidFill>
                <a:effectLst/>
                <a:latin typeface="Arial" panose="020B0604020202020204" pitchFamily="34" charset="0"/>
              </a:rPr>
              <a:t> Have printed programs for families.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Prepare Awards:</a:t>
            </a:r>
            <a:r>
              <a:rPr kumimoji="0" lang="en-US" altLang="en-US" sz="1050" b="0" i="0" u="none" strike="noStrike" cap="none" normalizeH="0" baseline="0" dirty="0" smtClean="0">
                <a:ln>
                  <a:noFill/>
                </a:ln>
                <a:solidFill>
                  <a:schemeClr val="tx1"/>
                </a:solidFill>
                <a:effectLst/>
                <a:latin typeface="Arial" panose="020B0604020202020204" pitchFamily="34" charset="0"/>
              </a:rPr>
              <a:t> Organize medals/pins in the order they will be presented.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50" b="1" i="0" u="none" strike="noStrike" cap="none" normalizeH="0" baseline="0" dirty="0" smtClean="0">
                <a:ln>
                  <a:noFill/>
                </a:ln>
                <a:solidFill>
                  <a:schemeClr val="tx1"/>
                </a:solidFill>
                <a:effectLst/>
                <a:latin typeface="Arial" panose="020B0604020202020204" pitchFamily="34" charset="0"/>
              </a:rPr>
              <a:t>Involve Parents:</a:t>
            </a:r>
            <a:r>
              <a:rPr kumimoji="0" lang="en-US" altLang="en-US" sz="1050" b="0" i="0" u="none" strike="noStrike" cap="none" normalizeH="0" baseline="0" dirty="0" smtClean="0">
                <a:ln>
                  <a:noFill/>
                </a:ln>
                <a:solidFill>
                  <a:schemeClr val="tx1"/>
                </a:solidFill>
                <a:effectLst/>
                <a:latin typeface="Arial" panose="020B0604020202020204" pitchFamily="34" charset="0"/>
              </a:rPr>
              <a:t> Invite parents to come forward to pin awards on their Scouts.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8"/>
              </a:rPr>
              <a:t>7</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2"/>
              </a:rPr>
              <a:t>11</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6"/>
              </a:rPr>
              <a:t>15</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18"/>
              </a:rPr>
              <a:t>17</a:t>
            </a:r>
            <a:r>
              <a:rPr kumimoji="0" lang="en-US" altLang="en-US" sz="1050" b="0" i="0" u="none" strike="noStrike" cap="none" normalizeH="0" baseline="0" dirty="0" smtClean="0">
                <a:ln>
                  <a:noFill/>
                </a:ln>
                <a:solidFill>
                  <a:schemeClr val="tx1"/>
                </a:solidFill>
                <a:effectLst/>
                <a:latin typeface="Arial" panose="020B0604020202020204" pitchFamily="34" charset="0"/>
              </a:rPr>
              <a:t>, </a:t>
            </a:r>
            <a:r>
              <a:rPr kumimoji="0" lang="en-US" altLang="en-US" sz="1050" b="0" i="0" u="none" strike="noStrike" cap="none" normalizeH="0" baseline="0" dirty="0" smtClean="0">
                <a:ln>
                  <a:noFill/>
                </a:ln>
                <a:solidFill>
                  <a:schemeClr val="tx1"/>
                </a:solidFill>
                <a:effectLst/>
                <a:latin typeface="Arial" panose="020B0604020202020204" pitchFamily="34" charset="0"/>
                <a:hlinkClick r:id="rId24"/>
              </a:rPr>
              <a:t>23</a:t>
            </a:r>
            <a:r>
              <a:rPr kumimoji="0" lang="en-US" altLang="en-US" sz="1050"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42262101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8691" y="327911"/>
            <a:ext cx="10991203" cy="6401753"/>
          </a:xfrm>
          <a:prstGeom prst="rect">
            <a:avLst/>
          </a:prstGeom>
        </p:spPr>
        <p:txBody>
          <a:bodyPr wrap="square">
            <a:spAutoFit/>
          </a:bodyPr>
          <a:lstStyle/>
          <a:p>
            <a:r>
              <a:rPr lang="en-US" sz="1000" b="1" dirty="0">
                <a:solidFill>
                  <a:srgbClr val="515354"/>
                </a:solidFill>
                <a:latin typeface="Roboto"/>
              </a:rPr>
              <a:t>1. Do ONE of the following:</a:t>
            </a:r>
          </a:p>
          <a:p>
            <a:pPr>
              <a:buFont typeface="Arial" panose="020B0604020202020204" pitchFamily="34" charset="0"/>
              <a:buChar char="•"/>
            </a:pPr>
            <a:r>
              <a:rPr lang="en-US" sz="1000" dirty="0">
                <a:solidFill>
                  <a:srgbClr val="515354"/>
                </a:solidFill>
                <a:latin typeface="Roboto"/>
              </a:rPr>
              <a:t>(a) For one day, keep a log in which you describe your communication activities. Keep track of the time and different ways you spend communicating, such as talking person-to-person, listening to teachers, listening to the radio or podcasts, watching television, using social media, reading books and other print media, and </a:t>
            </a:r>
            <a:r>
              <a:rPr lang="en-US" sz="1000" dirty="0" smtClean="0">
                <a:solidFill>
                  <a:srgbClr val="515354"/>
                </a:solidFill>
                <a:latin typeface="Roboto"/>
              </a:rPr>
              <a:t>using </a:t>
            </a:r>
            <a:r>
              <a:rPr lang="en-US" sz="1000" dirty="0">
                <a:solidFill>
                  <a:srgbClr val="515354"/>
                </a:solidFill>
                <a:latin typeface="Roboto"/>
              </a:rPr>
              <a:t>any electronic communication device. Discuss with your counselor what your log reveals about the importance of communication in your life. Think of ways to improve your communication skills.</a:t>
            </a:r>
          </a:p>
          <a:p>
            <a:pPr>
              <a:buFont typeface="Arial" panose="020B0604020202020204" pitchFamily="34" charset="0"/>
              <a:buChar char="•"/>
            </a:pPr>
            <a:r>
              <a:rPr lang="en-US" sz="1000" dirty="0">
                <a:solidFill>
                  <a:srgbClr val="515354"/>
                </a:solidFill>
                <a:latin typeface="Roboto"/>
              </a:rPr>
              <a:t>(b) For three days, keep a journal of your listening experiences. Identify one example of each of the following, and discuss with your counselor when you have listened to:</a:t>
            </a:r>
          </a:p>
          <a:p>
            <a:pPr marL="742950" lvl="1" indent="-285750">
              <a:buFont typeface="Arial" panose="020B0604020202020204" pitchFamily="34" charset="0"/>
              <a:buChar char="•"/>
            </a:pPr>
            <a:r>
              <a:rPr lang="en-US" sz="1000" dirty="0">
                <a:solidFill>
                  <a:srgbClr val="515354"/>
                </a:solidFill>
                <a:latin typeface="Roboto"/>
              </a:rPr>
              <a:t>Obtain information.</a:t>
            </a:r>
          </a:p>
          <a:p>
            <a:pPr marL="742950" lvl="1" indent="-285750">
              <a:buFont typeface="Arial" panose="020B0604020202020204" pitchFamily="34" charset="0"/>
              <a:buChar char="•"/>
            </a:pPr>
            <a:r>
              <a:rPr lang="en-US" sz="1000" dirty="0">
                <a:solidFill>
                  <a:srgbClr val="515354"/>
                </a:solidFill>
                <a:latin typeface="Roboto"/>
              </a:rPr>
              <a:t>Be persuaded.</a:t>
            </a:r>
          </a:p>
          <a:p>
            <a:pPr marL="742950" lvl="1" indent="-285750">
              <a:buFont typeface="Arial" panose="020B0604020202020204" pitchFamily="34" charset="0"/>
              <a:buChar char="•"/>
            </a:pPr>
            <a:r>
              <a:rPr lang="en-US" sz="1000" dirty="0">
                <a:solidFill>
                  <a:srgbClr val="515354"/>
                </a:solidFill>
                <a:latin typeface="Roboto"/>
              </a:rPr>
              <a:t>Appreciate or enjoy something.</a:t>
            </a:r>
          </a:p>
          <a:p>
            <a:pPr marL="742950" lvl="1" indent="-285750">
              <a:buFont typeface="Arial" panose="020B0604020202020204" pitchFamily="34" charset="0"/>
              <a:buChar char="•"/>
            </a:pPr>
            <a:r>
              <a:rPr lang="en-US" sz="1000" dirty="0">
                <a:solidFill>
                  <a:srgbClr val="515354"/>
                </a:solidFill>
                <a:latin typeface="Roboto"/>
              </a:rPr>
              <a:t>Understand someone's feelings.</a:t>
            </a:r>
          </a:p>
          <a:p>
            <a:pPr>
              <a:buFont typeface="Arial" panose="020B0604020202020204" pitchFamily="34" charset="0"/>
              <a:buChar char="•"/>
            </a:pPr>
            <a:r>
              <a:rPr lang="en-US" sz="1000" i="1" dirty="0">
                <a:solidFill>
                  <a:schemeClr val="accent6">
                    <a:lumMod val="75000"/>
                  </a:schemeClr>
                </a:solidFill>
                <a:latin typeface="Roboto"/>
              </a:rPr>
              <a:t>(c) In a small-group setting, meet with other Scouts or with friends. Have them share personal stories about significant events in their lives that affected them in some way. Take note of how each Scout participates in the group discussion and how effectively each Scout communicates their story. Report what you have learned to your counselor about the differences you observed in effective communication.</a:t>
            </a:r>
          </a:p>
          <a:p>
            <a:pPr>
              <a:buFont typeface="Arial" panose="020B0604020202020204" pitchFamily="34" charset="0"/>
              <a:buChar char="•"/>
            </a:pPr>
            <a:r>
              <a:rPr lang="en-US" sz="1000" dirty="0">
                <a:solidFill>
                  <a:srgbClr val="515354"/>
                </a:solidFill>
                <a:latin typeface="Roboto"/>
              </a:rPr>
              <a:t>(d) List as many ways as you can think of to communicate with others (face-to-face, by telephone, letter, email, text messages, social media, and so on). For each type of communication, discuss with your counselor an instance when that method might not be appropriate or effective</a:t>
            </a:r>
            <a:r>
              <a:rPr lang="en-US" sz="1000" dirty="0" smtClean="0">
                <a:solidFill>
                  <a:srgbClr val="515354"/>
                </a:solidFill>
                <a:latin typeface="Roboto"/>
              </a:rPr>
              <a:t>.</a:t>
            </a:r>
            <a:endParaRPr lang="en-US" sz="1000" dirty="0">
              <a:solidFill>
                <a:srgbClr val="212121"/>
              </a:solidFill>
              <a:latin typeface="Roboto"/>
            </a:endParaRPr>
          </a:p>
          <a:p>
            <a:r>
              <a:rPr lang="en-US" sz="1000" b="1" dirty="0">
                <a:solidFill>
                  <a:srgbClr val="515354"/>
                </a:solidFill>
                <a:latin typeface="Roboto"/>
              </a:rPr>
              <a:t>2. Do ONE of the following:</a:t>
            </a:r>
          </a:p>
          <a:p>
            <a:pPr>
              <a:buFont typeface="Arial" panose="020B0604020202020204" pitchFamily="34" charset="0"/>
              <a:buChar char="•"/>
            </a:pPr>
            <a:r>
              <a:rPr lang="en-US" sz="1000" i="1" dirty="0">
                <a:solidFill>
                  <a:schemeClr val="accent6">
                    <a:lumMod val="75000"/>
                  </a:schemeClr>
                </a:solidFill>
                <a:latin typeface="Roboto"/>
              </a:rPr>
              <a:t>(a) Think of a creative way to describe yourself using, for example, a collage, short story or autobiography, drawing or series of photographs, or a song or skit. Using the aid you created, make a presentation to your counselor about yourself</a:t>
            </a:r>
            <a:r>
              <a:rPr lang="en-US" sz="1000" dirty="0">
                <a:solidFill>
                  <a:srgbClr val="515354"/>
                </a:solidFill>
                <a:latin typeface="Roboto"/>
              </a:rPr>
              <a:t>.</a:t>
            </a:r>
          </a:p>
          <a:p>
            <a:pPr>
              <a:buFont typeface="Arial" panose="020B0604020202020204" pitchFamily="34" charset="0"/>
              <a:buChar char="•"/>
            </a:pPr>
            <a:r>
              <a:rPr lang="en-US" sz="1000" dirty="0">
                <a:solidFill>
                  <a:srgbClr val="515354"/>
                </a:solidFill>
                <a:latin typeface="Roboto"/>
              </a:rPr>
              <a:t>(b) Choose a concept, product, or service in which you have great confidence. Build a sales plan based on its good points. Try to persuade the counselor to agree with, use, or buy your concept, product or service. After your sales talk, discuss with your counselor how persuasive you were.</a:t>
            </a:r>
          </a:p>
          <a:p>
            <a:r>
              <a:rPr lang="en-US" sz="1000" dirty="0">
                <a:solidFill>
                  <a:srgbClr val="212121"/>
                </a:solidFill>
                <a:latin typeface="Roboto"/>
              </a:rPr>
              <a:t/>
            </a:r>
            <a:br>
              <a:rPr lang="en-US" sz="1000" dirty="0">
                <a:solidFill>
                  <a:srgbClr val="212121"/>
                </a:solidFill>
                <a:latin typeface="Roboto"/>
              </a:rPr>
            </a:br>
            <a:r>
              <a:rPr lang="en-US" sz="1000" b="1" dirty="0" smtClean="0">
                <a:solidFill>
                  <a:srgbClr val="515354"/>
                </a:solidFill>
                <a:latin typeface="Roboto"/>
              </a:rPr>
              <a:t>3</a:t>
            </a:r>
            <a:r>
              <a:rPr lang="en-US" sz="1000" b="1" dirty="0">
                <a:solidFill>
                  <a:srgbClr val="515354"/>
                </a:solidFill>
                <a:latin typeface="Roboto"/>
              </a:rPr>
              <a:t>. </a:t>
            </a:r>
            <a:r>
              <a:rPr lang="en-US" sz="1000" b="1" i="1" dirty="0">
                <a:solidFill>
                  <a:schemeClr val="accent6">
                    <a:lumMod val="75000"/>
                  </a:schemeClr>
                </a:solidFill>
                <a:latin typeface="Roboto"/>
              </a:rPr>
              <a:t>Write a five-minute speech. Give it at a meeting of a group.</a:t>
            </a:r>
          </a:p>
          <a:p>
            <a:r>
              <a:rPr lang="en-US" sz="1000" b="1" dirty="0">
                <a:solidFill>
                  <a:srgbClr val="515354"/>
                </a:solidFill>
                <a:latin typeface="Roboto"/>
              </a:rPr>
              <a:t>4. </a:t>
            </a:r>
            <a:r>
              <a:rPr lang="en-US" sz="1000" b="1" i="1" dirty="0">
                <a:solidFill>
                  <a:schemeClr val="accent6">
                    <a:lumMod val="75000"/>
                  </a:schemeClr>
                </a:solidFill>
                <a:latin typeface="Roboto"/>
              </a:rPr>
              <a:t>Interview someone you know fairly well, like, or respect because of his or her position, talent, career, or life experiences. Listen actively to learn as much as you can about the person. Then prepare and deliver to your counselor an introduction of the person as though this person were to be a guest speaker, and include reasons why the audience would want to hear this person speak. Show how you would call to invite this person to speak.</a:t>
            </a:r>
          </a:p>
          <a:p>
            <a:r>
              <a:rPr lang="en-US" sz="1000" b="1" dirty="0">
                <a:solidFill>
                  <a:srgbClr val="515354"/>
                </a:solidFill>
                <a:latin typeface="Roboto"/>
              </a:rPr>
              <a:t>5. </a:t>
            </a:r>
            <a:r>
              <a:rPr lang="en-US" sz="1000" b="1" i="1" dirty="0">
                <a:solidFill>
                  <a:schemeClr val="accent6">
                    <a:lumMod val="75000"/>
                  </a:schemeClr>
                </a:solidFill>
                <a:latin typeface="Roboto"/>
              </a:rPr>
              <a:t>Attend a public meeting (city council, school board, debate) approved by your counselor where several points of view are given on a single issue. </a:t>
            </a:r>
            <a:r>
              <a:rPr lang="en-US" sz="1000" b="1" dirty="0">
                <a:solidFill>
                  <a:srgbClr val="515354"/>
                </a:solidFill>
                <a:latin typeface="Roboto"/>
              </a:rPr>
              <a:t>Practice active listening skills and take careful notes of each point of view. Prepare an objective report that includes all points of view that were expressed, and share this with your counselor.</a:t>
            </a:r>
          </a:p>
          <a:p>
            <a:r>
              <a:rPr lang="en-US" sz="1000" b="1" dirty="0">
                <a:solidFill>
                  <a:srgbClr val="515354"/>
                </a:solidFill>
                <a:latin typeface="Roboto"/>
              </a:rPr>
              <a:t>6. With your counselor's approval, develop a plan to teach a skill or inform someone about something. Prepare teaching aids for your plan. Carry out your plan. With your counselor, determine whether the person has learned what you intended.</a:t>
            </a:r>
          </a:p>
          <a:p>
            <a:r>
              <a:rPr lang="en-US" sz="1000" b="1" dirty="0">
                <a:solidFill>
                  <a:srgbClr val="515354"/>
                </a:solidFill>
                <a:latin typeface="Roboto"/>
              </a:rPr>
              <a:t>7. Do ONE of the following:</a:t>
            </a:r>
          </a:p>
          <a:p>
            <a:pPr>
              <a:buFont typeface="Arial" panose="020B0604020202020204" pitchFamily="34" charset="0"/>
              <a:buChar char="•"/>
            </a:pPr>
            <a:r>
              <a:rPr lang="en-US" sz="1000" dirty="0">
                <a:solidFill>
                  <a:srgbClr val="515354"/>
                </a:solidFill>
                <a:latin typeface="Roboto"/>
              </a:rPr>
              <a:t>(a) </a:t>
            </a:r>
            <a:r>
              <a:rPr lang="en-US" sz="1000" dirty="0">
                <a:solidFill>
                  <a:schemeClr val="accent6">
                    <a:lumMod val="75000"/>
                  </a:schemeClr>
                </a:solidFill>
                <a:latin typeface="Roboto"/>
              </a:rPr>
              <a:t>Write to the editor of a magazine or your local newspaper to express your opinion or share information on any subject you choose. Send your message by fax, email, or regular mail.</a:t>
            </a:r>
          </a:p>
          <a:p>
            <a:pPr>
              <a:buFont typeface="Arial" panose="020B0604020202020204" pitchFamily="34" charset="0"/>
              <a:buChar char="•"/>
            </a:pPr>
            <a:r>
              <a:rPr lang="en-US" sz="1000" dirty="0">
                <a:solidFill>
                  <a:srgbClr val="515354"/>
                </a:solidFill>
                <a:latin typeface="Roboto"/>
              </a:rPr>
              <a:t>(b) Create a web page or blog of special interest to you (for instance, your troop or crew, a hobby, or a sport). Include at least three articles or entries and one photograph or illustration, and one link to some other web page or blog that would be helpful to someone who visits the web page or blog you have created.</a:t>
            </a:r>
            <a:br>
              <a:rPr lang="en-US" sz="1000" dirty="0">
                <a:solidFill>
                  <a:srgbClr val="515354"/>
                </a:solidFill>
                <a:latin typeface="Roboto"/>
              </a:rPr>
            </a:br>
            <a:r>
              <a:rPr lang="en-US" sz="1000" b="1" dirty="0">
                <a:solidFill>
                  <a:srgbClr val="515354"/>
                </a:solidFill>
                <a:latin typeface="Roboto"/>
              </a:rPr>
              <a:t>Note:</a:t>
            </a:r>
            <a:r>
              <a:rPr lang="en-US" sz="1000" dirty="0">
                <a:solidFill>
                  <a:srgbClr val="515354"/>
                </a:solidFill>
                <a:latin typeface="Roboto"/>
              </a:rPr>
              <a:t> It is not necessary to post your web page or blog to the internet, but if you decide to do so, you must first share it with your parent or guardian and counselor and get their permission.</a:t>
            </a:r>
          </a:p>
          <a:p>
            <a:pPr>
              <a:buFont typeface="Arial" panose="020B0604020202020204" pitchFamily="34" charset="0"/>
              <a:buChar char="•"/>
            </a:pPr>
            <a:r>
              <a:rPr lang="en-US" sz="1000" dirty="0">
                <a:solidFill>
                  <a:srgbClr val="515354"/>
                </a:solidFill>
                <a:latin typeface="Roboto"/>
              </a:rPr>
              <a:t>(c) Use desktop publishing to produce a newsletter, brochure, flyer, or other printed material for your troop or crew, class at school, or other group. Include at least one article and one photograph or illustration.</a:t>
            </a:r>
          </a:p>
          <a:p>
            <a:endParaRPr lang="en-US" sz="1000" dirty="0">
              <a:solidFill>
                <a:srgbClr val="212121"/>
              </a:solidFill>
              <a:latin typeface="Roboto"/>
            </a:endParaRPr>
          </a:p>
          <a:p>
            <a:r>
              <a:rPr lang="en-US" sz="1000" b="1" dirty="0">
                <a:solidFill>
                  <a:srgbClr val="515354"/>
                </a:solidFill>
                <a:latin typeface="Roboto"/>
              </a:rPr>
              <a:t>8. Plan a troop or crew court of honor, campfire program, or an interfaith worship service. Have the patrol leaders' council approve it, then write the script and prepare the program. Serve as master of ceremonies.</a:t>
            </a:r>
          </a:p>
          <a:p>
            <a:r>
              <a:rPr lang="en-US" sz="1000" b="1" dirty="0">
                <a:solidFill>
                  <a:srgbClr val="515354"/>
                </a:solidFill>
                <a:latin typeface="Roboto"/>
              </a:rPr>
              <a:t>9. Find out about three career opportunities in communication. Pick one and find out the education, training, and experience required for this profession. Discuss this with your counselor, and explain why this profession might interest you.</a:t>
            </a:r>
            <a:endParaRPr lang="en-US" sz="1000" b="1" i="0" dirty="0">
              <a:solidFill>
                <a:srgbClr val="515354"/>
              </a:solidFill>
              <a:effectLst/>
              <a:latin typeface="Roboto"/>
            </a:endParaRPr>
          </a:p>
        </p:txBody>
      </p:sp>
    </p:spTree>
    <p:extLst>
      <p:ext uri="{BB962C8B-B14F-4D97-AF65-F5344CB8AC3E}">
        <p14:creationId xmlns:p14="http://schemas.microsoft.com/office/powerpoint/2010/main" val="36416937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8691" y="327911"/>
            <a:ext cx="10991203" cy="2862322"/>
          </a:xfrm>
          <a:prstGeom prst="rect">
            <a:avLst/>
          </a:prstGeom>
        </p:spPr>
        <p:txBody>
          <a:bodyPr wrap="square">
            <a:spAutoFit/>
          </a:bodyPr>
          <a:lstStyle/>
          <a:p>
            <a:r>
              <a:rPr lang="en-US" b="1" dirty="0">
                <a:solidFill>
                  <a:srgbClr val="515354"/>
                </a:solidFill>
                <a:latin typeface="Roboto"/>
              </a:rPr>
              <a:t>1. Do ONE of the following:</a:t>
            </a:r>
          </a:p>
          <a:p>
            <a:pPr>
              <a:buFont typeface="Arial" panose="020B0604020202020204" pitchFamily="34" charset="0"/>
              <a:buChar char="•"/>
            </a:pPr>
            <a:r>
              <a:rPr lang="en-US" dirty="0">
                <a:solidFill>
                  <a:srgbClr val="515354"/>
                </a:solidFill>
                <a:latin typeface="Roboto"/>
              </a:rPr>
              <a:t>(a) For one day, keep a log in which you describe your communication activities. Keep track of the time and different ways you spend communicating, such as talking person-to-person, listening to teachers, listening to the radio or podcasts, watching television, using social media, reading books and other print media, and </a:t>
            </a:r>
            <a:r>
              <a:rPr lang="en-US" dirty="0" smtClean="0">
                <a:solidFill>
                  <a:srgbClr val="515354"/>
                </a:solidFill>
                <a:latin typeface="Roboto"/>
              </a:rPr>
              <a:t>using </a:t>
            </a:r>
            <a:r>
              <a:rPr lang="en-US" dirty="0">
                <a:solidFill>
                  <a:srgbClr val="515354"/>
                </a:solidFill>
                <a:latin typeface="Roboto"/>
              </a:rPr>
              <a:t>any electronic communication device. Discuss with your counselor what your log reveals about the importance of communication in your life. Think of ways to improve your communication skills.</a:t>
            </a:r>
          </a:p>
          <a:p>
            <a:pPr>
              <a:buFont typeface="Arial" panose="020B0604020202020204" pitchFamily="34" charset="0"/>
              <a:buChar char="•"/>
            </a:pPr>
            <a:r>
              <a:rPr lang="en-US" dirty="0" smtClean="0">
                <a:solidFill>
                  <a:srgbClr val="515354"/>
                </a:solidFill>
                <a:latin typeface="Roboto"/>
              </a:rPr>
              <a:t>(</a:t>
            </a:r>
            <a:r>
              <a:rPr lang="en-US" dirty="0">
                <a:solidFill>
                  <a:srgbClr val="515354"/>
                </a:solidFill>
                <a:latin typeface="Roboto"/>
              </a:rPr>
              <a:t>c) In a small-group setting, meet with other Scouts or with friends. Have them share personal stories about significant events in their lives that affected them in some way. Take note of how each Scout participates in the group discussion and how effectively each Scout communicates their story. Report what you have learned to your counselor about the differences you observed in effective communication</a:t>
            </a:r>
            <a:r>
              <a:rPr lang="en-US" dirty="0" smtClean="0">
                <a:solidFill>
                  <a:srgbClr val="515354"/>
                </a:solidFill>
                <a:latin typeface="Roboto"/>
              </a:rPr>
              <a:t>.</a:t>
            </a:r>
            <a:endParaRPr lang="en-US" dirty="0">
              <a:solidFill>
                <a:srgbClr val="515354"/>
              </a:solidFill>
              <a:latin typeface="Roboto"/>
            </a:endParaRPr>
          </a:p>
        </p:txBody>
      </p:sp>
    </p:spTree>
    <p:extLst>
      <p:ext uri="{BB962C8B-B14F-4D97-AF65-F5344CB8AC3E}">
        <p14:creationId xmlns:p14="http://schemas.microsoft.com/office/powerpoint/2010/main" val="4272691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8691" y="327911"/>
            <a:ext cx="10991203" cy="1200329"/>
          </a:xfrm>
          <a:prstGeom prst="rect">
            <a:avLst/>
          </a:prstGeom>
        </p:spPr>
        <p:txBody>
          <a:bodyPr wrap="square">
            <a:spAutoFit/>
          </a:bodyPr>
          <a:lstStyle/>
          <a:p>
            <a:r>
              <a:rPr lang="en-US" b="1" dirty="0" smtClean="0">
                <a:solidFill>
                  <a:srgbClr val="515354"/>
                </a:solidFill>
                <a:latin typeface="Roboto"/>
              </a:rPr>
              <a:t>2</a:t>
            </a:r>
            <a:r>
              <a:rPr lang="en-US" b="1" dirty="0">
                <a:solidFill>
                  <a:srgbClr val="515354"/>
                </a:solidFill>
                <a:latin typeface="Roboto"/>
              </a:rPr>
              <a:t>. Do ONE of the following</a:t>
            </a:r>
            <a:r>
              <a:rPr lang="en-US" b="1" dirty="0" smtClean="0">
                <a:solidFill>
                  <a:srgbClr val="515354"/>
                </a:solidFill>
                <a:latin typeface="Roboto"/>
              </a:rPr>
              <a:t>:</a:t>
            </a:r>
            <a:r>
              <a:rPr lang="en-US" dirty="0" smtClean="0">
                <a:solidFill>
                  <a:srgbClr val="515354"/>
                </a:solidFill>
                <a:latin typeface="Roboto"/>
              </a:rPr>
              <a:t>.</a:t>
            </a:r>
            <a:endParaRPr lang="en-US" dirty="0">
              <a:solidFill>
                <a:srgbClr val="515354"/>
              </a:solidFill>
              <a:latin typeface="Roboto"/>
            </a:endParaRPr>
          </a:p>
          <a:p>
            <a:pPr>
              <a:buFont typeface="Arial" panose="020B0604020202020204" pitchFamily="34" charset="0"/>
              <a:buChar char="•"/>
            </a:pPr>
            <a:r>
              <a:rPr lang="en-US" dirty="0">
                <a:solidFill>
                  <a:srgbClr val="515354"/>
                </a:solidFill>
                <a:latin typeface="Roboto"/>
              </a:rPr>
              <a:t>(b) Choose a concept, product, or service in which you have great confidence. Build a sales plan based on its good points. Try to persuade the counselor to agree with, use, or buy your concept, product or service. After your sales talk, discuss with your counselor how persuasive you were</a:t>
            </a:r>
            <a:r>
              <a:rPr lang="en-US" dirty="0" smtClean="0">
                <a:solidFill>
                  <a:srgbClr val="515354"/>
                </a:solidFill>
                <a:latin typeface="Roboto"/>
              </a:rPr>
              <a:t>.</a:t>
            </a:r>
            <a:endParaRPr lang="en-US" dirty="0">
              <a:solidFill>
                <a:srgbClr val="515354"/>
              </a:solidFill>
              <a:latin typeface="Roboto"/>
            </a:endParaRPr>
          </a:p>
        </p:txBody>
      </p:sp>
    </p:spTree>
    <p:extLst>
      <p:ext uri="{BB962C8B-B14F-4D97-AF65-F5344CB8AC3E}">
        <p14:creationId xmlns:p14="http://schemas.microsoft.com/office/powerpoint/2010/main" val="21367729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8691" y="327911"/>
            <a:ext cx="10991203" cy="369332"/>
          </a:xfrm>
          <a:prstGeom prst="rect">
            <a:avLst/>
          </a:prstGeom>
        </p:spPr>
        <p:txBody>
          <a:bodyPr wrap="square">
            <a:spAutoFit/>
          </a:bodyPr>
          <a:lstStyle/>
          <a:p>
            <a:r>
              <a:rPr lang="en-US" b="1" dirty="0" smtClean="0">
                <a:solidFill>
                  <a:srgbClr val="515354"/>
                </a:solidFill>
                <a:latin typeface="Roboto"/>
              </a:rPr>
              <a:t>3</a:t>
            </a:r>
            <a:r>
              <a:rPr lang="en-US" b="1" dirty="0">
                <a:solidFill>
                  <a:srgbClr val="515354"/>
                </a:solidFill>
                <a:latin typeface="Roboto"/>
              </a:rPr>
              <a:t>. Write a five-minute speech. Give it at a meeting of a group</a:t>
            </a:r>
            <a:r>
              <a:rPr lang="en-US" b="1"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2630763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8691" y="327911"/>
            <a:ext cx="10991203" cy="1754326"/>
          </a:xfrm>
          <a:prstGeom prst="rect">
            <a:avLst/>
          </a:prstGeom>
        </p:spPr>
        <p:txBody>
          <a:bodyPr wrap="square">
            <a:spAutoFit/>
          </a:bodyPr>
          <a:lstStyle/>
          <a:p>
            <a:r>
              <a:rPr lang="en-US" b="1" dirty="0" smtClean="0">
                <a:solidFill>
                  <a:srgbClr val="515354"/>
                </a:solidFill>
                <a:latin typeface="Roboto"/>
              </a:rPr>
              <a:t>4</a:t>
            </a:r>
            <a:r>
              <a:rPr lang="en-US" b="1" dirty="0">
                <a:solidFill>
                  <a:srgbClr val="515354"/>
                </a:solidFill>
                <a:latin typeface="Roboto"/>
              </a:rPr>
              <a:t>. Interview someone you know fairly well, like, or respect because of his or her position, talent, career, or life experiences. Listen actively to learn as much as you can about the person. Then prepare and deliver to your counselor an introduction of the person as though this person were to be a guest speaker, and include reasons why the audience would want to hear this person speak. </a:t>
            </a:r>
            <a:endParaRPr lang="en-US" b="1" dirty="0" smtClean="0">
              <a:solidFill>
                <a:srgbClr val="515354"/>
              </a:solidFill>
              <a:latin typeface="Roboto"/>
            </a:endParaRPr>
          </a:p>
          <a:p>
            <a:endParaRPr lang="en-US" b="1" dirty="0">
              <a:solidFill>
                <a:srgbClr val="515354"/>
              </a:solidFill>
              <a:latin typeface="Roboto"/>
            </a:endParaRPr>
          </a:p>
          <a:p>
            <a:r>
              <a:rPr lang="en-US" b="1" dirty="0" smtClean="0">
                <a:solidFill>
                  <a:srgbClr val="515354"/>
                </a:solidFill>
                <a:latin typeface="Roboto"/>
              </a:rPr>
              <a:t>Show </a:t>
            </a:r>
            <a:r>
              <a:rPr lang="en-US" b="1" dirty="0">
                <a:solidFill>
                  <a:srgbClr val="515354"/>
                </a:solidFill>
                <a:latin typeface="Roboto"/>
              </a:rPr>
              <a:t>how you would call to invite this person to speak</a:t>
            </a:r>
            <a:r>
              <a:rPr lang="en-US" b="1" dirty="0" smtClean="0">
                <a:solidFill>
                  <a:srgbClr val="515354"/>
                </a:solidFill>
                <a:latin typeface="Roboto"/>
              </a:rPr>
              <a:t>.</a:t>
            </a:r>
            <a:endParaRPr lang="en-US" b="1" dirty="0">
              <a:solidFill>
                <a:srgbClr val="515354"/>
              </a:solidFill>
              <a:latin typeface="Roboto"/>
            </a:endParaRPr>
          </a:p>
        </p:txBody>
      </p:sp>
    </p:spTree>
    <p:extLst>
      <p:ext uri="{BB962C8B-B14F-4D97-AF65-F5344CB8AC3E}">
        <p14:creationId xmlns:p14="http://schemas.microsoft.com/office/powerpoint/2010/main" val="38136657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8691" y="327911"/>
            <a:ext cx="10991203" cy="1323439"/>
          </a:xfrm>
          <a:prstGeom prst="rect">
            <a:avLst/>
          </a:prstGeom>
        </p:spPr>
        <p:txBody>
          <a:bodyPr wrap="square">
            <a:spAutoFit/>
          </a:bodyPr>
          <a:lstStyle/>
          <a:p>
            <a:r>
              <a:rPr lang="en-US" sz="2000" b="1" dirty="0" smtClean="0">
                <a:solidFill>
                  <a:srgbClr val="515354"/>
                </a:solidFill>
                <a:latin typeface="Roboto"/>
              </a:rPr>
              <a:t>5</a:t>
            </a:r>
            <a:r>
              <a:rPr lang="en-US" sz="2000" b="1" dirty="0">
                <a:solidFill>
                  <a:srgbClr val="515354"/>
                </a:solidFill>
                <a:latin typeface="Roboto"/>
              </a:rPr>
              <a:t>. Attend a public meeting (city council, school board, debate) approved by your counselor where several points of view are given on a single issue. Practice active listening skills and take careful notes of each point of view. Prepare an objective report that includes all points of view that were expressed, and share this with your counselor</a:t>
            </a:r>
            <a:r>
              <a:rPr lang="en-US" sz="2000" b="1" dirty="0" smtClean="0">
                <a:solidFill>
                  <a:srgbClr val="515354"/>
                </a:solidFill>
                <a:latin typeface="Roboto"/>
              </a:rPr>
              <a:t>.</a:t>
            </a:r>
            <a:endParaRPr lang="en-US" sz="2000" b="1" dirty="0">
              <a:solidFill>
                <a:srgbClr val="515354"/>
              </a:solidFill>
              <a:latin typeface="Roboto"/>
            </a:endParaRPr>
          </a:p>
        </p:txBody>
      </p:sp>
      <p:sp>
        <p:nvSpPr>
          <p:cNvPr id="4" name="Rectangle 3"/>
          <p:cNvSpPr/>
          <p:nvPr/>
        </p:nvSpPr>
        <p:spPr>
          <a:xfrm>
            <a:off x="398691" y="1817896"/>
            <a:ext cx="11360172" cy="646331"/>
          </a:xfrm>
          <a:prstGeom prst="rect">
            <a:avLst/>
          </a:prstGeom>
          <a:solidFill>
            <a:srgbClr val="FFFF00"/>
          </a:solidFill>
          <a:ln>
            <a:solidFill>
              <a:schemeClr val="tx1"/>
            </a:solidFill>
          </a:ln>
          <a:scene3d>
            <a:camera prst="orthographicFront"/>
            <a:lightRig rig="threePt" dir="t"/>
          </a:scene3d>
          <a:sp3d>
            <a:bevelT/>
          </a:sp3d>
        </p:spPr>
        <p:txBody>
          <a:bodyPr wrap="square">
            <a:spAutoFit/>
          </a:bodyPr>
          <a:lstStyle/>
          <a:p>
            <a:r>
              <a:rPr lang="en-US" b="1" dirty="0"/>
              <a:t> A motion to schedule a City Council Work Session, for Wednesday, January 7, 2026, at 4:00 p.m., unless canceled by the Mayor and the Interim City Manager </a:t>
            </a:r>
          </a:p>
        </p:txBody>
      </p:sp>
      <p:sp>
        <p:nvSpPr>
          <p:cNvPr id="6" name="Rectangle 5"/>
          <p:cNvSpPr/>
          <p:nvPr/>
        </p:nvSpPr>
        <p:spPr>
          <a:xfrm>
            <a:off x="641684" y="4183849"/>
            <a:ext cx="6096000" cy="2031325"/>
          </a:xfrm>
          <a:prstGeom prst="rect">
            <a:avLst/>
          </a:prstGeom>
        </p:spPr>
        <p:txBody>
          <a:bodyPr>
            <a:spAutoFit/>
          </a:bodyPr>
          <a:lstStyle/>
          <a:p>
            <a:r>
              <a:rPr lang="en-US" dirty="0">
                <a:solidFill>
                  <a:srgbClr val="405867"/>
                </a:solidFill>
                <a:latin typeface="Fjalla One"/>
              </a:rPr>
              <a:t>Regular </a:t>
            </a:r>
            <a:r>
              <a:rPr lang="en-US" dirty="0" smtClean="0">
                <a:solidFill>
                  <a:srgbClr val="405867"/>
                </a:solidFill>
                <a:latin typeface="Fjalla One"/>
              </a:rPr>
              <a:t>Meetings</a:t>
            </a:r>
            <a:r>
              <a:rPr lang="en-US" dirty="0"/>
              <a:t/>
            </a:r>
            <a:br>
              <a:rPr lang="en-US" dirty="0"/>
            </a:br>
            <a:r>
              <a:rPr lang="en-US" dirty="0">
                <a:solidFill>
                  <a:srgbClr val="383334"/>
                </a:solidFill>
                <a:latin typeface="Arial" panose="020B0604020202020204" pitchFamily="34" charset="0"/>
              </a:rPr>
              <a:t>Suffolk City Council regular meetings begin at 6 p.m.</a:t>
            </a:r>
          </a:p>
          <a:p>
            <a:pPr>
              <a:buFont typeface="Arial" panose="020B0604020202020204" pitchFamily="34" charset="0"/>
              <a:buChar char="•"/>
            </a:pPr>
            <a:r>
              <a:rPr lang="en-US" dirty="0">
                <a:solidFill>
                  <a:srgbClr val="383334"/>
                </a:solidFill>
                <a:latin typeface="Arial" panose="020B0604020202020204" pitchFamily="34" charset="0"/>
              </a:rPr>
              <a:t>1st and 3rd Wednesday of every month</a:t>
            </a:r>
          </a:p>
          <a:p>
            <a:pPr>
              <a:buFont typeface="Arial" panose="020B0604020202020204" pitchFamily="34" charset="0"/>
              <a:buChar char="•"/>
            </a:pPr>
            <a:r>
              <a:rPr lang="en-US" dirty="0">
                <a:solidFill>
                  <a:srgbClr val="383334"/>
                </a:solidFill>
                <a:latin typeface="Arial" panose="020B0604020202020204" pitchFamily="34" charset="0"/>
              </a:rPr>
              <a:t>City Council Chamber</a:t>
            </a:r>
            <a:br>
              <a:rPr lang="en-US" dirty="0">
                <a:solidFill>
                  <a:srgbClr val="383334"/>
                </a:solidFill>
                <a:latin typeface="Arial" panose="020B0604020202020204" pitchFamily="34" charset="0"/>
              </a:rPr>
            </a:br>
            <a:r>
              <a:rPr lang="en-US" dirty="0">
                <a:solidFill>
                  <a:srgbClr val="383334"/>
                </a:solidFill>
                <a:latin typeface="Arial" panose="020B0604020202020204" pitchFamily="34" charset="0"/>
              </a:rPr>
              <a:t>442 W Washington Street</a:t>
            </a:r>
            <a:br>
              <a:rPr lang="en-US" dirty="0">
                <a:solidFill>
                  <a:srgbClr val="383334"/>
                </a:solidFill>
                <a:latin typeface="Arial" panose="020B0604020202020204" pitchFamily="34" charset="0"/>
              </a:rPr>
            </a:br>
            <a:r>
              <a:rPr lang="en-US" dirty="0">
                <a:solidFill>
                  <a:srgbClr val="383334"/>
                </a:solidFill>
                <a:latin typeface="Arial" panose="020B0604020202020204" pitchFamily="34" charset="0"/>
              </a:rPr>
              <a:t>1st Floor</a:t>
            </a:r>
            <a:br>
              <a:rPr lang="en-US" dirty="0">
                <a:solidFill>
                  <a:srgbClr val="383334"/>
                </a:solidFill>
                <a:latin typeface="Arial" panose="020B0604020202020204" pitchFamily="34" charset="0"/>
              </a:rPr>
            </a:br>
            <a:r>
              <a:rPr lang="en-US" dirty="0">
                <a:solidFill>
                  <a:srgbClr val="383334"/>
                </a:solidFill>
                <a:latin typeface="Arial" panose="020B0604020202020204" pitchFamily="34" charset="0"/>
              </a:rPr>
              <a:t>Suffolk, VA 23434</a:t>
            </a:r>
            <a:endParaRPr lang="en-US" b="0" i="0" dirty="0">
              <a:solidFill>
                <a:srgbClr val="383334"/>
              </a:solidFill>
              <a:effectLst/>
              <a:latin typeface="Arial" panose="020B0604020202020204" pitchFamily="34" charset="0"/>
            </a:endParaRPr>
          </a:p>
        </p:txBody>
      </p:sp>
    </p:spTree>
    <p:extLst>
      <p:ext uri="{BB962C8B-B14F-4D97-AF65-F5344CB8AC3E}">
        <p14:creationId xmlns:p14="http://schemas.microsoft.com/office/powerpoint/2010/main" val="3583864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87486" y="343405"/>
            <a:ext cx="10991203" cy="1015663"/>
          </a:xfrm>
          <a:prstGeom prst="rect">
            <a:avLst/>
          </a:prstGeom>
        </p:spPr>
        <p:txBody>
          <a:bodyPr wrap="square">
            <a:spAutoFit/>
          </a:bodyPr>
          <a:lstStyle/>
          <a:p>
            <a:r>
              <a:rPr lang="en-US" sz="2000" b="1" dirty="0" smtClean="0">
                <a:solidFill>
                  <a:srgbClr val="515354"/>
                </a:solidFill>
                <a:latin typeface="Roboto"/>
              </a:rPr>
              <a:t>6</a:t>
            </a:r>
            <a:r>
              <a:rPr lang="en-US" sz="2000" b="1" dirty="0">
                <a:solidFill>
                  <a:srgbClr val="515354"/>
                </a:solidFill>
                <a:latin typeface="Roboto"/>
              </a:rPr>
              <a:t>. With your counselor's approval, develop a plan to </a:t>
            </a:r>
            <a:r>
              <a:rPr lang="en-US" sz="2000" b="1" u="sng" dirty="0">
                <a:solidFill>
                  <a:srgbClr val="FF0000"/>
                </a:solidFill>
                <a:latin typeface="Roboto"/>
              </a:rPr>
              <a:t>teach a skill or inform someone about something.</a:t>
            </a:r>
            <a:r>
              <a:rPr lang="en-US" sz="2000" b="1" dirty="0">
                <a:solidFill>
                  <a:srgbClr val="515354"/>
                </a:solidFill>
                <a:latin typeface="Roboto"/>
              </a:rPr>
              <a:t> Prepare teaching aids for your plan. Carry out your plan. With your counselor, determine whether the person has learned what you intended</a:t>
            </a:r>
            <a:r>
              <a:rPr lang="en-US" sz="2000" b="1" dirty="0" smtClean="0">
                <a:solidFill>
                  <a:srgbClr val="515354"/>
                </a:solidFill>
                <a:latin typeface="Roboto"/>
              </a:rPr>
              <a:t>.</a:t>
            </a:r>
            <a:endParaRPr lang="en-US" sz="2000" b="1" dirty="0">
              <a:solidFill>
                <a:srgbClr val="515354"/>
              </a:solidFill>
              <a:latin typeface="Roboto"/>
            </a:endParaRPr>
          </a:p>
        </p:txBody>
      </p:sp>
    </p:spTree>
    <p:extLst>
      <p:ext uri="{BB962C8B-B14F-4D97-AF65-F5344CB8AC3E}">
        <p14:creationId xmlns:p14="http://schemas.microsoft.com/office/powerpoint/2010/main" val="25829833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ommunication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255595" y="161365"/>
            <a:ext cx="689872" cy="68987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98691" y="327911"/>
            <a:ext cx="10991203" cy="1323439"/>
          </a:xfrm>
          <a:prstGeom prst="rect">
            <a:avLst/>
          </a:prstGeom>
        </p:spPr>
        <p:txBody>
          <a:bodyPr wrap="square">
            <a:spAutoFit/>
          </a:bodyPr>
          <a:lstStyle/>
          <a:p>
            <a:r>
              <a:rPr lang="en-US" sz="2000" b="1" dirty="0" smtClean="0">
                <a:solidFill>
                  <a:srgbClr val="515354"/>
                </a:solidFill>
                <a:latin typeface="Roboto"/>
              </a:rPr>
              <a:t>7</a:t>
            </a:r>
            <a:r>
              <a:rPr lang="en-US" sz="2000" b="1" dirty="0">
                <a:solidFill>
                  <a:srgbClr val="515354"/>
                </a:solidFill>
                <a:latin typeface="Roboto"/>
              </a:rPr>
              <a:t>. Do ONE of the following:</a:t>
            </a:r>
          </a:p>
          <a:p>
            <a:pPr>
              <a:buFont typeface="Arial" panose="020B0604020202020204" pitchFamily="34" charset="0"/>
              <a:buChar char="•"/>
            </a:pPr>
            <a:r>
              <a:rPr lang="en-US" sz="2000" dirty="0">
                <a:solidFill>
                  <a:srgbClr val="515354"/>
                </a:solidFill>
                <a:latin typeface="Roboto"/>
              </a:rPr>
              <a:t>(a) Write to the editor of a magazine or your local newspaper to express your opinion or share information on any subject you choose. Send your message by fax, email, or regular mail.</a:t>
            </a:r>
          </a:p>
          <a:p>
            <a:endParaRPr lang="en-US" sz="2000" dirty="0">
              <a:solidFill>
                <a:srgbClr val="212121"/>
              </a:solidFill>
              <a:latin typeface="Roboto"/>
            </a:endParaRPr>
          </a:p>
        </p:txBody>
      </p:sp>
    </p:spTree>
    <p:extLst>
      <p:ext uri="{BB962C8B-B14F-4D97-AF65-F5344CB8AC3E}">
        <p14:creationId xmlns:p14="http://schemas.microsoft.com/office/powerpoint/2010/main" val="4891919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TotalTime>
  <Words>116</Words>
  <Application>Microsoft Office PowerPoint</Application>
  <PresentationFormat>Widescreen</PresentationFormat>
  <Paragraphs>114</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Arial</vt:lpstr>
      <vt:lpstr>Calibri</vt:lpstr>
      <vt:lpstr>Calibri Light</vt:lpstr>
      <vt:lpstr>Fjalla One</vt:lpstr>
      <vt:lpstr>Google Sans</vt:lpstr>
      <vt:lpstr>Roboto</vt:lpstr>
      <vt:lpstr>Roboto Slab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11</cp:revision>
  <dcterms:created xsi:type="dcterms:W3CDTF">2025-11-29T23:57:03Z</dcterms:created>
  <dcterms:modified xsi:type="dcterms:W3CDTF">2026-02-01T04:20:44Z</dcterms:modified>
</cp:coreProperties>
</file>