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74" r:id="rId4"/>
    <p:sldId id="275" r:id="rId5"/>
    <p:sldId id="276" r:id="rId6"/>
    <p:sldId id="282" r:id="rId7"/>
    <p:sldId id="283" r:id="rId8"/>
    <p:sldId id="277" r:id="rId9"/>
    <p:sldId id="284" r:id="rId10"/>
    <p:sldId id="278" r:id="rId11"/>
    <p:sldId id="285" r:id="rId12"/>
    <p:sldId id="293" r:id="rId13"/>
    <p:sldId id="286" r:id="rId14"/>
    <p:sldId id="294" r:id="rId15"/>
    <p:sldId id="297" r:id="rId16"/>
    <p:sldId id="295" r:id="rId17"/>
    <p:sldId id="296" r:id="rId18"/>
    <p:sldId id="287" r:id="rId19"/>
    <p:sldId id="298" r:id="rId20"/>
    <p:sldId id="288" r:id="rId21"/>
    <p:sldId id="300" r:id="rId22"/>
    <p:sldId id="299" r:id="rId23"/>
    <p:sldId id="301" r:id="rId24"/>
    <p:sldId id="302" r:id="rId25"/>
    <p:sldId id="289" r:id="rId26"/>
    <p:sldId id="290" r:id="rId27"/>
    <p:sldId id="291" r:id="rId28"/>
    <p:sldId id="29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0" d="100"/>
          <a:sy n="60" d="100"/>
        </p:scale>
        <p:origin x="1056" y="306"/>
      </p:cViewPr>
      <p:guideLst/>
    </p:cSldViewPr>
  </p:slideViewPr>
  <p:notesTextViewPr>
    <p:cViewPr>
      <p:scale>
        <a:sx n="1" d="1"/>
        <a:sy n="1" d="1"/>
      </p:scale>
      <p:origin x="0" y="0"/>
    </p:cViewPr>
  </p:notesTextViewPr>
  <p:sorterViewPr>
    <p:cViewPr>
      <p:scale>
        <a:sx n="60" d="100"/>
        <a:sy n="60" d="100"/>
      </p:scale>
      <p:origin x="0" y="-6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BB9728-8FF0-46DB-BC3E-7920F999838A}"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02969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B9728-8FF0-46DB-BC3E-7920F999838A}"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09917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B9728-8FF0-46DB-BC3E-7920F999838A}"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78307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B9728-8FF0-46DB-BC3E-7920F999838A}"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51069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BB9728-8FF0-46DB-BC3E-7920F999838A}"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2655899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BB9728-8FF0-46DB-BC3E-7920F999838A}"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208842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BB9728-8FF0-46DB-BC3E-7920F999838A}" type="datetimeFigureOut">
              <a:rPr lang="en-US" smtClean="0"/>
              <a:t>1/26/2026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1865486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BB9728-8FF0-46DB-BC3E-7920F999838A}" type="datetimeFigureOut">
              <a:rPr lang="en-US" smtClean="0"/>
              <a:t>1/26/2026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7864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B9728-8FF0-46DB-BC3E-7920F999838A}" type="datetimeFigureOut">
              <a:rPr lang="en-US" smtClean="0"/>
              <a:t>1/26/2026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08708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80783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864313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BB9728-8FF0-46DB-BC3E-7920F999838A}" type="datetimeFigureOut">
              <a:rPr lang="en-US" smtClean="0"/>
              <a:t>1/26/2026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EF5E34-971A-4C29-A351-FC43906BDF8A}" type="slidenum">
              <a:rPr lang="en-US" smtClean="0"/>
              <a:t>‹#›</a:t>
            </a:fld>
            <a:endParaRPr lang="en-US"/>
          </a:p>
        </p:txBody>
      </p:sp>
      <p:sp>
        <p:nvSpPr>
          <p:cNvPr id="7" name="Rectangle 6"/>
          <p:cNvSpPr/>
          <p:nvPr userDrawn="1"/>
        </p:nvSpPr>
        <p:spPr>
          <a:xfrm>
            <a:off x="40944" y="81886"/>
            <a:ext cx="12078269" cy="66464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93345" y="234286"/>
            <a:ext cx="11816686" cy="6343935"/>
          </a:xfrm>
          <a:prstGeom prst="rect">
            <a:avLst/>
          </a:prstGeom>
          <a:no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ooki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903626" y="230187"/>
            <a:ext cx="1095029" cy="109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719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piedmont.org/blog/first-aid-101-how-to-treat-a-cut#:~:text=%E2%80%9CIf%20you%20cut%20yourself%2C%20the%20first%20thing,body%20elevated%20above%20the%20heart%2C%20if%20possible.%E2%80%9D" TargetMode="External"/><Relationship Id="rId2" Type="http://schemas.openxmlformats.org/officeDocument/2006/relationships/hyperlink" Target="https://www.trinityhealthma.org/newsroom/blog-articles/7-tips-preventing-burns-and-scalds-kitchen#:~:text=%E2%80%9CCool%20the%20burn%20with%20COOL%2C%20not%20cold%2C,with%20a%20clean%20dry%20sheet%20or%20bandage.%E2%80%9D" TargetMode="External"/><Relationship Id="rId1" Type="http://schemas.openxmlformats.org/officeDocument/2006/relationships/slideLayout" Target="../slideLayouts/slideLayout1.xml"/><Relationship Id="rId4" Type="http://schemas.openxmlformats.org/officeDocument/2006/relationships/hyperlink" Target="https://my.clevelandclinic.org/health/diseases/choking#:~:text=%E2%80%9CIf%20an%20adult%20or%20child%20(over%20age,tell%20someone%20else%20to%20call%20emergency%20services&amp;text=If%20five%20back%20blows%20aren't%20enough%2C%20do%20up%20to%20five%20abdominal%20thrusts.%E2%80%9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gle.com/search?q=Food+Intolerance&amp;sca_esv=35a3b6627eae767b&amp;sxsrf=ANbL-n6IPq-HQYU0Ftp5UTeV0YJTV5AftQ%3A1769486852693&amp;ei=BDp4abyIKperw8cPmPKR8AM&amp;ved=2ahUKEwix8Zzt7aqSAxXXlYkEHdAOE7UQgK4QegQIBBAB&amp;uact=5&amp;oq=+Discuss+with+your+counselor+food+allergies%2C+food+intolerance%2C+and+food-related+illnesses+and+diseases.+Explain+why+someone+who+handles+or+prepares+food+needs+to+be+aware+of+these+concerns.%0D%0A&amp;gs_lp=Egxnd3Mtd2l6LXNlcnAivgEgRGlzY3VzcyB3aXRoIHlvdXIgY291bnNlbG9yIGZvb2QgYWxsZXJnaWVzLCBmb29kIGludG9sZXJhbmNlLCBhbmQgZm9vZC1yZWxhdGVkIGlsbG5lc3NlcyBhbmQgZGlzZWFzZXMuIEV4cGxhaW4gd2h5IHNvbWVvbmUgd2hvIGhhbmRsZXMgb3IgcHJlcGFyZXMgZm9vZCBuZWVkcyB0byBiZSBhd2FyZSBvZiB0aGVzZSBjb25jZXJucy4KMgcQIxgnGOoCMgcQIxgnGOoCMgcQIxgnGOoCMhMQLhiABBjRAxjHARgnGIoFGOoCMhMQIxiABBigBhgnGIoFGOoCGKsGMg0QIxiABBgnGIoFGOoCMg0QIxiABBgnGIoFGOoCMhAQIxjwBRiABBgnGIoFGOoCMhMQIxiABBigBhgnGIoFGOoCGKsGMg0QIxjwBRgnGMkCGOoCMhcQABiABBiRAhi0AhjnBhiKBRjqAtgBATIXEAAYgAQYkQIYtAIY5wYYigUY6gLYAQEyFxAAGIAEGJECGLQCGOcGGIoFGOoC2AEBMhcQABiABBiRAhi0AhjnBhiKBRjqAtgBATIQEAAYAxi0AhjqAhiPAdgBATIQEAAYAxi0AhjqAhiPAdgBATIQEAAYAxi0AhjqAhiPAdgBATIQEAAYAxi0AhjqAhiPAdgBATIQEAAYAxi0AhjqAhiPAdgBAUjMGlC1EVi1EXABeAGQAQCYAQCgAQCqAQC4AQPIAQD4AQH4AQKYAgGgAh2oAhOYAx3xBUKTKm30xhNPugYGCAEQARgBkgcBMaAHALIHALgHAMIHAzQtMcgHF4AIAA&amp;sclient=gws-wiz-serp" TargetMode="External"/><Relationship Id="rId2" Type="http://schemas.openxmlformats.org/officeDocument/2006/relationships/hyperlink" Target="https://www.google.com/search?q=Food+Allergies&amp;sca_esv=35a3b6627eae767b&amp;sxsrf=ANbL-n6IPq-HQYU0Ftp5UTeV0YJTV5AftQ%3A1769486852693&amp;ei=BDp4abyIKperw8cPmPKR8AM&amp;ved=2ahUKEwix8Zzt7aqSAxXXlYkEHdAOE7UQgK4QegQIAhAB&amp;uact=5&amp;oq=+Discuss+with+your+counselor+food+allergies%2C+food+intolerance%2C+and+food-related+illnesses+and+diseases.+Explain+why+someone+who+handles+or+prepares+food+needs+to+be+aware+of+these+concerns.%0D%0A&amp;gs_lp=Egxnd3Mtd2l6LXNlcnAivgEgRGlzY3VzcyB3aXRoIHlvdXIgY291bnNlbG9yIGZvb2QgYWxsZXJnaWVzLCBmb29kIGludG9sZXJhbmNlLCBhbmQgZm9vZC1yZWxhdGVkIGlsbG5lc3NlcyBhbmQgZGlzZWFzZXMuIEV4cGxhaW4gd2h5IHNvbWVvbmUgd2hvIGhhbmRsZXMgb3IgcHJlcGFyZXMgZm9vZCBuZWVkcyB0byBiZSBhd2FyZSBvZiB0aGVzZSBjb25jZXJucy4KMgcQIxgnGOoCMgcQIxgnGOoCMgcQIxgnGOoCMhMQLhiABBjRAxjHARgnGIoFGOoCMhMQIxiABBigBhgnGIoFGOoCGKsGMg0QIxiABBgnGIoFGOoCMg0QIxiABBgnGIoFGOoCMhAQIxjwBRiABBgnGIoFGOoCMhMQIxiABBigBhgnGIoFGOoCGKsGMg0QIxjwBRgnGMkCGOoCMhcQABiABBiRAhi0AhjnBhiKBRjqAtgBATIXEAAYgAQYkQIYtAIY5wYYigUY6gLYAQEyFxAAGIAEGJECGLQCGOcGGIoFGOoC2AEBMhcQABiABBiRAhi0AhjnBhiKBRjqAtgBATIQEAAYAxi0AhjqAhiPAdgBATIQEAAYAxi0AhjqAhiPAdgBATIQEAAYAxi0AhjqAhiPAdgBATIQEAAYAxi0AhjqAhiPAdgBATIQEAAYAxi0AhjqAhiPAdgBAUjMGlC1EVi1EXABeAGQAQCYAQCgAQCqAQC4AQPIAQD4AQH4AQKYAgGgAh2oAhOYAx3xBUKTKm30xhNPugYGCAEQARgBkgcBMaAHALIHALgHAMIHAzQtMcgHF4AIAA&amp;sclient=gws-wiz-serp" TargetMode="External"/><Relationship Id="rId1" Type="http://schemas.openxmlformats.org/officeDocument/2006/relationships/slideLayout" Target="../slideLayouts/slideLayout7.xml"/><Relationship Id="rId4" Type="http://schemas.openxmlformats.org/officeDocument/2006/relationships/hyperlink" Target="https://www.google.com/search?q=Foodborne+Illnesses%2FDiseases&amp;sca_esv=35a3b6627eae767b&amp;sxsrf=ANbL-n6IPq-HQYU0Ftp5UTeV0YJTV5AftQ%3A1769486852693&amp;ei=BDp4abyIKperw8cPmPKR8AM&amp;ved=2ahUKEwix8Zzt7aqSAxXXlYkEHdAOE7UQgK4QegQIBhAB&amp;uact=5&amp;oq=+Discuss+with+your+counselor+food+allergies%2C+food+intolerance%2C+and+food-related+illnesses+and+diseases.+Explain+why+someone+who+handles+or+prepares+food+needs+to+be+aware+of+these+concerns.%0D%0A&amp;gs_lp=Egxnd3Mtd2l6LXNlcnAivgEgRGlzY3VzcyB3aXRoIHlvdXIgY291bnNlbG9yIGZvb2QgYWxsZXJnaWVzLCBmb29kIGludG9sZXJhbmNlLCBhbmQgZm9vZC1yZWxhdGVkIGlsbG5lc3NlcyBhbmQgZGlzZWFzZXMuIEV4cGxhaW4gd2h5IHNvbWVvbmUgd2hvIGhhbmRsZXMgb3IgcHJlcGFyZXMgZm9vZCBuZWVkcyB0byBiZSBhd2FyZSBvZiB0aGVzZSBjb25jZXJucy4KMgcQIxgnGOoCMgcQIxgnGOoCMgcQIxgnGOoCMhMQLhiABBjRAxjHARgnGIoFGOoCMhMQIxiABBigBhgnGIoFGOoCGKsGMg0QIxiABBgnGIoFGOoCMg0QIxiABBgnGIoFGOoCMhAQIxjwBRiABBgnGIoFGOoCMhMQIxiABBigBhgnGIoFGOoCGKsGMg0QIxjwBRgnGMkCGOoCMhcQABiABBiRAhi0AhjnBhiKBRjqAtgBATIXEAAYgAQYkQIYtAIY5wYYigUY6gLYAQEyFxAAGIAEGJECGLQCGOcGGIoFGOoC2AEBMhcQABiABBiRAhi0AhjnBhiKBRjqAtgBATIQEAAYAxi0AhjqAhiPAdgBATIQEAAYAxi0AhjqAhiPAdgBATIQEAAYAxi0AhjqAhiPAdgBATIQEAAYAxi0AhjqAhiPAdgBATIQEAAYAxi0AhjqAhiPAdgBAUjMGlC1EVi1EXABeAGQAQCYAQCgAQCqAQC4AQPIAQD4AQH4AQKYAgGgAh2oAhOYAx3xBUKTKm30xhNPugYGCAEQARgBkgcBMaAHALIHALgHAMIHAzQtMcgHF4AIAA&amp;sclient=gws-wiz-serp&amp;mstk=AUtExfDaSx8jmTJH-cZnGFhUkXlSDUM2H_N8o6HdNGk7NbrVca0caSXQ5ne5i37lOxBLi7WY7zJEBzehaOR3JO1NidD3VQgI0_uduAgg1iHzFG_saZsGNpTIBq5p9HTJJN4oHXcx5b_KoG5EvKoAJ0aLEv7Lzvdc9bDlYjxL8EdVvI69umn6qBAVYMWaLZnsiWfbr0yiCVzxLBGVzgvg83tLaaSL5hCT8icMqwMQR0IS0CSnnw9d8Rj3nGdATmXBuMk5f9mjATwsB6YhLj889jgUdWgsBH3fBX_rznqiIQTrEVpcmw&amp;csui=3"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fda.gov/food/buy-store-serve-safe-food/food-allergies-what-you-need-know" TargetMode="External"/><Relationship Id="rId2" Type="http://schemas.openxmlformats.org/officeDocument/2006/relationships/hyperlink" Target="https://www.fsis.usda.gov/food-safety/safe-food-handling-and-preparation/food-safety-basics/food-allergies-big-9"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www.escoffier.edu/blog/culinary-pastry-careers/13-great-careers-in-the-food-industry/" TargetMode="External"/><Relationship Id="rId2" Type="http://schemas.openxmlformats.org/officeDocument/2006/relationships/hyperlink" Target="https://www.ciachef.edu/blog/what-can-you-do-with-a-culinary-degree/"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4099" y="477845"/>
            <a:ext cx="7557248" cy="646331"/>
          </a:xfrm>
          <a:prstGeom prst="rect">
            <a:avLst/>
          </a:prstGeom>
        </p:spPr>
        <p:txBody>
          <a:bodyPr wrap="square">
            <a:spAutoFit/>
          </a:bodyPr>
          <a:lstStyle/>
          <a:p>
            <a:r>
              <a:rPr lang="en-US" sz="3600" b="1" i="0" dirty="0" smtClean="0">
                <a:solidFill>
                  <a:srgbClr val="515354"/>
                </a:solidFill>
                <a:effectLst/>
                <a:latin typeface="Roboto Slab"/>
              </a:rPr>
              <a:t>Cooking Merit </a:t>
            </a:r>
            <a:r>
              <a:rPr lang="en-US" sz="3600" b="1" i="0" dirty="0" smtClean="0">
                <a:solidFill>
                  <a:srgbClr val="515354"/>
                </a:solidFill>
                <a:effectLst/>
                <a:latin typeface="Roboto Slab"/>
              </a:rPr>
              <a:t>Badge</a:t>
            </a:r>
            <a:endParaRPr lang="en-US" sz="3600" b="1" i="0" dirty="0">
              <a:solidFill>
                <a:srgbClr val="515354"/>
              </a:solidFill>
              <a:effectLst/>
              <a:latin typeface="Roboto Slab"/>
            </a:endParaRPr>
          </a:p>
        </p:txBody>
      </p:sp>
      <p:sp>
        <p:nvSpPr>
          <p:cNvPr id="7" name="Rectangle 6"/>
          <p:cNvSpPr/>
          <p:nvPr/>
        </p:nvSpPr>
        <p:spPr>
          <a:xfrm>
            <a:off x="1063990" y="1493970"/>
            <a:ext cx="10944636" cy="646331"/>
          </a:xfrm>
          <a:prstGeom prst="rect">
            <a:avLst/>
          </a:prstGeom>
        </p:spPr>
        <p:txBody>
          <a:bodyPr wrap="square">
            <a:spAutoFit/>
          </a:bodyPr>
          <a:lstStyle/>
          <a:p>
            <a:r>
              <a:rPr lang="en-US" sz="3600" b="1" i="0" dirty="0" smtClean="0">
                <a:solidFill>
                  <a:srgbClr val="515354"/>
                </a:solidFill>
                <a:effectLst/>
                <a:latin typeface="Roboto Slab"/>
              </a:rPr>
              <a:t>Merit Badge Counselor: ___________________</a:t>
            </a:r>
            <a:endParaRPr lang="en-US" sz="3600" b="1" i="0" dirty="0">
              <a:solidFill>
                <a:srgbClr val="515354"/>
              </a:solidFill>
              <a:effectLst/>
              <a:latin typeface="Roboto Slab"/>
            </a:endParaRPr>
          </a:p>
        </p:txBody>
      </p:sp>
      <p:pic>
        <p:nvPicPr>
          <p:cNvPr id="2" name="Picture 2" descr="https://www.scouting.org/wp-content/uploads/2022/10/Cooking_MB-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16228" r="20734"/>
          <a:stretch/>
        </p:blipFill>
        <p:spPr bwMode="auto">
          <a:xfrm>
            <a:off x="968188" y="2460812"/>
            <a:ext cx="2581836"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225887" y="5827594"/>
            <a:ext cx="2617576" cy="584775"/>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3200" b="1" dirty="0" smtClean="0"/>
              <a:t>Ryan Bertrand</a:t>
            </a:r>
            <a:endParaRPr lang="en-US" sz="3200" b="1" dirty="0"/>
          </a:p>
        </p:txBody>
      </p:sp>
    </p:spTree>
    <p:extLst>
      <p:ext uri="{BB962C8B-B14F-4D97-AF65-F5344CB8AC3E}">
        <p14:creationId xmlns:p14="http://schemas.microsoft.com/office/powerpoint/2010/main" val="226616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700" y="255713"/>
            <a:ext cx="10780295" cy="5816977"/>
          </a:xfrm>
          <a:prstGeom prst="rect">
            <a:avLst/>
          </a:prstGeom>
        </p:spPr>
        <p:txBody>
          <a:bodyPr wrap="square">
            <a:spAutoFit/>
          </a:bodyPr>
          <a:lstStyle/>
          <a:p>
            <a:r>
              <a:rPr lang="en-US" sz="1200" b="1" dirty="0" smtClean="0">
                <a:solidFill>
                  <a:srgbClr val="515354"/>
                </a:solidFill>
                <a:latin typeface="Roboto"/>
              </a:rPr>
              <a:t>6</a:t>
            </a:r>
            <a:r>
              <a:rPr lang="en-US" sz="1200" b="1" dirty="0">
                <a:solidFill>
                  <a:srgbClr val="515354"/>
                </a:solidFill>
                <a:latin typeface="Roboto"/>
              </a:rPr>
              <a:t>. Trail and backpacking meals.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day of meals for trail hiking or backpacking that includes one breakfast, one lunch, one dinner, and one snack. These meals must consider weight, not require refrigeration and are to be consumed by three to five people (including you). List the equipment and utensils needed to prepare and serve these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Create a shopping list for your meals, showing the amount of food needed to prepare and serve each meal, and the cost for each meal</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menu and shopping list with your counselor. Your plan must include how to repackage foods for your hike or backpacking trip to eliminate as much bulk, weight, and garbage as possible</a:t>
            </a:r>
            <a:r>
              <a:rPr lang="en-US" sz="1200" dirty="0" smtClean="0">
                <a:solidFill>
                  <a:srgbClr val="515354"/>
                </a:solidFill>
                <a:latin typeface="Roboto"/>
              </a:rPr>
              <a:t>.</a:t>
            </a: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While on a trail hike or backpacking trip, prepare and serve two meals and a snack from the menu planned for this requirement. At least one of those meals must be cooked over a fire, or an approved trail stove (with proper supervision</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After each meal, have those you served evaluate the meal on presentation and taste, then evaluate your own meal. Discuss what you learned with your counselor, including any adjustments that could have improved or enhanced your meals. Tell how planning and preparation help ensure successful trail hiking or backpacking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Explain to your counselor how you should divide the food and cooking supplies among the patrol in order to share the load. Discuss how to properly clean the cooking area and store your food to protect it from </a:t>
            </a:r>
            <a:r>
              <a:rPr lang="en-US" sz="1200" dirty="0" smtClean="0">
                <a:solidFill>
                  <a:srgbClr val="515354"/>
                </a:solidFill>
                <a:latin typeface="Roboto"/>
              </a:rPr>
              <a:t>animals.</a:t>
            </a:r>
          </a:p>
        </p:txBody>
      </p:sp>
    </p:spTree>
    <p:extLst>
      <p:ext uri="{BB962C8B-B14F-4D97-AF65-F5344CB8AC3E}">
        <p14:creationId xmlns:p14="http://schemas.microsoft.com/office/powerpoint/2010/main" val="3682672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33137"/>
            <a:ext cx="10780295" cy="1015663"/>
          </a:xfrm>
          <a:prstGeom prst="rect">
            <a:avLst/>
          </a:prstGeom>
        </p:spPr>
        <p:txBody>
          <a:bodyPr wrap="square">
            <a:spAutoFit/>
          </a:bodyPr>
          <a:lstStyle/>
          <a:p>
            <a:r>
              <a:rPr lang="en-US" sz="1200" b="1" dirty="0" smtClean="0">
                <a:solidFill>
                  <a:srgbClr val="515354"/>
                </a:solidFill>
                <a:latin typeface="Roboto"/>
              </a:rPr>
              <a:t>7</a:t>
            </a:r>
            <a:r>
              <a:rPr lang="en-US" sz="1200" b="1" dirty="0">
                <a:solidFill>
                  <a:srgbClr val="515354"/>
                </a:solidFill>
                <a:latin typeface="Roboto"/>
              </a:rPr>
              <a:t>. Careers and Hobbies. Do ONE of the following:</a:t>
            </a:r>
          </a:p>
          <a:p>
            <a:pPr>
              <a:buFont typeface="Arial" panose="020B0604020202020204" pitchFamily="34" charset="0"/>
              <a:buChar char="•"/>
            </a:pPr>
            <a:r>
              <a:rPr lang="en-US" sz="1200" dirty="0">
                <a:solidFill>
                  <a:srgbClr val="515354"/>
                </a:solidFill>
                <a:latin typeface="Roboto"/>
              </a:rPr>
              <a:t>(a) Identify three career opportunities that would use skills and knowledge in cooking. Pick 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br>
              <a:rPr lang="en-US" sz="1200" dirty="0">
                <a:solidFill>
                  <a:srgbClr val="515354"/>
                </a:solidFill>
                <a:latin typeface="Roboto"/>
              </a:rPr>
            </a:br>
            <a:endParaRPr lang="en-US" sz="1200" dirty="0"/>
          </a:p>
        </p:txBody>
      </p:sp>
    </p:spTree>
    <p:extLst>
      <p:ext uri="{BB962C8B-B14F-4D97-AF65-F5344CB8AC3E}">
        <p14:creationId xmlns:p14="http://schemas.microsoft.com/office/powerpoint/2010/main" val="157355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8418" y="2688610"/>
            <a:ext cx="4844083" cy="1015663"/>
          </a:xfrm>
          <a:prstGeom prst="rect">
            <a:avLst/>
          </a:prstGeom>
          <a:noFill/>
        </p:spPr>
        <p:txBody>
          <a:bodyPr wrap="none" rtlCol="0">
            <a:spAutoFit/>
          </a:bodyPr>
          <a:lstStyle/>
          <a:p>
            <a:r>
              <a:rPr lang="en-US" sz="6000" b="1" dirty="0" smtClean="0"/>
              <a:t>Scout Answers</a:t>
            </a:r>
            <a:endParaRPr lang="en-US" sz="6000" b="1" dirty="0"/>
          </a:p>
        </p:txBody>
      </p:sp>
    </p:spTree>
    <p:extLst>
      <p:ext uri="{BB962C8B-B14F-4D97-AF65-F5344CB8AC3E}">
        <p14:creationId xmlns:p14="http://schemas.microsoft.com/office/powerpoint/2010/main" val="1297334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1754326"/>
          </a:xfrm>
          <a:prstGeom prst="rect">
            <a:avLst/>
          </a:prstGeom>
        </p:spPr>
        <p:txBody>
          <a:bodyPr wrap="square">
            <a:spAutoFit/>
          </a:bodyPr>
          <a:lstStyle/>
          <a:p>
            <a:r>
              <a:rPr lang="en-US" b="1" dirty="0" smtClean="0">
                <a:solidFill>
                  <a:srgbClr val="515354"/>
                </a:solidFill>
                <a:latin typeface="Roboto"/>
              </a:rPr>
              <a:t>1</a:t>
            </a:r>
            <a:r>
              <a:rPr lang="en-US" b="1" dirty="0">
                <a:solidFill>
                  <a:srgbClr val="515354"/>
                </a:solidFill>
                <a:latin typeface="Roboto"/>
              </a:rPr>
              <a:t>. Health and safety. Do the following:</a:t>
            </a:r>
          </a:p>
          <a:p>
            <a:pPr>
              <a:buFont typeface="Arial" panose="020B0604020202020204" pitchFamily="34" charset="0"/>
              <a:buChar char="•"/>
            </a:pPr>
            <a:r>
              <a:rPr lang="en-US" dirty="0">
                <a:solidFill>
                  <a:srgbClr val="515354"/>
                </a:solidFill>
                <a:latin typeface="Roboto"/>
              </a:rPr>
              <a:t>(a) Explain to your counselor the most likely hazards you may encounter while participating in cooking activities and what you should do to anticipate, help prevent, mitigate, and respond to these hazards</a:t>
            </a:r>
            <a:r>
              <a:rPr lang="en-US" dirty="0" smtClean="0">
                <a:solidFill>
                  <a:srgbClr val="515354"/>
                </a:solidFill>
                <a:latin typeface="Roboto"/>
              </a:rPr>
              <a:t>.</a:t>
            </a:r>
          </a:p>
          <a:p>
            <a:r>
              <a:rPr lang="en-US" dirty="0">
                <a:solidFill>
                  <a:srgbClr val="515354"/>
                </a:solidFill>
                <a:latin typeface="Roboto"/>
              </a:rPr>
              <a:t/>
            </a:r>
            <a:br>
              <a:rPr lang="en-US" dirty="0">
                <a:solidFill>
                  <a:srgbClr val="515354"/>
                </a:solidFill>
                <a:latin typeface="Roboto"/>
              </a:rPr>
            </a:br>
            <a:r>
              <a:rPr lang="en-US" dirty="0"/>
              <a:t/>
            </a:r>
            <a:br>
              <a:rPr lang="en-US" dirty="0"/>
            </a:br>
            <a:endParaRPr lang="en-US" dirty="0" smtClean="0">
              <a:solidFill>
                <a:srgbClr val="515354"/>
              </a:solidFill>
              <a:latin typeface="Roboto"/>
            </a:endParaRPr>
          </a:p>
        </p:txBody>
      </p:sp>
      <p:sp>
        <p:nvSpPr>
          <p:cNvPr id="3" name="Rectangle 2"/>
          <p:cNvSpPr/>
          <p:nvPr/>
        </p:nvSpPr>
        <p:spPr>
          <a:xfrm>
            <a:off x="527414" y="1682128"/>
            <a:ext cx="10904562" cy="4401205"/>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2800" dirty="0"/>
              <a:t>The most common cooking hazards are </a:t>
            </a:r>
            <a:r>
              <a:rPr lang="en-US" sz="2800" u="sng" dirty="0"/>
              <a:t>burns</a:t>
            </a:r>
            <a:r>
              <a:rPr lang="en-US" sz="2800" dirty="0"/>
              <a:t>, </a:t>
            </a:r>
            <a:r>
              <a:rPr lang="en-US" sz="2800" u="sng" dirty="0"/>
              <a:t>cuts,</a:t>
            </a:r>
            <a:r>
              <a:rPr lang="en-US" sz="2800" dirty="0"/>
              <a:t> </a:t>
            </a:r>
            <a:r>
              <a:rPr lang="en-US" sz="2800" u="sng" dirty="0"/>
              <a:t>fire</a:t>
            </a:r>
            <a:r>
              <a:rPr lang="en-US" sz="2800" dirty="0"/>
              <a:t>, </a:t>
            </a:r>
            <a:r>
              <a:rPr lang="en-US" sz="2800" u="sng" dirty="0"/>
              <a:t>foodborne illness</a:t>
            </a:r>
            <a:r>
              <a:rPr lang="en-US" sz="2800" dirty="0"/>
              <a:t>, and </a:t>
            </a:r>
            <a:r>
              <a:rPr lang="en-US" sz="2800" u="sng" dirty="0"/>
              <a:t>slips/trip</a:t>
            </a:r>
            <a:r>
              <a:rPr lang="en-US" sz="2800" dirty="0"/>
              <a:t>s</a:t>
            </a:r>
            <a:r>
              <a:rPr lang="en-US" sz="2800" dirty="0">
                <a:solidFill>
                  <a:srgbClr val="0A0A0A"/>
                </a:solidFill>
                <a:latin typeface="Google Sans"/>
              </a:rPr>
              <a:t>. </a:t>
            </a:r>
            <a:endParaRPr lang="en-US" sz="2800" dirty="0" smtClean="0">
              <a:solidFill>
                <a:srgbClr val="0A0A0A"/>
              </a:solidFill>
              <a:latin typeface="Google Sans"/>
            </a:endParaRPr>
          </a:p>
          <a:p>
            <a:endParaRPr lang="en-US" sz="2800" dirty="0">
              <a:solidFill>
                <a:srgbClr val="0A0A0A"/>
              </a:solidFill>
              <a:latin typeface="Google Sans"/>
            </a:endParaRPr>
          </a:p>
          <a:p>
            <a:r>
              <a:rPr lang="en-US" sz="2800" dirty="0" smtClean="0">
                <a:solidFill>
                  <a:srgbClr val="0A0A0A"/>
                </a:solidFill>
                <a:latin typeface="Google Sans"/>
              </a:rPr>
              <a:t>Prevent </a:t>
            </a:r>
            <a:r>
              <a:rPr lang="en-US" sz="2800" dirty="0">
                <a:solidFill>
                  <a:srgbClr val="0A0A0A"/>
                </a:solidFill>
                <a:latin typeface="Google Sans"/>
              </a:rPr>
              <a:t>them by keeping workspaces clean, turning pot handles inward, using sharp knives, separating raw meats, and wearing proper footwear. </a:t>
            </a:r>
            <a:endParaRPr lang="en-US" sz="2800" dirty="0" smtClean="0">
              <a:solidFill>
                <a:srgbClr val="0A0A0A"/>
              </a:solidFill>
              <a:latin typeface="Google Sans"/>
            </a:endParaRPr>
          </a:p>
          <a:p>
            <a:endParaRPr lang="en-US" sz="2800" dirty="0">
              <a:solidFill>
                <a:srgbClr val="0A0A0A"/>
              </a:solidFill>
              <a:latin typeface="Google Sans"/>
            </a:endParaRPr>
          </a:p>
          <a:p>
            <a:r>
              <a:rPr lang="en-US" sz="2800" dirty="0" smtClean="0">
                <a:solidFill>
                  <a:srgbClr val="0A0A0A"/>
                </a:solidFill>
                <a:latin typeface="Google Sans"/>
              </a:rPr>
              <a:t>In </a:t>
            </a:r>
            <a:r>
              <a:rPr lang="en-US" sz="2800" dirty="0">
                <a:solidFill>
                  <a:srgbClr val="0A0A0A"/>
                </a:solidFill>
                <a:latin typeface="Google Sans"/>
              </a:rPr>
              <a:t>case of emergency, immediately apply first aid: cool burns with water, use direct pressure on cuts, and move people away from fires. </a:t>
            </a:r>
            <a:endParaRPr lang="en-US" sz="2800" dirty="0"/>
          </a:p>
        </p:txBody>
      </p:sp>
    </p:spTree>
    <p:extLst>
      <p:ext uri="{BB962C8B-B14F-4D97-AF65-F5344CB8AC3E}">
        <p14:creationId xmlns:p14="http://schemas.microsoft.com/office/powerpoint/2010/main" val="1620446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923330"/>
          </a:xfrm>
          <a:prstGeom prst="rect">
            <a:avLst/>
          </a:prstGeom>
          <a:solidFill>
            <a:srgbClr val="FFFF00"/>
          </a:solidFill>
        </p:spPr>
        <p:txBody>
          <a:bodyPr wrap="square">
            <a:spAutoFit/>
          </a:bodyPr>
          <a:lstStyle/>
          <a:p>
            <a:r>
              <a:rPr lang="en-US" sz="1200" b="1" dirty="0" smtClean="0">
                <a:solidFill>
                  <a:srgbClr val="515354"/>
                </a:solidFill>
                <a:latin typeface="Roboto"/>
              </a:rPr>
              <a:t>1</a:t>
            </a:r>
            <a:r>
              <a:rPr lang="en-US" sz="1200" b="1" dirty="0">
                <a:solidFill>
                  <a:srgbClr val="515354"/>
                </a:solidFill>
                <a:latin typeface="Roboto"/>
              </a:rPr>
              <a:t>. Health and safety. Do the following</a:t>
            </a:r>
            <a:r>
              <a:rPr lang="en-US" sz="1200" dirty="0" smtClean="0">
                <a:solidFill>
                  <a:srgbClr val="515354"/>
                </a:solidFill>
                <a:latin typeface="Roboto"/>
              </a:rPr>
              <a:t>: </a:t>
            </a:r>
            <a:r>
              <a:rPr lang="en-US" dirty="0" smtClean="0">
                <a:solidFill>
                  <a:srgbClr val="FF0000"/>
                </a:solidFill>
                <a:latin typeface="Roboto"/>
              </a:rPr>
              <a:t> (</a:t>
            </a:r>
            <a:r>
              <a:rPr lang="en-US" dirty="0">
                <a:solidFill>
                  <a:srgbClr val="FF0000"/>
                </a:solidFill>
                <a:latin typeface="Roboto"/>
              </a:rPr>
              <a:t>b) </a:t>
            </a:r>
            <a:r>
              <a:rPr lang="en-US" sz="1200" dirty="0">
                <a:solidFill>
                  <a:srgbClr val="515354"/>
                </a:solidFill>
                <a:latin typeface="Roboto"/>
              </a:rPr>
              <a:t>Show that you know first aid for and how to prevent injuries or illnesses that could occur while preparing meals and eating, including burns and scalds, cuts, choking, and allergic reactions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p:txBody>
      </p:sp>
      <p:sp>
        <p:nvSpPr>
          <p:cNvPr id="4" name="Rectangle 1"/>
          <p:cNvSpPr>
            <a:spLocks noChangeArrowheads="1"/>
          </p:cNvSpPr>
          <p:nvPr/>
        </p:nvSpPr>
        <p:spPr bwMode="auto">
          <a:xfrm>
            <a:off x="347663" y="890987"/>
            <a:ext cx="11568864" cy="55399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01D35"/>
                </a:solidFill>
                <a:effectLst/>
                <a:latin typeface="Google Sans"/>
              </a:rPr>
              <a:t>1. Burns and Scalds </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Prevention:</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"Kid-Free Zone":</a:t>
            </a:r>
            <a:r>
              <a:rPr kumimoji="0" lang="en-US" altLang="en-US" sz="900" b="0" i="0" u="none" strike="noStrike" cap="none" normalizeH="0" baseline="0" dirty="0" smtClean="0">
                <a:ln>
                  <a:noFill/>
                </a:ln>
                <a:solidFill>
                  <a:srgbClr val="0A0A0A"/>
                </a:solidFill>
                <a:effectLst/>
                <a:latin typeface="Google Sans"/>
              </a:rPr>
              <a:t> Keep children and pets at least 3 feet away from the stove.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Handle Direction:</a:t>
            </a:r>
            <a:r>
              <a:rPr kumimoji="0" lang="en-US" altLang="en-US" sz="900" b="0" i="0" u="none" strike="noStrike" cap="none" normalizeH="0" baseline="0" dirty="0" smtClean="0">
                <a:ln>
                  <a:noFill/>
                </a:ln>
                <a:solidFill>
                  <a:srgbClr val="0A0A0A"/>
                </a:solidFill>
                <a:effectLst/>
                <a:latin typeface="Google Sans"/>
              </a:rPr>
              <a:t> Turn pot handles toward the back or center of the stove to prevent knocking them over.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Dry Mitts Only:</a:t>
            </a:r>
            <a:r>
              <a:rPr kumimoji="0" lang="en-US" altLang="en-US" sz="900" b="0" i="0" u="none" strike="noStrike" cap="none" normalizeH="0" baseline="0" dirty="0" smtClean="0">
                <a:ln>
                  <a:noFill/>
                </a:ln>
                <a:solidFill>
                  <a:srgbClr val="0A0A0A"/>
                </a:solidFill>
                <a:effectLst/>
                <a:latin typeface="Google Sans"/>
              </a:rPr>
              <a:t> Use dry oven mitts or potholders; wet ones can cause immediate scalds.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Clothing:</a:t>
            </a:r>
            <a:r>
              <a:rPr kumimoji="0" lang="en-US" altLang="en-US" sz="900" b="0" i="0" u="none" strike="noStrike" cap="none" normalizeH="0" baseline="0" dirty="0" smtClean="0">
                <a:ln>
                  <a:noFill/>
                </a:ln>
                <a:solidFill>
                  <a:srgbClr val="0A0A0A"/>
                </a:solidFill>
                <a:effectLst/>
                <a:latin typeface="Google Sans"/>
              </a:rPr>
              <a:t> Wear short or tight-fitting sleeves to avoid catching clothes on fire or in food.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Microwave Safety:</a:t>
            </a:r>
            <a:r>
              <a:rPr kumimoji="0" lang="en-US" altLang="en-US" sz="900" b="0" i="0" u="none" strike="noStrike" cap="none" normalizeH="0" baseline="0" dirty="0" smtClean="0">
                <a:ln>
                  <a:noFill/>
                </a:ln>
                <a:solidFill>
                  <a:srgbClr val="0A0A0A"/>
                </a:solidFill>
                <a:effectLst/>
                <a:latin typeface="Google Sans"/>
              </a:rPr>
              <a:t> Open containers slowly, facing away from you, to allow steam to escape.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First Aid:</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Cool the Burn:</a:t>
            </a:r>
            <a:r>
              <a:rPr kumimoji="0" lang="en-US" altLang="en-US" sz="900" b="0" i="0" u="none" strike="noStrike" cap="none" normalizeH="0" baseline="0" dirty="0" smtClean="0">
                <a:ln>
                  <a:noFill/>
                </a:ln>
                <a:solidFill>
                  <a:srgbClr val="0A0A0A"/>
                </a:solidFill>
                <a:effectLst/>
                <a:latin typeface="Google Sans"/>
              </a:rPr>
              <a:t> Immediately run cool (not cold) water over the burn for 20 minutes.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Remove Restrictions:</a:t>
            </a:r>
            <a:r>
              <a:rPr kumimoji="0" lang="en-US" altLang="en-US" sz="900" b="0" i="0" u="none" strike="noStrike" cap="none" normalizeH="0" baseline="0" dirty="0" smtClean="0">
                <a:ln>
                  <a:noFill/>
                </a:ln>
                <a:solidFill>
                  <a:srgbClr val="0A0A0A"/>
                </a:solidFill>
                <a:effectLst/>
                <a:latin typeface="Google Sans"/>
              </a:rPr>
              <a:t> Remove jewelry or tight clothing near the burn, </a:t>
            </a:r>
            <a:r>
              <a:rPr kumimoji="0" lang="en-US" altLang="en-US" sz="900" b="0" i="1" u="none" strike="noStrike" cap="none" normalizeH="0" baseline="0" dirty="0" smtClean="0">
                <a:ln>
                  <a:noFill/>
                </a:ln>
                <a:solidFill>
                  <a:srgbClr val="0A0A0A"/>
                </a:solidFill>
                <a:effectLst/>
                <a:latin typeface="Google Sans"/>
              </a:rPr>
              <a:t>unless</a:t>
            </a:r>
            <a:r>
              <a:rPr kumimoji="0" lang="en-US" altLang="en-US" sz="900" b="0" i="0" u="none" strike="noStrike" cap="none" normalizeH="0" baseline="0" dirty="0" smtClean="0">
                <a:ln>
                  <a:noFill/>
                </a:ln>
                <a:solidFill>
                  <a:srgbClr val="0A0A0A"/>
                </a:solidFill>
                <a:effectLst/>
                <a:latin typeface="Google Sans"/>
              </a:rPr>
              <a:t> they are stuck to the skin.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Do Not Use Ice:</a:t>
            </a:r>
            <a:r>
              <a:rPr kumimoji="0" lang="en-US" altLang="en-US" sz="900" b="0" i="0" u="none" strike="noStrike" cap="none" normalizeH="0" baseline="0" dirty="0" smtClean="0">
                <a:ln>
                  <a:noFill/>
                </a:ln>
                <a:solidFill>
                  <a:srgbClr val="0A0A0A"/>
                </a:solidFill>
                <a:effectLst/>
                <a:latin typeface="Google Sans"/>
              </a:rPr>
              <a:t> Avoid ice, butter, or creams, which can damage the skin or hold in heat.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Cover:</a:t>
            </a:r>
            <a:r>
              <a:rPr kumimoji="0" lang="en-US" altLang="en-US" sz="900" b="0" i="0" u="none" strike="noStrike" cap="none" normalizeH="0" baseline="0" dirty="0" smtClean="0">
                <a:ln>
                  <a:noFill/>
                </a:ln>
                <a:solidFill>
                  <a:srgbClr val="0A0A0A"/>
                </a:solidFill>
                <a:effectLst/>
                <a:latin typeface="Google Sans"/>
              </a:rPr>
              <a:t> Cover the area loosely with a sterile, non-stick bandage or plastic wrap.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Seek Help:</a:t>
            </a:r>
            <a:r>
              <a:rPr kumimoji="0" lang="en-US" altLang="en-US" sz="900" b="0" i="0" u="none" strike="noStrike" cap="none" normalizeH="0" baseline="0" dirty="0" smtClean="0">
                <a:ln>
                  <a:noFill/>
                </a:ln>
                <a:solidFill>
                  <a:srgbClr val="0A0A0A"/>
                </a:solidFill>
                <a:effectLst/>
                <a:latin typeface="Google Sans"/>
              </a:rPr>
              <a:t> Seek medical attention for large burns, blistering, or deep pain.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A0A0A"/>
                </a:solidFill>
                <a:effectLst/>
                <a:latin typeface="Google Sans"/>
              </a:rPr>
              <a:t>“Cool the burn with COOL, not cold, water to help stop the burning process. Remove all clothing from the injured area and cover it with a clean dry sheet or bandage.”</a:t>
            </a:r>
            <a:endParaRPr kumimoji="0" lang="en-US" altLang="en-US" sz="900" b="0" i="0" u="none" strike="noStrike" cap="none" normalizeH="0" baseline="0" dirty="0" smtClean="0">
              <a:ln>
                <a:noFill/>
              </a:ln>
              <a:solidFill>
                <a:srgbClr val="1A0DAB"/>
              </a:solidFill>
              <a:effectLst/>
              <a:latin typeface="Google Sans"/>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01D35"/>
                </a:solidFill>
                <a:effectLst/>
                <a:latin typeface="Google Sans"/>
              </a:rPr>
              <a:t>2. Cuts</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Prevention:</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Sharp Knives:</a:t>
            </a:r>
            <a:r>
              <a:rPr kumimoji="0" lang="en-US" altLang="en-US" sz="900" b="0" i="0" u="none" strike="noStrike" cap="none" normalizeH="0" baseline="0" dirty="0" smtClean="0">
                <a:ln>
                  <a:noFill/>
                </a:ln>
                <a:solidFill>
                  <a:srgbClr val="0A0A0A"/>
                </a:solidFill>
                <a:effectLst/>
                <a:latin typeface="Google Sans"/>
              </a:rPr>
              <a:t> Keep knives sharp, as dull knives slip easily.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Cutting Surface:</a:t>
            </a:r>
            <a:r>
              <a:rPr kumimoji="0" lang="en-US" altLang="en-US" sz="900" b="0" i="0" u="none" strike="noStrike" cap="none" normalizeH="0" baseline="0" dirty="0" smtClean="0">
                <a:ln>
                  <a:noFill/>
                </a:ln>
                <a:solidFill>
                  <a:srgbClr val="0A0A0A"/>
                </a:solidFill>
                <a:effectLst/>
                <a:latin typeface="Google Sans"/>
              </a:rPr>
              <a:t> Always use a stable cutting board; never cut food in your hand.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Knife Technique:</a:t>
            </a:r>
            <a:r>
              <a:rPr kumimoji="0" lang="en-US" altLang="en-US" sz="900" b="0" i="0" u="none" strike="noStrike" cap="none" normalizeH="0" baseline="0" dirty="0" smtClean="0">
                <a:ln>
                  <a:noFill/>
                </a:ln>
                <a:solidFill>
                  <a:srgbClr val="0A0A0A"/>
                </a:solidFill>
                <a:effectLst/>
                <a:latin typeface="Google Sans"/>
              </a:rPr>
              <a:t> Cut away from your body, keeping fingers curled under.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Clear Hazards:</a:t>
            </a:r>
            <a:r>
              <a:rPr kumimoji="0" lang="en-US" altLang="en-US" sz="900" b="0" i="0" u="none" strike="noStrike" cap="none" normalizeH="0" baseline="0" dirty="0" smtClean="0">
                <a:ln>
                  <a:noFill/>
                </a:ln>
                <a:solidFill>
                  <a:srgbClr val="0A0A0A"/>
                </a:solidFill>
                <a:effectLst/>
                <a:latin typeface="Google Sans"/>
              </a:rPr>
              <a:t> Do not leave knives soaking in a sink full of soapy water.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First Aid:</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Stop Bleeding:</a:t>
            </a:r>
            <a:r>
              <a:rPr kumimoji="0" lang="en-US" altLang="en-US" sz="900" b="0" i="0" u="none" strike="noStrike" cap="none" normalizeH="0" baseline="0" dirty="0" smtClean="0">
                <a:ln>
                  <a:noFill/>
                </a:ln>
                <a:solidFill>
                  <a:srgbClr val="0A0A0A"/>
                </a:solidFill>
                <a:effectLst/>
                <a:latin typeface="Google Sans"/>
              </a:rPr>
              <a:t> Apply direct, steady pressure with a clean cloth or gauze. Elevate the injured area.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Clean:</a:t>
            </a:r>
            <a:r>
              <a:rPr kumimoji="0" lang="en-US" altLang="en-US" sz="900" b="0" i="0" u="none" strike="noStrike" cap="none" normalizeH="0" baseline="0" dirty="0" smtClean="0">
                <a:ln>
                  <a:noFill/>
                </a:ln>
                <a:solidFill>
                  <a:srgbClr val="0A0A0A"/>
                </a:solidFill>
                <a:effectLst/>
                <a:latin typeface="Google Sans"/>
              </a:rPr>
              <a:t> Rinse the cut under clean running water for several minutes.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Dress:</a:t>
            </a:r>
            <a:r>
              <a:rPr kumimoji="0" lang="en-US" altLang="en-US" sz="900" b="0" i="0" u="none" strike="noStrike" cap="none" normalizeH="0" baseline="0" dirty="0" smtClean="0">
                <a:ln>
                  <a:noFill/>
                </a:ln>
                <a:solidFill>
                  <a:srgbClr val="0A0A0A"/>
                </a:solidFill>
                <a:effectLst/>
                <a:latin typeface="Google Sans"/>
              </a:rPr>
              <a:t> Apply a thin layer of antibiotic ointment and cover with a sterile bandage.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Seek Help:</a:t>
            </a:r>
            <a:r>
              <a:rPr kumimoji="0" lang="en-US" altLang="en-US" sz="900" b="0" i="0" u="none" strike="noStrike" cap="none" normalizeH="0" baseline="0" dirty="0" smtClean="0">
                <a:ln>
                  <a:noFill/>
                </a:ln>
                <a:solidFill>
                  <a:srgbClr val="0A0A0A"/>
                </a:solidFill>
                <a:effectLst/>
                <a:latin typeface="Google Sans"/>
              </a:rPr>
              <a:t> Seek medical attention if the bleeding does not stop after 10 minutes, if the cut is deep, or if debris cannot be removed.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A0A0A"/>
                </a:solidFill>
                <a:effectLst/>
                <a:latin typeface="Google Sans"/>
              </a:rPr>
              <a:t>“If you cut yourself, the first thing you should do is apply pressure with a clean bandage or cloth, and keep that part of your body elevated above the heart, if possible.”</a:t>
            </a:r>
            <a:endParaRPr kumimoji="0" lang="en-US" altLang="en-US" sz="900" b="0" i="0" u="none" strike="noStrike" cap="none" normalizeH="0" baseline="0" dirty="0" smtClean="0">
              <a:ln>
                <a:noFill/>
              </a:ln>
              <a:solidFill>
                <a:srgbClr val="1A0DAB"/>
              </a:solidFill>
              <a:effectLst/>
              <a:latin typeface="Google Sans"/>
              <a:hlinkClick r:id="rId3"/>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1" i="0" u="none" strike="noStrike" cap="none" normalizeH="0" baseline="0" dirty="0" smtClean="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01D35"/>
                </a:solidFill>
                <a:effectLst/>
                <a:latin typeface="Google Sans"/>
              </a:rPr>
              <a:t>3. Choking</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Prevention:</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Chew Thoroughly:</a:t>
            </a:r>
            <a:r>
              <a:rPr kumimoji="0" lang="en-US" altLang="en-US" sz="900" b="0" i="0" u="none" strike="noStrike" cap="none" normalizeH="0" baseline="0" dirty="0" smtClean="0">
                <a:ln>
                  <a:noFill/>
                </a:ln>
                <a:solidFill>
                  <a:srgbClr val="0A0A0A"/>
                </a:solidFill>
                <a:effectLst/>
                <a:latin typeface="Google Sans"/>
              </a:rPr>
              <a:t> Take small bites and chew thoroughly, especially when wearing dentures.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Environment:</a:t>
            </a:r>
            <a:r>
              <a:rPr kumimoji="0" lang="en-US" altLang="en-US" sz="900" b="0" i="0" u="none" strike="noStrike" cap="none" normalizeH="0" baseline="0" dirty="0" smtClean="0">
                <a:ln>
                  <a:noFill/>
                </a:ln>
                <a:solidFill>
                  <a:srgbClr val="0A0A0A"/>
                </a:solidFill>
                <a:effectLst/>
                <a:latin typeface="Google Sans"/>
              </a:rPr>
              <a:t> Avoid talking or laughing loudly while chewing.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Child Safety:</a:t>
            </a:r>
            <a:r>
              <a:rPr kumimoji="0" lang="en-US" altLang="en-US" sz="900" b="0" i="0" u="none" strike="noStrike" cap="none" normalizeH="0" baseline="0" dirty="0" smtClean="0">
                <a:ln>
                  <a:noFill/>
                </a:ln>
                <a:solidFill>
                  <a:srgbClr val="0A0A0A"/>
                </a:solidFill>
                <a:effectLst/>
                <a:latin typeface="Google Sans"/>
              </a:rPr>
              <a:t> Cut food for children into small, manageable pieces.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smtClean="0">
                <a:ln>
                  <a:noFill/>
                </a:ln>
                <a:solidFill>
                  <a:srgbClr val="0A0A0A"/>
                </a:solidFill>
                <a:effectLst/>
                <a:latin typeface="Google Sans"/>
              </a:rPr>
              <a:t>First Aid:</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Assess:</a:t>
            </a:r>
            <a:r>
              <a:rPr kumimoji="0" lang="en-US" altLang="en-US" sz="900" b="0" i="0" u="none" strike="noStrike" cap="none" normalizeH="0" baseline="0" dirty="0" smtClean="0">
                <a:ln>
                  <a:noFill/>
                </a:ln>
                <a:solidFill>
                  <a:srgbClr val="0A0A0A"/>
                </a:solidFill>
                <a:effectLst/>
                <a:latin typeface="Google Sans"/>
              </a:rPr>
              <a:t> If the person can cough or speak, encourage them to keep coughing.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Back Blows:</a:t>
            </a:r>
            <a:r>
              <a:rPr kumimoji="0" lang="en-US" altLang="en-US" sz="900" b="0" i="0" u="none" strike="noStrike" cap="none" normalizeH="0" baseline="0" dirty="0" smtClean="0">
                <a:ln>
                  <a:noFill/>
                </a:ln>
                <a:solidFill>
                  <a:srgbClr val="0A0A0A"/>
                </a:solidFill>
                <a:effectLst/>
                <a:latin typeface="Google Sans"/>
              </a:rPr>
              <a:t> If they cannot breathe, deliver 5 firm back blows between the shoulder blades with the heel of your hand.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Abdominal Thrusts (Heimlich):</a:t>
            </a:r>
            <a:r>
              <a:rPr kumimoji="0" lang="en-US" altLang="en-US" sz="900" b="0" i="0" u="none" strike="noStrike" cap="none" normalizeH="0" baseline="0" dirty="0" smtClean="0">
                <a:ln>
                  <a:noFill/>
                </a:ln>
                <a:solidFill>
                  <a:srgbClr val="0A0A0A"/>
                </a:solidFill>
                <a:effectLst/>
                <a:latin typeface="Google Sans"/>
              </a:rPr>
              <a:t> Perform 5 quick, upward abdominal thrusts, just above the navel.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smtClean="0">
                <a:ln>
                  <a:noFill/>
                </a:ln>
                <a:solidFill>
                  <a:srgbClr val="0A0A0A"/>
                </a:solidFill>
                <a:effectLst/>
                <a:latin typeface="Google Sans"/>
              </a:rPr>
              <a:t>Call 911:</a:t>
            </a:r>
            <a:r>
              <a:rPr kumimoji="0" lang="en-US" altLang="en-US" sz="900" b="0" i="0" u="none" strike="noStrike" cap="none" normalizeH="0" baseline="0" dirty="0" smtClean="0">
                <a:ln>
                  <a:noFill/>
                </a:ln>
                <a:solidFill>
                  <a:srgbClr val="0A0A0A"/>
                </a:solidFill>
                <a:effectLst/>
                <a:latin typeface="Google Sans"/>
              </a:rPr>
              <a:t> If the blockage remains, call 911 immediately.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A0A0A"/>
                </a:solidFill>
                <a:effectLst/>
                <a:latin typeface="Google Sans"/>
              </a:rPr>
              <a:t>“If an adult or child (over age 1) shows signs of complete choking, tell someone else to call emergency services... If five back blows aren't enough, do up to five abdominal thrusts.”</a:t>
            </a:r>
            <a:endParaRPr kumimoji="0" lang="en-US" altLang="en-US" sz="900" b="0" i="0" u="none" strike="noStrike" cap="none" normalizeH="0" baseline="0" dirty="0" smtClean="0">
              <a:ln>
                <a:noFill/>
              </a:ln>
              <a:solidFill>
                <a:srgbClr val="1A0DAB"/>
              </a:solidFill>
              <a:effectLst/>
              <a:latin typeface="Google Sans"/>
              <a:hlinkClick r:id="rId4"/>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1" i="0" u="none" strike="noStrike" cap="none" normalizeH="0" baseline="0" dirty="0" smtClean="0">
              <a:ln>
                <a:noFill/>
              </a:ln>
              <a:solidFill>
                <a:srgbClr val="001D35"/>
              </a:solidFill>
              <a:effectLst/>
              <a:latin typeface="Google Sans"/>
            </a:endParaRPr>
          </a:p>
        </p:txBody>
      </p:sp>
      <p:sp>
        <p:nvSpPr>
          <p:cNvPr id="5" name="AutoShape 2" descr="data:image/png;base64,iVBORw0KGgoAAAANSUhEUgAAAIAAAACACAMAAAD04JH5AAAAJ1BMVEVHcExwVmphKW1hKW1hKW1hKW1hKW1hKW2cyGCcyGCcyGBhKW2cyGDLxaDSAAAAC3RSTlMAIeJCa5DBq8uLTK7QxkUAAATCSURBVHic7VuJjqQgEJVTEf//e1dQpDjkmLVgJ9mXzKTbbqwHdVLYy/KrQe6/afKV+SfmyT/s7CWfReBQFw89icFx3OqXms2Rr+5XTM9Yg+NZgGWhExhsx7E9b7jWo7Vwyj92/1aPZmDkH+C9MAwGRiRl5CtwgeihDKx8qAFrhlrTQfJ3K38LrnG7BHKg/EADTgd6SFq45IcauHUwJBxsN4HosrgI4BuiOnIasOFYjzBEcuQ1cMWiAWbgFBBrwKTEG6gR0SkgckIDrkcowclPTOBxRFxPeBYgNQFvBIhL8FggKAU8JP4S+AVIbXBZVvwl8PJTGwRWiOYIe5kA8wRWHAJAA6kTQDfQGoeAl59zgoAAjg4qBFxCRPMDYAI5LwwIoBhBlYAPBDilEbDBXBgICKBEgioBgUxg/00EUGyghwBOKOwggJMPt3YCOLVxORvDfIyUC8r1CIwDWJXxVibgQ/FnuWhXajuh9ktgsSQEBO4owMQqpVwF/5lFEAWM7qwAjMwiAQIXgAiQmk637F6TPZBusSm/BMWChC5M6hi0yzNJKv6auLteLMl4Kr6TgsqLh6uRGcWzYgMKbYrYq+KPSln+jhb/rE/fKiMdSOvyz0WoecSb9mNkrLBFvq6liablN0iNgNVl19XQtvwWydgWE7jwXix0yE+NoMkELrwZQk79NhJfATn8IDYCEoqg1ARhE4vPlymFrD+GEs4EsMdEya62tx6NKwaoFJxFAwk50wKtMQDyVSIaYr80FX3F3n8t5h0mZIHBM/NsootgElWoA6apaIlz7ElSkTu6qTfcw3EIb9ye7lyihAxI89y/AVtDBka+GnwAysE5E8nnd2ycRcPFYB+49iGItGF5lnhLYcqJ53/E+GHZ/p1sQtdJFLirUqmWE6xRgIwkezcOfw0bjMGsbZ7s3z/9EHc6CsRdmbotpVrwsAvDRasdEX4n5GjAUyuUi4r7HjIubolhX+fgy4G0iQKqWnqSeLsZcffITaAyEHYyM18DLR5bVq6muCPgBowLGfcAHvid4cmCwarQDFxlWBLm6+L67hIgcZqewW87gx4GyRQ69gXvXURSH3wj7cWK+qAbpb0ZaZ1HOonmvWHF0xsnkombbQOr+/PGmRQPLgtoaSKTljtlxrVsjxsDLXu1BPdB7jyAx19K0NFAzTvk+qgnt5K+S8azFDqrjvQm5w0eC83Nxfvwy+heBM1Om6qDXmj6/efrPBn902KDMG7gIrsoEkh6xUs4+gP4KY3qlocAESL7uXdfpEe6aici6CcmtCIARHEUHVSfD8A+NWMdBFDODXkHARQr7CGAcnZcJbDOJoD9/AA0wilPUEAC5VyAdXTaQQBnq10RAAMVTscDuFm5IMF6mg1IyBkZK/P7ArQ4RfTnF4JIkBEx4HnCcs2DXhAtcAlKWzPMx2qfWZY2p5i9LvY+S/HO7Us8lvbeoMBtuz6x4LVFg93wdEqIQ5G7jqsAA6fr6PKK7wEOMmvr+fYnCkhurdkYAwgYBNcuxYz66SNLdUDHGKADj8WxnGNgIv5tmRzkACEDYHG6pQH4LVY4ZTHIAQNIYIZ0gnzDwFkdnyIf/NiWzpF/MriWgM2SfzJg/v8cmNjb8fzKP4k/VBeNDxun+ecAAAAASUVORK5CYII="/>
          <p:cNvSpPr>
            <a:spLocks noChangeAspect="1" noChangeArrowheads="1"/>
          </p:cNvSpPr>
          <p:nvPr/>
        </p:nvSpPr>
        <p:spPr bwMode="auto">
          <a:xfrm>
            <a:off x="42863" y="-250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descr="data:image/png;base64,iVBORw0KGgoAAAANSUhEUgAAACAAAAAgCAYAAABzenr0AAADoUlEQVRYhcWXz2tcVRTHP+fcO29mkkySaYuSChFCpGahIIJQF11EKC1IrbhXXFVBSt0I7gwKFlxIRFpw4T9QUKrdRKRYNwV1oSi0xaS0FpuK5mfTTN7Mffe4yCR5E0fNBJ1+4S3efe+e7+ed89595wpNff3k2FDQ7F2Q5xQGDRCBinMshfjC+LdXPwGYPTl6qVpyhxbWMnYqacaKxoIZnwdzbw5/eO02gAJ89dSjB4PGmQHvX3IigxGwzantA3YiA6KBV6nu7XEvFjSb/u3U6EEA/eKJA/uj2cXBgisvhYzMbNvU9gF3oxCN+VrGvrIrx8jF3187sF99gdMD3pUWG60pFUCQNk9rIrKeUmHnR15/1DL2lF0paHbaYxxfyWL+ekxUtM85VKDfO5azejGHVk16HPs6rMPdemQtWKRZ9uU0Ahz3KlTyaS+q6loWr9QtXADxc2koa0F+yqXm7J259DFM7u3UXNViNHm27GWsFta9QjScUPFxW0F7nZJavDz+zbU32gUbmpw+s1PjvGZPju6tJDpWC1uljgZ++42GYUZpNyb/JDF61QmJa63dXwCg889sJzLBI4JXwXIlbwvwfygGe/3XlfCOjzHkx7sG8NCZmVvAre3jXQP4+YPR4ujgXU/Ntbz2XQMYTsJZst6XU7PV+wJgIv1UHEWynvxa3j2AaCmpkaatC492C+DvdN8BfAuBrP8BDekamB8ouBaCasExX88qXQNYqMcT+YHFRiib8mPXAMa/u/pRt8za6f6/hI2pkUsbJwIYUkU4Vzg883ZXAHy/P9QyUnWEm+mNbpgD+LC81aEI4BwYMv9fGynSQDaynANQhdjsSQ0gAzGqaxceGenIwUctktyTI1dmAe6892DvYLVviHojAphSJVqLuQr4GIki6EaTEpYzU8cxn9ixjgD6PWGufhl4GqBa6Tma9Mk5Vj0WIWRGuhKNZsPV3ClFBb53Jd1MwK4lbVo5kY1L22VJogA/+Exkwidy3geR0DADJEaI29vlf5GvG4Y1cu6RhhGCkdt2CGBFL0JBkNQmtHR4+rOwmE3ygMf3qDhdr41qZwcK2NY/JDMEBRVZjyfgFIplFfZ4GitxsvjKjfMeoHBk5lR9avSmYG/5svbvqisuCii5HZQ5EkEbgsat+qS1uBRXbaLn1evvb6Rka8rU472ZrD4TzR7GMJAd10GwUjSuF4/OfAqw9vHwCA33PJEUmhkSfila+qWcuL3Zlv0JArxnHhtp5JIAAAAASUVORK5CYII="/>
          <p:cNvSpPr>
            <a:spLocks noChangeAspect="1" noChangeArrowheads="1"/>
          </p:cNvSpPr>
          <p:nvPr/>
        </p:nvSpPr>
        <p:spPr bwMode="auto">
          <a:xfrm>
            <a:off x="42863" y="3349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data:image/png;base64,iVBORw0KGgoAAAANSUhEUgAAAIAAAACACAMAAAD04JH5AAAAP1BMVEVHcEz///8LhEIIeb////////////////////////////8Ab7sAezPH4fDG4tMug8MujVJmqNZosYaWyKyUw+IgGTgnAAAACnRSTlMAWf//Ey1D54u56vlDTQAAAyBJREFUeJztm2uTqjAMhrUFuRTk+v9/60FQ11wqJdb27E7f2W9Okqdp0EyWnE5YWX4uq+ILqspznpFwJPoSvP6aFoj3DJey+l70TVV5sYbPyy8e/kdFmVuOHyT8isAmoQwV/qaSVl/Q+AtBFjc+JggfH91ChPiA4BIjfl0/n4Us2PMHVeQxL+Cm0vYF1O6LehMYbV9I+Alo56Fz0NweNxpmxLA+izlMwNwZN3Xzh0b1vQpgAlpjtJuMeTqbXY3Mi9GWguUGwA9w27nGX9S1x41MB26hytANzAfi68dpREbPOziDlBxJgDbDepp2OGBkzAACnmEJHLqBRzpFRj9FIC8BLwDVqYgLUPxqAB0bIHoGEkCqgQSQaiAwANfibQDcR94BFpcD1b0hodJWBCEAbmd3Nds9SQCQlYscXbkBCOK7+nIEOJj/TXyzLAEwWhK/rjXrTAIAO2lnse16AkgACSABJIAEsAPA23gFgM4QAP8b7hcAjSoRAHsHPgFwc4UB2KGnRwA8KaUA69hXwz85gEGONGmuKQAz+NZSAL03LWcBuMm/DMDFDwsQUgng/wRor1gy58SNWxFep7FX/avUKAMYoZu+HydyFAow9U3TqAZICtAQ9dMewLREx5IDUFcNIsAA154a+QRQTQ9vAQNMjI1XAIVSgBsS3sYrwPiuI2JvwDMAvIMEkAASQAJIAL8C4IOGxFcGlAxAeQPAbYyb2N5CBEDaGCe5+XIDUOo4QWtxJQSg7eyOJrsnEcBSB2qkWn21zAeKaa4/A1C0x19irL6u/Ge+AW62vC9q9NbJBwAWXyKjBPA3AFRsgOgZSACpBv4IQCUH8FEDFXytN3wGSvRiM9tJW7WNe/jBkhUAzojO6NXuY77ubRrf/lpsYIdd5Ojl9iPpfCZTZHQvgQy/3s9NSnfPIjK6lwBZcLj2XIfH6LVPniRGtwTkzIrHbVruIDj4Fhk91q3Ikgv9fwFVjSUxemzdxV7zwVUQTM9Fp+irXvGX3aIQwKXL2AuP8Vc+Q98CXXplt+6+JX7tN/7i8ynI6nfxZvX7FH/5fWMIuv7/D1b869RzA1FMAAAAAElFTkSuQmCC"/>
          <p:cNvSpPr>
            <a:spLocks noChangeAspect="1" noChangeArrowheads="1"/>
          </p:cNvSpPr>
          <p:nvPr/>
        </p:nvSpPr>
        <p:spPr bwMode="auto">
          <a:xfrm>
            <a:off x="42863" y="2997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rot="16200000">
            <a:off x="7921749" y="2575051"/>
            <a:ext cx="6096000" cy="1615827"/>
          </a:xfrm>
          <a:prstGeom prst="rect">
            <a:avLst/>
          </a:prstGeom>
        </p:spPr>
        <p:txBody>
          <a:bodyPr>
            <a:spAutoFit/>
          </a:bodyPr>
          <a:lstStyle/>
          <a:p>
            <a:pPr lvl="0" eaLnBrk="0" fontAlgn="base" hangingPunct="0">
              <a:spcBef>
                <a:spcPct val="0"/>
              </a:spcBef>
              <a:spcAft>
                <a:spcPct val="0"/>
              </a:spcAft>
            </a:pPr>
            <a:r>
              <a:rPr lang="en-US" altLang="en-US" sz="900" b="1" dirty="0">
                <a:solidFill>
                  <a:srgbClr val="001D35"/>
                </a:solidFill>
                <a:latin typeface="Google Sans"/>
              </a:rPr>
              <a:t>4. Allergic Reactions</a:t>
            </a:r>
            <a:endParaRPr lang="en-US" altLang="en-US" sz="900" dirty="0"/>
          </a:p>
          <a:p>
            <a:pPr lvl="0" eaLnBrk="0" fontAlgn="base" hangingPunct="0">
              <a:spcBef>
                <a:spcPct val="0"/>
              </a:spcBef>
              <a:spcAft>
                <a:spcPct val="0"/>
              </a:spcAft>
            </a:pPr>
            <a:r>
              <a:rPr lang="en-US" altLang="en-US" sz="900" b="1" dirty="0">
                <a:solidFill>
                  <a:srgbClr val="0A0A0A"/>
                </a:solidFill>
                <a:latin typeface="Google Sans"/>
              </a:rPr>
              <a:t>Prevention:</a:t>
            </a:r>
            <a:endParaRPr lang="en-US" altLang="en-US" sz="900" dirty="0"/>
          </a:p>
          <a:p>
            <a:pPr lvl="0" eaLnBrk="0" fontAlgn="base" hangingPunct="0">
              <a:spcBef>
                <a:spcPct val="0"/>
              </a:spcBef>
              <a:spcAft>
                <a:spcPct val="0"/>
              </a:spcAft>
              <a:buFontTx/>
              <a:buChar char="•"/>
            </a:pPr>
            <a:r>
              <a:rPr lang="en-US" altLang="en-US" sz="900" b="1" dirty="0">
                <a:solidFill>
                  <a:srgbClr val="0A0A0A"/>
                </a:solidFill>
                <a:latin typeface="Google Sans"/>
              </a:rPr>
              <a:t>Label Reading:</a:t>
            </a:r>
            <a:r>
              <a:rPr lang="en-US" altLang="en-US" sz="900" dirty="0">
                <a:solidFill>
                  <a:srgbClr val="0A0A0A"/>
                </a:solidFill>
                <a:latin typeface="Google Sans"/>
              </a:rPr>
              <a:t> Carefully check all food ingredient labels for allergens.</a:t>
            </a:r>
          </a:p>
          <a:p>
            <a:pPr lvl="0" eaLnBrk="0" fontAlgn="base" hangingPunct="0">
              <a:spcBef>
                <a:spcPct val="0"/>
              </a:spcBef>
              <a:spcAft>
                <a:spcPct val="0"/>
              </a:spcAft>
              <a:buFontTx/>
              <a:buChar char="•"/>
            </a:pPr>
            <a:r>
              <a:rPr lang="en-US" altLang="en-US" sz="900" b="1" dirty="0">
                <a:solidFill>
                  <a:srgbClr val="0A0A0A"/>
                </a:solidFill>
                <a:latin typeface="Google Sans"/>
              </a:rPr>
              <a:t>Cross-Contact:</a:t>
            </a:r>
            <a:r>
              <a:rPr lang="en-US" altLang="en-US" sz="900" dirty="0">
                <a:solidFill>
                  <a:srgbClr val="0A0A0A"/>
                </a:solidFill>
                <a:latin typeface="Google Sans"/>
              </a:rPr>
              <a:t> Clean cutting boards and utensils thoroughly between tasks to prevent food cross-contact.</a:t>
            </a:r>
          </a:p>
          <a:p>
            <a:pPr lvl="0" eaLnBrk="0" fontAlgn="base" hangingPunct="0">
              <a:spcBef>
                <a:spcPct val="0"/>
              </a:spcBef>
              <a:spcAft>
                <a:spcPct val="0"/>
              </a:spcAft>
              <a:buFontTx/>
              <a:buChar char="•"/>
            </a:pPr>
            <a:r>
              <a:rPr lang="en-US" altLang="en-US" sz="900" b="1" dirty="0">
                <a:solidFill>
                  <a:srgbClr val="0A0A0A"/>
                </a:solidFill>
                <a:latin typeface="Google Sans"/>
              </a:rPr>
              <a:t>Communication:</a:t>
            </a:r>
            <a:r>
              <a:rPr lang="en-US" altLang="en-US" sz="900" dirty="0">
                <a:solidFill>
                  <a:srgbClr val="0A0A0A"/>
                </a:solidFill>
                <a:latin typeface="Google Sans"/>
              </a:rPr>
              <a:t> Clearly inform others of food allergies before they prepare or serve food. </a:t>
            </a:r>
          </a:p>
          <a:p>
            <a:pPr lvl="0" eaLnBrk="0" fontAlgn="base" hangingPunct="0">
              <a:spcBef>
                <a:spcPct val="0"/>
              </a:spcBef>
              <a:spcAft>
                <a:spcPct val="0"/>
              </a:spcAft>
            </a:pPr>
            <a:r>
              <a:rPr lang="en-US" altLang="en-US" sz="900" b="1" dirty="0">
                <a:solidFill>
                  <a:srgbClr val="0A0A0A"/>
                </a:solidFill>
                <a:latin typeface="Google Sans"/>
              </a:rPr>
              <a:t>First Aid:</a:t>
            </a:r>
            <a:endParaRPr lang="en-US" altLang="en-US" sz="900" dirty="0"/>
          </a:p>
          <a:p>
            <a:pPr lvl="0" eaLnBrk="0" fontAlgn="base" hangingPunct="0">
              <a:spcBef>
                <a:spcPct val="0"/>
              </a:spcBef>
              <a:spcAft>
                <a:spcPct val="0"/>
              </a:spcAft>
              <a:buFontTx/>
              <a:buChar char="•"/>
            </a:pPr>
            <a:r>
              <a:rPr lang="en-US" altLang="en-US" sz="900" b="1" dirty="0">
                <a:solidFill>
                  <a:srgbClr val="0A0A0A"/>
                </a:solidFill>
                <a:latin typeface="Google Sans"/>
              </a:rPr>
              <a:t>Mild Reaction:</a:t>
            </a:r>
            <a:r>
              <a:rPr lang="en-US" altLang="en-US" sz="900" dirty="0">
                <a:solidFill>
                  <a:srgbClr val="0A0A0A"/>
                </a:solidFill>
                <a:latin typeface="Google Sans"/>
              </a:rPr>
              <a:t> For mild symptoms (itching, hives), an antihistamine may be used if recommended by a doctor.</a:t>
            </a:r>
          </a:p>
          <a:p>
            <a:pPr lvl="0" eaLnBrk="0" fontAlgn="base" hangingPunct="0">
              <a:spcBef>
                <a:spcPct val="0"/>
              </a:spcBef>
              <a:spcAft>
                <a:spcPct val="0"/>
              </a:spcAft>
              <a:buFontTx/>
              <a:buChar char="•"/>
            </a:pPr>
            <a:r>
              <a:rPr lang="en-US" altLang="en-US" sz="900" b="1" dirty="0">
                <a:solidFill>
                  <a:srgbClr val="0A0A0A"/>
                </a:solidFill>
                <a:latin typeface="Google Sans"/>
              </a:rPr>
              <a:t>Severe Reaction (Anaphylaxis):</a:t>
            </a:r>
            <a:r>
              <a:rPr lang="en-US" altLang="en-US" sz="900" dirty="0">
                <a:solidFill>
                  <a:srgbClr val="0A0A0A"/>
                </a:solidFill>
                <a:latin typeface="Google Sans"/>
              </a:rPr>
              <a:t> Use an epinephrine injector (</a:t>
            </a:r>
            <a:r>
              <a:rPr lang="en-US" altLang="en-US" sz="900" dirty="0" err="1">
                <a:solidFill>
                  <a:srgbClr val="0A0A0A"/>
                </a:solidFill>
                <a:latin typeface="Google Sans"/>
              </a:rPr>
              <a:t>EpiPen</a:t>
            </a:r>
            <a:r>
              <a:rPr lang="en-US" altLang="en-US" sz="900" dirty="0">
                <a:solidFill>
                  <a:srgbClr val="0A0A0A"/>
                </a:solidFill>
                <a:latin typeface="Google Sans"/>
              </a:rPr>
              <a:t>) immediately if symptoms involve two or more body systems (e.g., breathing issues + hives).</a:t>
            </a:r>
          </a:p>
          <a:p>
            <a:pPr lvl="0" eaLnBrk="0" fontAlgn="base" hangingPunct="0">
              <a:spcBef>
                <a:spcPct val="0"/>
              </a:spcBef>
              <a:spcAft>
                <a:spcPct val="0"/>
              </a:spcAft>
              <a:buFontTx/>
              <a:buChar char="•"/>
            </a:pPr>
            <a:r>
              <a:rPr lang="en-US" altLang="en-US" sz="900" b="1" dirty="0">
                <a:solidFill>
                  <a:srgbClr val="0A0A0A"/>
                </a:solidFill>
                <a:latin typeface="Google Sans"/>
              </a:rPr>
              <a:t>Call 911:</a:t>
            </a:r>
            <a:r>
              <a:rPr lang="en-US" altLang="en-US" sz="900" dirty="0">
                <a:solidFill>
                  <a:srgbClr val="0A0A0A"/>
                </a:solidFill>
                <a:latin typeface="Google Sans"/>
              </a:rPr>
              <a:t> Call emergency services immediately, even if an </a:t>
            </a:r>
            <a:r>
              <a:rPr lang="en-US" altLang="en-US" sz="900" dirty="0" err="1">
                <a:solidFill>
                  <a:srgbClr val="0A0A0A"/>
                </a:solidFill>
                <a:latin typeface="Google Sans"/>
              </a:rPr>
              <a:t>EpiPen</a:t>
            </a:r>
            <a:r>
              <a:rPr lang="en-US" altLang="en-US" sz="900" dirty="0">
                <a:solidFill>
                  <a:srgbClr val="0A0A0A"/>
                </a:solidFill>
                <a:latin typeface="Google Sans"/>
              </a:rPr>
              <a:t> is used. </a:t>
            </a:r>
          </a:p>
          <a:p>
            <a:pPr lvl="0" eaLnBrk="0" fontAlgn="base" hangingPunct="0">
              <a:spcBef>
                <a:spcPct val="0"/>
              </a:spcBef>
              <a:spcAft>
                <a:spcPct val="0"/>
              </a:spcAft>
            </a:pPr>
            <a:r>
              <a:rPr lang="en-US" altLang="en-US" sz="900" dirty="0">
                <a:solidFill>
                  <a:srgbClr val="0A0A0A"/>
                </a:solidFill>
                <a:latin typeface="Google Sans"/>
              </a:rPr>
              <a:t>“The best treatment for a severe food-allergic reaction is epinephrine.”</a:t>
            </a:r>
          </a:p>
        </p:txBody>
      </p:sp>
    </p:spTree>
    <p:extLst>
      <p:ext uri="{BB962C8B-B14F-4D97-AF65-F5344CB8AC3E}">
        <p14:creationId xmlns:p14="http://schemas.microsoft.com/office/powerpoint/2010/main" val="656887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3" y="474345"/>
            <a:ext cx="11505063" cy="923330"/>
          </a:xfrm>
          <a:prstGeom prst="rect">
            <a:avLst/>
          </a:prstGeom>
        </p:spPr>
        <p:txBody>
          <a:bodyPr wrap="square">
            <a:spAutoFit/>
          </a:bodyPr>
          <a:lstStyle/>
          <a:p>
            <a:r>
              <a:rPr lang="en-US" b="1" dirty="0">
                <a:solidFill>
                  <a:srgbClr val="515354"/>
                </a:solidFill>
                <a:latin typeface="Roboto"/>
              </a:rPr>
              <a:t>1. Health and safety. Do the following</a:t>
            </a:r>
            <a:r>
              <a:rPr lang="en-US" b="1" dirty="0" smtClean="0">
                <a:solidFill>
                  <a:srgbClr val="515354"/>
                </a:solidFill>
                <a:latin typeface="Roboto"/>
              </a:rPr>
              <a:t>: </a:t>
            </a:r>
            <a:r>
              <a:rPr lang="en-US" dirty="0" smtClean="0">
                <a:solidFill>
                  <a:srgbClr val="515354"/>
                </a:solidFill>
                <a:latin typeface="Roboto"/>
              </a:rPr>
              <a:t>(</a:t>
            </a:r>
            <a:r>
              <a:rPr lang="en-US" dirty="0">
                <a:solidFill>
                  <a:srgbClr val="515354"/>
                </a:solidFill>
                <a:latin typeface="Roboto"/>
              </a:rPr>
              <a:t>c) Describe how meat, fish, chicken, eggs, dairy products, and fresh vegetables should be stored, transported, and properly prepared for cooking. Explain how to prevent cross-contamination</a:t>
            </a:r>
            <a:r>
              <a:rPr lang="en-US" dirty="0" smtClean="0">
                <a:solidFill>
                  <a:srgbClr val="515354"/>
                </a:solidFill>
                <a:latin typeface="Roboto"/>
              </a:rPr>
              <a:t>.</a:t>
            </a:r>
            <a:endParaRPr lang="en-US" dirty="0">
              <a:solidFill>
                <a:srgbClr val="515354"/>
              </a:solidFill>
              <a:latin typeface="Roboto"/>
            </a:endParaRPr>
          </a:p>
        </p:txBody>
      </p:sp>
      <p:sp>
        <p:nvSpPr>
          <p:cNvPr id="4" name="AutoShape 2" descr="data:image/gif;base64,R0lGODlhAQABAIAAAP///wAAACH5BAEAAAAALAAAAAABAAEAAAICRAEAOw=="/>
          <p:cNvSpPr>
            <a:spLocks noChangeAspect="1" noChangeArrowheads="1"/>
          </p:cNvSpPr>
          <p:nvPr/>
        </p:nvSpPr>
        <p:spPr bwMode="auto">
          <a:xfrm>
            <a:off x="428530" y="151845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3" descr="data:image/gif;base64,R0lGODlhAQABAIAAAP///wAAACH5BAEAAAAALAAAAAABAAEAAAICRAEAOw=="/>
          <p:cNvSpPr>
            <a:spLocks noChangeAspect="1" noChangeArrowheads="1"/>
          </p:cNvSpPr>
          <p:nvPr/>
        </p:nvSpPr>
        <p:spPr bwMode="auto">
          <a:xfrm>
            <a:off x="428530" y="261700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gif;base64,R0lGODlhAQABAIAAAP///wAAACH5BAEAAAAALAAAAAABAAEAAAICRAEAOw=="/>
          <p:cNvSpPr>
            <a:spLocks noChangeAspect="1" noChangeArrowheads="1"/>
          </p:cNvSpPr>
          <p:nvPr/>
        </p:nvSpPr>
        <p:spPr bwMode="auto">
          <a:xfrm>
            <a:off x="428530" y="371555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5"/>
          <p:cNvSpPr>
            <a:spLocks noChangeArrowheads="1"/>
          </p:cNvSpPr>
          <p:nvPr/>
        </p:nvSpPr>
        <p:spPr bwMode="auto">
          <a:xfrm>
            <a:off x="286603" y="1416677"/>
            <a:ext cx="11363136" cy="1200329"/>
          </a:xfrm>
          <a:prstGeom prst="rect">
            <a:avLst/>
          </a:prstGeom>
          <a:solidFill>
            <a:srgbClr val="FFFF00"/>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Safe food handling requires keeping raw meat, poultry, fish, and eggs separate from produce and dairy, storing them below 40∘F and cooking</a:t>
            </a:r>
            <a:r>
              <a:rPr kumimoji="0" lang="en-US" altLang="en-US" sz="1800" b="0" i="0" u="none" strike="noStrike" cap="none" normalizeH="0" dirty="0" smtClean="0">
                <a:ln>
                  <a:noFill/>
                </a:ln>
                <a:solidFill>
                  <a:schemeClr val="tx1"/>
                </a:solidFill>
                <a:effectLst/>
                <a:latin typeface="Arial" panose="020B0604020202020204" pitchFamily="34" charset="0"/>
              </a:rPr>
              <a:t> </a:t>
            </a:r>
            <a:r>
              <a:rPr kumimoji="0" lang="en-US" altLang="en-US" sz="1800" b="0" i="0" u="none" strike="noStrike" cap="none" normalizeH="0" baseline="0" dirty="0" smtClean="0">
                <a:ln>
                  <a:noFill/>
                </a:ln>
                <a:solidFill>
                  <a:schemeClr val="tx1"/>
                </a:solidFill>
                <a:effectLst/>
                <a:latin typeface="Arial" panose="020B0604020202020204" pitchFamily="34" charset="0"/>
              </a:rPr>
              <a:t>165∘F for chicken). Transport in insulated coolers with ice, and prevent cross-contamination by using separate cutting boards, washing hands/surfaces, and storing raw items on bottom shelves.  </a:t>
            </a:r>
          </a:p>
        </p:txBody>
      </p:sp>
      <p:sp>
        <p:nvSpPr>
          <p:cNvPr id="8" name="AutoShape 6" descr="data:image/gif;base64,R0lGODlhAQABAIAAAP///wAAACH5BAEAAAAALAAAAAABAAEAAAICRAEAOw=="/>
          <p:cNvSpPr>
            <a:spLocks noChangeAspect="1" noChangeArrowheads="1"/>
          </p:cNvSpPr>
          <p:nvPr/>
        </p:nvSpPr>
        <p:spPr bwMode="auto">
          <a:xfrm>
            <a:off x="155575" y="-16478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7" descr="data:image/gif;base64,R0lGODlhAQABAIAAAP///wAAACH5BAEAAAAALAAAAAABAAEAAAICRAEAOw=="/>
          <p:cNvSpPr>
            <a:spLocks noChangeAspect="1" noChangeArrowheads="1"/>
          </p:cNvSpPr>
          <p:nvPr/>
        </p:nvSpPr>
        <p:spPr bwMode="auto">
          <a:xfrm>
            <a:off x="155575" y="-549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data:image/gif;base64,R0lGODlhAQABAIAAAP///wAAACH5BAEAAAAALAAAAAABAAEAAAICRAEAOw=="/>
          <p:cNvSpPr>
            <a:spLocks noChangeAspect="1" noChangeArrowheads="1"/>
          </p:cNvSpPr>
          <p:nvPr/>
        </p:nvSpPr>
        <p:spPr bwMode="auto">
          <a:xfrm>
            <a:off x="155575" y="549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5" name="Picture 24"/>
          <p:cNvPicPr>
            <a:picLocks noChangeAspect="1"/>
          </p:cNvPicPr>
          <p:nvPr/>
        </p:nvPicPr>
        <p:blipFill rotWithShape="1">
          <a:blip r:embed="rId2"/>
          <a:srcRect l="7974" t="25887" r="45454" b="7322"/>
          <a:stretch/>
        </p:blipFill>
        <p:spPr>
          <a:xfrm>
            <a:off x="307975" y="2614108"/>
            <a:ext cx="4700753" cy="3790247"/>
          </a:xfrm>
          <a:prstGeom prst="rect">
            <a:avLst/>
          </a:prstGeom>
        </p:spPr>
      </p:pic>
      <p:pic>
        <p:nvPicPr>
          <p:cNvPr id="26" name="Picture 25"/>
          <p:cNvPicPr>
            <a:picLocks noChangeAspect="1"/>
          </p:cNvPicPr>
          <p:nvPr/>
        </p:nvPicPr>
        <p:blipFill rotWithShape="1">
          <a:blip r:embed="rId3"/>
          <a:srcRect l="8497" t="29245" r="43357" b="6390"/>
          <a:stretch/>
        </p:blipFill>
        <p:spPr>
          <a:xfrm>
            <a:off x="5505971" y="2715883"/>
            <a:ext cx="4907271" cy="3688472"/>
          </a:xfrm>
          <a:prstGeom prst="rect">
            <a:avLst/>
          </a:prstGeom>
        </p:spPr>
      </p:pic>
    </p:spTree>
    <p:extLst>
      <p:ext uri="{BB962C8B-B14F-4D97-AF65-F5344CB8AC3E}">
        <p14:creationId xmlns:p14="http://schemas.microsoft.com/office/powerpoint/2010/main" val="336070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3" y="474345"/>
            <a:ext cx="11505063" cy="923330"/>
          </a:xfrm>
          <a:prstGeom prst="rect">
            <a:avLst/>
          </a:prstGeom>
        </p:spPr>
        <p:txBody>
          <a:bodyPr wrap="square">
            <a:spAutoFit/>
          </a:bodyPr>
          <a:lstStyle/>
          <a:p>
            <a:r>
              <a:rPr lang="en-US" b="1" dirty="0">
                <a:solidFill>
                  <a:srgbClr val="515354"/>
                </a:solidFill>
                <a:latin typeface="Roboto"/>
              </a:rPr>
              <a:t>1. Health and safety. Do the following</a:t>
            </a:r>
            <a:r>
              <a:rPr lang="en-US" b="1" dirty="0" smtClean="0">
                <a:solidFill>
                  <a:srgbClr val="515354"/>
                </a:solidFill>
                <a:latin typeface="Roboto"/>
              </a:rPr>
              <a:t>: </a:t>
            </a:r>
            <a:r>
              <a:rPr lang="en-US" dirty="0" smtClean="0">
                <a:solidFill>
                  <a:srgbClr val="515354"/>
                </a:solidFill>
                <a:latin typeface="Roboto"/>
              </a:rPr>
              <a:t>(</a:t>
            </a:r>
            <a:r>
              <a:rPr lang="en-US" dirty="0">
                <a:solidFill>
                  <a:srgbClr val="515354"/>
                </a:solidFill>
                <a:latin typeface="Roboto"/>
              </a:rPr>
              <a:t>d) Discuss with your counselor food allergies, food intolerance, and food-related illnesses and diseases. Explain why someone who handles or prepares food needs to be aware of these concerns</a:t>
            </a:r>
            <a:r>
              <a:rPr lang="en-US" dirty="0" smtClean="0">
                <a:solidFill>
                  <a:srgbClr val="515354"/>
                </a:solidFill>
                <a:latin typeface="Roboto"/>
              </a:rPr>
              <a:t>.</a:t>
            </a:r>
            <a:endParaRPr lang="en-US" dirty="0"/>
          </a:p>
        </p:txBody>
      </p:sp>
      <p:sp>
        <p:nvSpPr>
          <p:cNvPr id="3" name="Rectangle 2"/>
          <p:cNvSpPr/>
          <p:nvPr/>
        </p:nvSpPr>
        <p:spPr>
          <a:xfrm>
            <a:off x="286603" y="1397675"/>
            <a:ext cx="11641540" cy="430887"/>
          </a:xfrm>
          <a:prstGeom prst="rect">
            <a:avLst/>
          </a:prstGeom>
          <a:solidFill>
            <a:srgbClr val="FFFF00"/>
          </a:solidFill>
          <a:ln>
            <a:solidFill>
              <a:schemeClr val="tx1"/>
            </a:solidFill>
          </a:ln>
        </p:spPr>
        <p:txBody>
          <a:bodyPr wrap="square">
            <a:spAutoFit/>
          </a:bodyPr>
          <a:lstStyle/>
          <a:p>
            <a:r>
              <a:rPr lang="en-US" sz="1100" dirty="0"/>
              <a:t>Food allergies (immune response), intolerances (digestive issue), and foodborne illnesses (bacteria/viruses) are critical safety concerns. Food handlers must be aware to prevent severe, sometimes fatal, allergic reactions or food poisoning</a:t>
            </a:r>
            <a:r>
              <a:rPr lang="en-US" sz="1100" dirty="0">
                <a:solidFill>
                  <a:srgbClr val="0A0A0A"/>
                </a:solidFill>
                <a:latin typeface="Google Sans"/>
              </a:rPr>
              <a:t>. Key practices include reading labels, preventing cross-contact/contamination, and maintaining strict hygiene to keep diners safe. </a:t>
            </a:r>
            <a:endParaRPr lang="en-US" sz="1100" dirty="0"/>
          </a:p>
        </p:txBody>
      </p:sp>
      <p:sp>
        <p:nvSpPr>
          <p:cNvPr id="4" name="Rectangle 1"/>
          <p:cNvSpPr>
            <a:spLocks noChangeArrowheads="1"/>
          </p:cNvSpPr>
          <p:nvPr/>
        </p:nvSpPr>
        <p:spPr bwMode="auto">
          <a:xfrm>
            <a:off x="559557" y="2344090"/>
            <a:ext cx="11368586" cy="35548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A0A0A"/>
                </a:solidFill>
                <a:effectLst/>
                <a:latin typeface="Google Sans"/>
                <a:hlinkClick r:id="rId2"/>
              </a:rPr>
              <a:t>Food Allergies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Definition:</a:t>
            </a:r>
            <a:r>
              <a:rPr kumimoji="0" lang="en-US" altLang="en-US" sz="1100" b="0" i="0" u="none" strike="noStrike" cap="none" normalizeH="0" baseline="0" dirty="0" smtClean="0">
                <a:ln>
                  <a:noFill/>
                </a:ln>
                <a:solidFill>
                  <a:srgbClr val="0A0A0A"/>
                </a:solidFill>
                <a:effectLst/>
                <a:latin typeface="Google Sans"/>
              </a:rPr>
              <a:t> An immune system reaction that occurs shortly after eating a specific food.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Symptoms:</a:t>
            </a:r>
            <a:r>
              <a:rPr kumimoji="0" lang="en-US" altLang="en-US" sz="1100" b="0" i="0" u="none" strike="noStrike" cap="none" normalizeH="0" baseline="0" dirty="0" smtClean="0">
                <a:ln>
                  <a:noFill/>
                </a:ln>
                <a:solidFill>
                  <a:srgbClr val="0A0A0A"/>
                </a:solidFill>
                <a:effectLst/>
                <a:latin typeface="Google Sans"/>
              </a:rPr>
              <a:t> Can range from itchy skin or hives to life-threatening anaphylaxis, including throat swelling, difficulty breathing, and shock.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Key Action:</a:t>
            </a:r>
            <a:r>
              <a:rPr kumimoji="0" lang="en-US" altLang="en-US" sz="1100" b="0" i="0" u="none" strike="noStrike" cap="none" normalizeH="0" baseline="0" dirty="0" smtClean="0">
                <a:ln>
                  <a:noFill/>
                </a:ln>
                <a:solidFill>
                  <a:srgbClr val="0A0A0A"/>
                </a:solidFill>
                <a:effectLst/>
                <a:latin typeface="Google Sans"/>
              </a:rPr>
              <a:t> Even microscopic amounts can cause a reaction. Common allergens include peanuts, tree nuts, milk, eggs, wheat, soy, and shellfish.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1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A0A0A"/>
                </a:solidFill>
                <a:effectLst/>
                <a:latin typeface="Google Sans"/>
                <a:hlinkClick r:id="rId3"/>
              </a:rPr>
              <a:t>Food Intolerance</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Definition:</a:t>
            </a:r>
            <a:r>
              <a:rPr kumimoji="0" lang="en-US" altLang="en-US" sz="1100" b="0" i="0" u="none" strike="noStrike" cap="none" normalizeH="0" baseline="0" dirty="0" smtClean="0">
                <a:ln>
                  <a:noFill/>
                </a:ln>
                <a:solidFill>
                  <a:srgbClr val="0A0A0A"/>
                </a:solidFill>
                <a:effectLst/>
                <a:latin typeface="Google Sans"/>
              </a:rPr>
              <a:t> A non-immune, usually digestive, reaction to food, such as lactose intolerance or sensitivity to gluten.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Symptoms:</a:t>
            </a:r>
            <a:r>
              <a:rPr kumimoji="0" lang="en-US" altLang="en-US" sz="1100" b="0" i="0" u="none" strike="noStrike" cap="none" normalizeH="0" baseline="0" dirty="0" smtClean="0">
                <a:ln>
                  <a:noFill/>
                </a:ln>
                <a:solidFill>
                  <a:srgbClr val="0A0A0A"/>
                </a:solidFill>
                <a:effectLst/>
                <a:latin typeface="Google Sans"/>
              </a:rPr>
              <a:t> Generally include stomach cramps, bloating, diarrhea, or discomfort.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Key Action:</a:t>
            </a:r>
            <a:r>
              <a:rPr kumimoji="0" lang="en-US" altLang="en-US" sz="1100" b="0" i="0" u="none" strike="noStrike" cap="none" normalizeH="0" baseline="0" dirty="0" smtClean="0">
                <a:ln>
                  <a:noFill/>
                </a:ln>
                <a:solidFill>
                  <a:srgbClr val="0A0A0A"/>
                </a:solidFill>
                <a:effectLst/>
                <a:latin typeface="Google Sans"/>
              </a:rPr>
              <a:t> Generally less life-threatening than allergies but still causes significant discomfort; it is important to respect dietary restrictions.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1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A0A0A"/>
                </a:solidFill>
                <a:effectLst/>
                <a:latin typeface="Google Sans"/>
                <a:hlinkClick r:id="rId4"/>
              </a:rPr>
              <a:t>Foodborne Illnesses/Diseases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Definition:</a:t>
            </a:r>
            <a:r>
              <a:rPr kumimoji="0" lang="en-US" altLang="en-US" sz="1100" b="0" i="0" u="none" strike="noStrike" cap="none" normalizeH="0" baseline="0" dirty="0" smtClean="0">
                <a:ln>
                  <a:noFill/>
                </a:ln>
                <a:solidFill>
                  <a:srgbClr val="0A0A0A"/>
                </a:solidFill>
                <a:effectLst/>
                <a:latin typeface="Google Sans"/>
              </a:rPr>
              <a:t> Illnesses caused by consuming contaminated, spoiled, or poisonous food, such as </a:t>
            </a:r>
            <a:r>
              <a:rPr kumimoji="0" lang="en-US" altLang="en-US" sz="1100" b="0" i="1" u="none" strike="noStrike" cap="none" normalizeH="0" baseline="0" dirty="0" smtClean="0">
                <a:ln>
                  <a:noFill/>
                </a:ln>
                <a:solidFill>
                  <a:srgbClr val="0A0A0A"/>
                </a:solidFill>
                <a:effectLst/>
                <a:latin typeface="Google Sans"/>
              </a:rPr>
              <a:t>Salmonella</a:t>
            </a:r>
            <a:r>
              <a:rPr kumimoji="0" lang="en-US" altLang="en-US" sz="1100" b="0" i="0" u="none" strike="noStrike" cap="none" normalizeH="0" baseline="0" dirty="0" smtClean="0">
                <a:ln>
                  <a:noFill/>
                </a:ln>
                <a:solidFill>
                  <a:srgbClr val="0A0A0A"/>
                </a:solidFill>
                <a:effectLst/>
                <a:latin typeface="Google Sans"/>
              </a:rPr>
              <a:t>, </a:t>
            </a:r>
            <a:r>
              <a:rPr kumimoji="0" lang="en-US" altLang="en-US" sz="1100" b="0" i="1" u="none" strike="noStrike" cap="none" normalizeH="0" baseline="0" dirty="0" smtClean="0">
                <a:ln>
                  <a:noFill/>
                </a:ln>
                <a:solidFill>
                  <a:srgbClr val="0A0A0A"/>
                </a:solidFill>
                <a:effectLst/>
                <a:latin typeface="Google Sans"/>
              </a:rPr>
              <a:t>E. coli</a:t>
            </a:r>
            <a:r>
              <a:rPr kumimoji="0" lang="en-US" altLang="en-US" sz="1100" b="0" i="0" u="none" strike="noStrike" cap="none" normalizeH="0" baseline="0" dirty="0" smtClean="0">
                <a:ln>
                  <a:noFill/>
                </a:ln>
                <a:solidFill>
                  <a:srgbClr val="0A0A0A"/>
                </a:solidFill>
                <a:effectLst/>
                <a:latin typeface="Google Sans"/>
              </a:rPr>
              <a:t>, or </a:t>
            </a:r>
            <a:r>
              <a:rPr kumimoji="0" lang="en-US" altLang="en-US" sz="1100" b="0" i="1" u="none" strike="noStrike" cap="none" normalizeH="0" baseline="0" dirty="0" smtClean="0">
                <a:ln>
                  <a:noFill/>
                </a:ln>
                <a:solidFill>
                  <a:srgbClr val="0A0A0A"/>
                </a:solidFill>
                <a:effectLst/>
                <a:latin typeface="Google Sans"/>
              </a:rPr>
              <a:t>Norovirus</a:t>
            </a:r>
            <a:r>
              <a:rPr kumimoji="0" lang="en-US" altLang="en-US" sz="1100" b="0" i="0" u="none" strike="noStrike" cap="none" normalizeH="0" baseline="0" dirty="0" smtClean="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Symptoms:</a:t>
            </a:r>
            <a:r>
              <a:rPr kumimoji="0" lang="en-US" altLang="en-US" sz="1100" b="0" i="0" u="none" strike="noStrike" cap="none" normalizeH="0" baseline="0" dirty="0" smtClean="0">
                <a:ln>
                  <a:noFill/>
                </a:ln>
                <a:solidFill>
                  <a:srgbClr val="0A0A0A"/>
                </a:solidFill>
                <a:effectLst/>
                <a:latin typeface="Google Sans"/>
              </a:rPr>
              <a:t> Diarrhea, vomiting, fever, and abdominal cramps.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Key Action:</a:t>
            </a:r>
            <a:r>
              <a:rPr kumimoji="0" lang="en-US" altLang="en-US" sz="1100" b="0" i="0" u="none" strike="noStrike" cap="none" normalizeH="0" baseline="0" dirty="0" smtClean="0">
                <a:ln>
                  <a:noFill/>
                </a:ln>
                <a:solidFill>
                  <a:srgbClr val="0A0A0A"/>
                </a:solidFill>
                <a:effectLst/>
                <a:latin typeface="Google Sans"/>
              </a:rPr>
              <a:t> Prevented by proper storage (temperature control), cooking to safe temperatures, and avoiding cross-contamination between raw meat and other foods.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A0A0A"/>
                </a:solidFill>
                <a:effectLst/>
                <a:latin typeface="Google Sans"/>
              </a:rPr>
              <a:t>Why Food Handlers Must Be Aware</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Preventing Cross-Contact:</a:t>
            </a:r>
            <a:r>
              <a:rPr kumimoji="0" lang="en-US" altLang="en-US" sz="1100" b="0" i="0" u="none" strike="noStrike" cap="none" normalizeH="0" baseline="0" dirty="0" smtClean="0">
                <a:ln>
                  <a:noFill/>
                </a:ln>
                <a:solidFill>
                  <a:srgbClr val="0A0A0A"/>
                </a:solidFill>
                <a:effectLst/>
                <a:latin typeface="Google Sans"/>
              </a:rPr>
              <a:t> Allergens (unlike bacteria) are not destroyed by cooking. Food handlers must use separate, clean utensils, surfaces, and pans to avoid transferring allergens from one food to another.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Label Awareness:</a:t>
            </a:r>
            <a:r>
              <a:rPr kumimoji="0" lang="en-US" altLang="en-US" sz="1100" b="0" i="0" u="none" strike="noStrike" cap="none" normalizeH="0" baseline="0" dirty="0" smtClean="0">
                <a:ln>
                  <a:noFill/>
                </a:ln>
                <a:solidFill>
                  <a:srgbClr val="0A0A0A"/>
                </a:solidFill>
                <a:effectLst/>
                <a:latin typeface="Google Sans"/>
              </a:rPr>
              <a:t> Thoroughly checking ingredient labels ensures that hidden allergens are not served to allergic guests.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Health Safety:</a:t>
            </a:r>
            <a:r>
              <a:rPr kumimoji="0" lang="en-US" altLang="en-US" sz="1100" b="0" i="0" u="none" strike="noStrike" cap="none" normalizeH="0" baseline="0" dirty="0" smtClean="0">
                <a:ln>
                  <a:noFill/>
                </a:ln>
                <a:solidFill>
                  <a:srgbClr val="0A0A0A"/>
                </a:solidFill>
                <a:effectLst/>
                <a:latin typeface="Google Sans"/>
              </a:rPr>
              <a:t> Proper handwashing, storage, and preparation are crucial to preventing foodborne illnesses and managing, or avoiding, fatal allergic reactions.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rgbClr val="0A0A0A"/>
                </a:solidFill>
                <a:effectLst/>
                <a:latin typeface="Google Sans"/>
              </a:rPr>
              <a:t>Responsibility:</a:t>
            </a:r>
            <a:r>
              <a:rPr kumimoji="0" lang="en-US" altLang="en-US" sz="1100" b="0" i="0" u="none" strike="noStrike" cap="none" normalizeH="0" baseline="0" dirty="0" smtClean="0">
                <a:ln>
                  <a:noFill/>
                </a:ln>
                <a:solidFill>
                  <a:srgbClr val="0A0A0A"/>
                </a:solidFill>
                <a:effectLst/>
                <a:latin typeface="Google Sans"/>
              </a:rPr>
              <a:t> A person preparing food is responsible for the health of those consuming it; communicating with diners about allergies is essential.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235382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3" y="265799"/>
            <a:ext cx="11505063" cy="646331"/>
          </a:xfrm>
          <a:prstGeom prst="rect">
            <a:avLst/>
          </a:prstGeom>
        </p:spPr>
        <p:txBody>
          <a:bodyPr wrap="square">
            <a:spAutoFit/>
          </a:bodyPr>
          <a:lstStyle/>
          <a:p>
            <a:r>
              <a:rPr lang="en-US" b="1" dirty="0">
                <a:solidFill>
                  <a:srgbClr val="515354"/>
                </a:solidFill>
                <a:latin typeface="Roboto"/>
              </a:rPr>
              <a:t>1. Health and safety. Do the following</a:t>
            </a:r>
            <a:r>
              <a:rPr lang="en-US" b="1" dirty="0" smtClean="0">
                <a:solidFill>
                  <a:srgbClr val="515354"/>
                </a:solidFill>
                <a:latin typeface="Roboto"/>
              </a:rPr>
              <a:t>:</a:t>
            </a:r>
            <a:r>
              <a:rPr lang="en-US" dirty="0" smtClean="0">
                <a:solidFill>
                  <a:srgbClr val="515354"/>
                </a:solidFill>
                <a:latin typeface="Roboto"/>
              </a:rPr>
              <a:t>(</a:t>
            </a:r>
            <a:r>
              <a:rPr lang="en-US" dirty="0">
                <a:solidFill>
                  <a:srgbClr val="515354"/>
                </a:solidFill>
                <a:latin typeface="Roboto"/>
              </a:rPr>
              <a:t>e) Discuss with your counselor why reading food labels is important. Explain how to identify common allergens such as peanuts, tree nuts, milk, eggs, wheat, soy, and shellfish.</a:t>
            </a:r>
            <a:endParaRPr lang="en-US" dirty="0"/>
          </a:p>
        </p:txBody>
      </p:sp>
      <p:sp>
        <p:nvSpPr>
          <p:cNvPr id="3" name="Rectangle 2"/>
          <p:cNvSpPr/>
          <p:nvPr/>
        </p:nvSpPr>
        <p:spPr>
          <a:xfrm>
            <a:off x="286603" y="896088"/>
            <a:ext cx="11505063" cy="600164"/>
          </a:xfrm>
          <a:prstGeom prst="rect">
            <a:avLst/>
          </a:prstGeom>
          <a:solidFill>
            <a:srgbClr val="FFFF00"/>
          </a:solidFill>
          <a:ln>
            <a:solidFill>
              <a:schemeClr val="tx1"/>
            </a:solidFill>
          </a:ln>
        </p:spPr>
        <p:txBody>
          <a:bodyPr wrap="square">
            <a:spAutoFit/>
          </a:bodyPr>
          <a:lstStyle/>
          <a:p>
            <a:r>
              <a:rPr lang="en-US" sz="1100" dirty="0">
                <a:solidFill>
                  <a:srgbClr val="0A0A0A"/>
                </a:solidFill>
                <a:latin typeface="Google Sans"/>
              </a:rPr>
              <a:t>Reading food labels is essential </a:t>
            </a:r>
            <a:r>
              <a:rPr lang="en-US" sz="1100" dirty="0"/>
              <a:t>to prevent severe, life-threatening allergic reactions by identifying hidden ingredients and cross-contamination risks</a:t>
            </a:r>
            <a:r>
              <a:rPr lang="en-US" sz="1100" dirty="0">
                <a:solidFill>
                  <a:srgbClr val="0A0A0A"/>
                </a:solidFill>
                <a:latin typeface="Google Sans"/>
              </a:rPr>
              <a:t>. According to the </a:t>
            </a:r>
            <a:r>
              <a:rPr lang="en-US" sz="1100" dirty="0">
                <a:solidFill>
                  <a:srgbClr val="1A0DAB"/>
                </a:solidFill>
                <a:latin typeface="Google Sans"/>
                <a:hlinkClick r:id="rId2"/>
              </a:rPr>
              <a:t>USDA Food Safety and Inspection Service</a:t>
            </a:r>
            <a:r>
              <a:rPr lang="en-US" sz="1100" dirty="0">
                <a:solidFill>
                  <a:srgbClr val="0A0A0A"/>
                </a:solidFill>
                <a:latin typeface="Google Sans"/>
              </a:rPr>
              <a:t> and </a:t>
            </a:r>
            <a:r>
              <a:rPr lang="en-US" sz="1100" dirty="0">
                <a:solidFill>
                  <a:srgbClr val="1A0DAB"/>
                </a:solidFill>
                <a:latin typeface="Google Sans"/>
                <a:hlinkClick r:id="rId3"/>
              </a:rPr>
              <a:t>FDA</a:t>
            </a:r>
            <a:r>
              <a:rPr lang="en-US" sz="1100" dirty="0">
                <a:solidFill>
                  <a:srgbClr val="0A0A0A"/>
                </a:solidFill>
                <a:latin typeface="Google Sans"/>
              </a:rPr>
              <a:t>, major allergens (peanuts, tree nuts, milk, eggs, wheat, soy, shellfish, fish, and sesame) must be declared in plain language, either in the ingredient list or a "Contains" statement. </a:t>
            </a:r>
            <a:endParaRPr lang="en-US" sz="1100" dirty="0"/>
          </a:p>
        </p:txBody>
      </p:sp>
      <p:sp>
        <p:nvSpPr>
          <p:cNvPr id="4" name="Rectangle 1"/>
          <p:cNvSpPr>
            <a:spLocks noChangeArrowheads="1"/>
          </p:cNvSpPr>
          <p:nvPr/>
        </p:nvSpPr>
        <p:spPr bwMode="auto">
          <a:xfrm>
            <a:off x="409432" y="1565045"/>
            <a:ext cx="10331356" cy="48474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FF0000"/>
                </a:solidFill>
                <a:effectLst/>
                <a:latin typeface="Google Sans"/>
              </a:rPr>
              <a:t>Why Reading Food Labels is Crucia</a:t>
            </a:r>
            <a:r>
              <a:rPr kumimoji="0" lang="en-US" altLang="en-US" sz="1200" b="1" i="0" u="none" strike="noStrike" cap="none" normalizeH="0" baseline="0" dirty="0" smtClean="0">
                <a:ln>
                  <a:noFill/>
                </a:ln>
                <a:solidFill>
                  <a:srgbClr val="0A0A0A"/>
                </a:solidFill>
                <a:effectLst/>
                <a:latin typeface="Google Sans"/>
              </a:rPr>
              <a:t>l</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Safety:</a:t>
            </a:r>
            <a:r>
              <a:rPr kumimoji="0" lang="en-US" altLang="en-US" sz="1200" b="0" i="0" u="none" strike="noStrike" cap="none" normalizeH="0" baseline="0" dirty="0" smtClean="0">
                <a:ln>
                  <a:noFill/>
                </a:ln>
                <a:solidFill>
                  <a:srgbClr val="0A0A0A"/>
                </a:solidFill>
                <a:effectLst/>
                <a:latin typeface="Google Sans"/>
              </a:rPr>
              <a:t> Identifies ingredients that can trigger allergic reactions.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Hidden Allergens:</a:t>
            </a:r>
            <a:r>
              <a:rPr kumimoji="0" lang="en-US" altLang="en-US" sz="1200" b="0" i="0" u="none" strike="noStrike" cap="none" normalizeH="0" baseline="0" dirty="0" smtClean="0">
                <a:ln>
                  <a:noFill/>
                </a:ln>
                <a:solidFill>
                  <a:srgbClr val="0A0A0A"/>
                </a:solidFill>
                <a:effectLst/>
                <a:latin typeface="Google Sans"/>
              </a:rPr>
              <a:t> Ingredients may change, or allergens may be listed by uncommon names.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Cross-Contamination:</a:t>
            </a:r>
            <a:r>
              <a:rPr kumimoji="0" lang="en-US" altLang="en-US" sz="1200" b="0" i="0" u="none" strike="noStrike" cap="none" normalizeH="0" baseline="0" dirty="0" smtClean="0">
                <a:ln>
                  <a:noFill/>
                </a:ln>
                <a:solidFill>
                  <a:srgbClr val="0A0A0A"/>
                </a:solidFill>
                <a:effectLst/>
                <a:latin typeface="Google Sans"/>
              </a:rPr>
              <a:t> Voluntary "may contain" warnings indicate potential trace amounts.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Consistency:</a:t>
            </a:r>
            <a:r>
              <a:rPr kumimoji="0" lang="en-US" altLang="en-US" sz="1200" b="0" i="0" u="none" strike="noStrike" cap="none" normalizeH="0" baseline="0" dirty="0" smtClean="0">
                <a:ln>
                  <a:noFill/>
                </a:ln>
                <a:solidFill>
                  <a:srgbClr val="0A0A0A"/>
                </a:solidFill>
                <a:effectLst/>
                <a:latin typeface="Google Sans"/>
              </a:rPr>
              <a:t> Ingredients can change, so check labels every time.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FF0000"/>
                </a:solidFill>
                <a:effectLst/>
                <a:latin typeface="Google Sans"/>
              </a:rPr>
              <a:t>How to Identify Common Allergens</a:t>
            </a:r>
            <a:r>
              <a:rPr kumimoji="0" lang="en-US" altLang="en-US" sz="1200" b="0" i="0" u="none" strike="noStrike" cap="none" normalizeH="0" baseline="0" dirty="0" smtClean="0">
                <a:ln>
                  <a:noFill/>
                </a:ln>
                <a:solidFill>
                  <a:srgbClr val="0A0A0A"/>
                </a:solidFill>
                <a:effectLst/>
                <a:latin typeface="Google Sans"/>
              </a:rPr>
              <a:t/>
            </a:r>
            <a:br>
              <a:rPr kumimoji="0" lang="en-US" altLang="en-US" sz="1200" b="0" i="0" u="none" strike="noStrike" cap="none" normalizeH="0" baseline="0" dirty="0" smtClean="0">
                <a:ln>
                  <a:noFill/>
                </a:ln>
                <a:solidFill>
                  <a:srgbClr val="0A0A0A"/>
                </a:solidFill>
                <a:effectLst/>
                <a:latin typeface="Google Sans"/>
              </a:rPr>
            </a:br>
            <a:r>
              <a:rPr kumimoji="0" lang="en-US" altLang="en-US" sz="1200" b="0" i="0" u="none" strike="noStrike" cap="none" normalizeH="0" baseline="0" dirty="0" smtClean="0">
                <a:ln>
                  <a:noFill/>
                </a:ln>
                <a:solidFill>
                  <a:srgbClr val="0A0A0A"/>
                </a:solidFill>
                <a:effectLst/>
                <a:latin typeface="Google Sans"/>
              </a:rPr>
              <a:t>Regulations require that the top allergens (often called the "Big 9") are clearly labeled: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"Contains" Statement:</a:t>
            </a:r>
            <a:r>
              <a:rPr kumimoji="0" lang="en-US" altLang="en-US" sz="1200" b="0" i="0" u="none" strike="noStrike" cap="none" normalizeH="0" baseline="0" dirty="0" smtClean="0">
                <a:ln>
                  <a:noFill/>
                </a:ln>
                <a:solidFill>
                  <a:srgbClr val="0A0A0A"/>
                </a:solidFill>
                <a:effectLst/>
                <a:latin typeface="Google Sans"/>
              </a:rPr>
              <a:t> Look immediately after the ingredient list for a summary (e.g., "Contains: Milk, Wheat, Soy").</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Ingredient List:</a:t>
            </a:r>
            <a:r>
              <a:rPr kumimoji="0" lang="en-US" altLang="en-US" sz="1200" b="0" i="0" u="none" strike="noStrike" cap="none" normalizeH="0" baseline="0" dirty="0" smtClean="0">
                <a:ln>
                  <a:noFill/>
                </a:ln>
                <a:solidFill>
                  <a:srgbClr val="0A0A0A"/>
                </a:solidFill>
                <a:effectLst/>
                <a:latin typeface="Google Sans"/>
              </a:rPr>
              <a:t> Check for common names in parentheses (e.g., "Casein (milk)").</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rgbClr val="FF0000"/>
                </a:solidFill>
                <a:effectLst/>
                <a:latin typeface="Google Sans"/>
              </a:rPr>
              <a:t>Advisory Warnings</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Watch for "may contain," "manufactured in a facility," or "processed on shared equipment" for voluntary warnings.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Specific Allergen Clues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Mil</a:t>
            </a:r>
            <a:r>
              <a:rPr kumimoji="0" lang="en-US" altLang="en-US" sz="1200" b="1" i="0" u="none" strike="noStrike" cap="none" normalizeH="0" baseline="0" dirty="0" smtClean="0">
                <a:ln>
                  <a:noFill/>
                </a:ln>
                <a:solidFill>
                  <a:srgbClr val="0A0A0A"/>
                </a:solidFill>
                <a:effectLst/>
                <a:latin typeface="Google Sans"/>
              </a:rPr>
              <a:t>k:</a:t>
            </a:r>
            <a:r>
              <a:rPr kumimoji="0" lang="en-US" altLang="en-US" sz="1200" b="0" i="0" u="none" strike="noStrike" cap="none" normalizeH="0" baseline="0" dirty="0" smtClean="0">
                <a:ln>
                  <a:noFill/>
                </a:ln>
                <a:solidFill>
                  <a:srgbClr val="0A0A0A"/>
                </a:solidFill>
                <a:effectLst/>
                <a:latin typeface="Google Sans"/>
              </a:rPr>
              <a:t> Look for whey, casein, butter, cream, yogurt, or milk solids.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Egg</a:t>
            </a:r>
            <a:r>
              <a:rPr kumimoji="0" lang="en-US" altLang="en-US" sz="1200" b="1" i="0" u="none" strike="noStrike" cap="none" normalizeH="0" baseline="0" dirty="0" smtClean="0">
                <a:ln>
                  <a:noFill/>
                </a:ln>
                <a:solidFill>
                  <a:srgbClr val="0A0A0A"/>
                </a:solidFill>
                <a:effectLst/>
                <a:latin typeface="Google Sans"/>
              </a:rPr>
              <a:t>s:</a:t>
            </a:r>
            <a:r>
              <a:rPr kumimoji="0" lang="en-US" altLang="en-US" sz="1200" b="0" i="0" u="none" strike="noStrike" cap="none" normalizeH="0" baseline="0" dirty="0" smtClean="0">
                <a:ln>
                  <a:noFill/>
                </a:ln>
                <a:solidFill>
                  <a:srgbClr val="0A0A0A"/>
                </a:solidFill>
                <a:effectLst/>
                <a:latin typeface="Google Sans"/>
              </a:rPr>
              <a:t> Check for albumin, globulin, lecithin, or mayonnaise.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Peanuts/Tree Nuts</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Note that "natural flavors" or "artificial flavors" can sometimes contain these, and specific nuts (almond, walnut, etc.) must be named.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Wheat</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Check for flour, bran, couscous, semolina, or soy sauce.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Soy</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Identify lecithin, tofu, soy sauce, or hydrolyzed protein.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FF0000"/>
                </a:solidFill>
                <a:effectLst/>
                <a:latin typeface="Google Sans"/>
              </a:rPr>
              <a:t>Shellfish/Fis</a:t>
            </a:r>
            <a:r>
              <a:rPr kumimoji="0" lang="en-US" altLang="en-US" sz="1200" b="1" i="0" u="none" strike="noStrike" cap="none" normalizeH="0" baseline="0" dirty="0" smtClean="0">
                <a:ln>
                  <a:noFill/>
                </a:ln>
                <a:solidFill>
                  <a:srgbClr val="0A0A0A"/>
                </a:solidFill>
                <a:effectLst/>
                <a:latin typeface="Google Sans"/>
              </a:rPr>
              <a:t>h:</a:t>
            </a:r>
            <a:r>
              <a:rPr kumimoji="0" lang="en-US" altLang="en-US" sz="1200" b="0" i="0" u="none" strike="noStrike" cap="none" normalizeH="0" baseline="0" dirty="0" smtClean="0">
                <a:ln>
                  <a:noFill/>
                </a:ln>
                <a:solidFill>
                  <a:srgbClr val="0A0A0A"/>
                </a:solidFill>
                <a:effectLst/>
                <a:latin typeface="Google Sans"/>
              </a:rPr>
              <a:t> Look for crab, shrimp, lobster, or specific fish types, sometimes found in Caesar dressing or Asian cuisines.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Important Tips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Check Every Time:</a:t>
            </a:r>
            <a:r>
              <a:rPr kumimoji="0" lang="en-US" altLang="en-US" sz="1200" b="0" i="0" u="none" strike="noStrike" cap="none" normalizeH="0" baseline="0" dirty="0" smtClean="0">
                <a:ln>
                  <a:noFill/>
                </a:ln>
                <a:solidFill>
                  <a:srgbClr val="0A0A0A"/>
                </a:solidFill>
                <a:effectLst/>
                <a:latin typeface="Google Sans"/>
              </a:rPr>
              <a:t> Ingredients in the same product can change.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Non-Food Items:</a:t>
            </a:r>
            <a:r>
              <a:rPr kumimoji="0" lang="en-US" altLang="en-US" sz="1200" b="0" i="0" u="none" strike="noStrike" cap="none" normalizeH="0" baseline="0" dirty="0" smtClean="0">
                <a:ln>
                  <a:noFill/>
                </a:ln>
                <a:solidFill>
                  <a:srgbClr val="0A0A0A"/>
                </a:solidFill>
                <a:effectLst/>
                <a:latin typeface="Google Sans"/>
              </a:rPr>
              <a:t> Check soaps, lotions, and pet food for allergens.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Be Careful:</a:t>
            </a:r>
            <a:r>
              <a:rPr kumimoji="0" lang="en-US" altLang="en-US" sz="1200" b="0" i="0" u="none" strike="noStrike" cap="none" normalizeH="0" baseline="0" dirty="0" smtClean="0">
                <a:ln>
                  <a:noFill/>
                </a:ln>
                <a:solidFill>
                  <a:srgbClr val="0A0A0A"/>
                </a:solidFill>
                <a:effectLst/>
                <a:latin typeface="Google Sans"/>
              </a:rPr>
              <a:t> "May contain" warnings are voluntary.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8489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5878532"/>
          </a:xfrm>
          <a:prstGeom prst="rect">
            <a:avLst/>
          </a:prstGeom>
        </p:spPr>
        <p:txBody>
          <a:bodyPr wrap="square">
            <a:spAutoFit/>
          </a:bodyPr>
          <a:lstStyle/>
          <a:p>
            <a:r>
              <a:rPr lang="en-US" sz="1200" b="1" dirty="0" smtClean="0">
                <a:solidFill>
                  <a:srgbClr val="515354"/>
                </a:solidFill>
                <a:latin typeface="Roboto"/>
              </a:rPr>
              <a:t>2</a:t>
            </a:r>
            <a:r>
              <a:rPr lang="en-US" sz="1200" b="1" dirty="0">
                <a:solidFill>
                  <a:srgbClr val="515354"/>
                </a:solidFill>
                <a:latin typeface="Roboto"/>
              </a:rPr>
              <a:t>. Nutrition. Do the following:</a:t>
            </a:r>
          </a:p>
          <a:p>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give five examples for EACH of the following food groups, the recommended number of daily servings, and the recommended serving size:</a:t>
            </a:r>
            <a:br>
              <a:rPr lang="en-US" sz="1200" dirty="0">
                <a:solidFill>
                  <a:srgbClr val="515354"/>
                </a:solidFill>
                <a:latin typeface="Roboto"/>
              </a:rPr>
            </a:br>
            <a:r>
              <a:rPr lang="en-US" sz="1200" dirty="0">
                <a:solidFill>
                  <a:srgbClr val="515354"/>
                </a:solidFill>
                <a:latin typeface="Roboto"/>
              </a:rPr>
              <a:t>(1)</a:t>
            </a:r>
            <a:r>
              <a:rPr lang="en-US" sz="1200" b="1" u="sng" dirty="0">
                <a:solidFill>
                  <a:srgbClr val="FF0000"/>
                </a:solidFill>
                <a:latin typeface="Roboto"/>
              </a:rPr>
              <a:t> </a:t>
            </a:r>
            <a:r>
              <a:rPr lang="en-US" sz="1200" b="1" u="sng" dirty="0" smtClean="0">
                <a:solidFill>
                  <a:srgbClr val="FF0000"/>
                </a:solidFill>
                <a:latin typeface="Roboto"/>
              </a:rPr>
              <a:t>Fruits</a:t>
            </a:r>
            <a:r>
              <a:rPr lang="en-US" sz="1200" dirty="0" smtClean="0">
                <a:solidFill>
                  <a:srgbClr val="515354"/>
                </a:solidFill>
                <a:latin typeface="Roboto"/>
              </a:rPr>
              <a:t>: </a:t>
            </a:r>
            <a:r>
              <a:rPr lang="en-US" sz="1200" b="1" dirty="0"/>
              <a:t>Daily Servings:</a:t>
            </a:r>
            <a:r>
              <a:rPr lang="en-US" sz="1200" dirty="0"/>
              <a:t> 2 </a:t>
            </a:r>
            <a:r>
              <a:rPr lang="en-US" sz="1200" dirty="0" err="1" smtClean="0"/>
              <a:t>cups.</a:t>
            </a:r>
            <a:r>
              <a:rPr lang="en-US" sz="1200" b="1" dirty="0" err="1" smtClean="0"/>
              <a:t>Recommended</a:t>
            </a:r>
            <a:r>
              <a:rPr lang="en-US" sz="1200" b="1" dirty="0" smtClean="0"/>
              <a:t> </a:t>
            </a:r>
            <a:r>
              <a:rPr lang="en-US" sz="1200" b="1" dirty="0"/>
              <a:t>Serving Size:</a:t>
            </a:r>
            <a:r>
              <a:rPr lang="en-US" sz="1200" dirty="0"/>
              <a:t> 1 cup (equivalent to 1 cup fresh/frozen fruit, 1 cup 100% fruit juice, or ½ cup dried fruit</a:t>
            </a:r>
            <a:r>
              <a:rPr lang="en-US" sz="1200" dirty="0" smtClean="0"/>
              <a:t>).</a:t>
            </a:r>
            <a:r>
              <a:rPr lang="en-US" sz="1200" b="1" dirty="0" smtClean="0"/>
              <a:t>Examples: Apple</a:t>
            </a:r>
            <a:r>
              <a:rPr lang="en-US" sz="1200" dirty="0"/>
              <a:t>, 1 </a:t>
            </a:r>
            <a:r>
              <a:rPr lang="en-US" sz="1200" dirty="0" smtClean="0"/>
              <a:t>medium </a:t>
            </a:r>
            <a:r>
              <a:rPr lang="en-US" sz="1200" b="1" dirty="0" smtClean="0"/>
              <a:t>Bananas</a:t>
            </a:r>
            <a:r>
              <a:rPr lang="en-US" sz="1200" dirty="0"/>
              <a:t>, 1 </a:t>
            </a:r>
            <a:r>
              <a:rPr lang="en-US" sz="1200" dirty="0" smtClean="0"/>
              <a:t>large </a:t>
            </a:r>
            <a:r>
              <a:rPr lang="en-US" sz="1200" b="1" dirty="0" smtClean="0"/>
              <a:t>Berries</a:t>
            </a:r>
            <a:r>
              <a:rPr lang="en-US" sz="1200" dirty="0"/>
              <a:t> (e.g., strawberries, blueberries), 1 </a:t>
            </a:r>
            <a:r>
              <a:rPr lang="en-US" sz="1200" dirty="0" smtClean="0"/>
              <a:t>cup; </a:t>
            </a:r>
            <a:r>
              <a:rPr lang="en-US" sz="1200" b="1" dirty="0" smtClean="0"/>
              <a:t>Grapes</a:t>
            </a:r>
            <a:r>
              <a:rPr lang="en-US" sz="1200" dirty="0"/>
              <a:t>, 1 </a:t>
            </a:r>
            <a:r>
              <a:rPr lang="en-US" sz="1200" dirty="0" smtClean="0"/>
              <a:t>cup; </a:t>
            </a:r>
            <a:r>
              <a:rPr lang="en-US" sz="1200" b="1" dirty="0" smtClean="0"/>
              <a:t>Melon</a:t>
            </a:r>
            <a:r>
              <a:rPr lang="en-US" sz="1200" dirty="0"/>
              <a:t>, 1 cup cut up </a:t>
            </a:r>
          </a:p>
          <a:p>
            <a:r>
              <a:rPr lang="en-US" sz="1200" dirty="0">
                <a:solidFill>
                  <a:srgbClr val="515354"/>
                </a:solidFill>
                <a:latin typeface="Roboto"/>
              </a:rPr>
              <a:t/>
            </a:r>
            <a:br>
              <a:rPr lang="en-US" sz="1200" dirty="0">
                <a:solidFill>
                  <a:srgbClr val="515354"/>
                </a:solidFill>
                <a:latin typeface="Roboto"/>
              </a:rPr>
            </a:br>
            <a:r>
              <a:rPr lang="en-US" sz="1200" dirty="0">
                <a:solidFill>
                  <a:srgbClr val="515354"/>
                </a:solidFill>
                <a:latin typeface="Roboto"/>
              </a:rPr>
              <a:t>(2) </a:t>
            </a:r>
            <a:r>
              <a:rPr lang="en-US" sz="1200" b="1" u="sng" dirty="0" smtClean="0">
                <a:solidFill>
                  <a:srgbClr val="FF0000"/>
                </a:solidFill>
                <a:latin typeface="Roboto"/>
              </a:rPr>
              <a:t>Vegetables</a:t>
            </a:r>
            <a:r>
              <a:rPr lang="en-US" sz="1200" dirty="0" smtClean="0">
                <a:solidFill>
                  <a:srgbClr val="515354"/>
                </a:solidFill>
                <a:latin typeface="Roboto"/>
              </a:rPr>
              <a:t>: </a:t>
            </a:r>
            <a:r>
              <a:rPr lang="en-US" sz="1400" b="1" dirty="0"/>
              <a:t>Daily Servings:</a:t>
            </a:r>
            <a:r>
              <a:rPr lang="en-US" sz="1400" dirty="0"/>
              <a:t> 2½ </a:t>
            </a:r>
            <a:r>
              <a:rPr lang="en-US" sz="1400" dirty="0" err="1" smtClean="0"/>
              <a:t>cups.</a:t>
            </a:r>
            <a:r>
              <a:rPr lang="en-US" sz="1400" b="1" dirty="0" err="1" smtClean="0"/>
              <a:t>Recommended</a:t>
            </a:r>
            <a:r>
              <a:rPr lang="en-US" sz="1400" b="1" dirty="0" smtClean="0"/>
              <a:t> </a:t>
            </a:r>
            <a:r>
              <a:rPr lang="en-US" sz="1400" b="1" dirty="0"/>
              <a:t>Serving Size:</a:t>
            </a:r>
            <a:r>
              <a:rPr lang="en-US" sz="1400" dirty="0"/>
              <a:t> 1 cup (equivalent to 1 cup raw/cooked vegetables, 1 cup 100% vegetable juice, or 2 cups raw leafy greens</a:t>
            </a:r>
            <a:r>
              <a:rPr lang="en-US" sz="1400" dirty="0" smtClean="0"/>
              <a:t>). </a:t>
            </a:r>
            <a:r>
              <a:rPr lang="en-US" sz="1400" b="1" dirty="0" smtClean="0"/>
              <a:t>Examples: Broccoli</a:t>
            </a:r>
            <a:r>
              <a:rPr lang="en-US" sz="1400" dirty="0"/>
              <a:t>, ½ cup </a:t>
            </a:r>
            <a:r>
              <a:rPr lang="en-US" sz="1400" dirty="0" smtClean="0"/>
              <a:t>cooked  </a:t>
            </a:r>
            <a:r>
              <a:rPr lang="en-US" sz="1400" b="1" dirty="0" smtClean="0"/>
              <a:t>Carrots</a:t>
            </a:r>
            <a:r>
              <a:rPr lang="en-US" sz="1400" dirty="0"/>
              <a:t>, ½ cup cooked or 1 cup </a:t>
            </a:r>
            <a:r>
              <a:rPr lang="en-US" sz="1400" dirty="0" smtClean="0"/>
              <a:t>raw; </a:t>
            </a:r>
            <a:r>
              <a:rPr lang="en-US" sz="1400" dirty="0"/>
              <a:t> </a:t>
            </a:r>
            <a:r>
              <a:rPr lang="en-US" sz="1400" b="1" dirty="0" smtClean="0"/>
              <a:t>Lettuce/salad </a:t>
            </a:r>
            <a:r>
              <a:rPr lang="en-US" sz="1400" b="1" dirty="0"/>
              <a:t>greens</a:t>
            </a:r>
            <a:r>
              <a:rPr lang="en-US" sz="1400" dirty="0"/>
              <a:t>, 2 cups </a:t>
            </a:r>
            <a:r>
              <a:rPr lang="en-US" sz="1400" dirty="0" smtClean="0"/>
              <a:t>raw; </a:t>
            </a:r>
            <a:r>
              <a:rPr lang="en-US" sz="1400" b="1" dirty="0" smtClean="0"/>
              <a:t>Spinach</a:t>
            </a:r>
            <a:r>
              <a:rPr lang="en-US" sz="1400" dirty="0"/>
              <a:t>, ½ cup </a:t>
            </a:r>
            <a:r>
              <a:rPr lang="en-US" sz="1400" dirty="0" smtClean="0"/>
              <a:t>cooked </a:t>
            </a:r>
            <a:r>
              <a:rPr lang="en-US" sz="1400" b="1" dirty="0" smtClean="0"/>
              <a:t>Sweet </a:t>
            </a:r>
            <a:r>
              <a:rPr lang="en-US" sz="1400" b="1" dirty="0"/>
              <a:t>potatoes</a:t>
            </a:r>
            <a:r>
              <a:rPr lang="en-US" sz="1400" dirty="0"/>
              <a:t>, ½ medium</a:t>
            </a:r>
            <a:r>
              <a:rPr lang="en-US" dirty="0"/>
              <a:t> </a:t>
            </a:r>
          </a:p>
          <a:p>
            <a:r>
              <a:rPr lang="en-US" sz="1200" dirty="0">
                <a:solidFill>
                  <a:srgbClr val="515354"/>
                </a:solidFill>
                <a:latin typeface="Roboto"/>
              </a:rPr>
              <a:t/>
            </a:r>
            <a:br>
              <a:rPr lang="en-US" sz="1200" dirty="0">
                <a:solidFill>
                  <a:srgbClr val="515354"/>
                </a:solidFill>
                <a:latin typeface="Roboto"/>
              </a:rPr>
            </a:br>
            <a:r>
              <a:rPr lang="en-US" sz="1200" dirty="0">
                <a:solidFill>
                  <a:srgbClr val="515354"/>
                </a:solidFill>
                <a:latin typeface="Roboto"/>
              </a:rPr>
              <a:t>(3)</a:t>
            </a:r>
            <a:r>
              <a:rPr lang="en-US" sz="1200" b="1" u="sng" dirty="0">
                <a:solidFill>
                  <a:srgbClr val="FF0000"/>
                </a:solidFill>
                <a:latin typeface="Roboto"/>
              </a:rPr>
              <a:t> </a:t>
            </a:r>
            <a:r>
              <a:rPr lang="en-US" sz="1200" b="1" u="sng" dirty="0" smtClean="0">
                <a:solidFill>
                  <a:srgbClr val="FF0000"/>
                </a:solidFill>
                <a:latin typeface="Roboto"/>
              </a:rPr>
              <a:t>Grains</a:t>
            </a:r>
            <a:r>
              <a:rPr lang="en-US" sz="1200" dirty="0" smtClean="0">
                <a:solidFill>
                  <a:srgbClr val="515354"/>
                </a:solidFill>
                <a:latin typeface="Roboto"/>
              </a:rPr>
              <a:t>: </a:t>
            </a:r>
            <a:r>
              <a:rPr lang="en-US" sz="1200" b="1" dirty="0"/>
              <a:t>Daily Servings:</a:t>
            </a:r>
            <a:r>
              <a:rPr lang="en-US" sz="1200" dirty="0"/>
              <a:t> 6 ounce equivalents (at least half should be whole grains</a:t>
            </a:r>
            <a:r>
              <a:rPr lang="en-US" sz="1200" dirty="0" smtClean="0"/>
              <a:t>). </a:t>
            </a:r>
            <a:r>
              <a:rPr lang="en-US" sz="1200" b="1" dirty="0" smtClean="0"/>
              <a:t>Recommended </a:t>
            </a:r>
            <a:r>
              <a:rPr lang="en-US" sz="1200" b="1" dirty="0"/>
              <a:t>Serving Size:</a:t>
            </a:r>
            <a:r>
              <a:rPr lang="en-US" sz="1200" dirty="0"/>
              <a:t> 1 ounce </a:t>
            </a:r>
            <a:r>
              <a:rPr lang="en-US" sz="1200" dirty="0" smtClean="0"/>
              <a:t>equivalent </a:t>
            </a:r>
            <a:r>
              <a:rPr lang="en-US" sz="1200" dirty="0"/>
              <a:t>(equivalent to 1 slice of bread, 1 ounce dry cereal, or ½ cup cooked rice/pasta/oatmeal</a:t>
            </a:r>
            <a:r>
              <a:rPr lang="en-US" sz="1200" dirty="0" smtClean="0"/>
              <a:t>). </a:t>
            </a:r>
            <a:r>
              <a:rPr lang="en-US" sz="1200" b="1" dirty="0" smtClean="0"/>
              <a:t>Examples: Whole-wheat </a:t>
            </a:r>
            <a:r>
              <a:rPr lang="en-US" sz="1200" b="1" dirty="0"/>
              <a:t>bread</a:t>
            </a:r>
            <a:r>
              <a:rPr lang="en-US" sz="1200" dirty="0"/>
              <a:t>, 1 </a:t>
            </a:r>
            <a:r>
              <a:rPr lang="en-US" sz="1200" dirty="0" smtClean="0"/>
              <a:t>slice; </a:t>
            </a:r>
            <a:r>
              <a:rPr lang="en-US" sz="1200" b="1" dirty="0" smtClean="0"/>
              <a:t>Brown </a:t>
            </a:r>
            <a:r>
              <a:rPr lang="en-US" sz="1200" b="1" dirty="0"/>
              <a:t>rice</a:t>
            </a:r>
            <a:r>
              <a:rPr lang="en-US" sz="1200" dirty="0"/>
              <a:t>, ½ cup </a:t>
            </a:r>
            <a:r>
              <a:rPr lang="en-US" sz="1200" dirty="0" smtClean="0"/>
              <a:t>cooked </a:t>
            </a:r>
            <a:r>
              <a:rPr lang="en-US" sz="1200" b="1" dirty="0" smtClean="0"/>
              <a:t>Oatmeal</a:t>
            </a:r>
            <a:r>
              <a:rPr lang="en-US" sz="1200" dirty="0"/>
              <a:t>, ½ cup </a:t>
            </a:r>
            <a:r>
              <a:rPr lang="en-US" sz="1200" dirty="0" smtClean="0"/>
              <a:t>cooked </a:t>
            </a:r>
            <a:r>
              <a:rPr lang="en-US" sz="1200" b="1" dirty="0" smtClean="0"/>
              <a:t>Popcorn</a:t>
            </a:r>
            <a:r>
              <a:rPr lang="en-US" sz="1200" dirty="0"/>
              <a:t>, 3 cups </a:t>
            </a:r>
            <a:r>
              <a:rPr lang="en-US" sz="1200" dirty="0" smtClean="0"/>
              <a:t>popped </a:t>
            </a:r>
            <a:r>
              <a:rPr lang="en-US" sz="1200" b="1" dirty="0" smtClean="0"/>
              <a:t>Whole-wheat </a:t>
            </a:r>
            <a:r>
              <a:rPr lang="en-US" sz="1200" b="1" dirty="0"/>
              <a:t>pasta</a:t>
            </a:r>
            <a:r>
              <a:rPr lang="en-US" sz="1200" dirty="0"/>
              <a:t>, ½ cup cooked</a:t>
            </a:r>
            <a:r>
              <a:rPr lang="en-US" dirty="0"/>
              <a:t> </a:t>
            </a:r>
          </a:p>
          <a:p>
            <a:r>
              <a:rPr lang="en-US" sz="1200" dirty="0">
                <a:solidFill>
                  <a:srgbClr val="515354"/>
                </a:solidFill>
                <a:latin typeface="Roboto"/>
              </a:rPr>
              <a:t/>
            </a:r>
            <a:br>
              <a:rPr lang="en-US" sz="1200" dirty="0">
                <a:solidFill>
                  <a:srgbClr val="515354"/>
                </a:solidFill>
                <a:latin typeface="Roboto"/>
              </a:rPr>
            </a:br>
            <a:r>
              <a:rPr lang="en-US" sz="1200" dirty="0">
                <a:solidFill>
                  <a:srgbClr val="515354"/>
                </a:solidFill>
                <a:latin typeface="Roboto"/>
              </a:rPr>
              <a:t>(4)</a:t>
            </a:r>
            <a:r>
              <a:rPr lang="en-US" sz="1200" b="1" u="sng" dirty="0">
                <a:solidFill>
                  <a:srgbClr val="FF0000"/>
                </a:solidFill>
                <a:latin typeface="Roboto"/>
              </a:rPr>
              <a:t> </a:t>
            </a:r>
            <a:r>
              <a:rPr lang="en-US" sz="1200" b="1" u="sng" dirty="0" smtClean="0">
                <a:solidFill>
                  <a:srgbClr val="FF0000"/>
                </a:solidFill>
                <a:latin typeface="Roboto"/>
              </a:rPr>
              <a:t>Proteins</a:t>
            </a:r>
            <a:r>
              <a:rPr lang="en-US" sz="1200" dirty="0" smtClean="0">
                <a:solidFill>
                  <a:srgbClr val="515354"/>
                </a:solidFill>
                <a:latin typeface="Roboto"/>
              </a:rPr>
              <a:t>: </a:t>
            </a:r>
            <a:r>
              <a:rPr lang="en-US" sz="1200" b="1" dirty="0"/>
              <a:t>Daily Servings:</a:t>
            </a:r>
            <a:r>
              <a:rPr lang="en-US" sz="1200" dirty="0"/>
              <a:t> 5½ ounce equivalents</a:t>
            </a:r>
            <a:r>
              <a:rPr lang="en-US" sz="1200" dirty="0" smtClean="0"/>
              <a:t>. </a:t>
            </a:r>
            <a:r>
              <a:rPr lang="en-US" sz="1200" b="1" dirty="0" smtClean="0"/>
              <a:t>Recommended </a:t>
            </a:r>
            <a:r>
              <a:rPr lang="en-US" sz="1200" b="1" dirty="0"/>
              <a:t>Serving Size:</a:t>
            </a:r>
            <a:r>
              <a:rPr lang="en-US" sz="1200" dirty="0"/>
              <a:t> 1 ounce equivalent (equivalent to 1 ounce lean meat/poultry/fish, 1 egg, 1 </a:t>
            </a:r>
            <a:r>
              <a:rPr lang="en-US" sz="1200" dirty="0" err="1"/>
              <a:t>Tbsp</a:t>
            </a:r>
            <a:r>
              <a:rPr lang="en-US" sz="1200" dirty="0"/>
              <a:t> peanut butter, or ¼ cup cooked beans/lentils</a:t>
            </a:r>
            <a:r>
              <a:rPr lang="en-US" sz="1200" dirty="0" smtClean="0"/>
              <a:t>). </a:t>
            </a:r>
            <a:r>
              <a:rPr lang="en-US" sz="1200" b="1" dirty="0" smtClean="0"/>
              <a:t>Examples: Lean </a:t>
            </a:r>
            <a:r>
              <a:rPr lang="en-US" sz="1200" b="1" dirty="0"/>
              <a:t>chicken breast</a:t>
            </a:r>
            <a:r>
              <a:rPr lang="en-US" sz="1200" dirty="0"/>
              <a:t>, 1 </a:t>
            </a:r>
            <a:r>
              <a:rPr lang="en-US" sz="1200" dirty="0" smtClean="0"/>
              <a:t> ounce cooked; </a:t>
            </a:r>
            <a:r>
              <a:rPr lang="en-US" sz="1200" b="1" dirty="0" smtClean="0"/>
              <a:t>Salmon</a:t>
            </a:r>
            <a:r>
              <a:rPr lang="en-US" sz="1200" dirty="0"/>
              <a:t>, 1 ounce cooked (focus on seafood high in omega-3s</a:t>
            </a:r>
            <a:r>
              <a:rPr lang="en-US" sz="1200" dirty="0" smtClean="0"/>
              <a:t>); </a:t>
            </a:r>
            <a:r>
              <a:rPr lang="en-US" sz="1200" b="1" dirty="0" smtClean="0"/>
              <a:t>Black </a:t>
            </a:r>
            <a:r>
              <a:rPr lang="en-US" sz="1200" b="1" dirty="0"/>
              <a:t>beans</a:t>
            </a:r>
            <a:r>
              <a:rPr lang="en-US" sz="1200" dirty="0"/>
              <a:t>, ¼ cup </a:t>
            </a:r>
            <a:r>
              <a:rPr lang="en-US" sz="1200" dirty="0" smtClean="0"/>
              <a:t>cooked; </a:t>
            </a:r>
            <a:r>
              <a:rPr lang="en-US" sz="1200" b="1" dirty="0" smtClean="0"/>
              <a:t>Egg</a:t>
            </a:r>
            <a:r>
              <a:rPr lang="en-US" sz="1200" dirty="0"/>
              <a:t>, 1 </a:t>
            </a:r>
            <a:r>
              <a:rPr lang="en-US" sz="1200" dirty="0" smtClean="0"/>
              <a:t>large </a:t>
            </a:r>
            <a:r>
              <a:rPr lang="en-US" sz="1200" b="1" dirty="0" smtClean="0"/>
              <a:t>Peanut </a:t>
            </a:r>
            <a:r>
              <a:rPr lang="en-US" sz="1200" b="1" dirty="0"/>
              <a:t>butter</a:t>
            </a:r>
            <a:r>
              <a:rPr lang="en-US" sz="1200" dirty="0"/>
              <a:t>, 1 </a:t>
            </a:r>
            <a:r>
              <a:rPr lang="en-US" sz="1200" dirty="0" err="1"/>
              <a:t>Tbsp</a:t>
            </a:r>
            <a:r>
              <a:rPr lang="en-US" sz="1200" dirty="0"/>
              <a:t> </a:t>
            </a:r>
          </a:p>
          <a:p>
            <a:r>
              <a:rPr lang="en-US" sz="1200" dirty="0">
                <a:solidFill>
                  <a:srgbClr val="515354"/>
                </a:solidFill>
                <a:latin typeface="Roboto"/>
              </a:rPr>
              <a:t/>
            </a:r>
            <a:br>
              <a:rPr lang="en-US" sz="1200" dirty="0">
                <a:solidFill>
                  <a:srgbClr val="515354"/>
                </a:solidFill>
                <a:latin typeface="Roboto"/>
              </a:rPr>
            </a:br>
            <a:r>
              <a:rPr lang="en-US" sz="1200" dirty="0">
                <a:solidFill>
                  <a:srgbClr val="515354"/>
                </a:solidFill>
                <a:latin typeface="Roboto"/>
              </a:rPr>
              <a:t>(5)</a:t>
            </a:r>
            <a:r>
              <a:rPr lang="en-US" sz="1200" b="1" u="sng" dirty="0">
                <a:solidFill>
                  <a:srgbClr val="FF0000"/>
                </a:solidFill>
                <a:latin typeface="Roboto"/>
              </a:rPr>
              <a:t> Dairy</a:t>
            </a:r>
            <a:r>
              <a:rPr lang="en-US" sz="1200" dirty="0" smtClean="0">
                <a:solidFill>
                  <a:srgbClr val="515354"/>
                </a:solidFill>
                <a:latin typeface="Roboto"/>
              </a:rPr>
              <a:t>.</a:t>
            </a:r>
            <a:r>
              <a:rPr lang="en-US" b="1" dirty="0"/>
              <a:t> </a:t>
            </a:r>
            <a:r>
              <a:rPr lang="en-US" sz="1200" b="1" dirty="0"/>
              <a:t>Daily Servings:</a:t>
            </a:r>
            <a:r>
              <a:rPr lang="en-US" sz="1200" dirty="0"/>
              <a:t> 3 cups</a:t>
            </a:r>
            <a:r>
              <a:rPr lang="en-US" sz="1200" dirty="0" smtClean="0"/>
              <a:t>. </a:t>
            </a:r>
            <a:r>
              <a:rPr lang="en-US" sz="1200" b="1" dirty="0" smtClean="0"/>
              <a:t>Recommended </a:t>
            </a:r>
            <a:r>
              <a:rPr lang="en-US" sz="1200" b="1" dirty="0"/>
              <a:t>Serving Size:</a:t>
            </a:r>
            <a:r>
              <a:rPr lang="en-US" sz="1200" dirty="0"/>
              <a:t> 1 cup (equivalent to 1 cup milk/yogurt/fortified soy milk, or 1½ ounces hard cheese</a:t>
            </a:r>
            <a:r>
              <a:rPr lang="en-US" sz="1200" dirty="0" smtClean="0"/>
              <a:t>).  </a:t>
            </a:r>
            <a:r>
              <a:rPr lang="en-US" sz="1200" b="1" dirty="0" smtClean="0"/>
              <a:t>Examples: Low-fat </a:t>
            </a:r>
            <a:r>
              <a:rPr lang="en-US" sz="1200" b="1" dirty="0"/>
              <a:t>(1%) milk</a:t>
            </a:r>
            <a:r>
              <a:rPr lang="en-US" sz="1200" dirty="0"/>
              <a:t>, 1 </a:t>
            </a:r>
            <a:r>
              <a:rPr lang="en-US" sz="1200" dirty="0" smtClean="0"/>
              <a:t>cup </a:t>
            </a:r>
            <a:r>
              <a:rPr lang="en-US" sz="1200" b="1" dirty="0" smtClean="0"/>
              <a:t>Low-fat </a:t>
            </a:r>
            <a:r>
              <a:rPr lang="en-US" sz="1200" b="1" dirty="0"/>
              <a:t>yogurt</a:t>
            </a:r>
            <a:r>
              <a:rPr lang="en-US" sz="1200" dirty="0"/>
              <a:t>, 1 </a:t>
            </a:r>
            <a:r>
              <a:rPr lang="en-US" sz="1200" dirty="0" smtClean="0"/>
              <a:t>cup </a:t>
            </a:r>
            <a:r>
              <a:rPr lang="en-US" sz="1200" b="1" dirty="0" smtClean="0"/>
              <a:t>Hard </a:t>
            </a:r>
            <a:r>
              <a:rPr lang="en-US" sz="1200" b="1" dirty="0"/>
              <a:t>cheese</a:t>
            </a:r>
            <a:r>
              <a:rPr lang="en-US" sz="1200" dirty="0"/>
              <a:t> (e.g., cheddar, </a:t>
            </a:r>
            <a:r>
              <a:rPr lang="en-US" sz="1200" dirty="0" err="1"/>
              <a:t>swiss</a:t>
            </a:r>
            <a:r>
              <a:rPr lang="en-US" sz="1200" dirty="0"/>
              <a:t>), 1½ </a:t>
            </a:r>
            <a:r>
              <a:rPr lang="en-US" sz="1200" dirty="0" smtClean="0"/>
              <a:t>ounces; </a:t>
            </a:r>
            <a:r>
              <a:rPr lang="en-US" sz="1200" b="1" dirty="0" smtClean="0"/>
              <a:t>Fortified </a:t>
            </a:r>
            <a:r>
              <a:rPr lang="en-US" sz="1200" b="1" dirty="0"/>
              <a:t>soy milk</a:t>
            </a:r>
            <a:r>
              <a:rPr lang="en-US" sz="1200" dirty="0"/>
              <a:t>, 1 </a:t>
            </a:r>
            <a:r>
              <a:rPr lang="en-US" sz="1200" dirty="0" smtClean="0"/>
              <a:t>cup </a:t>
            </a:r>
            <a:r>
              <a:rPr lang="en-US" sz="1200" b="1" dirty="0" smtClean="0"/>
              <a:t>Low-fat </a:t>
            </a:r>
            <a:r>
              <a:rPr lang="en-US" sz="1200" b="1" dirty="0"/>
              <a:t>cottage cheese</a:t>
            </a:r>
            <a:r>
              <a:rPr lang="en-US" sz="1200" dirty="0"/>
              <a:t>, 1 cup </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Explain why you should limit your intake of oils and sugars</a:t>
            </a:r>
            <a:r>
              <a:rPr lang="en-US" sz="1200" dirty="0" smtClean="0">
                <a:solidFill>
                  <a:srgbClr val="515354"/>
                </a:solidFill>
                <a:latin typeface="Roboto"/>
              </a:rPr>
              <a:t>.</a:t>
            </a:r>
            <a:r>
              <a:rPr lang="en-US" sz="1200" dirty="0"/>
              <a:t> </a:t>
            </a:r>
            <a:r>
              <a:rPr lang="en-US" sz="1400" b="1" dirty="0"/>
              <a:t>Limiting oils and sugars is essential to reduce the risk of chronic diseases such as obesity, heart disease, type 2 diabetes, and stroke</a:t>
            </a:r>
            <a:r>
              <a:rPr lang="en-US" sz="1400" b="1" dirty="0"/>
              <a:t>. These items are calorie-dense but low in essential nutrients, promoting weight gain, inflammation, and high blood pressure. Reducing intake helps manage energy levels and prevents long-term health complications. </a:t>
            </a:r>
            <a:r>
              <a:rPr lang="en-US" sz="1400" b="1" dirty="0" smtClean="0"/>
              <a:t> </a:t>
            </a:r>
            <a:endParaRPr lang="en-US" sz="1400" b="1"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Track your daily level of activity and your daily caloric need based on your </a:t>
            </a:r>
            <a:r>
              <a:rPr lang="en-US" sz="1200" b="1" u="sng" dirty="0">
                <a:solidFill>
                  <a:srgbClr val="FF0000"/>
                </a:solidFill>
                <a:latin typeface="Roboto"/>
              </a:rPr>
              <a:t>activity for five days</a:t>
            </a:r>
            <a:r>
              <a:rPr lang="en-US" sz="1200" dirty="0">
                <a:solidFill>
                  <a:srgbClr val="515354"/>
                </a:solidFill>
                <a:latin typeface="Roboto"/>
              </a:rPr>
              <a:t>. Then, based on the </a:t>
            </a:r>
            <a:r>
              <a:rPr lang="en-US" sz="1200" dirty="0" err="1">
                <a:solidFill>
                  <a:srgbClr val="515354"/>
                </a:solidFill>
                <a:latin typeface="Roboto"/>
              </a:rPr>
              <a:t>MyPlate</a:t>
            </a:r>
            <a:r>
              <a:rPr lang="en-US" sz="1200" dirty="0">
                <a:solidFill>
                  <a:srgbClr val="515354"/>
                </a:solidFill>
                <a:latin typeface="Roboto"/>
              </a:rPr>
              <a:t> food guide, discuss with your counselor an appropriate meal plan for yourself for one day</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Discuss your </a:t>
            </a:r>
            <a:r>
              <a:rPr lang="en-US" sz="1200" b="1" u="sng" dirty="0">
                <a:solidFill>
                  <a:srgbClr val="515354"/>
                </a:solidFill>
                <a:latin typeface="Roboto"/>
              </a:rPr>
              <a:t>current eating habits </a:t>
            </a:r>
            <a:r>
              <a:rPr lang="en-US" sz="1200" dirty="0">
                <a:solidFill>
                  <a:srgbClr val="515354"/>
                </a:solidFill>
                <a:latin typeface="Roboto"/>
              </a:rPr>
              <a:t>with your counselor and what you can do to eat healthier, based on the </a:t>
            </a:r>
            <a:r>
              <a:rPr lang="en-US" sz="1200" dirty="0" err="1">
                <a:solidFill>
                  <a:srgbClr val="515354"/>
                </a:solidFill>
                <a:latin typeface="Roboto"/>
              </a:rPr>
              <a:t>MyPlate</a:t>
            </a:r>
            <a:r>
              <a:rPr lang="en-US" sz="1200" dirty="0">
                <a:solidFill>
                  <a:srgbClr val="515354"/>
                </a:solidFill>
                <a:latin typeface="Roboto"/>
              </a:rPr>
              <a:t> food </a:t>
            </a:r>
            <a:r>
              <a:rPr lang="en-US" sz="1200" dirty="0" smtClean="0">
                <a:solidFill>
                  <a:srgbClr val="515354"/>
                </a:solidFill>
                <a:latin typeface="Roboto"/>
              </a:rPr>
              <a:t>guide.</a:t>
            </a:r>
            <a:endParaRPr lang="en-US" sz="1200" dirty="0">
              <a:solidFill>
                <a:srgbClr val="515354"/>
              </a:solidFill>
              <a:latin typeface="Roboto"/>
            </a:endParaRPr>
          </a:p>
        </p:txBody>
      </p:sp>
      <p:sp>
        <p:nvSpPr>
          <p:cNvPr id="3" name="Rectangle 2"/>
          <p:cNvSpPr/>
          <p:nvPr/>
        </p:nvSpPr>
        <p:spPr>
          <a:xfrm>
            <a:off x="264695" y="6418198"/>
            <a:ext cx="11745335" cy="276999"/>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200" dirty="0"/>
              <a:t>The following recommendations are based on the </a:t>
            </a:r>
            <a:r>
              <a:rPr lang="en-US" sz="1200" b="1" dirty="0" err="1">
                <a:solidFill>
                  <a:srgbClr val="0A0A0A"/>
                </a:solidFill>
                <a:latin typeface="Google Sans"/>
              </a:rPr>
              <a:t>MyPlate</a:t>
            </a:r>
            <a:r>
              <a:rPr lang="en-US" sz="1200" dirty="0">
                <a:solidFill>
                  <a:srgbClr val="0A0A0A"/>
                </a:solidFill>
                <a:latin typeface="Google Sans"/>
              </a:rPr>
              <a:t> food guide and a standard </a:t>
            </a:r>
            <a:r>
              <a:rPr lang="en-US" sz="1200" b="1" dirty="0">
                <a:solidFill>
                  <a:srgbClr val="0A0A0A"/>
                </a:solidFill>
                <a:latin typeface="Google Sans"/>
              </a:rPr>
              <a:t>2,000-calorie daily diet</a:t>
            </a:r>
            <a:r>
              <a:rPr lang="en-US" sz="1200" dirty="0">
                <a:solidFill>
                  <a:srgbClr val="0A0A0A"/>
                </a:solidFill>
                <a:latin typeface="Google Sans"/>
              </a:rPr>
              <a:t>, as </a:t>
            </a:r>
            <a:r>
              <a:rPr lang="en-US" sz="1200" dirty="0"/>
              <a:t>daily intake varies by age, sex, and activity level</a:t>
            </a:r>
            <a:r>
              <a:rPr lang="en-US" sz="1200" dirty="0">
                <a:solidFill>
                  <a:srgbClr val="0A0A0A"/>
                </a:solidFill>
                <a:latin typeface="Google Sans"/>
              </a:rPr>
              <a:t>. </a:t>
            </a:r>
            <a:endParaRPr lang="en-US" sz="1200" dirty="0"/>
          </a:p>
        </p:txBody>
      </p:sp>
    </p:spTree>
    <p:extLst>
      <p:ext uri="{BB962C8B-B14F-4D97-AF65-F5344CB8AC3E}">
        <p14:creationId xmlns:p14="http://schemas.microsoft.com/office/powerpoint/2010/main" val="3109530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646331"/>
          </a:xfrm>
          <a:prstGeom prst="rect">
            <a:avLst/>
          </a:prstGeom>
        </p:spPr>
        <p:txBody>
          <a:bodyPr wrap="square">
            <a:spAutoFit/>
          </a:bodyPr>
          <a:lstStyle/>
          <a:p>
            <a:r>
              <a:rPr lang="en-US" sz="1200" b="1" dirty="0" smtClean="0">
                <a:solidFill>
                  <a:srgbClr val="515354"/>
                </a:solidFill>
                <a:latin typeface="Roboto"/>
              </a:rPr>
              <a:t>2</a:t>
            </a:r>
            <a:r>
              <a:rPr lang="en-US" sz="1200" b="1" dirty="0">
                <a:solidFill>
                  <a:srgbClr val="515354"/>
                </a:solidFill>
                <a:latin typeface="Roboto"/>
              </a:rPr>
              <a:t>. Nutrition. Do the following:</a:t>
            </a:r>
          </a:p>
          <a:p>
            <a:pPr>
              <a:buFont typeface="Arial" panose="020B0604020202020204" pitchFamily="34" charset="0"/>
              <a:buChar char="•"/>
            </a:pPr>
            <a:r>
              <a:rPr lang="en-US" sz="1200" dirty="0" smtClean="0">
                <a:solidFill>
                  <a:srgbClr val="515354"/>
                </a:solidFill>
                <a:latin typeface="Roboto"/>
              </a:rPr>
              <a:t>(</a:t>
            </a:r>
            <a:r>
              <a:rPr lang="en-US" sz="1200" dirty="0">
                <a:solidFill>
                  <a:srgbClr val="515354"/>
                </a:solidFill>
                <a:latin typeface="Roboto"/>
              </a:rPr>
              <a:t>e) Discuss the following food label terms: calorie, fat, saturated fat, trans fat, cholesterol, sodium, carbohydrate, dietary fiber, sugar, and protein. Explain how to calculate total carbohydrates and nutritional values for two servings, based on the serving size specified on the label</a:t>
            </a:r>
            <a:r>
              <a:rPr lang="en-US" sz="1200" dirty="0" smtClean="0">
                <a:solidFill>
                  <a:srgbClr val="515354"/>
                </a:solidFill>
                <a:latin typeface="Roboto"/>
              </a:rPr>
              <a:t>.</a:t>
            </a:r>
          </a:p>
        </p:txBody>
      </p:sp>
      <p:sp>
        <p:nvSpPr>
          <p:cNvPr id="4" name="Rectangle 3"/>
          <p:cNvSpPr/>
          <p:nvPr/>
        </p:nvSpPr>
        <p:spPr>
          <a:xfrm>
            <a:off x="264694" y="862901"/>
            <a:ext cx="11745335" cy="600164"/>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100" dirty="0">
                <a:solidFill>
                  <a:srgbClr val="0A0A0A"/>
                </a:solidFill>
                <a:latin typeface="Google Sans"/>
              </a:rPr>
              <a:t>Food labels detail nutrients per serving; multiply values by servings consumed (e.g., * 2 for two servings) for total intake, with calories (energy), fats (limit saturated/trans), sodium, carbs (fiber, sugars), protein, and cholesterol (limit) key metrics to watch for balanced diet, understanding that Total Carbs = Fiber + Sugars + Other Carbs, helping manage portions and health goals like blood sugar or heart health.</a:t>
            </a:r>
            <a:endParaRPr lang="en-US" sz="1100" dirty="0"/>
          </a:p>
        </p:txBody>
      </p:sp>
      <p:sp>
        <p:nvSpPr>
          <p:cNvPr id="5" name="Rectangle 1"/>
          <p:cNvSpPr>
            <a:spLocks noChangeArrowheads="1"/>
          </p:cNvSpPr>
          <p:nvPr/>
        </p:nvSpPr>
        <p:spPr bwMode="auto">
          <a:xfrm>
            <a:off x="436729" y="1511251"/>
            <a:ext cx="11257966" cy="51029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dirty="0" smtClean="0">
                <a:ln>
                  <a:noFill/>
                </a:ln>
                <a:solidFill>
                  <a:srgbClr val="0A0A0A"/>
                </a:solidFill>
                <a:effectLst/>
                <a:latin typeface="Google Sans"/>
              </a:rPr>
              <a:t>Key Food Label Terms Explained</a:t>
            </a:r>
            <a:endParaRPr kumimoji="0" lang="en-US" altLang="en-US" sz="12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Calories:</a:t>
            </a:r>
            <a:r>
              <a:rPr kumimoji="0" lang="en-US" altLang="en-US" sz="1400" b="0" i="0" u="none" strike="noStrike" cap="none" normalizeH="0" baseline="0" dirty="0" smtClean="0">
                <a:ln>
                  <a:noFill/>
                </a:ln>
                <a:solidFill>
                  <a:srgbClr val="0A0A0A"/>
                </a:solidFill>
                <a:effectLst/>
                <a:latin typeface="Google Sans"/>
              </a:rPr>
              <a:t> Energy from food (carbs, fats, protein) for body functions; labels base on 2,000-calorie diet.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Total Fat:</a:t>
            </a:r>
            <a:r>
              <a:rPr kumimoji="0" lang="en-US" altLang="en-US" sz="1400" b="0" i="0" u="none" strike="noStrike" cap="none" normalizeH="0" baseline="0" dirty="0" smtClean="0">
                <a:ln>
                  <a:noFill/>
                </a:ln>
                <a:solidFill>
                  <a:srgbClr val="0A0A0A"/>
                </a:solidFill>
                <a:effectLst/>
                <a:latin typeface="Google Sans"/>
              </a:rPr>
              <a:t> Sum of all fats, includes healthy (unsaturated) and unhealthy (saturated, trans) fats.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Saturated &amp; Trans Fat:</a:t>
            </a:r>
            <a:r>
              <a:rPr kumimoji="0" lang="en-US" altLang="en-US" sz="1400" b="0" i="0" u="none" strike="noStrike" cap="none" normalizeH="0" baseline="0" dirty="0" smtClean="0">
                <a:ln>
                  <a:noFill/>
                </a:ln>
                <a:solidFill>
                  <a:srgbClr val="0A0A0A"/>
                </a:solidFill>
                <a:effectLst/>
                <a:latin typeface="Google Sans"/>
              </a:rPr>
              <a:t> Unhealthy fats that raise bad cholesterol; consume minimally.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Cholesterol:</a:t>
            </a:r>
            <a:r>
              <a:rPr kumimoji="0" lang="en-US" altLang="en-US" sz="1400" b="0" i="0" u="none" strike="noStrike" cap="none" normalizeH="0" baseline="0" dirty="0" smtClean="0">
                <a:ln>
                  <a:noFill/>
                </a:ln>
                <a:solidFill>
                  <a:srgbClr val="0A0A0A"/>
                </a:solidFill>
                <a:effectLst/>
                <a:latin typeface="Google Sans"/>
              </a:rPr>
              <a:t> A waxy substance in animal products; aim for low intake.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Sodium:</a:t>
            </a:r>
            <a:r>
              <a:rPr kumimoji="0" lang="en-US" altLang="en-US" sz="1400" b="0" i="0" u="none" strike="noStrike" cap="none" normalizeH="0" baseline="0" dirty="0" smtClean="0">
                <a:ln>
                  <a:noFill/>
                </a:ln>
                <a:solidFill>
                  <a:srgbClr val="0A0A0A"/>
                </a:solidFill>
                <a:effectLst/>
                <a:latin typeface="Google Sans"/>
              </a:rPr>
              <a:t> Salt; high intake linked to blood pressure issues.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Total Carbohydrates:</a:t>
            </a:r>
            <a:r>
              <a:rPr kumimoji="0" lang="en-US" altLang="en-US" sz="1400" b="0" i="0" u="none" strike="noStrike" cap="none" normalizeH="0" baseline="0" dirty="0" smtClean="0">
                <a:ln>
                  <a:noFill/>
                </a:ln>
                <a:solidFill>
                  <a:srgbClr val="0A0A0A"/>
                </a:solidFill>
                <a:effectLst/>
                <a:latin typeface="Google Sans"/>
              </a:rPr>
              <a:t> Includes fiber, sugars, starches, and sugar alcohols.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Dietary Fiber:</a:t>
            </a:r>
            <a:r>
              <a:rPr kumimoji="0" lang="en-US" altLang="en-US" sz="1400" b="0" i="0" u="none" strike="noStrike" cap="none" normalizeH="0" baseline="0" dirty="0" smtClean="0">
                <a:ln>
                  <a:noFill/>
                </a:ln>
                <a:solidFill>
                  <a:srgbClr val="0A0A0A"/>
                </a:solidFill>
                <a:effectLst/>
                <a:latin typeface="Google Sans"/>
              </a:rPr>
              <a:t> Aids digestion, gut health; focus on getting enough.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Sugars (Added Sugars):</a:t>
            </a:r>
            <a:r>
              <a:rPr kumimoji="0" lang="en-US" altLang="en-US" sz="1400" b="0" i="0" u="none" strike="noStrike" cap="none" normalizeH="0" baseline="0" dirty="0" smtClean="0">
                <a:ln>
                  <a:noFill/>
                </a:ln>
                <a:solidFill>
                  <a:srgbClr val="0A0A0A"/>
                </a:solidFill>
                <a:effectLst/>
                <a:latin typeface="Google Sans"/>
              </a:rPr>
              <a:t> Natural sugars (fruit/milk) plus "added sugars" from processing; limit added sugars.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Protein:</a:t>
            </a:r>
            <a:r>
              <a:rPr kumimoji="0" lang="en-US" altLang="en-US" sz="1400" b="0" i="0" u="none" strike="noStrike" cap="none" normalizeH="0" baseline="0" dirty="0" smtClean="0">
                <a:ln>
                  <a:noFill/>
                </a:ln>
                <a:solidFill>
                  <a:srgbClr val="0A0A0A"/>
                </a:solidFill>
                <a:effectLst/>
                <a:latin typeface="Google Sans"/>
              </a:rPr>
              <a:t> Essential for body building, repair, energy; listed in grams.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sng"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dirty="0" smtClean="0">
                <a:ln>
                  <a:noFill/>
                </a:ln>
                <a:solidFill>
                  <a:srgbClr val="0A0A0A"/>
                </a:solidFill>
                <a:effectLst/>
                <a:latin typeface="Google Sans"/>
              </a:rPr>
              <a:t>Calculating for Two Servings</a:t>
            </a:r>
            <a:endParaRPr kumimoji="0" lang="en-US" altLang="en-US" sz="12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400" b="1" i="0" u="none" strike="noStrike" cap="none" normalizeH="0" baseline="0" dirty="0" smtClean="0">
                <a:ln>
                  <a:noFill/>
                </a:ln>
                <a:solidFill>
                  <a:srgbClr val="0A0A0A"/>
                </a:solidFill>
                <a:effectLst/>
                <a:latin typeface="Google Sans"/>
              </a:rPr>
              <a:t>Find Serving Size:</a:t>
            </a:r>
            <a:r>
              <a:rPr kumimoji="0" lang="en-US" altLang="en-US" sz="1400" b="0" i="0" u="none" strike="noStrike" cap="none" normalizeH="0" baseline="0" dirty="0" smtClean="0">
                <a:ln>
                  <a:noFill/>
                </a:ln>
                <a:solidFill>
                  <a:srgbClr val="0A0A0A"/>
                </a:solidFill>
                <a:effectLst/>
                <a:latin typeface="Google Sans"/>
              </a:rPr>
              <a:t> Note the amount (e.g., 1 cup, 2 cookies) and "Servings Per Container".</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400" b="1" i="0" u="none" strike="noStrike" cap="none" normalizeH="0" baseline="0" dirty="0" smtClean="0">
                <a:ln>
                  <a:noFill/>
                </a:ln>
                <a:solidFill>
                  <a:srgbClr val="0A0A0A"/>
                </a:solidFill>
                <a:effectLst/>
                <a:latin typeface="Google Sans"/>
              </a:rPr>
              <a:t>Check Your Intake:</a:t>
            </a:r>
            <a:r>
              <a:rPr kumimoji="0" lang="en-US" altLang="en-US" sz="1400" b="0" i="0" u="none" strike="noStrike" cap="none" normalizeH="0" baseline="0" dirty="0" smtClean="0">
                <a:ln>
                  <a:noFill/>
                </a:ln>
                <a:solidFill>
                  <a:srgbClr val="0A0A0A"/>
                </a:solidFill>
                <a:effectLst/>
                <a:latin typeface="Google Sans"/>
              </a:rPr>
              <a:t> Determine if you're eating 1, 2, or more servings.</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400" b="1" i="0" u="none" strike="noStrike" cap="none" normalizeH="0" baseline="0" dirty="0" smtClean="0">
                <a:ln>
                  <a:noFill/>
                </a:ln>
                <a:solidFill>
                  <a:srgbClr val="0A0A0A"/>
                </a:solidFill>
                <a:effectLst/>
                <a:latin typeface="Google Sans"/>
              </a:rPr>
              <a:t>Multiply Values:</a:t>
            </a:r>
            <a:r>
              <a:rPr kumimoji="0" lang="en-US" altLang="en-US" sz="1400" b="0" i="0" u="none" strike="noStrike" cap="none" normalizeH="0" baseline="0" dirty="0" smtClean="0">
                <a:ln>
                  <a:noFill/>
                </a:ln>
                <a:solidFill>
                  <a:srgbClr val="0A0A0A"/>
                </a:solidFill>
                <a:effectLst/>
                <a:latin typeface="Google Sans"/>
              </a:rPr>
              <a:t> Take each nutrient listed (Calories, Fat, Carbs, etc.) and multiply by the number of servings you 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Example: If one serving has 150 calories and 20g Carbs, but you eat two servings:</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Calories:</a:t>
            </a:r>
            <a:r>
              <a:rPr kumimoji="0" lang="en-US" altLang="en-US" sz="1400" b="0" i="0" u="none" strike="noStrike" cap="none" normalizeH="0" baseline="0" dirty="0" smtClean="0">
                <a:ln>
                  <a:noFill/>
                </a:ln>
                <a:solidFill>
                  <a:srgbClr val="0A0A0A"/>
                </a:solidFill>
                <a:effectLst/>
                <a:latin typeface="Google Sans"/>
              </a:rPr>
              <a:t> 150 calories/serving * 2 servings = 300 calories.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Carbohydrates:</a:t>
            </a:r>
            <a:r>
              <a:rPr kumimoji="0" lang="en-US" altLang="en-US" sz="1400" b="0" i="0" u="none" strike="noStrike" cap="none" normalizeH="0" baseline="0" dirty="0" smtClean="0">
                <a:ln>
                  <a:noFill/>
                </a:ln>
                <a:solidFill>
                  <a:srgbClr val="0A0A0A"/>
                </a:solidFill>
                <a:effectLst/>
                <a:latin typeface="Google Sans"/>
              </a:rPr>
              <a:t> 20g/serving * 2 servings = 40g Total Carbs.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dirty="0" smtClean="0">
                <a:ln>
                  <a:noFill/>
                </a:ln>
                <a:solidFill>
                  <a:srgbClr val="0A0A0A"/>
                </a:solidFill>
                <a:effectLst/>
                <a:latin typeface="Google Sans"/>
              </a:rPr>
              <a:t>Total Carbohydrates Breakdown</a:t>
            </a:r>
            <a:endParaRPr kumimoji="0" lang="en-US" altLang="en-US" sz="12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Total Carbohydrates (grams) = Dietary Fiber (g) + Sugars (g) + Other Carbs (starch/sugar alcohols) (g)</a:t>
            </a:r>
            <a:r>
              <a:rPr kumimoji="0" lang="en-US" altLang="en-US" sz="1400" b="0" i="0" u="none" strike="noStrike" cap="none" normalizeH="0" baseline="0" dirty="0" smtClean="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rgbClr val="0A0A0A"/>
                </a:solidFill>
                <a:effectLst/>
                <a:latin typeface="Google Sans"/>
              </a:rPr>
              <a:t>For two servings, you'd sum the fiber, sugar, and other carbs for both servings to get your total for that meal or snack.</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3207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6186309"/>
          </a:xfrm>
          <a:prstGeom prst="rect">
            <a:avLst/>
          </a:prstGeom>
        </p:spPr>
        <p:txBody>
          <a:bodyPr wrap="square">
            <a:spAutoFit/>
          </a:bodyPr>
          <a:lstStyle/>
          <a:p>
            <a:r>
              <a:rPr lang="en-US" sz="1200" b="1" dirty="0" smtClean="0">
                <a:solidFill>
                  <a:srgbClr val="515354"/>
                </a:solidFill>
                <a:latin typeface="Roboto"/>
              </a:rPr>
              <a:t>1</a:t>
            </a:r>
            <a:r>
              <a:rPr lang="en-US" sz="1200" b="1" dirty="0">
                <a:solidFill>
                  <a:srgbClr val="515354"/>
                </a:solidFill>
                <a:latin typeface="Roboto"/>
              </a:rPr>
              <a:t>. Health and safety. Do the following:</a:t>
            </a:r>
          </a:p>
          <a:p>
            <a:pPr>
              <a:buFont typeface="Arial" panose="020B0604020202020204" pitchFamily="34" charset="0"/>
              <a:buChar char="•"/>
            </a:pPr>
            <a:r>
              <a:rPr lang="en-US" sz="1200" dirty="0">
                <a:solidFill>
                  <a:srgbClr val="515354"/>
                </a:solidFill>
                <a:latin typeface="Roboto"/>
              </a:rPr>
              <a:t>(a) Explain to your counselor the most likely hazards you may encounter while participating in cooking activities and what you should do to anticipate, help prevent, mitigate, and respond to these hazards.</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b) Show that you know first aid for and how to prevent injuries or illnesses that could occur while preparing meals and eating, including burns and scalds, cuts, choking, and allergic reactions.</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c) Describe how meat, fish, chicken, eggs, dairy products, and fresh vegetables should be stored, transported, and properly prepared for cooking. Explain how to prevent cross-contamination</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Discuss with your counselor food allergies, food intolerance, and food-related illnesses and diseases. Explain why someone who handles or prepares food needs to be aware of these concerns.</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e) Discuss with your counselor why reading food labels is important. Explain how to identify common allergens such as peanuts, tree nuts, milk, eggs, wheat, soy, and shellfish</a:t>
            </a:r>
            <a:r>
              <a:rPr lang="en-US" sz="1200" dirty="0" smtClean="0">
                <a:solidFill>
                  <a:srgbClr val="515354"/>
                </a:solidFill>
                <a:latin typeface="Roboto"/>
              </a:rPr>
              <a:t>.</a:t>
            </a:r>
            <a:r>
              <a:rPr lang="en-US" sz="1200" dirty="0"/>
              <a:t/>
            </a:r>
            <a:br>
              <a:rPr lang="en-US" sz="1200" dirty="0"/>
            </a:br>
            <a:endParaRPr lang="en-US" sz="1200" dirty="0"/>
          </a:p>
          <a:p>
            <a:r>
              <a:rPr lang="en-US" sz="1200" b="1" dirty="0">
                <a:solidFill>
                  <a:srgbClr val="515354"/>
                </a:solidFill>
                <a:latin typeface="Roboto"/>
              </a:rPr>
              <a:t>2. Nutrition.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give five examples for EACH of the following food groups, the recommended number of daily servings, and the recommended serving size:</a:t>
            </a:r>
            <a:br>
              <a:rPr lang="en-US" sz="1200" dirty="0">
                <a:solidFill>
                  <a:srgbClr val="515354"/>
                </a:solidFill>
                <a:latin typeface="Roboto"/>
              </a:rPr>
            </a:br>
            <a:r>
              <a:rPr lang="en-US" sz="1200" dirty="0">
                <a:solidFill>
                  <a:srgbClr val="515354"/>
                </a:solidFill>
                <a:latin typeface="Roboto"/>
              </a:rPr>
              <a:t>(1) Fruits</a:t>
            </a:r>
            <a:br>
              <a:rPr lang="en-US" sz="1200" dirty="0">
                <a:solidFill>
                  <a:srgbClr val="515354"/>
                </a:solidFill>
                <a:latin typeface="Roboto"/>
              </a:rPr>
            </a:br>
            <a:r>
              <a:rPr lang="en-US" sz="1200" dirty="0">
                <a:solidFill>
                  <a:srgbClr val="515354"/>
                </a:solidFill>
                <a:latin typeface="Roboto"/>
              </a:rPr>
              <a:t>(2) Vegetables</a:t>
            </a:r>
            <a:br>
              <a:rPr lang="en-US" sz="1200" dirty="0">
                <a:solidFill>
                  <a:srgbClr val="515354"/>
                </a:solidFill>
                <a:latin typeface="Roboto"/>
              </a:rPr>
            </a:br>
            <a:r>
              <a:rPr lang="en-US" sz="1200" dirty="0">
                <a:solidFill>
                  <a:srgbClr val="515354"/>
                </a:solidFill>
                <a:latin typeface="Roboto"/>
              </a:rPr>
              <a:t>(3) Grains</a:t>
            </a:r>
            <a:br>
              <a:rPr lang="en-US" sz="1200" dirty="0">
                <a:solidFill>
                  <a:srgbClr val="515354"/>
                </a:solidFill>
                <a:latin typeface="Roboto"/>
              </a:rPr>
            </a:br>
            <a:r>
              <a:rPr lang="en-US" sz="1200" dirty="0">
                <a:solidFill>
                  <a:srgbClr val="515354"/>
                </a:solidFill>
                <a:latin typeface="Roboto"/>
              </a:rPr>
              <a:t>(4) Proteins</a:t>
            </a:r>
            <a:br>
              <a:rPr lang="en-US" sz="1200" dirty="0">
                <a:solidFill>
                  <a:srgbClr val="515354"/>
                </a:solidFill>
                <a:latin typeface="Roboto"/>
              </a:rPr>
            </a:br>
            <a:r>
              <a:rPr lang="en-US" sz="1200" dirty="0">
                <a:solidFill>
                  <a:srgbClr val="515354"/>
                </a:solidFill>
                <a:latin typeface="Roboto"/>
              </a:rPr>
              <a:t>(5) Dairy</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Explain why you should limit your intake of oils and sugars</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Track your daily level of activity and your daily caloric need based on your activity for five days. Then, based on the </a:t>
            </a:r>
            <a:r>
              <a:rPr lang="en-US" sz="1200" dirty="0" err="1">
                <a:solidFill>
                  <a:srgbClr val="515354"/>
                </a:solidFill>
                <a:latin typeface="Roboto"/>
              </a:rPr>
              <a:t>MyPlate</a:t>
            </a:r>
            <a:r>
              <a:rPr lang="en-US" sz="1200" dirty="0">
                <a:solidFill>
                  <a:srgbClr val="515354"/>
                </a:solidFill>
                <a:latin typeface="Roboto"/>
              </a:rPr>
              <a:t> food guide, discuss with your counselor an appropriate meal plan for yourself for one day</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Discuss your current eating habits with your counselor and what you can do to eat healthier, based on the </a:t>
            </a:r>
            <a:r>
              <a:rPr lang="en-US" sz="1200" dirty="0" err="1">
                <a:solidFill>
                  <a:srgbClr val="515354"/>
                </a:solidFill>
                <a:latin typeface="Roboto"/>
              </a:rPr>
              <a:t>MyPlate</a:t>
            </a:r>
            <a:r>
              <a:rPr lang="en-US" sz="1200" dirty="0">
                <a:solidFill>
                  <a:srgbClr val="515354"/>
                </a:solidFill>
                <a:latin typeface="Roboto"/>
              </a:rPr>
              <a:t> food </a:t>
            </a:r>
            <a:r>
              <a:rPr lang="en-US" sz="1200" dirty="0" smtClean="0">
                <a:solidFill>
                  <a:srgbClr val="515354"/>
                </a:solidFill>
                <a:latin typeface="Roboto"/>
              </a:rPr>
              <a:t>guide</a:t>
            </a:r>
            <a:r>
              <a:rPr lang="en-US" sz="1200" dirty="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(e) Discuss the following food label terms: calorie, fat, saturated fat, trans fat, cholesterol, sodium, carbohydrate, dietary fiber, sugar, and protein. Explain how to calculate total carbohydrates and nutritional values for two servings, based on the serving size specified on the label</a:t>
            </a:r>
            <a:r>
              <a:rPr lang="en-US" sz="1200" dirty="0" smtClean="0">
                <a:solidFill>
                  <a:srgbClr val="515354"/>
                </a:solidFill>
                <a:latin typeface="Roboto"/>
              </a:rPr>
              <a:t>.</a:t>
            </a:r>
          </a:p>
          <a:p>
            <a:pPr>
              <a:buFont typeface="Arial" panose="020B0604020202020204" pitchFamily="34" charset="0"/>
              <a:buChar char="•"/>
            </a:pPr>
            <a:endParaRPr lang="en-US" sz="1200" dirty="0"/>
          </a:p>
          <a:p>
            <a:r>
              <a:rPr lang="en-US" sz="1200" b="1" dirty="0">
                <a:solidFill>
                  <a:srgbClr val="515354"/>
                </a:solidFill>
                <a:latin typeface="Roboto"/>
              </a:rPr>
              <a:t>3. Cooking Basics. Do the following:</a:t>
            </a:r>
          </a:p>
          <a:p>
            <a:pPr>
              <a:buFont typeface="Arial" panose="020B0604020202020204" pitchFamily="34" charset="0"/>
              <a:buChar char="•"/>
            </a:pPr>
            <a:r>
              <a:rPr lang="en-US" sz="1200" dirty="0">
                <a:solidFill>
                  <a:srgbClr val="515354"/>
                </a:solidFill>
                <a:latin typeface="Roboto"/>
              </a:rPr>
              <a:t>(a) Discuss the following cooking methods. For each one, describe the equipment needed, how temperature control is maintained, and name at least one food that can be cooked using that method: baking, boiling, broiling, pan frying, simmering, microwaving, air frying, grilling, foil cooking, and Dutch oven.</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b) Discuss the benefits of using a camp stove on an outing vs. a charcoal or wood </a:t>
            </a:r>
            <a:r>
              <a:rPr lang="en-US" sz="1200" dirty="0" smtClean="0">
                <a:solidFill>
                  <a:srgbClr val="515354"/>
                </a:solidFill>
                <a:latin typeface="Roboto"/>
              </a:rPr>
              <a:t>fire</a:t>
            </a:r>
            <a:r>
              <a:rPr lang="en-US" sz="1200" dirty="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(c) Describe for your counselor how to manage your time when preparing a meal so components for each course are ready to serve at the correct </a:t>
            </a:r>
            <a:r>
              <a:rPr lang="en-US" sz="1200" dirty="0" smtClean="0">
                <a:solidFill>
                  <a:srgbClr val="515354"/>
                </a:solidFill>
                <a:latin typeface="Roboto"/>
              </a:rPr>
              <a:t>time.</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Explain and give examples of how taste, texture, and smell impact what we eat</a:t>
            </a:r>
            <a:r>
              <a:rPr lang="en-US" sz="1200" dirty="0" smtClean="0">
                <a:solidFill>
                  <a:srgbClr val="515354"/>
                </a:solidFill>
                <a:latin typeface="Roboto"/>
              </a:rPr>
              <a:t>.</a:t>
            </a:r>
          </a:p>
        </p:txBody>
      </p:sp>
    </p:spTree>
    <p:extLst>
      <p:ext uri="{BB962C8B-B14F-4D97-AF65-F5344CB8AC3E}">
        <p14:creationId xmlns:p14="http://schemas.microsoft.com/office/powerpoint/2010/main" val="3565451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1200329"/>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p>
          <a:p>
            <a:pPr>
              <a:buFont typeface="Arial" panose="020B0604020202020204" pitchFamily="34" charset="0"/>
              <a:buChar char="•"/>
            </a:pPr>
            <a:r>
              <a:rPr lang="en-US" sz="1200" dirty="0">
                <a:solidFill>
                  <a:srgbClr val="515354"/>
                </a:solidFill>
                <a:latin typeface="Roboto"/>
              </a:rPr>
              <a:t>(a) Discuss the following cooking methods. For each one, describe the equipment needed, how temperature control is maintained, and name at least one food that can be cooked using that method: baking, boiling, broiling, pan frying, simmering, microwaving, air frying, grilling, foil cooking, and Dutch oven</a:t>
            </a:r>
            <a:r>
              <a:rPr lang="en-US" sz="1200" dirty="0" smtClean="0">
                <a:solidFill>
                  <a:srgbClr val="515354"/>
                </a:solidFill>
                <a:latin typeface="Roboto"/>
              </a:rPr>
              <a:t>.</a:t>
            </a: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p:txBody>
      </p:sp>
      <p:sp>
        <p:nvSpPr>
          <p:cNvPr id="3" name="Rectangle 1"/>
          <p:cNvSpPr>
            <a:spLocks noChangeArrowheads="1"/>
          </p:cNvSpPr>
          <p:nvPr/>
        </p:nvSpPr>
        <p:spPr bwMode="auto">
          <a:xfrm>
            <a:off x="382136" y="966232"/>
            <a:ext cx="11627893" cy="55784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Baking</a:t>
            </a:r>
            <a:endParaRPr kumimoji="0" lang="en-US" altLang="en-US" sz="1050" b="0"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An oven (electric, gas, or convection) and a baking dish, pan, or sheet (e.g., cake pan, cookie sheet).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Maintained by setting the oven thermostat to the desired temperature (typically between 300°F and 450°F, or 150°C to 230°C) which the oven then regulates with a heating element.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Bread.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Boiling</a:t>
            </a:r>
            <a:endParaRPr kumimoji="0" lang="en-US" altLang="en-US" sz="1050" b="1"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 pot or saucepan and a heat source (e.g., stovetop burner).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The liquid (usually water) is brought to its boiling point (212°F or 100°C at sea level) and the heat source is adjusted to maintain a rolling boil.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Pasta.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Broiling</a:t>
            </a:r>
            <a:endParaRPr kumimoji="0" lang="en-US" altLang="en-US" sz="1050" b="1"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An oven with a broil setting or a dedicated broiler unit.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Uses intense, direct radiant heat from the top heat element, with temperature largely controlled by the distance between the food and the heat source, and the cooking duration.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Tender cuts of steak or chicken wings.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50" b="1" i="0" u="sng" strike="noStrike" cap="none" normalizeH="0" baseline="0" dirty="0" smtClean="0">
              <a:ln>
                <a:noFill/>
              </a:ln>
              <a:solidFill>
                <a:srgbClr val="FF0000"/>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Pan Frying</a:t>
            </a:r>
            <a:endParaRPr kumimoji="0" lang="en-US" altLang="en-US" sz="1050" b="1"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 frying pan or skillet and a heat source (e.g., stovetop burner).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Maintained by adjusting the stovetop burner's heat setting and using a small amount of oil or fat as a heat transfer medium.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Eggs or sausage.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Simmering</a:t>
            </a:r>
            <a:endParaRPr kumimoji="0" lang="en-US" altLang="en-US" sz="1050" b="1"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 pot or saucepan and a heat source.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The liquid is kept just below the boiling point (around 185°F to 205°F, or 85°C to 96°C), with only small bubbles breaking the surface. This is maintained by reducing the heat after bringing the liquid to a boil.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Soups or stews.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sng" strike="noStrike" cap="none" normalizeH="0" baseline="0" dirty="0" smtClean="0">
                <a:ln>
                  <a:noFill/>
                </a:ln>
                <a:solidFill>
                  <a:srgbClr val="FF0000"/>
                </a:solidFill>
                <a:effectLst/>
                <a:latin typeface="Google Sans"/>
              </a:rPr>
              <a:t>Microwavin</a:t>
            </a:r>
            <a:r>
              <a:rPr kumimoji="0" lang="en-US" altLang="en-US" sz="1000" b="1" i="0" u="none" strike="noStrike" cap="none" normalizeH="0" baseline="0" dirty="0" smtClean="0">
                <a:ln>
                  <a:noFill/>
                </a:ln>
                <a:solidFill>
                  <a:srgbClr val="001D35"/>
                </a:solidFill>
                <a:effectLst/>
                <a:latin typeface="Google Sans"/>
              </a:rPr>
              <a:t>g</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 microwave oven.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Regulated by setting the cooking time and power level, which determines how much microwave energy is produced to agitate water molecules in the food.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Reheating leftovers.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sng" strike="noStrike" cap="none" normalizeH="0" baseline="0" dirty="0" smtClean="0">
                <a:ln>
                  <a:noFill/>
                </a:ln>
                <a:solidFill>
                  <a:srgbClr val="FF0000"/>
                </a:solidFill>
                <a:effectLst/>
                <a:latin typeface="Google Sans"/>
              </a:rPr>
              <a:t>Air Frying</a:t>
            </a:r>
            <a:endParaRPr kumimoji="0" lang="en-US" altLang="en-US" sz="1050" b="1" i="0" u="sng"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Equipment needed:</a:t>
            </a:r>
            <a:r>
              <a:rPr kumimoji="0" lang="en-US" altLang="en-US" sz="1000" b="0" i="0" u="none" strike="noStrike" cap="none" normalizeH="0" baseline="0" dirty="0" smtClean="0">
                <a:ln>
                  <a:noFill/>
                </a:ln>
                <a:solidFill>
                  <a:srgbClr val="0A0A0A"/>
                </a:solidFill>
                <a:effectLst/>
                <a:latin typeface="Google Sans"/>
              </a:rPr>
              <a:t> An air fryer appliance.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Temperature control:</a:t>
            </a:r>
            <a:r>
              <a:rPr kumimoji="0" lang="en-US" altLang="en-US" sz="1000" b="0" i="0" u="none" strike="noStrike" cap="none" normalizeH="0" baseline="0" dirty="0" smtClean="0">
                <a:ln>
                  <a:noFill/>
                </a:ln>
                <a:solidFill>
                  <a:srgbClr val="0A0A0A"/>
                </a:solidFill>
                <a:effectLst/>
                <a:latin typeface="Google Sans"/>
              </a:rPr>
              <a:t> A heating element and a powerful fan circulate very hot air around the food, controlled via the appliance's thermostat and timer settings.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Example food:</a:t>
            </a:r>
            <a:r>
              <a:rPr kumimoji="0" lang="en-US" altLang="en-US" sz="1000" b="0" i="0" u="none" strike="noStrike" cap="none" normalizeH="0" baseline="0" dirty="0" smtClean="0">
                <a:ln>
                  <a:noFill/>
                </a:ln>
                <a:solidFill>
                  <a:srgbClr val="0A0A0A"/>
                </a:solidFill>
                <a:effectLst/>
                <a:latin typeface="Google Sans"/>
              </a:rPr>
              <a:t> French fries or chicken tenders.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smtClean="0">
              <a:ln>
                <a:noFill/>
              </a:ln>
              <a:solidFill>
                <a:srgbClr val="0A0A0A"/>
              </a:solidFill>
              <a:effectLst/>
              <a:latin typeface="Google Sans"/>
            </a:endParaRPr>
          </a:p>
        </p:txBody>
      </p:sp>
    </p:spTree>
    <p:extLst>
      <p:ext uri="{BB962C8B-B14F-4D97-AF65-F5344CB8AC3E}">
        <p14:creationId xmlns:p14="http://schemas.microsoft.com/office/powerpoint/2010/main" val="2495339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1200329"/>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p>
          <a:p>
            <a:pPr>
              <a:buFont typeface="Arial" panose="020B0604020202020204" pitchFamily="34" charset="0"/>
              <a:buChar char="•"/>
            </a:pPr>
            <a:r>
              <a:rPr lang="en-US" sz="1200" dirty="0">
                <a:solidFill>
                  <a:srgbClr val="515354"/>
                </a:solidFill>
                <a:latin typeface="Roboto"/>
              </a:rPr>
              <a:t>(a) Discuss the following cooking methods. For each one, describe the equipment needed, how temperature control is maintained, and name at least one food that can be cooked using that method: baking, boiling, broiling, pan frying, simmering, microwaving, air frying, grilling, foil cooking, and Dutch oven</a:t>
            </a:r>
            <a:r>
              <a:rPr lang="en-US" sz="1200" dirty="0" smtClean="0">
                <a:solidFill>
                  <a:srgbClr val="515354"/>
                </a:solidFill>
                <a:latin typeface="Roboto"/>
              </a:rPr>
              <a:t>.</a:t>
            </a: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p:txBody>
      </p:sp>
      <p:sp>
        <p:nvSpPr>
          <p:cNvPr id="3" name="Rectangle 1"/>
          <p:cNvSpPr>
            <a:spLocks noChangeArrowheads="1"/>
          </p:cNvSpPr>
          <p:nvPr/>
        </p:nvSpPr>
        <p:spPr bwMode="auto">
          <a:xfrm>
            <a:off x="393033" y="1240946"/>
            <a:ext cx="11189368" cy="49244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FF0000"/>
                </a:solidFill>
                <a:effectLst/>
                <a:latin typeface="Google Sans"/>
              </a:rPr>
              <a:t>. </a:t>
            </a:r>
            <a:r>
              <a:rPr kumimoji="0" lang="en-US" altLang="en-US" sz="1600" b="1" i="0" u="none" strike="noStrike" cap="none" normalizeH="0" baseline="0" dirty="0" smtClean="0">
                <a:ln>
                  <a:noFill/>
                </a:ln>
                <a:solidFill>
                  <a:srgbClr val="FF0000"/>
                </a:solidFill>
                <a:effectLst/>
                <a:latin typeface="Google Sans"/>
              </a:rPr>
              <a:t>Grilling</a:t>
            </a:r>
            <a:endParaRPr kumimoji="0" lang="en-US" altLang="en-US" sz="16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Equipment needed:</a:t>
            </a:r>
            <a:r>
              <a:rPr kumimoji="0" lang="en-US" altLang="en-US" sz="1600" b="0" i="0" u="none" strike="noStrike" cap="none" normalizeH="0" baseline="0" dirty="0" smtClean="0">
                <a:ln>
                  <a:noFill/>
                </a:ln>
                <a:solidFill>
                  <a:srgbClr val="0A0A0A"/>
                </a:solidFill>
                <a:effectLst/>
                <a:latin typeface="Google Sans"/>
              </a:rPr>
              <a:t> A grill (charcoal, gas, or electric) or a campfire grate.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Temperature control:</a:t>
            </a:r>
            <a:r>
              <a:rPr kumimoji="0" lang="en-US" altLang="en-US" sz="1600" b="0" i="0" u="none" strike="noStrike" cap="none" normalizeH="0" baseline="0" dirty="0" smtClean="0">
                <a:ln>
                  <a:noFill/>
                </a:ln>
                <a:solidFill>
                  <a:srgbClr val="0A0A0A"/>
                </a:solidFill>
                <a:effectLst/>
                <a:latin typeface="Google Sans"/>
              </a:rPr>
              <a:t> Heat comes from below the food (direct heat). Control is maintained by adjusting the distance from the heat source, managing the fuel (e.g., charcoal amount/placement, gas knob settings), and managing vents.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Example food:</a:t>
            </a:r>
            <a:r>
              <a:rPr kumimoji="0" lang="en-US" altLang="en-US" sz="1600" b="0" i="0" u="none" strike="noStrike" cap="none" normalizeH="0" baseline="0" dirty="0" smtClean="0">
                <a:ln>
                  <a:noFill/>
                </a:ln>
                <a:solidFill>
                  <a:srgbClr val="0A0A0A"/>
                </a:solidFill>
                <a:effectLst/>
                <a:latin typeface="Google Sans"/>
              </a:rPr>
              <a:t> Hamburgers or corn on the cob.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Foil Cooking</a:t>
            </a:r>
            <a:endParaRPr kumimoji="0" lang="en-US" altLang="en-US" sz="16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Equipment needed:</a:t>
            </a:r>
            <a:r>
              <a:rPr kumimoji="0" lang="en-US" altLang="en-US" sz="1600" b="0" i="0" u="none" strike="noStrike" cap="none" normalizeH="0" baseline="0" dirty="0" smtClean="0">
                <a:ln>
                  <a:noFill/>
                </a:ln>
                <a:solidFill>
                  <a:srgbClr val="0A0A0A"/>
                </a:solidFill>
                <a:effectLst/>
                <a:latin typeface="Google Sans"/>
              </a:rPr>
              <a:t> Heavy-duty aluminum foil, a heat source (oven, grill, or campfire coals).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Temperature control:</a:t>
            </a:r>
            <a:r>
              <a:rPr kumimoji="0" lang="en-US" altLang="en-US" sz="1600" b="0" i="0" u="none" strike="noStrike" cap="none" normalizeH="0" baseline="0" dirty="0" smtClean="0">
                <a:ln>
                  <a:noFill/>
                </a:ln>
                <a:solidFill>
                  <a:srgbClr val="0A0A0A"/>
                </a:solidFill>
                <a:effectLst/>
                <a:latin typeface="Google Sans"/>
              </a:rPr>
              <a:t> The foil packet traps steam and heat, creating a moist cooking environment. Temperature is controlled by the external heat source and the placement of the packet (e.g., in hot coals vs. on a grill grate).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Example food:</a:t>
            </a:r>
            <a:r>
              <a:rPr kumimoji="0" lang="en-US" altLang="en-US" sz="1600" b="0" i="0" u="none" strike="noStrike" cap="none" normalizeH="0" baseline="0" dirty="0" smtClean="0">
                <a:ln>
                  <a:noFill/>
                </a:ln>
                <a:solidFill>
                  <a:srgbClr val="0A0A0A"/>
                </a:solidFill>
                <a:effectLst/>
                <a:latin typeface="Google Sans"/>
              </a:rPr>
              <a:t> Fish and vegetables in a single packet.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Dutch Oven</a:t>
            </a:r>
            <a:endParaRPr kumimoji="0" lang="en-US" altLang="en-US" sz="16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Equipment needed:</a:t>
            </a:r>
            <a:r>
              <a:rPr kumimoji="0" lang="en-US" altLang="en-US" sz="1600" b="0" i="0" u="none" strike="noStrike" cap="none" normalizeH="0" baseline="0" dirty="0" smtClean="0">
                <a:ln>
                  <a:noFill/>
                </a:ln>
                <a:solidFill>
                  <a:srgbClr val="0A0A0A"/>
                </a:solidFill>
                <a:effectLst/>
                <a:latin typeface="Google Sans"/>
              </a:rPr>
              <a:t> A heavy, thick-walled cooking pot with a tight-fitting lid, typically made of cast iron. Used with an external heat source (e.g., oven, campfire coals).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Temperature control:</a:t>
            </a:r>
            <a:r>
              <a:rPr kumimoji="0" lang="en-US" altLang="en-US" sz="1600" b="0" i="0" u="none" strike="noStrike" cap="none" normalizeH="0" baseline="0" dirty="0" smtClean="0">
                <a:ln>
                  <a:noFill/>
                </a:ln>
                <a:solidFill>
                  <a:srgbClr val="0A0A0A"/>
                </a:solidFill>
                <a:effectLst/>
                <a:latin typeface="Google Sans"/>
              </a:rPr>
              <a:t> The thick walls distribute heat evenly and the heavy lid keeps moisture in. When used outdoors, heat is controlled by the number and placement of hot coals on the top and bottom of the oven. Indoors, the oven thermostat is used.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1" i="0" u="none" strike="noStrike" cap="none" normalizeH="0" baseline="0" dirty="0" smtClean="0">
                <a:ln>
                  <a:noFill/>
                </a:ln>
                <a:solidFill>
                  <a:srgbClr val="0A0A0A"/>
                </a:solidFill>
                <a:effectLst/>
                <a:latin typeface="Google Sans"/>
              </a:rPr>
              <a:t>Example food:</a:t>
            </a:r>
            <a:r>
              <a:rPr kumimoji="0" lang="en-US" altLang="en-US" sz="1600" b="0" i="0" u="none" strike="noStrike" cap="none" normalizeH="0" baseline="0" dirty="0" smtClean="0">
                <a:ln>
                  <a:noFill/>
                </a:ln>
                <a:solidFill>
                  <a:srgbClr val="0A0A0A"/>
                </a:solidFill>
                <a:effectLst/>
                <a:latin typeface="Google Sans"/>
              </a:rPr>
              <a:t> Casseroles, stews, or baking bread.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9906421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343" y="325752"/>
            <a:ext cx="11430000" cy="830997"/>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p>
          <a:p>
            <a:r>
              <a:rPr lang="en-US" sz="1200" dirty="0" smtClean="0">
                <a:solidFill>
                  <a:srgbClr val="515354"/>
                </a:solidFill>
                <a:latin typeface="Roboto"/>
              </a:rPr>
              <a:t>(</a:t>
            </a:r>
            <a:r>
              <a:rPr lang="en-US" sz="1200" dirty="0">
                <a:solidFill>
                  <a:srgbClr val="515354"/>
                </a:solidFill>
                <a:latin typeface="Roboto"/>
              </a:rPr>
              <a:t>b) Discuss the benefits of using a camp stove on an outing vs. a charcoal or wood </a:t>
            </a:r>
            <a:r>
              <a:rPr lang="en-US" sz="1200" dirty="0" smtClean="0">
                <a:solidFill>
                  <a:srgbClr val="515354"/>
                </a:solidFill>
                <a:latin typeface="Roboto"/>
              </a:rPr>
              <a:t>fire.</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p:txBody>
      </p:sp>
      <p:sp>
        <p:nvSpPr>
          <p:cNvPr id="4" name="Rectangle 1"/>
          <p:cNvSpPr>
            <a:spLocks noChangeArrowheads="1"/>
          </p:cNvSpPr>
          <p:nvPr/>
        </p:nvSpPr>
        <p:spPr bwMode="auto">
          <a:xfrm>
            <a:off x="373877" y="1102157"/>
            <a:ext cx="11334466" cy="49705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Camp stoves offer superior convenience, safety, and efficiency over charcoal or wood fires, providing instant, controllable heat in any weather without requiring firewood collection or damaging the environment. They are more reliable for cooking, easily regulated for simmering, and generally permitted during fire bans.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Key Benefits of Using a Camp Stove</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Convenience and Speed:</a:t>
            </a:r>
            <a:r>
              <a:rPr kumimoji="0" lang="en-US" altLang="en-US" sz="1200" b="0" i="0" u="none" strike="noStrike" cap="none" normalizeH="0" baseline="0" dirty="0" smtClean="0">
                <a:ln>
                  <a:noFill/>
                </a:ln>
                <a:solidFill>
                  <a:srgbClr val="0A0A0A"/>
                </a:solidFill>
                <a:effectLst/>
                <a:latin typeface="Google Sans"/>
              </a:rPr>
              <a:t> Camp stoves can be lit instantly with a match or lighter, requiring no time to build, ignite, or wait for coals. They are ideal for quick breakfasts or preparing coffee in the morning.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Controllable Heat:</a:t>
            </a:r>
            <a:r>
              <a:rPr kumimoji="0" lang="en-US" altLang="en-US" sz="1200" b="0" i="0" u="none" strike="noStrike" cap="none" normalizeH="0" baseline="0" dirty="0" smtClean="0">
                <a:ln>
                  <a:noFill/>
                </a:ln>
                <a:solidFill>
                  <a:srgbClr val="0A0A0A"/>
                </a:solidFill>
                <a:effectLst/>
                <a:latin typeface="Google Sans"/>
              </a:rPr>
              <a:t> Unlike the unpredictable nature of an open fire, stoves offer adjustable heat levels, allowing for tasks like simmering, </a:t>
            </a:r>
            <a:r>
              <a:rPr kumimoji="0" lang="en-US" altLang="en-US" sz="1200" b="0" i="0" u="none" strike="noStrike" cap="none" normalizeH="0" baseline="0" dirty="0" err="1" smtClean="0">
                <a:ln>
                  <a:noFill/>
                </a:ln>
                <a:solidFill>
                  <a:srgbClr val="0A0A0A"/>
                </a:solidFill>
                <a:effectLst/>
                <a:latin typeface="Google Sans"/>
              </a:rPr>
              <a:t>sauteing</a:t>
            </a:r>
            <a:r>
              <a:rPr kumimoji="0" lang="en-US" altLang="en-US" sz="1200" b="0" i="0" u="none" strike="noStrike" cap="none" normalizeH="0" baseline="0" dirty="0" smtClean="0">
                <a:ln>
                  <a:noFill/>
                </a:ln>
                <a:solidFill>
                  <a:srgbClr val="0A0A0A"/>
                </a:solidFill>
                <a:effectLst/>
                <a:latin typeface="Google Sans"/>
              </a:rPr>
              <a:t>, or preventing food from burning.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Safety and Regulations:</a:t>
            </a:r>
            <a:r>
              <a:rPr kumimoji="0" lang="en-US" altLang="en-US" sz="1200" b="0" i="0" u="none" strike="noStrike" cap="none" normalizeH="0" baseline="0" dirty="0" smtClean="0">
                <a:ln>
                  <a:noFill/>
                </a:ln>
                <a:solidFill>
                  <a:srgbClr val="0A0A0A"/>
                </a:solidFill>
                <a:effectLst/>
                <a:latin typeface="Google Sans"/>
              </a:rPr>
              <a:t> Stoves keep flames contained, minimizing risks of sparks causing wildfires. They are usually permitted during fire bans when wood fires are restricted.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Weather Resistance:</a:t>
            </a:r>
            <a:r>
              <a:rPr kumimoji="0" lang="en-US" altLang="en-US" sz="1200" b="0" i="0" u="none" strike="noStrike" cap="none" normalizeH="0" baseline="0" dirty="0" smtClean="0">
                <a:ln>
                  <a:noFill/>
                </a:ln>
                <a:solidFill>
                  <a:srgbClr val="0A0A0A"/>
                </a:solidFill>
                <a:effectLst/>
                <a:latin typeface="Google Sans"/>
              </a:rPr>
              <a:t> Stoves function reliably in rain, snow, or wind, whereas wet wood makes starting a fire difficult or impossible.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Cleanliness and Efficiency:</a:t>
            </a:r>
            <a:r>
              <a:rPr kumimoji="0" lang="en-US" altLang="en-US" sz="1200" b="0" i="0" u="none" strike="noStrike" cap="none" normalizeH="0" baseline="0" dirty="0" smtClean="0">
                <a:ln>
                  <a:noFill/>
                </a:ln>
                <a:solidFill>
                  <a:srgbClr val="0A0A0A"/>
                </a:solidFill>
                <a:effectLst/>
                <a:latin typeface="Google Sans"/>
              </a:rPr>
              <a:t> They do not produce smoke or leave soot on cooking pots. They are also more energy-efficient, using fuel more effectively for cooking.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Portability:</a:t>
            </a:r>
            <a:r>
              <a:rPr kumimoji="0" lang="en-US" altLang="en-US" sz="1200" b="0" i="0" u="none" strike="noStrike" cap="none" normalizeH="0" baseline="0" dirty="0" smtClean="0">
                <a:ln>
                  <a:noFill/>
                </a:ln>
                <a:solidFill>
                  <a:srgbClr val="0A0A0A"/>
                </a:solidFill>
                <a:effectLst/>
                <a:latin typeface="Google Sans"/>
              </a:rPr>
              <a:t> Many backpacking stoves are lightweight and compact, making them easy to pack, unlike the heavy gear or wood required for fire-based cooking.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Comparison with Fire/Charcoal</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Vs. Wood Fire:</a:t>
            </a:r>
            <a:r>
              <a:rPr kumimoji="0" lang="en-US" altLang="en-US" sz="1200" b="0" i="0" u="none" strike="noStrike" cap="none" normalizeH="0" baseline="0" dirty="0" smtClean="0">
                <a:ln>
                  <a:noFill/>
                </a:ln>
                <a:solidFill>
                  <a:srgbClr val="0A0A0A"/>
                </a:solidFill>
                <a:effectLst/>
                <a:latin typeface="Google Sans"/>
              </a:rPr>
              <a:t> Wood requires foraging, which is restricted in some areas, produces heavy smoke, and leaves ash. Stoves eliminate the need for fire-starting materials.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Vs. Charcoal:</a:t>
            </a:r>
            <a:r>
              <a:rPr kumimoji="0" lang="en-US" altLang="en-US" sz="1200" b="0" i="0" u="none" strike="noStrike" cap="none" normalizeH="0" baseline="0" dirty="0" smtClean="0">
                <a:ln>
                  <a:noFill/>
                </a:ln>
                <a:solidFill>
                  <a:srgbClr val="0A0A0A"/>
                </a:solidFill>
                <a:effectLst/>
                <a:latin typeface="Google Sans"/>
              </a:rPr>
              <a:t> While charcoal is good for sustained, even heat, it is heavy, requires a grill, takes time to get to the right temperature, and leaves behind waste.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While campfires offer ambiance and tradition, a camp stove is superior for cooking efficiency and convenience during a trip</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8359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830997"/>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r>
              <a:rPr lang="en-US" sz="1200" b="1"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Describe for your counselor how to manage your time when preparing a meal so components for each course are ready to serve at the correct </a:t>
            </a:r>
            <a:r>
              <a:rPr lang="en-US" sz="1200" dirty="0" smtClean="0">
                <a:solidFill>
                  <a:srgbClr val="515354"/>
                </a:solidFill>
                <a:latin typeface="Roboto"/>
              </a:rPr>
              <a:t>time.</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p:txBody>
      </p:sp>
      <p:sp>
        <p:nvSpPr>
          <p:cNvPr id="3" name="Rectangle 1"/>
          <p:cNvSpPr>
            <a:spLocks noChangeArrowheads="1"/>
          </p:cNvSpPr>
          <p:nvPr/>
        </p:nvSpPr>
        <p:spPr bwMode="auto">
          <a:xfrm>
            <a:off x="382137" y="757679"/>
            <a:ext cx="11000096" cy="57861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To manage time when preparing a multi-course meal so all components are ready to serve at the correct time, I use a structured approach centered on planning, preparation, and strategic timing.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1. Create a Timetable by Working Backward</a:t>
            </a:r>
            <a:r>
              <a:rPr kumimoji="0" lang="en-US" altLang="en-US" sz="1400" b="0" i="0" u="none" strike="noStrike" cap="none" normalizeH="0" baseline="0" dirty="0" smtClean="0">
                <a:ln>
                  <a:noFill/>
                </a:ln>
                <a:solidFill>
                  <a:srgbClr val="0A0A0A"/>
                </a:solidFill>
                <a:effectLst/>
                <a:latin typeface="Google Sans"/>
              </a:rPr>
              <a:t> </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Set the Goal:</a:t>
            </a:r>
            <a:r>
              <a:rPr kumimoji="0" lang="en-US" altLang="en-US" sz="1400" b="0" i="0" u="none" strike="noStrike" cap="none" normalizeH="0" baseline="0" dirty="0" smtClean="0">
                <a:ln>
                  <a:noFill/>
                </a:ln>
                <a:solidFill>
                  <a:srgbClr val="0A0A0A"/>
                </a:solidFill>
                <a:effectLst/>
                <a:latin typeface="Google Sans"/>
              </a:rPr>
              <a:t> Determine the exact time I want to serve the meal.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List Components:</a:t>
            </a:r>
            <a:r>
              <a:rPr kumimoji="0" lang="en-US" altLang="en-US" sz="1400" b="0" i="0" u="none" strike="noStrike" cap="none" normalizeH="0" baseline="0" dirty="0" smtClean="0">
                <a:ln>
                  <a:noFill/>
                </a:ln>
                <a:solidFill>
                  <a:srgbClr val="0A0A0A"/>
                </a:solidFill>
                <a:effectLst/>
                <a:latin typeface="Google Sans"/>
              </a:rPr>
              <a:t> Write down every dish, including sides, main, and dessert.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Analyze Cook Times:</a:t>
            </a:r>
            <a:r>
              <a:rPr kumimoji="0" lang="en-US" altLang="en-US" sz="1400" b="0" i="0" u="none" strike="noStrike" cap="none" normalizeH="0" baseline="0" dirty="0" smtClean="0">
                <a:ln>
                  <a:noFill/>
                </a:ln>
                <a:solidFill>
                  <a:srgbClr val="0A0A0A"/>
                </a:solidFill>
                <a:effectLst/>
                <a:latin typeface="Google Sans"/>
              </a:rPr>
              <a:t> Note how long each dish takes to cook and prep.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Work Backwards:</a:t>
            </a:r>
            <a:r>
              <a:rPr kumimoji="0" lang="en-US" altLang="en-US" sz="1400" b="0" i="0" u="none" strike="noStrike" cap="none" normalizeH="0" baseline="0" dirty="0" smtClean="0">
                <a:ln>
                  <a:noFill/>
                </a:ln>
                <a:solidFill>
                  <a:srgbClr val="0A0A0A"/>
                </a:solidFill>
                <a:effectLst/>
                <a:latin typeface="Google Sans"/>
              </a:rPr>
              <a:t> Start with the serving time and calculate when to begin each dish, starting with the longest-cooking item first.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2. Implement </a:t>
            </a:r>
            <a:r>
              <a:rPr kumimoji="0" lang="en-US" altLang="en-US" sz="1400" b="1" i="1" u="none" strike="noStrike" cap="none" normalizeH="0" baseline="0" dirty="0" err="1" smtClean="0">
                <a:ln>
                  <a:noFill/>
                </a:ln>
                <a:solidFill>
                  <a:srgbClr val="0A0A0A"/>
                </a:solidFill>
                <a:effectLst/>
                <a:latin typeface="Google Sans"/>
              </a:rPr>
              <a:t>Mise</a:t>
            </a:r>
            <a:r>
              <a:rPr kumimoji="0" lang="en-US" altLang="en-US" sz="1400" b="1" i="1" u="none" strike="noStrike" cap="none" normalizeH="0" baseline="0" dirty="0" smtClean="0">
                <a:ln>
                  <a:noFill/>
                </a:ln>
                <a:solidFill>
                  <a:srgbClr val="0A0A0A"/>
                </a:solidFill>
                <a:effectLst/>
                <a:latin typeface="Google Sans"/>
              </a:rPr>
              <a:t> </a:t>
            </a:r>
            <a:r>
              <a:rPr kumimoji="0" lang="en-US" altLang="en-US" sz="1400" b="1" i="1" u="none" strike="noStrike" cap="none" normalizeH="0" baseline="0" dirty="0" err="1" smtClean="0">
                <a:ln>
                  <a:noFill/>
                </a:ln>
                <a:solidFill>
                  <a:srgbClr val="0A0A0A"/>
                </a:solidFill>
                <a:effectLst/>
                <a:latin typeface="Google Sans"/>
              </a:rPr>
              <a:t>en</a:t>
            </a:r>
            <a:r>
              <a:rPr kumimoji="0" lang="en-US" altLang="en-US" sz="1400" b="1" i="1" u="none" strike="noStrike" cap="none" normalizeH="0" baseline="0" dirty="0" smtClean="0">
                <a:ln>
                  <a:noFill/>
                </a:ln>
                <a:solidFill>
                  <a:srgbClr val="0A0A0A"/>
                </a:solidFill>
                <a:effectLst/>
                <a:latin typeface="Google Sans"/>
              </a:rPr>
              <a:t> Place</a:t>
            </a:r>
            <a:r>
              <a:rPr kumimoji="0" lang="en-US" altLang="en-US" sz="1400" b="1" i="0" u="none" strike="noStrike" cap="none" normalizeH="0" baseline="0" dirty="0" smtClean="0">
                <a:ln>
                  <a:noFill/>
                </a:ln>
                <a:solidFill>
                  <a:srgbClr val="0A0A0A"/>
                </a:solidFill>
                <a:effectLst/>
                <a:latin typeface="Google Sans"/>
              </a:rPr>
              <a:t> (Preparation)</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Prep in Advance:</a:t>
            </a:r>
            <a:r>
              <a:rPr kumimoji="0" lang="en-US" altLang="en-US" sz="1400" b="0" i="0" u="none" strike="noStrike" cap="none" normalizeH="0" baseline="0" dirty="0" smtClean="0">
                <a:ln>
                  <a:noFill/>
                </a:ln>
                <a:solidFill>
                  <a:srgbClr val="0A0A0A"/>
                </a:solidFill>
                <a:effectLst/>
                <a:latin typeface="Google Sans"/>
              </a:rPr>
              <a:t> Chop vegetables, measure spices, and marinate meats ahead of time (even the day before) to minimize active, frantic cooking.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Organize Workspace:</a:t>
            </a:r>
            <a:r>
              <a:rPr kumimoji="0" lang="en-US" altLang="en-US" sz="1400" b="0" i="0" u="none" strike="noStrike" cap="none" normalizeH="0" baseline="0" dirty="0" smtClean="0">
                <a:ln>
                  <a:noFill/>
                </a:ln>
                <a:solidFill>
                  <a:srgbClr val="0A0A0A"/>
                </a:solidFill>
                <a:effectLst/>
                <a:latin typeface="Google Sans"/>
              </a:rPr>
              <a:t> Set out all tools, pans, and ingredients beforehand.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3. Strategic Cooking Sequence</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Start Longest-Cooking Items First:</a:t>
            </a:r>
            <a:r>
              <a:rPr kumimoji="0" lang="en-US" altLang="en-US" sz="1400" b="0" i="0" u="none" strike="noStrike" cap="none" normalizeH="0" baseline="0" dirty="0" smtClean="0">
                <a:ln>
                  <a:noFill/>
                </a:ln>
                <a:solidFill>
                  <a:srgbClr val="0A0A0A"/>
                </a:solidFill>
                <a:effectLst/>
                <a:latin typeface="Google Sans"/>
              </a:rPr>
              <a:t> Roasts, stews, or baked potatoes go into the oven first.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Prep Quick-Cooking Items Last:</a:t>
            </a:r>
            <a:r>
              <a:rPr kumimoji="0" lang="en-US" altLang="en-US" sz="1400" b="0" i="0" u="none" strike="noStrike" cap="none" normalizeH="0" baseline="0" dirty="0" smtClean="0">
                <a:ln>
                  <a:noFill/>
                </a:ln>
                <a:solidFill>
                  <a:srgbClr val="0A0A0A"/>
                </a:solidFill>
                <a:effectLst/>
                <a:latin typeface="Google Sans"/>
              </a:rPr>
              <a:t> Items like salads, steamed vegetables, or quick-seared meats are prepared right before serving to ensure they are fresh and hot.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Utilize Resting/Holding Time:</a:t>
            </a:r>
            <a:r>
              <a:rPr kumimoji="0" lang="en-US" altLang="en-US" sz="1400" b="0" i="0" u="none" strike="noStrike" cap="none" normalizeH="0" baseline="0" dirty="0" smtClean="0">
                <a:ln>
                  <a:noFill/>
                </a:ln>
                <a:solidFill>
                  <a:srgbClr val="0A0A0A"/>
                </a:solidFill>
                <a:effectLst/>
                <a:latin typeface="Google Sans"/>
              </a:rPr>
              <a:t> Factor in resting time for meats (e.g., steak or turkey) to prepare sauces or finish side dishes.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Use Oven as a Warmer:</a:t>
            </a:r>
            <a:r>
              <a:rPr kumimoji="0" lang="en-US" altLang="en-US" sz="1400" b="0" i="0" u="none" strike="noStrike" cap="none" normalizeH="0" baseline="0" dirty="0" smtClean="0">
                <a:ln>
                  <a:noFill/>
                </a:ln>
                <a:solidFill>
                  <a:srgbClr val="0A0A0A"/>
                </a:solidFill>
                <a:effectLst/>
                <a:latin typeface="Google Sans"/>
              </a:rPr>
              <a:t> Keep finished items warm in a low-temperature oven (around 150–200°F) while finishing other components.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4. Organize the Cooking Process</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Batch Similar Work:</a:t>
            </a:r>
            <a:r>
              <a:rPr kumimoji="0" lang="en-US" altLang="en-US" sz="1400" b="0" i="0" u="none" strike="noStrike" cap="none" normalizeH="0" baseline="0" dirty="0" smtClean="0">
                <a:ln>
                  <a:noFill/>
                </a:ln>
                <a:solidFill>
                  <a:srgbClr val="0A0A0A"/>
                </a:solidFill>
                <a:effectLst/>
                <a:latin typeface="Google Sans"/>
              </a:rPr>
              <a:t> Combine chopping or preparation steps.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Use Timers:</a:t>
            </a:r>
            <a:r>
              <a:rPr kumimoji="0" lang="en-US" altLang="en-US" sz="1400" b="0" i="0" u="none" strike="noStrike" cap="none" normalizeH="0" baseline="0" dirty="0" smtClean="0">
                <a:ln>
                  <a:noFill/>
                </a:ln>
                <a:solidFill>
                  <a:srgbClr val="0A0A0A"/>
                </a:solidFill>
                <a:effectLst/>
                <a:latin typeface="Google Sans"/>
              </a:rPr>
              <a:t> Use multiple timers to track different burners and oven items simultaneously.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Keep it Clean:</a:t>
            </a:r>
            <a:r>
              <a:rPr kumimoji="0" lang="en-US" altLang="en-US" sz="1400" b="0" i="0" u="none" strike="noStrike" cap="none" normalizeH="0" baseline="0" dirty="0" smtClean="0">
                <a:ln>
                  <a:noFill/>
                </a:ln>
                <a:solidFill>
                  <a:srgbClr val="0A0A0A"/>
                </a:solidFill>
                <a:effectLst/>
                <a:latin typeface="Google Sans"/>
              </a:rPr>
              <a:t> Wash dishes </a:t>
            </a:r>
            <a:r>
              <a:rPr kumimoji="0" lang="en-US" altLang="en-US" sz="1400" b="0" i="1" u="none" strike="noStrike" cap="none" normalizeH="0" baseline="0" dirty="0" smtClean="0">
                <a:ln>
                  <a:noFill/>
                </a:ln>
                <a:solidFill>
                  <a:srgbClr val="0A0A0A"/>
                </a:solidFill>
                <a:effectLst/>
                <a:latin typeface="Google Sans"/>
              </a:rPr>
              <a:t>between</a:t>
            </a:r>
            <a:r>
              <a:rPr kumimoji="0" lang="en-US" altLang="en-US" sz="1400" b="0" i="0" u="none" strike="noStrike" cap="none" normalizeH="0" baseline="0" dirty="0" smtClean="0">
                <a:ln>
                  <a:noFill/>
                </a:ln>
                <a:solidFill>
                  <a:srgbClr val="0A0A0A"/>
                </a:solidFill>
                <a:effectLst/>
                <a:latin typeface="Google Sans"/>
              </a:rPr>
              <a:t> tasks to maintain a calm, organized workspace.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Example:</a:t>
            </a:r>
            <a:r>
              <a:rPr kumimoji="0" lang="en-US" altLang="en-US" sz="1400" b="0" i="0" u="none" strike="noStrike" cap="none" normalizeH="0" baseline="0" dirty="0" smtClean="0">
                <a:ln>
                  <a:noFill/>
                </a:ln>
                <a:solidFill>
                  <a:srgbClr val="0A0A0A"/>
                </a:solidFill>
                <a:effectLst/>
                <a:latin typeface="Google Sans"/>
              </a:rPr>
              <a:t> If dinner is at 6:00 PM, I would put a roast in at 4:30 PM, start potatoes at 5:00 PM, make a salad at 5:30 PM, and carve the meat at 5:50 PM, allowing everything to be ready together</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51931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461665"/>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p>
          <a:p>
            <a:pPr>
              <a:buFont typeface="Arial" panose="020B0604020202020204" pitchFamily="34" charset="0"/>
              <a:buChar char="•"/>
            </a:pPr>
            <a:r>
              <a:rPr lang="en-US" sz="1200" dirty="0" smtClean="0">
                <a:solidFill>
                  <a:srgbClr val="515354"/>
                </a:solidFill>
                <a:latin typeface="Roboto"/>
              </a:rPr>
              <a:t>(</a:t>
            </a:r>
            <a:r>
              <a:rPr lang="en-US" sz="1200" dirty="0">
                <a:solidFill>
                  <a:srgbClr val="515354"/>
                </a:solidFill>
                <a:latin typeface="Roboto"/>
              </a:rPr>
              <a:t>d) Explain and give examples of how taste, texture, and smell impact what we eat</a:t>
            </a:r>
            <a:r>
              <a:rPr lang="en-US" sz="1200" dirty="0" smtClean="0">
                <a:solidFill>
                  <a:srgbClr val="515354"/>
                </a:solidFill>
                <a:latin typeface="Roboto"/>
              </a:rPr>
              <a:t>.</a:t>
            </a:r>
          </a:p>
        </p:txBody>
      </p:sp>
      <p:sp>
        <p:nvSpPr>
          <p:cNvPr id="3" name="Rectangle 1"/>
          <p:cNvSpPr>
            <a:spLocks noChangeArrowheads="1"/>
          </p:cNvSpPr>
          <p:nvPr/>
        </p:nvSpPr>
        <p:spPr bwMode="auto">
          <a:xfrm>
            <a:off x="313897" y="641474"/>
            <a:ext cx="10686197" cy="59646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Taste, texture, and smell intertwine to create flavor, with smell (aroma) contributing most to flavor complexity, taste buds detecting sweet, salty, sour, bitter, and umami, and texture (touch/mouthfeel) adding crunch or creaminess; examples include holding your nose to miss a strawberry's flavor (smell), preferring creamy yogurt over grainy (texture), and the spicy burn of chili (texture/irritation) enhancing taste.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A0A0A"/>
                </a:solidFill>
                <a:effectLst/>
                <a:latin typeface="Google Sans"/>
              </a:rPr>
              <a:t>Taste (Basic Sensations)</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Definition:</a:t>
            </a:r>
            <a:r>
              <a:rPr kumimoji="0" lang="en-US" altLang="en-US" sz="1400" b="0" i="0" u="none" strike="noStrike" cap="none" normalizeH="0" baseline="0" dirty="0" smtClean="0">
                <a:ln>
                  <a:noFill/>
                </a:ln>
                <a:solidFill>
                  <a:srgbClr val="0A0A0A"/>
                </a:solidFill>
                <a:effectLst/>
                <a:latin typeface="Google Sans"/>
              </a:rPr>
              <a:t> Signals from taste buds (sweet, sour, salty, bitter, umami).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Impact:</a:t>
            </a:r>
            <a:r>
              <a:rPr kumimoji="0" lang="en-US" altLang="en-US" sz="1400" b="0" i="0" u="none" strike="noStrike" cap="none" normalizeH="0" baseline="0" dirty="0" smtClean="0">
                <a:ln>
                  <a:noFill/>
                </a:ln>
                <a:solidFill>
                  <a:srgbClr val="0A0A0A"/>
                </a:solidFill>
                <a:effectLst/>
                <a:latin typeface="Google Sans"/>
              </a:rPr>
              <a:t> Tells you if something is sugary (sweet), vinegary (sour), salty, or savory.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Example:</a:t>
            </a:r>
            <a:r>
              <a:rPr kumimoji="0" lang="en-US" altLang="en-US" sz="1400" b="0" i="0" u="none" strike="noStrike" cap="none" normalizeH="0" baseline="0" dirty="0" smtClean="0">
                <a:ln>
                  <a:noFill/>
                </a:ln>
                <a:solidFill>
                  <a:srgbClr val="0A0A0A"/>
                </a:solidFill>
                <a:effectLst/>
                <a:latin typeface="Google Sans"/>
              </a:rPr>
              <a:t> Detecting sweetness in cake or saltiness in chips.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A0A0A"/>
                </a:solidFill>
                <a:effectLst/>
                <a:latin typeface="Google Sans"/>
              </a:rPr>
              <a:t>Smell (Aroma/Flavor)</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Definition:</a:t>
            </a:r>
            <a:r>
              <a:rPr kumimoji="0" lang="en-US" altLang="en-US" sz="14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Odor molecules traveling to nasal receptors, providing the bulk (80-90%) of flavor perception.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Impact:</a:t>
            </a:r>
            <a:r>
              <a:rPr kumimoji="0" lang="en-US" altLang="en-US" sz="14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Identifies specific flavors like chocolate, coffee, or strawberry, making food enjoyable.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Example:</a:t>
            </a:r>
            <a:r>
              <a:rPr kumimoji="0" lang="en-US" altLang="en-US" sz="14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A strawberry jelly bean is just sweet until you let go of your nose, revealing the strawberry flavor.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A0A0A"/>
                </a:solidFill>
                <a:effectLst/>
                <a:latin typeface="Google Sans"/>
              </a:rPr>
              <a:t>Texture (Touch/Mouthfeel)</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Definition:</a:t>
            </a:r>
            <a:r>
              <a:rPr kumimoji="0" lang="en-US" altLang="en-US" sz="1400" b="0" i="0" u="none" strike="noStrike" cap="none" normalizeH="0" baseline="0" dirty="0" smtClean="0">
                <a:ln>
                  <a:noFill/>
                </a:ln>
                <a:solidFill>
                  <a:srgbClr val="0A0A0A"/>
                </a:solidFill>
                <a:effectLst/>
                <a:latin typeface="Google Sans"/>
              </a:rPr>
              <a:t> How food feels in your mouth – crunchy, smooth, chewy, sticky, temperature.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Impact:</a:t>
            </a:r>
            <a:r>
              <a:rPr kumimoji="0" lang="en-US" altLang="en-US" sz="1400" b="0" i="0" u="none" strike="noStrike" cap="none" normalizeH="0" baseline="0" dirty="0" smtClean="0">
                <a:ln>
                  <a:noFill/>
                </a:ln>
                <a:solidFill>
                  <a:srgbClr val="0A0A0A"/>
                </a:solidFill>
                <a:effectLst/>
                <a:latin typeface="Google Sans"/>
              </a:rPr>
              <a:t> Significantly affects enjoyment; smooth chocolate is preferred over grainy.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Example:</a:t>
            </a:r>
            <a:r>
              <a:rPr kumimoji="0" lang="en-US" altLang="en-US" sz="1400" b="0" i="0" u="none" strike="noStrike" cap="none" normalizeH="0" baseline="0" dirty="0" smtClean="0">
                <a:ln>
                  <a:noFill/>
                </a:ln>
                <a:solidFill>
                  <a:srgbClr val="0A0A0A"/>
                </a:solidFill>
                <a:effectLst/>
                <a:latin typeface="Google Sans"/>
              </a:rPr>
              <a:t> The satisfying crunch of a fresh apple or crisp lettuce.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A0A0A"/>
                </a:solidFill>
                <a:effectLst/>
                <a:latin typeface="Google Sans"/>
              </a:rPr>
              <a:t>Combined Examples</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Coffee:</a:t>
            </a:r>
            <a:r>
              <a:rPr kumimoji="0" lang="en-US" altLang="en-US" sz="1400" b="0" i="0" u="none" strike="noStrike" cap="none" normalizeH="0" baseline="0" dirty="0" smtClean="0">
                <a:ln>
                  <a:noFill/>
                </a:ln>
                <a:solidFill>
                  <a:srgbClr val="0A0A0A"/>
                </a:solidFill>
                <a:effectLst/>
                <a:latin typeface="Google Sans"/>
              </a:rPr>
              <a:t> Bitter taste + warm temperature + nutty/rich aroma = "coffee flavor".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Spicy Food:</a:t>
            </a:r>
            <a:r>
              <a:rPr kumimoji="0" lang="en-US" altLang="en-US" sz="1400" b="0" i="0" u="none" strike="noStrike" cap="none" normalizeH="0" baseline="0" dirty="0" smtClean="0">
                <a:ln>
                  <a:noFill/>
                </a:ln>
                <a:solidFill>
                  <a:srgbClr val="0A0A0A"/>
                </a:solidFill>
                <a:effectLst/>
                <a:latin typeface="Google Sans"/>
              </a:rPr>
              <a:t> Taste (sweet/salty) + texture (chili's burn via trigeminal nerve) + fruity/smoky aroma = complex flavor.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 Stuffy Nose:</a:t>
            </a:r>
            <a:r>
              <a:rPr kumimoji="0" lang="en-US" altLang="en-US" sz="1400" b="0" i="0" u="none" strike="noStrike" cap="none" normalizeH="0" baseline="0" dirty="0" smtClean="0">
                <a:ln>
                  <a:noFill/>
                </a:ln>
                <a:solidFill>
                  <a:srgbClr val="0A0A0A"/>
                </a:solidFill>
                <a:effectLst/>
                <a:latin typeface="Google Sans"/>
              </a:rPr>
              <a:t> Foods taste bland because the smell component is missing, leaving only basic tastes.</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pic>
        <p:nvPicPr>
          <p:cNvPr id="13315" name="Picture 3" descr="Taste, texture and temperatu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42555" y="1547977"/>
            <a:ext cx="1715077" cy="1624428"/>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Taste, texture and temperatu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3950" y="4042147"/>
            <a:ext cx="2493682" cy="2439951"/>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descr="The 4 Key Elements that Make a Product Tasty"/>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535" t="5839" r="20787" b="4471"/>
          <a:stretch/>
        </p:blipFill>
        <p:spPr bwMode="auto">
          <a:xfrm>
            <a:off x="7967356" y="1547977"/>
            <a:ext cx="1738118" cy="1732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8919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33137"/>
            <a:ext cx="11430000" cy="6001643"/>
          </a:xfrm>
          <a:prstGeom prst="rect">
            <a:avLst/>
          </a:prstGeom>
        </p:spPr>
        <p:txBody>
          <a:bodyPr wrap="square">
            <a:spAutoFit/>
          </a:bodyPr>
          <a:lstStyle/>
          <a:p>
            <a:r>
              <a:rPr lang="en-US" sz="1200" b="1" dirty="0" smtClean="0">
                <a:solidFill>
                  <a:srgbClr val="515354"/>
                </a:solidFill>
                <a:latin typeface="Roboto"/>
              </a:rPr>
              <a:t>4</a:t>
            </a:r>
            <a:r>
              <a:rPr lang="en-US" sz="1200" b="1" dirty="0">
                <a:solidFill>
                  <a:srgbClr val="515354"/>
                </a:solidFill>
                <a:latin typeface="Roboto"/>
              </a:rPr>
              <a:t>. Cooking at Home. Do the following</a:t>
            </a:r>
            <a:r>
              <a:rPr lang="en-US" sz="1200" b="1" dirty="0" smtClean="0">
                <a:solidFill>
                  <a:srgbClr val="515354"/>
                </a:solidFill>
                <a:latin typeface="Roboto"/>
              </a:rPr>
              <a:t>:</a:t>
            </a:r>
            <a:r>
              <a:rPr lang="en-US" sz="1200" b="1" dirty="0">
                <a:solidFill>
                  <a:srgbClr val="515354"/>
                </a:solidFill>
                <a:latin typeface="Roboto"/>
              </a:rPr>
              <a:t/>
            </a:r>
            <a:br>
              <a:rPr lang="en-US" sz="1200" b="1" dirty="0">
                <a:solidFill>
                  <a:srgbClr val="515354"/>
                </a:solidFill>
                <a:latin typeface="Roboto"/>
              </a:rPr>
            </a:br>
            <a:r>
              <a:rPr lang="en-US" sz="1200" b="1" dirty="0">
                <a:solidFill>
                  <a:srgbClr val="515354"/>
                </a:solidFill>
                <a:latin typeface="Roboto"/>
              </a:rPr>
              <a:t>Note: The meals for requirement 4 may be prepared on different days, and they need not be prepared consecutively. The requirement calls for Scouts to plan, prepare, and serve one breakfast, one lunch, and one dinner to at least one adult; those served need not be the same for all </a:t>
            </a:r>
            <a:r>
              <a:rPr lang="en-US" sz="1200" b="1" dirty="0" smtClean="0">
                <a:solidFill>
                  <a:srgbClr val="515354"/>
                </a:solidFill>
                <a:latin typeface="Roboto"/>
              </a:rPr>
              <a:t>meals</a:t>
            </a:r>
            <a:r>
              <a:rPr lang="en-US" sz="1200" b="1" dirty="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menus for three full days of meals (three breakfasts, three lunches, and three dinners) plus one dessert. Your menus should include enough to feed yourself and at least one adult, keeping in mind any special needs (such as food allergies) and how you keep your foods safe and free from cross-contamination. List the equipment and utensils needed to prepare and serve these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recipes for each meal. Create a shopping list for your meals showing the amount of food needed to prepare for the number of people you will serve. Determine the cost for each meal</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meal plan and shopping list with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Using at least five of the 10 cooking methods from requirement 3, prepare and serve yourself and at least one adult (parent, family member, guardian, or other responsible adult) one breakfast, one lunch, one dinner, and one dessert from the meals you planned</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Time your cooking to have each meal ready to serve at the proper time. Have an adult verify the preparation of the meal to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After each meal, ask a person you served to evaluate the meal on presentation and taste, then evaluate your own meal. Discuss what you learned with your counselor, including any adjustments that could have improved or enhanced your meals. Tell how planning and preparation help ensure a successful meal.</a:t>
            </a:r>
          </a:p>
          <a:p>
            <a:r>
              <a:rPr lang="en-US" sz="1200" dirty="0" smtClean="0">
                <a:solidFill>
                  <a:srgbClr val="515354"/>
                </a:solidFill>
                <a:latin typeface="Roboto"/>
              </a:rPr>
              <a:t>.</a:t>
            </a:r>
            <a:r>
              <a:rPr lang="en-US" sz="1200" dirty="0"/>
              <a:t/>
            </a:r>
            <a:br>
              <a:rPr lang="en-US" sz="1200" dirty="0"/>
            </a:br>
            <a:endParaRPr lang="en-US" sz="1200" dirty="0"/>
          </a:p>
        </p:txBody>
      </p:sp>
    </p:spTree>
    <p:extLst>
      <p:ext uri="{BB962C8B-B14F-4D97-AF65-F5344CB8AC3E}">
        <p14:creationId xmlns:p14="http://schemas.microsoft.com/office/powerpoint/2010/main" val="19214200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293" y="296660"/>
            <a:ext cx="11430000" cy="6001643"/>
          </a:xfrm>
          <a:prstGeom prst="rect">
            <a:avLst/>
          </a:prstGeom>
        </p:spPr>
        <p:txBody>
          <a:bodyPr wrap="square">
            <a:spAutoFit/>
          </a:bodyPr>
          <a:lstStyle/>
          <a:p>
            <a:r>
              <a:rPr lang="en-US" sz="1200" b="1" dirty="0" smtClean="0">
                <a:solidFill>
                  <a:srgbClr val="515354"/>
                </a:solidFill>
                <a:latin typeface="Roboto"/>
              </a:rPr>
              <a:t>5</a:t>
            </a:r>
            <a:r>
              <a:rPr lang="en-US" sz="1200" b="1" dirty="0">
                <a:solidFill>
                  <a:srgbClr val="515354"/>
                </a:solidFill>
                <a:latin typeface="Roboto"/>
              </a:rPr>
              <a:t>. Camp Cooking.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menu that includes four meals, one snack, and one dessert for your patrol (or a similar size group of up to eight youth, including you) on a camping trip. These four meals must include </a:t>
            </a:r>
            <a:r>
              <a:rPr lang="en-US" sz="1200" u="sng" dirty="0">
                <a:solidFill>
                  <a:srgbClr val="515354"/>
                </a:solidFill>
                <a:latin typeface="Roboto"/>
              </a:rPr>
              <a:t>two breakfasts</a:t>
            </a:r>
            <a:r>
              <a:rPr lang="en-US" sz="1200" dirty="0">
                <a:solidFill>
                  <a:srgbClr val="515354"/>
                </a:solidFill>
                <a:latin typeface="Roboto"/>
              </a:rPr>
              <a:t>, </a:t>
            </a:r>
            <a:r>
              <a:rPr lang="en-US" sz="1200" u="sng" dirty="0">
                <a:solidFill>
                  <a:srgbClr val="515354"/>
                </a:solidFill>
                <a:latin typeface="Roboto"/>
              </a:rPr>
              <a:t>one lunch</a:t>
            </a:r>
            <a:r>
              <a:rPr lang="en-US" sz="1200" dirty="0">
                <a:solidFill>
                  <a:srgbClr val="515354"/>
                </a:solidFill>
                <a:latin typeface="Roboto"/>
              </a:rPr>
              <a:t>, and </a:t>
            </a:r>
            <a:r>
              <a:rPr lang="en-US" sz="1200" u="sng" dirty="0">
                <a:solidFill>
                  <a:srgbClr val="515354"/>
                </a:solidFill>
                <a:latin typeface="Roboto"/>
              </a:rPr>
              <a:t>one dinner</a:t>
            </a:r>
            <a:r>
              <a:rPr lang="en-US" sz="1200" dirty="0">
                <a:solidFill>
                  <a:srgbClr val="515354"/>
                </a:solidFill>
                <a:latin typeface="Roboto"/>
              </a:rPr>
              <a:t>. Additionally, you must plan </a:t>
            </a:r>
            <a:r>
              <a:rPr lang="en-US" sz="1200" u="sng" dirty="0">
                <a:solidFill>
                  <a:srgbClr val="515354"/>
                </a:solidFill>
                <a:latin typeface="Roboto"/>
              </a:rPr>
              <a:t>one snack and one dessert</a:t>
            </a:r>
            <a:r>
              <a:rPr lang="en-US" sz="1200" dirty="0">
                <a:solidFill>
                  <a:srgbClr val="515354"/>
                </a:solidFill>
                <a:latin typeface="Roboto"/>
              </a:rPr>
              <a:t>. Your menus should include enough food for each person, keeping in mind any special needs (such as food allergies) and how you keep your foods safe and free from cross-contamination. </a:t>
            </a:r>
            <a:r>
              <a:rPr lang="en-US" sz="1200" b="1" i="1" dirty="0">
                <a:solidFill>
                  <a:srgbClr val="515354"/>
                </a:solidFill>
                <a:latin typeface="Roboto"/>
              </a:rPr>
              <a:t>List the equipment and utensils needed to prepare and serve these </a:t>
            </a:r>
            <a:r>
              <a:rPr lang="en-US" sz="1200" b="1" i="1" dirty="0" smtClean="0">
                <a:solidFill>
                  <a:srgbClr val="515354"/>
                </a:solidFill>
                <a:latin typeface="Roboto"/>
              </a:rPr>
              <a:t>meals.</a:t>
            </a:r>
          </a:p>
          <a:p>
            <a:pPr>
              <a:buFont typeface="Arial" panose="020B0604020202020204" pitchFamily="34" charset="0"/>
              <a:buChar char="•"/>
            </a:pPr>
            <a:endParaRPr lang="en-US" sz="1200" b="1" i="1"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or create recipes for the four meals, the snack, and the dessert you have planned. Adjust menu items in the recipes for the number to be served. Create a shopping list and budget to determine the per-person cost</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menu plans and shopping list with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In the outdoors, using your menu plans and recipes for this requirement, </a:t>
            </a:r>
            <a:r>
              <a:rPr lang="en-US" sz="1200" i="1" dirty="0">
                <a:solidFill>
                  <a:srgbClr val="515354"/>
                </a:solidFill>
                <a:latin typeface="Roboto"/>
              </a:rPr>
              <a:t>cook two of the four meals you planned using either a camp stove OR backpacking stove</a:t>
            </a:r>
            <a:r>
              <a:rPr lang="en-US" sz="1200" dirty="0">
                <a:solidFill>
                  <a:srgbClr val="515354"/>
                </a:solidFill>
                <a:latin typeface="Roboto"/>
              </a:rPr>
              <a:t>. </a:t>
            </a:r>
            <a:r>
              <a:rPr lang="en-US" sz="1200" i="1" dirty="0">
                <a:solidFill>
                  <a:srgbClr val="515354"/>
                </a:solidFill>
                <a:latin typeface="Roboto"/>
              </a:rPr>
              <a:t>Use a skillet OR a Dutch oven over campfire coals for the third meal, and cook the fourth meal in a foil pack OR on a skewer. Serve all of these meals to your patrol or a group of youth</a:t>
            </a:r>
            <a:r>
              <a:rPr lang="en-US" sz="1200" i="1"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e) In the outdoors, using your menu plans and recipes for this requirement, prepare one snack and one dessert. Serve both of these to your patrol or a group of youth</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After each meal, have those you served evaluate the meal on presentation and taste, and then evaluate your own meal. Discuss what you learned with your counselor, including any adjustments that could have improved or enhanced your meals. Tell how planning and preparation help ensure successful outdoor cooking</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(g) Lead the clean-up of equipment, utensils, and the cooking site thoroughly after each meal. Properly store or dispose unused ingredients, leftover food, dishwater and garbage</a:t>
            </a:r>
            <a:r>
              <a:rPr lang="en-US" sz="1200" dirty="0" smtClean="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h) Discuss how you followed the Leave No Trace Seven Principles and the Outdoor Code when preparing your meals</a:t>
            </a:r>
            <a:r>
              <a:rPr lang="en-US" sz="1200" dirty="0" smtClean="0">
                <a:solidFill>
                  <a:srgbClr val="515354"/>
                </a:solidFill>
                <a:latin typeface="Roboto"/>
              </a:rPr>
              <a:t>.</a:t>
            </a:r>
            <a:r>
              <a:rPr lang="en-US" sz="1200" dirty="0"/>
              <a:t/>
            </a:r>
            <a:br>
              <a:rPr lang="en-US" sz="1200" dirty="0"/>
            </a:br>
            <a:endParaRPr lang="en-US" sz="1200" dirty="0"/>
          </a:p>
        </p:txBody>
      </p:sp>
    </p:spTree>
    <p:extLst>
      <p:ext uri="{BB962C8B-B14F-4D97-AF65-F5344CB8AC3E}">
        <p14:creationId xmlns:p14="http://schemas.microsoft.com/office/powerpoint/2010/main" val="1422098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700" y="255713"/>
            <a:ext cx="10780295" cy="5816977"/>
          </a:xfrm>
          <a:prstGeom prst="rect">
            <a:avLst/>
          </a:prstGeom>
        </p:spPr>
        <p:txBody>
          <a:bodyPr wrap="square">
            <a:spAutoFit/>
          </a:bodyPr>
          <a:lstStyle/>
          <a:p>
            <a:r>
              <a:rPr lang="en-US" sz="1200" b="1" dirty="0" smtClean="0">
                <a:solidFill>
                  <a:srgbClr val="515354"/>
                </a:solidFill>
                <a:latin typeface="Roboto"/>
              </a:rPr>
              <a:t>6</a:t>
            </a:r>
            <a:r>
              <a:rPr lang="en-US" sz="1200" b="1" dirty="0">
                <a:solidFill>
                  <a:srgbClr val="515354"/>
                </a:solidFill>
                <a:latin typeface="Roboto"/>
              </a:rPr>
              <a:t>. Trail and backpacking meals.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day of meals for trail hiking or backpacking that includes one breakfast, one lunch, one dinner, and one snack. These meals must consider weight, not require refrigeration and are to be consumed by three to five people (including you). List the equipment and utensils needed to prepare and serve these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Create a shopping list for your meals, showing the amount of food needed to prepare and serve each meal, and the cost for each meal</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menu and shopping list with your counselor. Your plan must include how to repackage foods for your hike or backpacking trip to eliminate as much bulk, weight, and garbage as possible</a:t>
            </a:r>
            <a:r>
              <a:rPr lang="en-US" sz="1200" dirty="0" smtClean="0">
                <a:solidFill>
                  <a:srgbClr val="515354"/>
                </a:solidFill>
                <a:latin typeface="Roboto"/>
              </a:rPr>
              <a:t>.</a:t>
            </a: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While on a trail hike or backpacking trip, prepare and serve two meals and a snack from the menu planned for this requirement. At least one of those meals must be cooked over a fire, or an approved trail stove (with proper supervision</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After each meal, have those you served evaluate the meal on presentation and taste, then evaluate your own meal. Discuss what you learned with your counselor, including any adjustments that could have improved or enhanced your meals. Tell how planning and preparation help ensure successful trail hiking or backpacking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Explain to your counselor how you should divide the food and cooking supplies among the patrol in order to share the load. Discuss how to properly clean the cooking area and store your food to protect it from </a:t>
            </a:r>
            <a:r>
              <a:rPr lang="en-US" sz="1200" dirty="0" smtClean="0">
                <a:solidFill>
                  <a:srgbClr val="515354"/>
                </a:solidFill>
                <a:latin typeface="Roboto"/>
              </a:rPr>
              <a:t>animals.</a:t>
            </a:r>
          </a:p>
        </p:txBody>
      </p:sp>
    </p:spTree>
    <p:extLst>
      <p:ext uri="{BB962C8B-B14F-4D97-AF65-F5344CB8AC3E}">
        <p14:creationId xmlns:p14="http://schemas.microsoft.com/office/powerpoint/2010/main" val="41526221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632" y="256675"/>
            <a:ext cx="10780295" cy="1015663"/>
          </a:xfrm>
          <a:prstGeom prst="rect">
            <a:avLst/>
          </a:prstGeom>
        </p:spPr>
        <p:txBody>
          <a:bodyPr wrap="square">
            <a:spAutoFit/>
          </a:bodyPr>
          <a:lstStyle/>
          <a:p>
            <a:r>
              <a:rPr lang="en-US" sz="1200" b="1" dirty="0" smtClean="0">
                <a:solidFill>
                  <a:srgbClr val="515354"/>
                </a:solidFill>
                <a:latin typeface="Roboto"/>
              </a:rPr>
              <a:t>7</a:t>
            </a:r>
            <a:r>
              <a:rPr lang="en-US" sz="1200" b="1" dirty="0">
                <a:solidFill>
                  <a:srgbClr val="515354"/>
                </a:solidFill>
                <a:latin typeface="Roboto"/>
              </a:rPr>
              <a:t>. Careers and Hobbies. Do ONE of the following:</a:t>
            </a:r>
          </a:p>
          <a:p>
            <a:pPr>
              <a:buFont typeface="Arial" panose="020B0604020202020204" pitchFamily="34" charset="0"/>
              <a:buChar char="•"/>
            </a:pPr>
            <a:r>
              <a:rPr lang="en-US" sz="1200" dirty="0">
                <a:solidFill>
                  <a:srgbClr val="515354"/>
                </a:solidFill>
                <a:latin typeface="Roboto"/>
              </a:rPr>
              <a:t>(a) Identify three career opportunities that would use skills and knowledge in cooking. Pick 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br>
              <a:rPr lang="en-US" sz="1200" dirty="0">
                <a:solidFill>
                  <a:srgbClr val="515354"/>
                </a:solidFill>
                <a:latin typeface="Roboto"/>
              </a:rPr>
            </a:br>
            <a:endParaRPr lang="en-US" sz="1200" dirty="0"/>
          </a:p>
        </p:txBody>
      </p:sp>
      <p:sp>
        <p:nvSpPr>
          <p:cNvPr id="3" name="Rectangle 1"/>
          <p:cNvSpPr>
            <a:spLocks noChangeArrowheads="1"/>
          </p:cNvSpPr>
          <p:nvPr/>
        </p:nvSpPr>
        <p:spPr bwMode="auto">
          <a:xfrm>
            <a:off x="336884" y="1111918"/>
            <a:ext cx="11502190" cy="523220"/>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rPr>
              <a:t>Three career opportunities that utilize skills and knowledge in cooking include </a:t>
            </a:r>
            <a:r>
              <a:rPr kumimoji="0" lang="en-US" altLang="en-US" sz="1400" b="0" i="0" u="sng" strike="noStrike" cap="none" normalizeH="0" baseline="0" dirty="0" smtClean="0">
                <a:ln>
                  <a:noFill/>
                </a:ln>
                <a:solidFill>
                  <a:schemeClr val="tx1"/>
                </a:solidFill>
                <a:effectLst/>
              </a:rPr>
              <a:t>Executive Chef</a:t>
            </a:r>
            <a:r>
              <a:rPr kumimoji="0" lang="en-US" altLang="en-US" sz="1400" b="0" i="0" u="none" strike="noStrike" cap="none" normalizeH="0" baseline="0" dirty="0" smtClean="0">
                <a:ln>
                  <a:noFill/>
                </a:ln>
                <a:solidFill>
                  <a:schemeClr val="tx1"/>
                </a:solidFill>
                <a:effectLst/>
              </a:rPr>
              <a:t>, </a:t>
            </a:r>
            <a:r>
              <a:rPr kumimoji="0" lang="en-US" altLang="en-US" sz="1400" b="0" i="0" u="sng" strike="noStrike" cap="none" normalizeH="0" baseline="0" dirty="0" smtClean="0">
                <a:ln>
                  <a:noFill/>
                </a:ln>
                <a:solidFill>
                  <a:schemeClr val="tx1"/>
                </a:solidFill>
                <a:effectLst/>
              </a:rPr>
              <a:t>Pastry Chef/Baker</a:t>
            </a:r>
            <a:r>
              <a:rPr kumimoji="0" lang="en-US" altLang="en-US" sz="1400" b="0" i="0" u="none" strike="noStrike" cap="none" normalizeH="0" baseline="0" dirty="0" smtClean="0">
                <a:ln>
                  <a:noFill/>
                </a:ln>
                <a:solidFill>
                  <a:schemeClr val="tx1"/>
                </a:solidFill>
                <a:effectLst/>
              </a:rPr>
              <a:t>, and </a:t>
            </a:r>
            <a:r>
              <a:rPr kumimoji="0" lang="en-US" altLang="en-US" sz="1400" b="0" i="0" u="sng" strike="noStrike" cap="none" normalizeH="0" baseline="0" dirty="0" smtClean="0">
                <a:ln>
                  <a:noFill/>
                </a:ln>
                <a:solidFill>
                  <a:schemeClr val="tx1"/>
                </a:solidFill>
                <a:effectLst/>
              </a:rPr>
              <a:t>Food Stylist/Writer</a:t>
            </a:r>
            <a:r>
              <a:rPr kumimoji="0" lang="en-US" altLang="en-US" sz="1400" b="0" i="0" u="none" strike="noStrike" cap="none" normalizeH="0" baseline="0" dirty="0" smtClean="0">
                <a:ln>
                  <a:noFill/>
                </a:ln>
                <a:solidFill>
                  <a:srgbClr val="0A0A0A"/>
                </a:solidFill>
                <a:effectLst/>
                <a:latin typeface="Google Sans"/>
              </a:rPr>
              <a:t>. These roles require a combination of culinary technique, artistic ability, and business management to succeed in the food industry. </a:t>
            </a:r>
            <a:r>
              <a:rPr kumimoji="0" lang="en-US" altLang="en-US" sz="1400" b="0" i="0" u="none" strike="noStrike" cap="none" normalizeH="0" baseline="0" dirty="0" smtClean="0">
                <a:ln>
                  <a:noFill/>
                </a:ln>
                <a:solidFill>
                  <a:schemeClr val="tx1"/>
                </a:solidFill>
                <a:effectLst/>
              </a:rPr>
              <a:t> </a:t>
            </a:r>
          </a:p>
        </p:txBody>
      </p:sp>
      <p:sp>
        <p:nvSpPr>
          <p:cNvPr id="4" name="Rectangle 2"/>
          <p:cNvSpPr>
            <a:spLocks noChangeArrowheads="1"/>
          </p:cNvSpPr>
          <p:nvPr/>
        </p:nvSpPr>
        <p:spPr bwMode="auto">
          <a:xfrm>
            <a:off x="336884" y="1779589"/>
            <a:ext cx="11053011" cy="464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1D35"/>
                </a:solidFill>
                <a:effectLst/>
                <a:latin typeface="Google Sans"/>
              </a:rPr>
              <a:t>Selected Career: </a:t>
            </a:r>
            <a:r>
              <a:rPr kumimoji="0" lang="en-US" altLang="en-US" b="1" i="0" u="sng" strike="noStrike" cap="none" normalizeH="0" baseline="0" dirty="0" smtClean="0">
                <a:ln>
                  <a:noFill/>
                </a:ln>
                <a:solidFill>
                  <a:srgbClr val="FF0000"/>
                </a:solidFill>
                <a:effectLst/>
                <a:latin typeface="Google Sans"/>
              </a:rPr>
              <a:t>Executive Chef</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b="1" dirty="0">
              <a:solidFill>
                <a:srgbClr val="001D35"/>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An executive chef is the top manager in a kitchen, responsible for menu creation, kitchen management, food safety, and staff supervision. </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Training &amp; Education:</a:t>
            </a:r>
            <a:r>
              <a:rPr kumimoji="0" lang="en-US" altLang="en-US" sz="1400" b="0" i="0" u="none" strike="noStrike" cap="none" normalizeH="0" baseline="0" dirty="0" smtClean="0">
                <a:ln>
                  <a:noFill/>
                </a:ln>
                <a:solidFill>
                  <a:srgbClr val="0A0A0A"/>
                </a:solidFill>
                <a:effectLst/>
                <a:latin typeface="Google Sans"/>
              </a:rPr>
              <a:t> While some start as apprentices, many pursue associate or bachelor’s degrees in culinary arts from institutions like the </a:t>
            </a:r>
            <a:r>
              <a:rPr kumimoji="0" lang="en-US" altLang="en-US" sz="1400" b="0" i="0" u="none" strike="noStrike" cap="none" normalizeH="0" baseline="0" dirty="0" smtClean="0">
                <a:ln>
                  <a:noFill/>
                </a:ln>
                <a:solidFill>
                  <a:srgbClr val="1A0DAB"/>
                </a:solidFill>
                <a:effectLst/>
                <a:latin typeface="Google Sans"/>
                <a:hlinkClick r:id="rId2"/>
              </a:rPr>
              <a:t>Culinary Institute of America</a:t>
            </a:r>
            <a:r>
              <a:rPr kumimoji="0" lang="en-US" altLang="en-US" sz="1400" b="0" i="0" u="none" strike="noStrike" cap="none" normalizeH="0" baseline="0" dirty="0" smtClean="0">
                <a:ln>
                  <a:noFill/>
                </a:ln>
                <a:solidFill>
                  <a:srgbClr val="0A0A0A"/>
                </a:solidFill>
                <a:effectLst/>
                <a:latin typeface="Google Sans"/>
              </a:rPr>
              <a:t> or </a:t>
            </a:r>
            <a:r>
              <a:rPr kumimoji="0" lang="en-US" altLang="en-US" sz="1400" b="0" i="0" u="none" strike="noStrike" cap="none" normalizeH="0" baseline="0" dirty="0" smtClean="0">
                <a:ln>
                  <a:noFill/>
                </a:ln>
                <a:solidFill>
                  <a:srgbClr val="1A0DAB"/>
                </a:solidFill>
                <a:effectLst/>
                <a:latin typeface="Google Sans"/>
                <a:hlinkClick r:id="rId3"/>
              </a:rPr>
              <a:t>Escoffier</a:t>
            </a:r>
            <a:r>
              <a:rPr kumimoji="0" lang="en-US" altLang="en-US" sz="1400" b="0" i="0" u="none" strike="noStrike" cap="none" normalizeH="0" baseline="0" dirty="0" smtClean="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400"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Certifications:</a:t>
            </a:r>
            <a:r>
              <a:rPr kumimoji="0" lang="en-US" altLang="en-US" sz="1400" b="0" i="0" u="none" strike="noStrike" cap="none" normalizeH="0" baseline="0" dirty="0" smtClean="0">
                <a:ln>
                  <a:noFill/>
                </a:ln>
                <a:solidFill>
                  <a:srgbClr val="0A0A0A"/>
                </a:solidFill>
                <a:effectLst/>
                <a:latin typeface="Google Sans"/>
              </a:rPr>
              <a:t> Certifications from the American Culinary Federation (ACF) can enhance credibility, requiring a mix of education and experience.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Experience:</a:t>
            </a:r>
            <a:r>
              <a:rPr kumimoji="0" lang="en-US" altLang="en-US" sz="1400" b="0" i="0" u="none" strike="noStrike" cap="none" normalizeH="0" baseline="0" dirty="0" smtClean="0">
                <a:ln>
                  <a:noFill/>
                </a:ln>
                <a:solidFill>
                  <a:srgbClr val="0A0A0A"/>
                </a:solidFill>
                <a:effectLst/>
                <a:latin typeface="Google Sans"/>
              </a:rPr>
              <a:t> Requires extensive on-the-job experience, often starting as a line cook or sous chef and advancing over several years.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Expenses:</a:t>
            </a:r>
            <a:r>
              <a:rPr kumimoji="0" lang="en-US" altLang="en-US" sz="1400" b="0" i="0" u="none" strike="noStrike" cap="none" normalizeH="0" baseline="0" dirty="0" smtClean="0">
                <a:ln>
                  <a:noFill/>
                </a:ln>
                <a:solidFill>
                  <a:srgbClr val="0A0A0A"/>
                </a:solidFill>
                <a:effectLst/>
                <a:latin typeface="Google Sans"/>
              </a:rPr>
              <a:t> Culinary school tuition varies, with private institutions being more costly than public, plus the cost of equipment like knives and uniforms.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Employment &amp; Salary:</a:t>
            </a:r>
            <a:r>
              <a:rPr kumimoji="0" lang="en-US" altLang="en-US" sz="1400" b="0" i="0" u="none" strike="noStrike" cap="none" normalizeH="0" baseline="0" dirty="0" smtClean="0">
                <a:ln>
                  <a:noFill/>
                </a:ln>
                <a:solidFill>
                  <a:srgbClr val="0A0A0A"/>
                </a:solidFill>
                <a:effectLst/>
                <a:latin typeface="Google Sans"/>
              </a:rPr>
              <a:t> The demand for culinary professionals is projected to grow by 10% from 2019 to 2029. While entry-level cooks earn lower wages, Executive Chefs, especially in high-end establishments or corporate settings, can earn significantly higher salaries.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4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Advancement &amp; Goals:</a:t>
            </a:r>
            <a:r>
              <a:rPr kumimoji="0" lang="en-US" altLang="en-US" sz="1400" b="0" i="0" u="none" strike="noStrike" cap="none" normalizeH="0" baseline="0" dirty="0" smtClean="0">
                <a:ln>
                  <a:noFill/>
                </a:ln>
                <a:solidFill>
                  <a:srgbClr val="0A0A0A"/>
                </a:solidFill>
                <a:effectLst/>
                <a:latin typeface="Google Sans"/>
              </a:rPr>
              <a:t> Career paths lead from sous chef to executive chef, and potentially to executive management or ownership</a:t>
            </a:r>
            <a:r>
              <a:rPr kumimoji="0" lang="en-US" altLang="en-US" sz="12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177013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33137"/>
            <a:ext cx="11430000" cy="6186309"/>
          </a:xfrm>
          <a:prstGeom prst="rect">
            <a:avLst/>
          </a:prstGeom>
        </p:spPr>
        <p:txBody>
          <a:bodyPr wrap="square">
            <a:spAutoFit/>
          </a:bodyPr>
          <a:lstStyle/>
          <a:p>
            <a:r>
              <a:rPr lang="en-US" sz="1200" b="1" dirty="0" smtClean="0">
                <a:solidFill>
                  <a:srgbClr val="515354"/>
                </a:solidFill>
                <a:latin typeface="Roboto"/>
              </a:rPr>
              <a:t>4</a:t>
            </a:r>
            <a:r>
              <a:rPr lang="en-US" sz="1200" b="1" dirty="0">
                <a:solidFill>
                  <a:srgbClr val="515354"/>
                </a:solidFill>
                <a:latin typeface="Roboto"/>
              </a:rPr>
              <a:t>. Cooking at Home. Do the following</a:t>
            </a:r>
            <a:r>
              <a:rPr lang="en-US" sz="1200" b="1" dirty="0" smtClean="0">
                <a:solidFill>
                  <a:srgbClr val="515354"/>
                </a:solidFill>
                <a:latin typeface="Roboto"/>
              </a:rPr>
              <a:t>:</a:t>
            </a:r>
            <a:r>
              <a:rPr lang="en-US" sz="1200" b="1" dirty="0">
                <a:solidFill>
                  <a:srgbClr val="515354"/>
                </a:solidFill>
                <a:latin typeface="Roboto"/>
              </a:rPr>
              <a:t/>
            </a:r>
            <a:br>
              <a:rPr lang="en-US" sz="1200" b="1" dirty="0">
                <a:solidFill>
                  <a:srgbClr val="515354"/>
                </a:solidFill>
                <a:latin typeface="Roboto"/>
              </a:rPr>
            </a:br>
            <a:r>
              <a:rPr lang="en-US" sz="1200" b="1" dirty="0">
                <a:solidFill>
                  <a:srgbClr val="515354"/>
                </a:solidFill>
                <a:latin typeface="Roboto"/>
              </a:rPr>
              <a:t>Note: The meals for requirement 4 may be prepared on different days, and they need not be prepared consecutively. The requirement calls for Scouts to plan, prepare, and serve one breakfast, one lunch, and one dinner to at least one adult; those served need not be the same for all </a:t>
            </a:r>
            <a:r>
              <a:rPr lang="en-US" sz="1200" b="1" dirty="0" smtClean="0">
                <a:solidFill>
                  <a:srgbClr val="515354"/>
                </a:solidFill>
                <a:latin typeface="Roboto"/>
              </a:rPr>
              <a:t>meals</a:t>
            </a:r>
            <a:r>
              <a:rPr lang="en-US" sz="1200" b="1" dirty="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menus for three full days of meals (three breakfasts, three lunches, and three dinners) plus one dessert. Your menus should include enough to feed yourself and at least one adult, keeping in mind any special needs (such as food allergies) and how you keep your foods safe and free from cross-contamination. List the equipment and utensils needed to prepare and serve these meals</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recipes for each meal. Create a shopping list for your meals showing the amount of food needed to prepare for the number of people you will serve. Determine the cost for each meal</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meal plan and shopping list with your counselor</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Using at least five of the 10 cooking methods from requirement 3, prepare and serve yourself and at least one adult (parent, family member, guardian, or other responsible adult) one breakfast, one lunch, one dinner, and one dessert from the meals you planned.</a:t>
            </a:r>
          </a:p>
          <a:p>
            <a:pPr>
              <a:buFont typeface="Arial" panose="020B0604020202020204" pitchFamily="34" charset="0"/>
              <a:buChar char="•"/>
            </a:pPr>
            <a:r>
              <a:rPr lang="en-US" sz="1200" dirty="0">
                <a:solidFill>
                  <a:srgbClr val="515354"/>
                </a:solidFill>
                <a:latin typeface="Roboto"/>
              </a:rPr>
              <a:t>(e) Time your cooking to have each meal ready to serve at the proper time. Have an adult verify the preparation of the meal to your counselor</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After each meal, ask a person you served to evaluate the meal on presentation and taste, then evaluate your own meal. Discuss what you learned with your counselor, including any adjustments that could have improved or enhanced your meals. Tell how planning and preparation help ensure a successful meal.</a:t>
            </a:r>
          </a:p>
          <a:p>
            <a:endParaRPr lang="en-US" sz="1200" dirty="0"/>
          </a:p>
          <a:p>
            <a:r>
              <a:rPr lang="en-US" sz="1200" b="1" dirty="0">
                <a:solidFill>
                  <a:srgbClr val="515354"/>
                </a:solidFill>
                <a:latin typeface="Roboto"/>
              </a:rPr>
              <a:t>5. Camp Cooking.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menu that includes four meals, one snack, and one dessert for your patrol (or a similar size group of up to eight youth, including you) on a camping trip. These four meals must include two breakfasts, one lunch, and one dinner. Additionally, you must plan one snack and one dessert. Your menus should include enough food for each person, keeping in mind any special needs (such as food allergies) and how you keep your foods safe and free from cross-contamination. List the equipment and utensils needed to prepare and serve these </a:t>
            </a:r>
            <a:r>
              <a:rPr lang="en-US" sz="1200" dirty="0" smtClean="0">
                <a:solidFill>
                  <a:srgbClr val="515354"/>
                </a:solidFill>
                <a:latin typeface="Roboto"/>
              </a:rPr>
              <a:t>meals.</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or create recipes for the four meals, the snack, and the dessert you have planned. Adjust menu items in the recipes for the number to be served. Create a shopping list and budget to determine the per-person cost</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menu plans and shopping list with your counselor.</a:t>
            </a:r>
          </a:p>
          <a:p>
            <a:pPr>
              <a:buFont typeface="Arial" panose="020B0604020202020204" pitchFamily="34" charset="0"/>
              <a:buChar char="•"/>
            </a:pPr>
            <a:r>
              <a:rPr lang="en-US" sz="1200" dirty="0">
                <a:solidFill>
                  <a:srgbClr val="515354"/>
                </a:solidFill>
                <a:latin typeface="Roboto"/>
              </a:rPr>
              <a:t>(d) In the outdoors, using your menu plans and recipes for this requirement, cook two of the four meals you planned using either a camp stove OR backpacking stove. Use a skillet OR a Dutch oven over campfire coals for the third meal, and cook the fourth meal in a foil pack OR on a skewer. Serve all of these meals to your patrol or a group of youth.</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e) In the outdoors, using your menu plans and recipes for this requirement, prepare one snack and one dessert. Serve both of these to your patrol or a group of youth.</a:t>
            </a:r>
          </a:p>
          <a:p>
            <a:pPr>
              <a:buFont typeface="Arial" panose="020B0604020202020204" pitchFamily="34" charset="0"/>
              <a:buChar char="•"/>
            </a:pPr>
            <a:r>
              <a:rPr lang="en-US" sz="1200" dirty="0">
                <a:solidFill>
                  <a:srgbClr val="515354"/>
                </a:solidFill>
                <a:latin typeface="Roboto"/>
              </a:rPr>
              <a:t>(f) After each meal, have those you served evaluate the meal on presentation and taste, and then evaluate your own meal. Discuss what you learned with your counselor, including any adjustments that could have improved or enhanced your meals. Tell how planning and preparation help ensure successful outdoor cooking.</a:t>
            </a:r>
          </a:p>
          <a:p>
            <a:pPr>
              <a:buFont typeface="Arial" panose="020B0604020202020204" pitchFamily="34" charset="0"/>
              <a:buChar char="•"/>
            </a:pPr>
            <a:r>
              <a:rPr lang="en-US" sz="1200" dirty="0">
                <a:solidFill>
                  <a:srgbClr val="515354"/>
                </a:solidFill>
                <a:latin typeface="Roboto"/>
              </a:rPr>
              <a:t>(g) Lead the clean-up of equipment, utensils, and the cooking site thoroughly after each meal. Properly store or dispose unused ingredients, leftover food, dishwater and garbage.</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h) Discuss how you followed the Leave No Trace Seven Principles and the Outdoor Code when preparing your meals</a:t>
            </a:r>
            <a:r>
              <a:rPr lang="en-US" sz="1200" dirty="0" smtClean="0">
                <a:solidFill>
                  <a:srgbClr val="515354"/>
                </a:solidFill>
                <a:latin typeface="Roboto"/>
              </a:rPr>
              <a:t>.</a:t>
            </a:r>
            <a:r>
              <a:rPr lang="en-US" sz="1200" dirty="0"/>
              <a:t/>
            </a:r>
            <a:br>
              <a:rPr lang="en-US" sz="1200" dirty="0"/>
            </a:br>
            <a:endParaRPr lang="en-US" sz="1200" dirty="0"/>
          </a:p>
        </p:txBody>
      </p:sp>
    </p:spTree>
    <p:extLst>
      <p:ext uri="{BB962C8B-B14F-4D97-AF65-F5344CB8AC3E}">
        <p14:creationId xmlns:p14="http://schemas.microsoft.com/office/powerpoint/2010/main" val="2989421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33137"/>
            <a:ext cx="10780295" cy="3785652"/>
          </a:xfrm>
          <a:prstGeom prst="rect">
            <a:avLst/>
          </a:prstGeom>
        </p:spPr>
        <p:txBody>
          <a:bodyPr wrap="square">
            <a:spAutoFit/>
          </a:bodyPr>
          <a:lstStyle/>
          <a:p>
            <a:r>
              <a:rPr lang="en-US" sz="1200" b="1" dirty="0" smtClean="0">
                <a:solidFill>
                  <a:srgbClr val="515354"/>
                </a:solidFill>
                <a:latin typeface="Roboto"/>
              </a:rPr>
              <a:t>6</a:t>
            </a:r>
            <a:r>
              <a:rPr lang="en-US" sz="1200" b="1" dirty="0">
                <a:solidFill>
                  <a:srgbClr val="515354"/>
                </a:solidFill>
                <a:latin typeface="Roboto"/>
              </a:rPr>
              <a:t>. Trail and backpacking meals.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day of meals for trail hiking or backpacking that includes one breakfast, one lunch, one dinner, and one snack. These meals must consider weight, not require refrigeration and are to be consumed by three to five people (including you). List the equipment and utensils needed to prepare and serve these meals</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Create a shopping list for your meals, showing the amount of food needed to prepare and serve each meal, and the cost for each meal.</a:t>
            </a:r>
          </a:p>
          <a:p>
            <a:pPr>
              <a:buFont typeface="Arial" panose="020B0604020202020204" pitchFamily="34" charset="0"/>
              <a:buChar char="•"/>
            </a:pPr>
            <a:r>
              <a:rPr lang="en-US" sz="1200" dirty="0">
                <a:solidFill>
                  <a:srgbClr val="515354"/>
                </a:solidFill>
                <a:latin typeface="Roboto"/>
              </a:rPr>
              <a:t>(c) Share and discuss your menu and shopping list with your counselor. Your plan must include how to repackage foods for your hike or backpacking trip to eliminate as much bulk, weight, and garbage as possible</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While on a trail hike or backpacking trip, prepare and serve two meals and a snack from the menu planned for this requirement. At least one of those meals must be cooked over a fire, or an approved trail stove (with proper supervision</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After each meal, have those you served evaluate the meal on presentation and taste, then evaluate your own meal. Discuss what you learned with your counselor, including any adjustments that could have improved or enhanced your meals. Tell how planning and preparation help ensure successful trail hiking or backpacking meals.</a:t>
            </a:r>
          </a:p>
          <a:p>
            <a:pPr>
              <a:buFont typeface="Arial" panose="020B0604020202020204" pitchFamily="34" charset="0"/>
              <a:buChar char="•"/>
            </a:pPr>
            <a:r>
              <a:rPr lang="en-US" sz="1200" dirty="0">
                <a:solidFill>
                  <a:srgbClr val="515354"/>
                </a:solidFill>
                <a:latin typeface="Roboto"/>
              </a:rPr>
              <a:t>(f) Explain to your counselor how you should divide the food and cooking supplies among the patrol in order to share the load. Discuss how to properly clean the cooking area and store your food to protect it from </a:t>
            </a:r>
            <a:r>
              <a:rPr lang="en-US" sz="1200" dirty="0" smtClean="0">
                <a:solidFill>
                  <a:srgbClr val="515354"/>
                </a:solidFill>
                <a:latin typeface="Roboto"/>
              </a:rPr>
              <a:t>animals.</a:t>
            </a:r>
          </a:p>
          <a:p>
            <a:pPr>
              <a:buFont typeface="Arial" panose="020B0604020202020204" pitchFamily="34" charset="0"/>
              <a:buChar char="•"/>
            </a:pPr>
            <a:endParaRPr lang="en-US" sz="1200" dirty="0"/>
          </a:p>
          <a:p>
            <a:r>
              <a:rPr lang="en-US" sz="1200" b="1" dirty="0">
                <a:solidFill>
                  <a:srgbClr val="515354"/>
                </a:solidFill>
                <a:latin typeface="Roboto"/>
              </a:rPr>
              <a:t>7. Careers and Hobbies. Do ONE of the following:</a:t>
            </a:r>
          </a:p>
          <a:p>
            <a:pPr>
              <a:buFont typeface="Arial" panose="020B0604020202020204" pitchFamily="34" charset="0"/>
              <a:buChar char="•"/>
            </a:pPr>
            <a:r>
              <a:rPr lang="en-US" sz="1200" dirty="0">
                <a:solidFill>
                  <a:srgbClr val="515354"/>
                </a:solidFill>
                <a:latin typeface="Roboto"/>
              </a:rPr>
              <a:t>(a) Identify three career opportunities that would use skills and knowledge in cooking. Pick 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br>
              <a:rPr lang="en-US" sz="1200" dirty="0">
                <a:solidFill>
                  <a:srgbClr val="515354"/>
                </a:solidFill>
                <a:latin typeface="Roboto"/>
              </a:rPr>
            </a:br>
            <a:endParaRPr lang="en-US" sz="1200" dirty="0"/>
          </a:p>
        </p:txBody>
      </p:sp>
    </p:spTree>
    <p:extLst>
      <p:ext uri="{BB962C8B-B14F-4D97-AF65-F5344CB8AC3E}">
        <p14:creationId xmlns:p14="http://schemas.microsoft.com/office/powerpoint/2010/main" val="2760032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4524315"/>
          </a:xfrm>
          <a:prstGeom prst="rect">
            <a:avLst/>
          </a:prstGeom>
        </p:spPr>
        <p:txBody>
          <a:bodyPr wrap="square">
            <a:spAutoFit/>
          </a:bodyPr>
          <a:lstStyle/>
          <a:p>
            <a:r>
              <a:rPr lang="en-US" sz="1200" b="1" dirty="0" smtClean="0">
                <a:solidFill>
                  <a:srgbClr val="515354"/>
                </a:solidFill>
                <a:latin typeface="Roboto"/>
              </a:rPr>
              <a:t>1</a:t>
            </a:r>
            <a:r>
              <a:rPr lang="en-US" sz="1200" b="1" dirty="0">
                <a:solidFill>
                  <a:srgbClr val="515354"/>
                </a:solidFill>
                <a:latin typeface="Roboto"/>
              </a:rPr>
              <a:t>. Health and safety. Do the following:</a:t>
            </a:r>
          </a:p>
          <a:p>
            <a:pPr>
              <a:buFont typeface="Arial" panose="020B0604020202020204" pitchFamily="34" charset="0"/>
              <a:buChar char="•"/>
            </a:pPr>
            <a:r>
              <a:rPr lang="en-US" sz="1200" dirty="0">
                <a:solidFill>
                  <a:srgbClr val="515354"/>
                </a:solidFill>
                <a:latin typeface="Roboto"/>
              </a:rPr>
              <a:t>(a) Explain to your counselor the most likely hazards you may encounter while participating in cooking activities and what you should do to anticipate, help prevent, mitigate, and respond to these hazards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b) Show that you know first aid for and how to prevent injuries or illnesses that could occur while preparing meals and eating, including burns and scalds, cuts, choking, and allergic reactions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c) Describe how meat, fish, chicken, eggs, dairy products, and fresh vegetables should be stored, transported, and properly prepared for cooking. Explain how to prevent cross-contamination</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Discuss with your counselor food allergies, food intolerance, and food-related illnesses and diseases. Explain why someone who handles or prepares food needs to be aware of these concerns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e) Discuss with your counselor why reading food labels is important. Explain how to identify common allergens such as peanuts, tree nuts, milk, eggs, wheat, soy, and shellfish</a:t>
            </a:r>
            <a:r>
              <a:rPr lang="en-US" sz="1200" dirty="0" smtClean="0">
                <a:solidFill>
                  <a:srgbClr val="515354"/>
                </a:solidFill>
                <a:latin typeface="Roboto"/>
              </a:rPr>
              <a:t>.</a:t>
            </a:r>
            <a:r>
              <a:rPr lang="en-US" sz="1200" dirty="0"/>
              <a:t/>
            </a:r>
            <a:br>
              <a:rPr lang="en-US" sz="1200" dirty="0"/>
            </a:br>
            <a:endParaRPr lang="en-US" sz="1200" dirty="0" smtClean="0">
              <a:solidFill>
                <a:srgbClr val="515354"/>
              </a:solidFill>
              <a:latin typeface="Roboto"/>
            </a:endParaRPr>
          </a:p>
        </p:txBody>
      </p:sp>
    </p:spTree>
    <p:extLst>
      <p:ext uri="{BB962C8B-B14F-4D97-AF65-F5344CB8AC3E}">
        <p14:creationId xmlns:p14="http://schemas.microsoft.com/office/powerpoint/2010/main" val="3819543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4154984"/>
          </a:xfrm>
          <a:prstGeom prst="rect">
            <a:avLst/>
          </a:prstGeom>
        </p:spPr>
        <p:txBody>
          <a:bodyPr wrap="square">
            <a:spAutoFit/>
          </a:bodyPr>
          <a:lstStyle/>
          <a:p>
            <a:r>
              <a:rPr lang="en-US" sz="1200" dirty="0"/>
              <a:t/>
            </a:r>
            <a:br>
              <a:rPr lang="en-US" sz="1200" dirty="0"/>
            </a:br>
            <a:endParaRPr lang="en-US" sz="1200" dirty="0"/>
          </a:p>
          <a:p>
            <a:r>
              <a:rPr lang="en-US" sz="1200" b="1" dirty="0">
                <a:solidFill>
                  <a:srgbClr val="515354"/>
                </a:solidFill>
                <a:latin typeface="Roboto"/>
              </a:rPr>
              <a:t>2. Nutrition.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give five examples for EACH of the following food groups, the recommended number of daily servings, and the recommended serving size:</a:t>
            </a:r>
            <a:br>
              <a:rPr lang="en-US" sz="1200" dirty="0">
                <a:solidFill>
                  <a:srgbClr val="515354"/>
                </a:solidFill>
                <a:latin typeface="Roboto"/>
              </a:rPr>
            </a:br>
            <a:r>
              <a:rPr lang="en-US" sz="1200" dirty="0">
                <a:solidFill>
                  <a:srgbClr val="515354"/>
                </a:solidFill>
                <a:latin typeface="Roboto"/>
              </a:rPr>
              <a:t>(1) Fruits</a:t>
            </a:r>
            <a:br>
              <a:rPr lang="en-US" sz="1200" dirty="0">
                <a:solidFill>
                  <a:srgbClr val="515354"/>
                </a:solidFill>
                <a:latin typeface="Roboto"/>
              </a:rPr>
            </a:br>
            <a:r>
              <a:rPr lang="en-US" sz="1200" dirty="0">
                <a:solidFill>
                  <a:srgbClr val="515354"/>
                </a:solidFill>
                <a:latin typeface="Roboto"/>
              </a:rPr>
              <a:t>(2) Vegetables</a:t>
            </a:r>
            <a:br>
              <a:rPr lang="en-US" sz="1200" dirty="0">
                <a:solidFill>
                  <a:srgbClr val="515354"/>
                </a:solidFill>
                <a:latin typeface="Roboto"/>
              </a:rPr>
            </a:br>
            <a:r>
              <a:rPr lang="en-US" sz="1200" dirty="0">
                <a:solidFill>
                  <a:srgbClr val="515354"/>
                </a:solidFill>
                <a:latin typeface="Roboto"/>
              </a:rPr>
              <a:t>(3) Grains</a:t>
            </a:r>
            <a:br>
              <a:rPr lang="en-US" sz="1200" dirty="0">
                <a:solidFill>
                  <a:srgbClr val="515354"/>
                </a:solidFill>
                <a:latin typeface="Roboto"/>
              </a:rPr>
            </a:br>
            <a:r>
              <a:rPr lang="en-US" sz="1200" dirty="0">
                <a:solidFill>
                  <a:srgbClr val="515354"/>
                </a:solidFill>
                <a:latin typeface="Roboto"/>
              </a:rPr>
              <a:t>(4) Proteins</a:t>
            </a:r>
            <a:br>
              <a:rPr lang="en-US" sz="1200" dirty="0">
                <a:solidFill>
                  <a:srgbClr val="515354"/>
                </a:solidFill>
                <a:latin typeface="Roboto"/>
              </a:rPr>
            </a:br>
            <a:r>
              <a:rPr lang="en-US" sz="1200" dirty="0">
                <a:solidFill>
                  <a:srgbClr val="515354"/>
                </a:solidFill>
                <a:latin typeface="Roboto"/>
              </a:rPr>
              <a:t>(5) Dairy</a:t>
            </a:r>
            <a:r>
              <a:rPr lang="en-US" sz="1200" dirty="0" smtClean="0">
                <a:solidFill>
                  <a:srgbClr val="515354"/>
                </a:solidFill>
                <a:latin typeface="Roboto"/>
              </a:rPr>
              <a:t>.</a:t>
            </a: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Explain why you should limit your intake of oils and sugars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Track your daily level of activity and your daily caloric need based on your activity for five days. Then, based on the </a:t>
            </a:r>
            <a:r>
              <a:rPr lang="en-US" sz="1200" dirty="0" err="1">
                <a:solidFill>
                  <a:srgbClr val="515354"/>
                </a:solidFill>
                <a:latin typeface="Roboto"/>
              </a:rPr>
              <a:t>MyPlate</a:t>
            </a:r>
            <a:r>
              <a:rPr lang="en-US" sz="1200" dirty="0">
                <a:solidFill>
                  <a:srgbClr val="515354"/>
                </a:solidFill>
                <a:latin typeface="Roboto"/>
              </a:rPr>
              <a:t> food guide, discuss with your counselor an appropriate meal plan for yourself for one day</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Discuss your current eating habits with your counselor and what you can do to eat healthier, based on the </a:t>
            </a:r>
            <a:r>
              <a:rPr lang="en-US" sz="1200" dirty="0" err="1">
                <a:solidFill>
                  <a:srgbClr val="515354"/>
                </a:solidFill>
                <a:latin typeface="Roboto"/>
              </a:rPr>
              <a:t>MyPlate</a:t>
            </a:r>
            <a:r>
              <a:rPr lang="en-US" sz="1200" dirty="0">
                <a:solidFill>
                  <a:srgbClr val="515354"/>
                </a:solidFill>
                <a:latin typeface="Roboto"/>
              </a:rPr>
              <a:t> food </a:t>
            </a:r>
            <a:r>
              <a:rPr lang="en-US" sz="1200" dirty="0" smtClean="0">
                <a:solidFill>
                  <a:srgbClr val="515354"/>
                </a:solidFill>
                <a:latin typeface="Roboto"/>
              </a:rPr>
              <a:t>guide.</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Discuss the following food label terms: calorie, fat, saturated fat, trans fat, cholesterol, sodium, carbohydrate, dietary fiber, sugar, and protein. Explain how to calculate total carbohydrates and nutritional values for two servings, based on the serving size specified on the label</a:t>
            </a:r>
            <a:r>
              <a:rPr lang="en-US" sz="1200" dirty="0" smtClean="0">
                <a:solidFill>
                  <a:srgbClr val="515354"/>
                </a:solidFill>
                <a:latin typeface="Roboto"/>
              </a:rPr>
              <a:t>.</a:t>
            </a:r>
          </a:p>
        </p:txBody>
      </p:sp>
    </p:spTree>
    <p:extLst>
      <p:ext uri="{BB962C8B-B14F-4D97-AF65-F5344CB8AC3E}">
        <p14:creationId xmlns:p14="http://schemas.microsoft.com/office/powerpoint/2010/main" val="3200882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695" y="216570"/>
            <a:ext cx="11430000" cy="4339650"/>
          </a:xfrm>
          <a:prstGeom prst="rect">
            <a:avLst/>
          </a:prstGeom>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Cooking Basics. Do the following:</a:t>
            </a:r>
          </a:p>
          <a:p>
            <a:pPr>
              <a:buFont typeface="Arial" panose="020B0604020202020204" pitchFamily="34" charset="0"/>
              <a:buChar char="•"/>
            </a:pPr>
            <a:r>
              <a:rPr lang="en-US" sz="1200" dirty="0">
                <a:solidFill>
                  <a:srgbClr val="515354"/>
                </a:solidFill>
                <a:latin typeface="Roboto"/>
              </a:rPr>
              <a:t>(a) Discuss the following cooking methods. For each one, describe the equipment needed, how temperature control is maintained, and name at least one food that can be cooked using that method: baking, boiling, broiling, pan frying, simmering, microwaving, air frying, grilling, foil cooking, and Dutch oven</a:t>
            </a:r>
            <a:r>
              <a:rPr lang="en-US" sz="1200" dirty="0" smtClean="0">
                <a:solidFill>
                  <a:srgbClr val="515354"/>
                </a:solidFill>
                <a:latin typeface="Roboto"/>
              </a:rPr>
              <a:t>.</a:t>
            </a: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b) Discuss the benefits of using a camp stove on an outing vs. a charcoal or wood </a:t>
            </a:r>
            <a:r>
              <a:rPr lang="en-US" sz="1200" dirty="0" smtClean="0">
                <a:solidFill>
                  <a:srgbClr val="515354"/>
                </a:solidFill>
                <a:latin typeface="Roboto"/>
              </a:rPr>
              <a:t>fire.</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Describe for your counselor how to manage your time when preparing a meal so components for each course are ready to serve at the correct </a:t>
            </a:r>
            <a:r>
              <a:rPr lang="en-US" sz="1200" dirty="0" smtClean="0">
                <a:solidFill>
                  <a:srgbClr val="515354"/>
                </a:solidFill>
                <a:latin typeface="Roboto"/>
              </a:rPr>
              <a:t>time.</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Explain and give examples of how taste, texture, and smell impact what we eat</a:t>
            </a:r>
            <a:r>
              <a:rPr lang="en-US" sz="1200" dirty="0" smtClean="0">
                <a:solidFill>
                  <a:srgbClr val="515354"/>
                </a:solidFill>
                <a:latin typeface="Roboto"/>
              </a:rPr>
              <a:t>.</a:t>
            </a:r>
          </a:p>
        </p:txBody>
      </p:sp>
    </p:spTree>
    <p:extLst>
      <p:ext uri="{BB962C8B-B14F-4D97-AF65-F5344CB8AC3E}">
        <p14:creationId xmlns:p14="http://schemas.microsoft.com/office/powerpoint/2010/main" val="123279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33137"/>
            <a:ext cx="11430000" cy="6001643"/>
          </a:xfrm>
          <a:prstGeom prst="rect">
            <a:avLst/>
          </a:prstGeom>
        </p:spPr>
        <p:txBody>
          <a:bodyPr wrap="square">
            <a:spAutoFit/>
          </a:bodyPr>
          <a:lstStyle/>
          <a:p>
            <a:r>
              <a:rPr lang="en-US" sz="1200" b="1" dirty="0" smtClean="0">
                <a:solidFill>
                  <a:srgbClr val="515354"/>
                </a:solidFill>
                <a:latin typeface="Roboto"/>
              </a:rPr>
              <a:t>4</a:t>
            </a:r>
            <a:r>
              <a:rPr lang="en-US" sz="1200" b="1" dirty="0">
                <a:solidFill>
                  <a:srgbClr val="515354"/>
                </a:solidFill>
                <a:latin typeface="Roboto"/>
              </a:rPr>
              <a:t>. Cooking at Home. Do the following</a:t>
            </a:r>
            <a:r>
              <a:rPr lang="en-US" sz="1200" b="1" dirty="0" smtClean="0">
                <a:solidFill>
                  <a:srgbClr val="515354"/>
                </a:solidFill>
                <a:latin typeface="Roboto"/>
              </a:rPr>
              <a:t>:</a:t>
            </a:r>
            <a:r>
              <a:rPr lang="en-US" sz="1200" b="1" dirty="0">
                <a:solidFill>
                  <a:srgbClr val="515354"/>
                </a:solidFill>
                <a:latin typeface="Roboto"/>
              </a:rPr>
              <a:t/>
            </a:r>
            <a:br>
              <a:rPr lang="en-US" sz="1200" b="1" dirty="0">
                <a:solidFill>
                  <a:srgbClr val="515354"/>
                </a:solidFill>
                <a:latin typeface="Roboto"/>
              </a:rPr>
            </a:br>
            <a:r>
              <a:rPr lang="en-US" sz="1200" b="1" dirty="0">
                <a:solidFill>
                  <a:srgbClr val="515354"/>
                </a:solidFill>
                <a:latin typeface="Roboto"/>
              </a:rPr>
              <a:t>Note: The meals for requirement 4 may be prepared on different days, and they need not be prepared consecutively. The requirement calls for Scouts to plan, prepare, and serve one breakfast, one lunch, and one dinner to at least one adult; those served need not be the same for all </a:t>
            </a:r>
            <a:r>
              <a:rPr lang="en-US" sz="1200" b="1" dirty="0" smtClean="0">
                <a:solidFill>
                  <a:srgbClr val="515354"/>
                </a:solidFill>
                <a:latin typeface="Roboto"/>
              </a:rPr>
              <a:t>meals</a:t>
            </a:r>
            <a:r>
              <a:rPr lang="en-US" sz="1200" b="1" dirty="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menus for three full days of meals (three breakfasts, three lunches, and three dinners) plus one dessert. Your menus should include enough to feed yourself and at least one adult, keeping in mind any special needs (such as food allergies) and how you keep your foods safe and free from cross-contamination. List the equipment and utensils needed to prepare and serve these meals</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recipes for each meal. Create a shopping list for your meals showing the amount of food needed to prepare for the number of people you will serve. Determine the cost for each meal</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meal plan and shopping list with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Using at least five of the 10 cooking methods from requirement 3, prepare and serve yourself and at least one adult (parent, family member, guardian, or other responsible adult) one breakfast, one lunch, one dinner, and one dessert from the meals you planned</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(e) Time your cooking to have each meal ready to serve at the proper time. Have an adult verify the preparation of the meal to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After each meal, ask a person you served to evaluate the meal on presentation and taste, then evaluate your own meal. Discuss what you learned with your counselor, including any adjustments that could have improved or enhanced your meals. Tell how planning and preparation help ensure a successful meal.</a:t>
            </a:r>
          </a:p>
          <a:p>
            <a:r>
              <a:rPr lang="en-US" sz="1200" dirty="0" smtClean="0">
                <a:solidFill>
                  <a:srgbClr val="515354"/>
                </a:solidFill>
                <a:latin typeface="Roboto"/>
              </a:rPr>
              <a:t>.</a:t>
            </a:r>
            <a:r>
              <a:rPr lang="en-US" sz="1200" dirty="0"/>
              <a:t/>
            </a:r>
            <a:br>
              <a:rPr lang="en-US" sz="1200" dirty="0"/>
            </a:br>
            <a:endParaRPr lang="en-US" sz="1200" dirty="0"/>
          </a:p>
        </p:txBody>
      </p:sp>
    </p:spTree>
    <p:extLst>
      <p:ext uri="{BB962C8B-B14F-4D97-AF65-F5344CB8AC3E}">
        <p14:creationId xmlns:p14="http://schemas.microsoft.com/office/powerpoint/2010/main" val="1698999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293" y="296660"/>
            <a:ext cx="11430000" cy="6001643"/>
          </a:xfrm>
          <a:prstGeom prst="rect">
            <a:avLst/>
          </a:prstGeom>
        </p:spPr>
        <p:txBody>
          <a:bodyPr wrap="square">
            <a:spAutoFit/>
          </a:bodyPr>
          <a:lstStyle/>
          <a:p>
            <a:r>
              <a:rPr lang="en-US" sz="1200" b="1" dirty="0" smtClean="0">
                <a:solidFill>
                  <a:srgbClr val="515354"/>
                </a:solidFill>
                <a:latin typeface="Roboto"/>
              </a:rPr>
              <a:t>5</a:t>
            </a:r>
            <a:r>
              <a:rPr lang="en-US" sz="1200" b="1" dirty="0">
                <a:solidFill>
                  <a:srgbClr val="515354"/>
                </a:solidFill>
                <a:latin typeface="Roboto"/>
              </a:rPr>
              <a:t>. Camp Cooking. Do the following:</a:t>
            </a:r>
          </a:p>
          <a:p>
            <a:pPr>
              <a:buFont typeface="Arial" panose="020B0604020202020204" pitchFamily="34" charset="0"/>
              <a:buChar char="•"/>
            </a:pPr>
            <a:r>
              <a:rPr lang="en-US" sz="1200" dirty="0">
                <a:solidFill>
                  <a:srgbClr val="515354"/>
                </a:solidFill>
                <a:latin typeface="Roboto"/>
              </a:rPr>
              <a:t>(a) Using the </a:t>
            </a:r>
            <a:r>
              <a:rPr lang="en-US" sz="1200" dirty="0" err="1">
                <a:solidFill>
                  <a:srgbClr val="515354"/>
                </a:solidFill>
                <a:latin typeface="Roboto"/>
              </a:rPr>
              <a:t>MyPlate</a:t>
            </a:r>
            <a:r>
              <a:rPr lang="en-US" sz="1200" dirty="0">
                <a:solidFill>
                  <a:srgbClr val="515354"/>
                </a:solidFill>
                <a:latin typeface="Roboto"/>
              </a:rPr>
              <a:t> food guide or the current USDA nutrition model, plan a menu that includes four meals, one snack, and one dessert for your patrol (or a similar size group of up to eight youth, including you) on a camping trip. These four meals must include </a:t>
            </a:r>
            <a:r>
              <a:rPr lang="en-US" sz="1200" u="sng" dirty="0">
                <a:solidFill>
                  <a:srgbClr val="515354"/>
                </a:solidFill>
                <a:latin typeface="Roboto"/>
              </a:rPr>
              <a:t>two breakfasts</a:t>
            </a:r>
            <a:r>
              <a:rPr lang="en-US" sz="1200" dirty="0">
                <a:solidFill>
                  <a:srgbClr val="515354"/>
                </a:solidFill>
                <a:latin typeface="Roboto"/>
              </a:rPr>
              <a:t>, </a:t>
            </a:r>
            <a:r>
              <a:rPr lang="en-US" sz="1200" u="sng" dirty="0">
                <a:solidFill>
                  <a:srgbClr val="515354"/>
                </a:solidFill>
                <a:latin typeface="Roboto"/>
              </a:rPr>
              <a:t>one lunch</a:t>
            </a:r>
            <a:r>
              <a:rPr lang="en-US" sz="1200" dirty="0">
                <a:solidFill>
                  <a:srgbClr val="515354"/>
                </a:solidFill>
                <a:latin typeface="Roboto"/>
              </a:rPr>
              <a:t>, and </a:t>
            </a:r>
            <a:r>
              <a:rPr lang="en-US" sz="1200" u="sng" dirty="0">
                <a:solidFill>
                  <a:srgbClr val="515354"/>
                </a:solidFill>
                <a:latin typeface="Roboto"/>
              </a:rPr>
              <a:t>one dinner</a:t>
            </a:r>
            <a:r>
              <a:rPr lang="en-US" sz="1200" dirty="0">
                <a:solidFill>
                  <a:srgbClr val="515354"/>
                </a:solidFill>
                <a:latin typeface="Roboto"/>
              </a:rPr>
              <a:t>. Additionally, you must plan </a:t>
            </a:r>
            <a:r>
              <a:rPr lang="en-US" sz="1200" u="sng" dirty="0">
                <a:solidFill>
                  <a:srgbClr val="515354"/>
                </a:solidFill>
                <a:latin typeface="Roboto"/>
              </a:rPr>
              <a:t>one snack and one dessert</a:t>
            </a:r>
            <a:r>
              <a:rPr lang="en-US" sz="1200" dirty="0">
                <a:solidFill>
                  <a:srgbClr val="515354"/>
                </a:solidFill>
                <a:latin typeface="Roboto"/>
              </a:rPr>
              <a:t>. Your menus should include enough food for each person, keeping in mind any special needs (such as food allergies) and how you keep your foods safe and free from cross-contamination. </a:t>
            </a:r>
            <a:r>
              <a:rPr lang="en-US" sz="1200" b="1" i="1" dirty="0">
                <a:solidFill>
                  <a:srgbClr val="515354"/>
                </a:solidFill>
                <a:latin typeface="Roboto"/>
              </a:rPr>
              <a:t>List the equipment and utensils needed to prepare and serve these </a:t>
            </a:r>
            <a:r>
              <a:rPr lang="en-US" sz="1200" b="1" i="1" dirty="0" smtClean="0">
                <a:solidFill>
                  <a:srgbClr val="515354"/>
                </a:solidFill>
                <a:latin typeface="Roboto"/>
              </a:rPr>
              <a:t>meals.</a:t>
            </a:r>
          </a:p>
          <a:p>
            <a:pPr>
              <a:buFont typeface="Arial" panose="020B0604020202020204" pitchFamily="34" charset="0"/>
              <a:buChar char="•"/>
            </a:pPr>
            <a:endParaRPr lang="en-US" sz="1200" b="1" i="1"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(b) Find or create recipes for the four meals, the snack, and the dessert you have planned. Adjust menu items in the recipes for the number to be served. Create a shopping list and budget to determine the per-person cost</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(c) Share and discuss your menu plans and shopping list with your counselor</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smtClean="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(d) In the outdoors, using your menu plans and recipes for this requirement, </a:t>
            </a:r>
            <a:r>
              <a:rPr lang="en-US" sz="1200" i="1" dirty="0">
                <a:solidFill>
                  <a:srgbClr val="515354"/>
                </a:solidFill>
                <a:latin typeface="Roboto"/>
              </a:rPr>
              <a:t>cook two of the four meals you planned using either a camp stove OR backpacking stove</a:t>
            </a:r>
            <a:r>
              <a:rPr lang="en-US" sz="1200" dirty="0">
                <a:solidFill>
                  <a:srgbClr val="515354"/>
                </a:solidFill>
                <a:latin typeface="Roboto"/>
              </a:rPr>
              <a:t>. </a:t>
            </a:r>
            <a:r>
              <a:rPr lang="en-US" sz="1200" i="1" dirty="0">
                <a:solidFill>
                  <a:srgbClr val="515354"/>
                </a:solidFill>
                <a:latin typeface="Roboto"/>
              </a:rPr>
              <a:t>Use a skillet OR a Dutch oven over campfire coals for the third meal, and cook the fourth meal in a foil pack OR on a skewer. Serve all of these meals to your patrol or a group of youth</a:t>
            </a:r>
            <a:r>
              <a:rPr lang="en-US" sz="1200" i="1"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e) In the outdoors, using your menu plans and recipes for this requirement, prepare one snack and one dessert. Serve both of these to your patrol or a group of youth</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(f) After each meal, have those you served evaluate the meal on presentation and taste, and then evaluate your own meal. Discuss what you learned with your counselor, including any adjustments that could have improved or enhanced your meals. Tell how planning and preparation help ensure successful outdoor cooking</a:t>
            </a:r>
            <a:r>
              <a:rPr lang="en-US" sz="1200" dirty="0" smtClean="0">
                <a:solidFill>
                  <a:srgbClr val="515354"/>
                </a:solidFill>
                <a:latin typeface="Roboto"/>
              </a:rPr>
              <a:t>.</a:t>
            </a:r>
          </a:p>
          <a:p>
            <a:pPr>
              <a:buFont typeface="Arial" panose="020B0604020202020204" pitchFamily="34" charset="0"/>
              <a:buChar char="•"/>
            </a:pPr>
            <a:endParaRPr lang="en-US" sz="1200" dirty="0">
              <a:solidFill>
                <a:srgbClr val="515354"/>
              </a:solidFill>
              <a:latin typeface="Roboto"/>
            </a:endParaRPr>
          </a:p>
          <a:p>
            <a:pPr>
              <a:buFont typeface="Arial" panose="020B0604020202020204" pitchFamily="34" charset="0"/>
              <a:buChar char="•"/>
            </a:pPr>
            <a:r>
              <a:rPr lang="en-US" sz="1200" dirty="0">
                <a:solidFill>
                  <a:srgbClr val="515354"/>
                </a:solidFill>
                <a:latin typeface="Roboto"/>
              </a:rPr>
              <a:t>(g) Lead the clean-up of equipment, utensils, and the cooking site thoroughly after each meal. Properly store or dispose unused ingredients, leftover food, dishwater and garbage</a:t>
            </a:r>
            <a:r>
              <a:rPr lang="en-US" sz="1200" dirty="0" smtClean="0">
                <a:solidFill>
                  <a:srgbClr val="515354"/>
                </a:solidFill>
                <a:latin typeface="Roboto"/>
              </a:rPr>
              <a:t>.</a:t>
            </a:r>
          </a:p>
          <a:p>
            <a:pPr>
              <a:buFont typeface="Arial" panose="020B0604020202020204" pitchFamily="34" charset="0"/>
              <a:buChar char="•"/>
            </a:pPr>
            <a:r>
              <a:rPr lang="en-US" sz="1200" dirty="0">
                <a:solidFill>
                  <a:srgbClr val="515354"/>
                </a:solidFill>
                <a:latin typeface="Roboto"/>
              </a:rPr>
              <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h) Discuss how you followed the Leave No Trace Seven Principles and the Outdoor Code when preparing your meals</a:t>
            </a:r>
            <a:r>
              <a:rPr lang="en-US" sz="1200" dirty="0" smtClean="0">
                <a:solidFill>
                  <a:srgbClr val="515354"/>
                </a:solidFill>
                <a:latin typeface="Roboto"/>
              </a:rPr>
              <a:t>.</a:t>
            </a:r>
            <a:r>
              <a:rPr lang="en-US" sz="1200" dirty="0"/>
              <a:t/>
            </a:r>
            <a:br>
              <a:rPr lang="en-US" sz="1200" dirty="0"/>
            </a:br>
            <a:endParaRPr lang="en-US" sz="1200" dirty="0"/>
          </a:p>
        </p:txBody>
      </p:sp>
    </p:spTree>
    <p:extLst>
      <p:ext uri="{BB962C8B-B14F-4D97-AF65-F5344CB8AC3E}">
        <p14:creationId xmlns:p14="http://schemas.microsoft.com/office/powerpoint/2010/main" val="3409909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339</Words>
  <Application>Microsoft Office PowerPoint</Application>
  <PresentationFormat>Widescreen</PresentationFormat>
  <Paragraphs>525</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Google Sans</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40</cp:revision>
  <dcterms:created xsi:type="dcterms:W3CDTF">2025-12-10T03:06:43Z</dcterms:created>
  <dcterms:modified xsi:type="dcterms:W3CDTF">2026-01-27T04:51:44Z</dcterms:modified>
</cp:coreProperties>
</file>