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0" d="100"/>
          <a:sy n="80" d="100"/>
        </p:scale>
        <p:origin x="300"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651590B-8DA5-4642-8118-43A85CD881DA}"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712895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51590B-8DA5-4642-8118-43A85CD881DA}"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2664839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51590B-8DA5-4642-8118-43A85CD881DA}"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189634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51590B-8DA5-4642-8118-43A85CD881DA}"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1362997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51590B-8DA5-4642-8118-43A85CD881DA}" type="datetimeFigureOut">
              <a:rPr lang="en-US" smtClean="0"/>
              <a:t>11/15/2025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3571586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651590B-8DA5-4642-8118-43A85CD881DA}" type="datetimeFigureOut">
              <a:rPr lang="en-US" smtClean="0"/>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1098044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651590B-8DA5-4642-8118-43A85CD881DA}" type="datetimeFigureOut">
              <a:rPr lang="en-US" smtClean="0"/>
              <a:t>11/15/2025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3393839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51590B-8DA5-4642-8118-43A85CD881DA}" type="datetimeFigureOut">
              <a:rPr lang="en-US" smtClean="0"/>
              <a:t>11/15/2025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2680532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51590B-8DA5-4642-8118-43A85CD881DA}" type="datetimeFigureOut">
              <a:rPr lang="en-US" smtClean="0"/>
              <a:t>11/15/2025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385561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51590B-8DA5-4642-8118-43A85CD881DA}" type="datetimeFigureOut">
              <a:rPr lang="en-US" smtClean="0"/>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2255286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51590B-8DA5-4642-8118-43A85CD881DA}" type="datetimeFigureOut">
              <a:rPr lang="en-US" smtClean="0"/>
              <a:t>11/15/2025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084E72-8141-48AF-AFFA-06E28DAF80AD}" type="slidenum">
              <a:rPr lang="en-US" smtClean="0"/>
              <a:t>‹#›</a:t>
            </a:fld>
            <a:endParaRPr lang="en-US"/>
          </a:p>
        </p:txBody>
      </p:sp>
    </p:spTree>
    <p:extLst>
      <p:ext uri="{BB962C8B-B14F-4D97-AF65-F5344CB8AC3E}">
        <p14:creationId xmlns:p14="http://schemas.microsoft.com/office/powerpoint/2010/main" val="3621546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51590B-8DA5-4642-8118-43A85CD881DA}" type="datetimeFigureOut">
              <a:rPr lang="en-US" smtClean="0"/>
              <a:t>11/15/2025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084E72-8141-48AF-AFFA-06E28DAF80AD}" type="slidenum">
              <a:rPr lang="en-US" smtClean="0"/>
              <a:t>‹#›</a:t>
            </a:fld>
            <a:endParaRPr lang="en-US"/>
          </a:p>
        </p:txBody>
      </p:sp>
    </p:spTree>
    <p:extLst>
      <p:ext uri="{BB962C8B-B14F-4D97-AF65-F5344CB8AC3E}">
        <p14:creationId xmlns:p14="http://schemas.microsoft.com/office/powerpoint/2010/main" val="4220065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165" y="160420"/>
            <a:ext cx="12384505" cy="7040389"/>
          </a:xfrm>
          <a:prstGeom prst="rect">
            <a:avLst/>
          </a:prstGeom>
        </p:spPr>
        <p:txBody>
          <a:bodyPr wrap="square">
            <a:spAutoFit/>
          </a:bodyPr>
          <a:lstStyle/>
          <a:p>
            <a:r>
              <a:rPr lang="en-US" sz="1050" b="1" i="0" dirty="0" smtClean="0">
                <a:solidFill>
                  <a:srgbClr val="515354"/>
                </a:solidFill>
                <a:effectLst/>
                <a:latin typeface="Roboto"/>
              </a:rPr>
              <a:t>1. Handling a First Aid Emergency. Do the following:</a:t>
            </a:r>
          </a:p>
          <a:p>
            <a:pPr>
              <a:buFont typeface="Arial" panose="020B0604020202020204" pitchFamily="34" charset="0"/>
              <a:buChar char="•"/>
            </a:pPr>
            <a:r>
              <a:rPr lang="en-US" sz="1050" b="0" i="0" dirty="0" smtClean="0">
                <a:solidFill>
                  <a:srgbClr val="515354"/>
                </a:solidFill>
                <a:effectLst/>
                <a:latin typeface="Roboto"/>
              </a:rPr>
              <a:t>(a) Explain the steps necessary to assess and handle a first aid emergency, including a safety evaluation of the scene.</a:t>
            </a:r>
          </a:p>
          <a:p>
            <a:pPr>
              <a:buFont typeface="Arial" panose="020B0604020202020204" pitchFamily="34" charset="0"/>
              <a:buChar char="•"/>
            </a:pPr>
            <a:r>
              <a:rPr lang="en-US" sz="1050" b="0" i="0" dirty="0" smtClean="0">
                <a:solidFill>
                  <a:srgbClr val="515354"/>
                </a:solidFill>
                <a:effectLst/>
                <a:latin typeface="Roboto"/>
              </a:rPr>
              <a:t>(b) Tell how you would obtain emergency medical assistance from your home and from a remote location on a wilderness camping trip.</a:t>
            </a:r>
          </a:p>
          <a:p>
            <a:pPr>
              <a:buFont typeface="Arial" panose="020B0604020202020204" pitchFamily="34" charset="0"/>
              <a:buChar char="•"/>
            </a:pPr>
            <a:r>
              <a:rPr lang="en-US" sz="1050" b="0" i="0" dirty="0" smtClean="0">
                <a:solidFill>
                  <a:srgbClr val="515354"/>
                </a:solidFill>
                <a:effectLst/>
                <a:latin typeface="Roboto"/>
              </a:rPr>
              <a:t>(c) Demonstrate the precautions you must take to reduce the risk of transmitting an infection between you and the victim while administering first aid, including the safe disposal of used first aid supplies.</a:t>
            </a:r>
          </a:p>
          <a:p>
            <a:pPr>
              <a:buFont typeface="Arial" panose="020B0604020202020204" pitchFamily="34" charset="0"/>
              <a:buChar char="•"/>
            </a:pPr>
            <a:r>
              <a:rPr lang="en-US" sz="1050" b="0" i="0" dirty="0" smtClean="0">
                <a:solidFill>
                  <a:srgbClr val="515354"/>
                </a:solidFill>
                <a:effectLst/>
                <a:latin typeface="Roboto"/>
              </a:rPr>
              <a:t>(d) Demonstrate evaluation of and management of a patient's airway and breathing.</a:t>
            </a:r>
          </a:p>
          <a:p>
            <a:pPr>
              <a:buFont typeface="Arial" panose="020B0604020202020204" pitchFamily="34" charset="0"/>
              <a:buChar char="•"/>
            </a:pPr>
            <a:r>
              <a:rPr lang="en-US" sz="1050" b="0" i="0" dirty="0" smtClean="0">
                <a:solidFill>
                  <a:srgbClr val="515354"/>
                </a:solidFill>
                <a:effectLst/>
                <a:latin typeface="Roboto"/>
              </a:rPr>
              <a:t>(e) Demonstrate a thorough examination of an accident victim.</a:t>
            </a:r>
          </a:p>
          <a:p>
            <a:pPr>
              <a:buFont typeface="Arial" panose="020B0604020202020204" pitchFamily="34" charset="0"/>
              <a:buChar char="•"/>
            </a:pPr>
            <a:r>
              <a:rPr lang="en-US" sz="1050" b="0" i="0" dirty="0" smtClean="0">
                <a:solidFill>
                  <a:srgbClr val="515354"/>
                </a:solidFill>
                <a:effectLst/>
                <a:latin typeface="Roboto"/>
              </a:rPr>
              <a:t>(f) Discuss why shock is an emergency.</a:t>
            </a:r>
          </a:p>
          <a:p>
            <a:pPr>
              <a:buFont typeface="Arial" panose="020B0604020202020204" pitchFamily="34" charset="0"/>
              <a:buChar char="•"/>
            </a:pPr>
            <a:r>
              <a:rPr lang="en-US" sz="1050" b="0" i="0" dirty="0" smtClean="0">
                <a:solidFill>
                  <a:srgbClr val="515354"/>
                </a:solidFill>
                <a:effectLst/>
                <a:latin typeface="Roboto"/>
              </a:rPr>
              <a:t>(g) Define the term triage and describe examples of triage situations that you may encounter.</a:t>
            </a:r>
          </a:p>
          <a:p>
            <a:endParaRPr lang="en-US" sz="1050" b="0" i="0" dirty="0" smtClean="0">
              <a:solidFill>
                <a:srgbClr val="212121"/>
              </a:solidFill>
              <a:effectLst/>
              <a:latin typeface="Roboto"/>
            </a:endParaRPr>
          </a:p>
          <a:p>
            <a:r>
              <a:rPr lang="en-US" sz="1050" b="1" i="0" dirty="0" smtClean="0">
                <a:solidFill>
                  <a:srgbClr val="515354"/>
                </a:solidFill>
                <a:effectLst/>
                <a:latin typeface="Roboto"/>
              </a:rPr>
              <a:t>2. Preparing for First Aid Emergencies. Do the following:</a:t>
            </a:r>
          </a:p>
          <a:p>
            <a:pPr>
              <a:buFont typeface="Arial" panose="020B0604020202020204" pitchFamily="34" charset="0"/>
              <a:buChar char="•"/>
            </a:pPr>
            <a:r>
              <a:rPr lang="en-US" sz="1050" b="0" i="0" dirty="0" smtClean="0">
                <a:solidFill>
                  <a:srgbClr val="515354"/>
                </a:solidFill>
                <a:effectLst/>
                <a:latin typeface="Roboto"/>
              </a:rPr>
              <a:t>(a) Obtain a copy of the Scout Annual Health and Medical Record and discuss the importance of the form including information on immunizations, allergies, medications, health history, and medical examinations to providing first aid at Scouting events.</a:t>
            </a:r>
          </a:p>
          <a:p>
            <a:pPr>
              <a:buFont typeface="Arial" panose="020B0604020202020204" pitchFamily="34" charset="0"/>
              <a:buChar char="•"/>
            </a:pPr>
            <a:r>
              <a:rPr lang="en-US" sz="1050" b="0" i="0" dirty="0" smtClean="0">
                <a:solidFill>
                  <a:srgbClr val="515354"/>
                </a:solidFill>
                <a:effectLst/>
                <a:latin typeface="Roboto"/>
              </a:rPr>
              <a:t>(b) Using checklists provided in the </a:t>
            </a:r>
            <a:r>
              <a:rPr lang="en-US" sz="1050" b="0" i="1" dirty="0" smtClean="0">
                <a:solidFill>
                  <a:srgbClr val="515354"/>
                </a:solidFill>
                <a:effectLst/>
                <a:latin typeface="Roboto"/>
              </a:rPr>
              <a:t>First Aid</a:t>
            </a:r>
            <a:r>
              <a:rPr lang="en-US" sz="1050" b="0" i="0" dirty="0" smtClean="0">
                <a:solidFill>
                  <a:srgbClr val="515354"/>
                </a:solidFill>
                <a:effectLst/>
                <a:latin typeface="Roboto"/>
              </a:rPr>
              <a:t> merit badge pamphlet or ones approved by your counselor, do the following:</a:t>
            </a:r>
          </a:p>
          <a:p>
            <a:pPr>
              <a:buFont typeface="Arial" panose="020B0604020202020204" pitchFamily="34" charset="0"/>
              <a:buChar char="•"/>
            </a:pPr>
            <a:r>
              <a:rPr lang="en-US" sz="1050" b="0" i="0" dirty="0" smtClean="0">
                <a:solidFill>
                  <a:srgbClr val="515354"/>
                </a:solidFill>
                <a:effectLst/>
                <a:latin typeface="Roboto"/>
              </a:rPr>
              <a:t>1. Assemble a personal first-aid kit for hiking and backpacking. Demonstrate the proper use of each item in your first-aid kit to your counselor.</a:t>
            </a:r>
          </a:p>
          <a:p>
            <a:pPr>
              <a:buFont typeface="Arial" panose="020B0604020202020204" pitchFamily="34" charset="0"/>
              <a:buChar char="•"/>
            </a:pPr>
            <a:r>
              <a:rPr lang="en-US" sz="1050" b="0" i="0" dirty="0" smtClean="0">
                <a:solidFill>
                  <a:srgbClr val="515354"/>
                </a:solidFill>
                <a:effectLst/>
                <a:latin typeface="Roboto"/>
              </a:rPr>
              <a:t>2. With your counselor, inspect a unit, home, vehicle, or camp first-aid kit and discuss your findings.</a:t>
            </a:r>
          </a:p>
          <a:p>
            <a:r>
              <a:rPr lang="en-US" sz="1050" b="0" i="0" dirty="0" smtClean="0">
                <a:solidFill>
                  <a:srgbClr val="212121"/>
                </a:solidFill>
                <a:effectLst/>
                <a:latin typeface="Roboto"/>
              </a:rPr>
              <a:t/>
            </a:r>
            <a:br>
              <a:rPr lang="en-US" sz="1050" b="0" i="0" dirty="0" smtClean="0">
                <a:solidFill>
                  <a:srgbClr val="212121"/>
                </a:solidFill>
                <a:effectLst/>
                <a:latin typeface="Roboto"/>
              </a:rPr>
            </a:br>
            <a:r>
              <a:rPr lang="en-US" sz="1050" b="1" i="0" dirty="0" smtClean="0">
                <a:solidFill>
                  <a:srgbClr val="515354"/>
                </a:solidFill>
                <a:effectLst/>
                <a:latin typeface="Roboto"/>
              </a:rPr>
              <a:t>3. Wounds with No External Bleeding. Describe the symptoms and signs of, show first aid for, and explain prevention of these wounds:</a:t>
            </a:r>
          </a:p>
          <a:p>
            <a:pPr>
              <a:buFont typeface="Arial" panose="020B0604020202020204" pitchFamily="34" charset="0"/>
              <a:buChar char="•"/>
            </a:pPr>
            <a:r>
              <a:rPr lang="en-US" sz="1050" b="0" i="0" dirty="0" smtClean="0">
                <a:solidFill>
                  <a:srgbClr val="515354"/>
                </a:solidFill>
                <a:effectLst/>
                <a:latin typeface="Roboto"/>
              </a:rPr>
              <a:t>(a) Closed wounds, such as a bruise (contusion) or a hematoma</a:t>
            </a:r>
          </a:p>
          <a:p>
            <a:pPr>
              <a:buFont typeface="Arial" panose="020B0604020202020204" pitchFamily="34" charset="0"/>
              <a:buChar char="•"/>
            </a:pPr>
            <a:r>
              <a:rPr lang="en-US" sz="1050" b="0" i="0" dirty="0" smtClean="0">
                <a:solidFill>
                  <a:srgbClr val="515354"/>
                </a:solidFill>
                <a:effectLst/>
                <a:latin typeface="Roboto"/>
              </a:rPr>
              <a:t>(b) Superficial, partial thickness, and full thickness thermal (heat) burns or scalds</a:t>
            </a:r>
          </a:p>
          <a:p>
            <a:pPr>
              <a:buFont typeface="Arial" panose="020B0604020202020204" pitchFamily="34" charset="0"/>
              <a:buChar char="•"/>
            </a:pPr>
            <a:r>
              <a:rPr lang="en-US" sz="1050" b="0" i="0" dirty="0" smtClean="0">
                <a:solidFill>
                  <a:srgbClr val="515354"/>
                </a:solidFill>
                <a:effectLst/>
                <a:latin typeface="Roboto"/>
              </a:rPr>
              <a:t>(c) Chemical burns</a:t>
            </a:r>
          </a:p>
          <a:p>
            <a:pPr>
              <a:buFont typeface="Arial" panose="020B0604020202020204" pitchFamily="34" charset="0"/>
              <a:buChar char="•"/>
            </a:pPr>
            <a:r>
              <a:rPr lang="en-US" sz="1050" b="0" i="0" dirty="0" smtClean="0">
                <a:solidFill>
                  <a:srgbClr val="515354"/>
                </a:solidFill>
                <a:effectLst/>
                <a:latin typeface="Roboto"/>
              </a:rPr>
              <a:t>(d) Electrical burns</a:t>
            </a:r>
          </a:p>
          <a:p>
            <a:pPr>
              <a:buFont typeface="Arial" panose="020B0604020202020204" pitchFamily="34" charset="0"/>
              <a:buChar char="•"/>
            </a:pPr>
            <a:r>
              <a:rPr lang="en-US" sz="1050" b="0" i="0" dirty="0" smtClean="0">
                <a:solidFill>
                  <a:srgbClr val="515354"/>
                </a:solidFill>
                <a:effectLst/>
                <a:latin typeface="Roboto"/>
              </a:rPr>
              <a:t>(e) Sunburn</a:t>
            </a:r>
          </a:p>
          <a:p>
            <a:pPr>
              <a:buFont typeface="Arial" panose="020B0604020202020204" pitchFamily="34" charset="0"/>
              <a:buChar char="•"/>
            </a:pPr>
            <a:r>
              <a:rPr lang="en-US" sz="1050" b="0" i="0" dirty="0" smtClean="0">
                <a:solidFill>
                  <a:srgbClr val="515354"/>
                </a:solidFill>
                <a:effectLst/>
                <a:latin typeface="Roboto"/>
              </a:rPr>
              <a:t>(f) Snow blindness</a:t>
            </a:r>
          </a:p>
          <a:p>
            <a:pPr>
              <a:buFont typeface="Arial" panose="020B0604020202020204" pitchFamily="34" charset="0"/>
              <a:buChar char="•"/>
            </a:pPr>
            <a:r>
              <a:rPr lang="en-US" sz="1050" b="0" i="0" dirty="0" smtClean="0">
                <a:solidFill>
                  <a:srgbClr val="515354"/>
                </a:solidFill>
                <a:effectLst/>
                <a:latin typeface="Roboto"/>
              </a:rPr>
              <a:t>(g) Immersion foot, </a:t>
            </a:r>
            <a:r>
              <a:rPr lang="en-US" sz="1050" b="0" i="0" dirty="0" err="1" smtClean="0">
                <a:solidFill>
                  <a:srgbClr val="515354"/>
                </a:solidFill>
                <a:effectLst/>
                <a:latin typeface="Roboto"/>
              </a:rPr>
              <a:t>frostnip</a:t>
            </a:r>
            <a:r>
              <a:rPr lang="en-US" sz="1050" b="0" i="0" dirty="0" smtClean="0">
                <a:solidFill>
                  <a:srgbClr val="515354"/>
                </a:solidFill>
                <a:effectLst/>
                <a:latin typeface="Roboto"/>
              </a:rPr>
              <a:t>, frostbite, and ice burns</a:t>
            </a:r>
          </a:p>
          <a:p>
            <a:pPr>
              <a:buFont typeface="Arial" panose="020B0604020202020204" pitchFamily="34" charset="0"/>
              <a:buChar char="•"/>
            </a:pPr>
            <a:r>
              <a:rPr lang="en-US" sz="1050" b="0" i="0" dirty="0" smtClean="0">
                <a:solidFill>
                  <a:srgbClr val="515354"/>
                </a:solidFill>
                <a:effectLst/>
                <a:latin typeface="Roboto"/>
              </a:rPr>
              <a:t>(h) Abrasions, such as chafing and rope burns</a:t>
            </a:r>
          </a:p>
          <a:p>
            <a:pPr>
              <a:buFont typeface="Arial" panose="020B0604020202020204" pitchFamily="34" charset="0"/>
              <a:buChar char="•"/>
            </a:pPr>
            <a:r>
              <a:rPr lang="en-US" sz="1050" b="0" i="0" dirty="0" smtClean="0">
                <a:solidFill>
                  <a:srgbClr val="515354"/>
                </a:solidFill>
                <a:effectLst/>
                <a:latin typeface="Roboto"/>
              </a:rPr>
              <a:t>(</a:t>
            </a:r>
            <a:r>
              <a:rPr lang="en-US" sz="1050" b="0" i="0" dirty="0" err="1" smtClean="0">
                <a:solidFill>
                  <a:srgbClr val="515354"/>
                </a:solidFill>
                <a:effectLst/>
                <a:latin typeface="Roboto"/>
              </a:rPr>
              <a:t>i</a:t>
            </a:r>
            <a:r>
              <a:rPr lang="en-US" sz="1050" b="0" i="0" dirty="0" smtClean="0">
                <a:solidFill>
                  <a:srgbClr val="515354"/>
                </a:solidFill>
                <a:effectLst/>
                <a:latin typeface="Roboto"/>
              </a:rPr>
              <a:t>) Blisters on the hands, feet, buttocks, and shoulders</a:t>
            </a:r>
          </a:p>
          <a:p>
            <a:pPr>
              <a:buFont typeface="Arial" panose="020B0604020202020204" pitchFamily="34" charset="0"/>
              <a:buChar char="•"/>
            </a:pPr>
            <a:r>
              <a:rPr lang="en-US" sz="1050" b="0" i="0" dirty="0" smtClean="0">
                <a:solidFill>
                  <a:srgbClr val="515354"/>
                </a:solidFill>
                <a:effectLst/>
                <a:latin typeface="Roboto"/>
              </a:rPr>
              <a:t>(j) Puncture wounds from splinters, rope splinters, nails, and fish hooks</a:t>
            </a:r>
          </a:p>
          <a:p>
            <a:pPr>
              <a:buFont typeface="Arial" panose="020B0604020202020204" pitchFamily="34" charset="0"/>
              <a:buChar char="•"/>
            </a:pPr>
            <a:r>
              <a:rPr lang="en-US" sz="1050" b="0" i="0" dirty="0" smtClean="0">
                <a:solidFill>
                  <a:srgbClr val="515354"/>
                </a:solidFill>
                <a:effectLst/>
                <a:latin typeface="Roboto"/>
              </a:rPr>
              <a:t>(k) Rash from poisonous plants</a:t>
            </a:r>
          </a:p>
          <a:p>
            <a:pPr>
              <a:buFont typeface="Arial" panose="020B0604020202020204" pitchFamily="34" charset="0"/>
              <a:buChar char="•"/>
            </a:pPr>
            <a:r>
              <a:rPr lang="en-US" sz="1050" b="0" i="0" dirty="0" smtClean="0">
                <a:solidFill>
                  <a:srgbClr val="515354"/>
                </a:solidFill>
                <a:effectLst/>
                <a:latin typeface="Roboto"/>
              </a:rPr>
              <a:t>(l) Bug bites of chiggers, ticks, mosquitoes, and biting gnats</a:t>
            </a:r>
          </a:p>
          <a:p>
            <a:pPr>
              <a:buFont typeface="Arial" panose="020B0604020202020204" pitchFamily="34" charset="0"/>
              <a:buChar char="•"/>
            </a:pPr>
            <a:r>
              <a:rPr lang="en-US" sz="1050" b="0" i="0" dirty="0" smtClean="0">
                <a:solidFill>
                  <a:srgbClr val="515354"/>
                </a:solidFill>
                <a:effectLst/>
                <a:latin typeface="Roboto"/>
              </a:rPr>
              <a:t>(m) Bee stings</a:t>
            </a:r>
          </a:p>
          <a:p>
            <a:pPr>
              <a:buFont typeface="Arial" panose="020B0604020202020204" pitchFamily="34" charset="0"/>
              <a:buChar char="•"/>
            </a:pPr>
            <a:r>
              <a:rPr lang="en-US" sz="1050" b="0" i="0" dirty="0" smtClean="0">
                <a:solidFill>
                  <a:srgbClr val="515354"/>
                </a:solidFill>
                <a:effectLst/>
                <a:latin typeface="Roboto"/>
              </a:rPr>
              <a:t>(n) Bites of spiders</a:t>
            </a:r>
          </a:p>
          <a:p>
            <a:pPr>
              <a:buFont typeface="Arial" panose="020B0604020202020204" pitchFamily="34" charset="0"/>
              <a:buChar char="•"/>
            </a:pPr>
            <a:r>
              <a:rPr lang="en-US" sz="1050" b="0" i="0" dirty="0" smtClean="0">
                <a:solidFill>
                  <a:srgbClr val="515354"/>
                </a:solidFill>
                <a:effectLst/>
                <a:latin typeface="Roboto"/>
              </a:rPr>
              <a:t>(o) Sting of a scorpion</a:t>
            </a:r>
          </a:p>
          <a:p>
            <a:pPr>
              <a:buFont typeface="Arial" panose="020B0604020202020204" pitchFamily="34" charset="0"/>
              <a:buChar char="•"/>
            </a:pPr>
            <a:r>
              <a:rPr lang="en-US" sz="1050" b="0" i="0" dirty="0" smtClean="0">
                <a:solidFill>
                  <a:srgbClr val="515354"/>
                </a:solidFill>
                <a:effectLst/>
                <a:latin typeface="Roboto"/>
              </a:rPr>
              <a:t>(p) Bite of a pet or wild mammal or human</a:t>
            </a:r>
          </a:p>
          <a:p>
            <a:pPr>
              <a:buFont typeface="Arial" panose="020B0604020202020204" pitchFamily="34" charset="0"/>
              <a:buChar char="•"/>
            </a:pPr>
            <a:r>
              <a:rPr lang="en-US" sz="1050" b="0" i="0" dirty="0" smtClean="0">
                <a:solidFill>
                  <a:srgbClr val="515354"/>
                </a:solidFill>
                <a:effectLst/>
                <a:latin typeface="Roboto"/>
              </a:rPr>
              <a:t>(q) Bite of a venomous snake.</a:t>
            </a:r>
          </a:p>
          <a:p>
            <a:endParaRPr lang="en-US" sz="1050" b="0" i="0" dirty="0" smtClean="0">
              <a:solidFill>
                <a:srgbClr val="212121"/>
              </a:solidFill>
              <a:effectLst/>
              <a:latin typeface="Roboto"/>
            </a:endParaRPr>
          </a:p>
          <a:p>
            <a:r>
              <a:rPr lang="en-US" sz="1050" b="1" i="0" dirty="0" smtClean="0">
                <a:solidFill>
                  <a:srgbClr val="515354"/>
                </a:solidFill>
                <a:effectLst/>
                <a:latin typeface="Roboto"/>
              </a:rPr>
              <a:t>4. Bleeding Wounds. Describe the symptoms and signs of, show first aid for, and explain prevention of these wounds:</a:t>
            </a:r>
          </a:p>
          <a:p>
            <a:pPr>
              <a:buFont typeface="Arial" panose="020B0604020202020204" pitchFamily="34" charset="0"/>
              <a:buChar char="•"/>
            </a:pPr>
            <a:r>
              <a:rPr lang="en-US" sz="1050" b="0" i="0" dirty="0" smtClean="0">
                <a:solidFill>
                  <a:srgbClr val="515354"/>
                </a:solidFill>
                <a:effectLst/>
                <a:latin typeface="Roboto"/>
              </a:rPr>
              <a:t>(a) A nosebleed.</a:t>
            </a:r>
          </a:p>
          <a:p>
            <a:pPr>
              <a:buFont typeface="Arial" panose="020B0604020202020204" pitchFamily="34" charset="0"/>
              <a:buChar char="•"/>
            </a:pPr>
            <a:r>
              <a:rPr lang="en-US" sz="1050" b="0" i="0" dirty="0" smtClean="0">
                <a:solidFill>
                  <a:srgbClr val="515354"/>
                </a:solidFill>
                <a:effectLst/>
                <a:latin typeface="Roboto"/>
              </a:rPr>
              <a:t>(b) An open wound with mild or moderate bleeding, such as a scratch or a scrape (abrasions), or a shallow cut (laceration).</a:t>
            </a:r>
          </a:p>
          <a:p>
            <a:pPr>
              <a:buFont typeface="Arial" panose="020B0604020202020204" pitchFamily="34" charset="0"/>
              <a:buChar char="•"/>
            </a:pPr>
            <a:r>
              <a:rPr lang="en-US" sz="1050" b="0" i="0" dirty="0" smtClean="0">
                <a:solidFill>
                  <a:srgbClr val="515354"/>
                </a:solidFill>
                <a:effectLst/>
                <a:latin typeface="Roboto"/>
              </a:rPr>
              <a:t>(c) An open wound with severe bleeding such as a deep cut on an arm or leg.</a:t>
            </a:r>
          </a:p>
          <a:p>
            <a:pPr>
              <a:buFont typeface="Arial" panose="020B0604020202020204" pitchFamily="34" charset="0"/>
              <a:buChar char="•"/>
            </a:pPr>
            <a:r>
              <a:rPr lang="en-US" sz="1050" b="0" i="0" dirty="0" smtClean="0">
                <a:solidFill>
                  <a:srgbClr val="515354"/>
                </a:solidFill>
                <a:effectLst/>
                <a:latin typeface="Roboto"/>
              </a:rPr>
              <a:t>(d) Explain when it is appropriate and is not appropriate to use one or more tourniquets. List some of the benefits and dangers of using a tourniquet. Demonstrate the application of a tourniquet without tightening it.</a:t>
            </a:r>
          </a:p>
          <a:p>
            <a:r>
              <a:rPr lang="en-US" sz="1050" b="0" i="0" dirty="0" smtClean="0">
                <a:solidFill>
                  <a:srgbClr val="212121"/>
                </a:solidFill>
                <a:effectLst/>
                <a:latin typeface="Roboto"/>
              </a:rPr>
              <a:t/>
            </a:r>
            <a:br>
              <a:rPr lang="en-US" sz="1050" b="0" i="0" dirty="0" smtClean="0">
                <a:solidFill>
                  <a:srgbClr val="212121"/>
                </a:solidFill>
                <a:effectLst/>
                <a:latin typeface="Roboto"/>
              </a:rPr>
            </a:br>
            <a:endParaRPr lang="en-US" sz="1050" b="0" i="0" dirty="0" smtClean="0">
              <a:solidFill>
                <a:srgbClr val="212121"/>
              </a:solidFill>
              <a:effectLst/>
              <a:latin typeface="Roboto"/>
            </a:endParaRPr>
          </a:p>
        </p:txBody>
      </p:sp>
      <p:pic>
        <p:nvPicPr>
          <p:cNvPr id="5" name="Picture 4"/>
          <p:cNvPicPr>
            <a:picLocks noChangeAspect="1"/>
          </p:cNvPicPr>
          <p:nvPr/>
        </p:nvPicPr>
        <p:blipFill rotWithShape="1">
          <a:blip r:embed="rId2"/>
          <a:srcRect l="39273" t="32072" r="39644" b="14419"/>
          <a:stretch/>
        </p:blipFill>
        <p:spPr>
          <a:xfrm>
            <a:off x="8947461" y="2175596"/>
            <a:ext cx="2522643" cy="3599562"/>
          </a:xfrm>
          <a:prstGeom prst="rect">
            <a:avLst/>
          </a:prstGeom>
        </p:spPr>
      </p:pic>
      <p:pic>
        <p:nvPicPr>
          <p:cNvPr id="1026" name="Picture 2" descr="FirstAi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68518" y="48126"/>
            <a:ext cx="643272" cy="643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16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294" y="96252"/>
            <a:ext cx="11839074" cy="7032694"/>
          </a:xfrm>
          <a:prstGeom prst="rect">
            <a:avLst/>
          </a:prstGeom>
        </p:spPr>
        <p:txBody>
          <a:bodyPr wrap="square">
            <a:spAutoFit/>
          </a:bodyPr>
          <a:lstStyle/>
          <a:p>
            <a:r>
              <a:rPr lang="en-US" sz="1100" b="1" i="0" dirty="0" smtClean="0">
                <a:solidFill>
                  <a:srgbClr val="515354"/>
                </a:solidFill>
                <a:effectLst/>
                <a:latin typeface="Roboto"/>
              </a:rPr>
              <a:t>5. Breathing Emergencies. Describe the symptoms and signs of, show first aid for, and explain prevention of these conditions affecting breathing:</a:t>
            </a:r>
          </a:p>
          <a:p>
            <a:pPr>
              <a:buFont typeface="Arial" panose="020B0604020202020204" pitchFamily="34" charset="0"/>
              <a:buChar char="•"/>
            </a:pPr>
            <a:r>
              <a:rPr lang="en-US" sz="1100" b="0" i="0" dirty="0" smtClean="0">
                <a:solidFill>
                  <a:srgbClr val="515354"/>
                </a:solidFill>
                <a:effectLst/>
                <a:latin typeface="Roboto"/>
              </a:rPr>
              <a:t>(a) Choking</a:t>
            </a:r>
          </a:p>
          <a:p>
            <a:pPr>
              <a:buFont typeface="Arial" panose="020B0604020202020204" pitchFamily="34" charset="0"/>
              <a:buChar char="•"/>
            </a:pPr>
            <a:r>
              <a:rPr lang="en-US" sz="1100" b="0" i="0" dirty="0" smtClean="0">
                <a:solidFill>
                  <a:srgbClr val="515354"/>
                </a:solidFill>
                <a:effectLst/>
                <a:latin typeface="Roboto"/>
              </a:rPr>
              <a:t>(b) Asthmatic attack</a:t>
            </a:r>
          </a:p>
          <a:p>
            <a:pPr>
              <a:buFont typeface="Arial" panose="020B0604020202020204" pitchFamily="34" charset="0"/>
              <a:buChar char="•"/>
            </a:pPr>
            <a:r>
              <a:rPr lang="en-US" sz="1100" b="0" i="0" dirty="0" smtClean="0">
                <a:solidFill>
                  <a:srgbClr val="515354"/>
                </a:solidFill>
                <a:effectLst/>
                <a:latin typeface="Roboto"/>
              </a:rPr>
              <a:t>(c) Anaphylaxis from an insect bite or sting or from food or product allergy</a:t>
            </a:r>
          </a:p>
          <a:p>
            <a:pPr>
              <a:buFont typeface="Arial" panose="020B0604020202020204" pitchFamily="34" charset="0"/>
              <a:buChar char="•"/>
            </a:pPr>
            <a:r>
              <a:rPr lang="en-US" sz="1100" b="0" i="0" dirty="0" smtClean="0">
                <a:solidFill>
                  <a:srgbClr val="515354"/>
                </a:solidFill>
                <a:effectLst/>
                <a:latin typeface="Roboto"/>
              </a:rPr>
              <a:t>(d) Inhalation injuries</a:t>
            </a:r>
          </a:p>
          <a:p>
            <a:pPr>
              <a:buFont typeface="Arial" panose="020B0604020202020204" pitchFamily="34" charset="0"/>
              <a:buChar char="•"/>
            </a:pPr>
            <a:r>
              <a:rPr lang="en-US" sz="1100" b="0" i="0" dirty="0" smtClean="0">
                <a:solidFill>
                  <a:srgbClr val="515354"/>
                </a:solidFill>
                <a:effectLst/>
                <a:latin typeface="Roboto"/>
              </a:rPr>
              <a:t>(e) Altitude sickness.</a:t>
            </a:r>
          </a:p>
          <a:p>
            <a:endParaRPr lang="en-US" sz="1100" b="0" i="0" dirty="0" smtClean="0">
              <a:solidFill>
                <a:srgbClr val="212121"/>
              </a:solidFill>
              <a:effectLst/>
              <a:latin typeface="Roboto"/>
            </a:endParaRPr>
          </a:p>
          <a:p>
            <a:r>
              <a:rPr lang="en-US" sz="1100" b="1" i="0" dirty="0" smtClean="0">
                <a:solidFill>
                  <a:srgbClr val="515354"/>
                </a:solidFill>
                <a:effectLst/>
                <a:latin typeface="Roboto"/>
              </a:rPr>
              <a:t>6. Loss of Consciousness. Describe the symptoms and signs of, show first aid for, and explain prevention of these conditions causing loss of consciousness:</a:t>
            </a:r>
          </a:p>
          <a:p>
            <a:pPr>
              <a:buFont typeface="Arial" panose="020B0604020202020204" pitchFamily="34" charset="0"/>
              <a:buChar char="•"/>
            </a:pPr>
            <a:r>
              <a:rPr lang="en-US" sz="1100" b="0" i="0" dirty="0" smtClean="0">
                <a:solidFill>
                  <a:srgbClr val="515354"/>
                </a:solidFill>
                <a:effectLst/>
                <a:latin typeface="Roboto"/>
              </a:rPr>
              <a:t>(a) Fainting</a:t>
            </a:r>
          </a:p>
          <a:p>
            <a:pPr>
              <a:buFont typeface="Arial" panose="020B0604020202020204" pitchFamily="34" charset="0"/>
              <a:buChar char="•"/>
            </a:pPr>
            <a:r>
              <a:rPr lang="en-US" sz="1100" b="0" i="0" dirty="0" smtClean="0">
                <a:solidFill>
                  <a:srgbClr val="515354"/>
                </a:solidFill>
                <a:effectLst/>
                <a:latin typeface="Roboto"/>
              </a:rPr>
              <a:t>(b) Hypoglycemia</a:t>
            </a:r>
          </a:p>
          <a:p>
            <a:pPr>
              <a:buFont typeface="Arial" panose="020B0604020202020204" pitchFamily="34" charset="0"/>
              <a:buChar char="•"/>
            </a:pPr>
            <a:r>
              <a:rPr lang="en-US" sz="1100" b="0" i="0" dirty="0" smtClean="0">
                <a:solidFill>
                  <a:srgbClr val="515354"/>
                </a:solidFill>
                <a:effectLst/>
                <a:latin typeface="Roboto"/>
              </a:rPr>
              <a:t>(c) Seizure</a:t>
            </a:r>
          </a:p>
          <a:p>
            <a:pPr>
              <a:buFont typeface="Arial" panose="020B0604020202020204" pitchFamily="34" charset="0"/>
              <a:buChar char="•"/>
            </a:pPr>
            <a:r>
              <a:rPr lang="en-US" sz="1100" b="0" i="0" dirty="0" smtClean="0">
                <a:solidFill>
                  <a:srgbClr val="515354"/>
                </a:solidFill>
                <a:effectLst/>
                <a:latin typeface="Roboto"/>
              </a:rPr>
              <a:t>(d) Drug overdose and alcohol poisoning</a:t>
            </a:r>
          </a:p>
          <a:p>
            <a:pPr>
              <a:buFont typeface="Arial" panose="020B0604020202020204" pitchFamily="34" charset="0"/>
              <a:buChar char="•"/>
            </a:pPr>
            <a:r>
              <a:rPr lang="en-US" sz="1100" b="0" i="0" dirty="0" smtClean="0">
                <a:solidFill>
                  <a:srgbClr val="515354"/>
                </a:solidFill>
                <a:effectLst/>
                <a:latin typeface="Roboto"/>
              </a:rPr>
              <a:t>(e) Underwater hypoxic blackout</a:t>
            </a:r>
          </a:p>
          <a:p>
            <a:pPr>
              <a:buFont typeface="Arial" panose="020B0604020202020204" pitchFamily="34" charset="0"/>
              <a:buChar char="•"/>
            </a:pPr>
            <a:r>
              <a:rPr lang="en-US" sz="1100" b="0" i="0" dirty="0" smtClean="0">
                <a:solidFill>
                  <a:srgbClr val="515354"/>
                </a:solidFill>
                <a:effectLst/>
                <a:latin typeface="Roboto"/>
              </a:rPr>
              <a:t>(f) Cold water shock and drowning</a:t>
            </a:r>
          </a:p>
          <a:p>
            <a:pPr>
              <a:buFont typeface="Arial" panose="020B0604020202020204" pitchFamily="34" charset="0"/>
              <a:buChar char="•"/>
            </a:pPr>
            <a:r>
              <a:rPr lang="en-US" sz="1100" b="0" i="0" dirty="0" smtClean="0">
                <a:solidFill>
                  <a:srgbClr val="515354"/>
                </a:solidFill>
                <a:effectLst/>
                <a:latin typeface="Roboto"/>
              </a:rPr>
              <a:t>(g) Lightning strike and electric shock.</a:t>
            </a:r>
          </a:p>
          <a:p>
            <a:r>
              <a:rPr lang="en-US" sz="1100" b="0" i="0" dirty="0" smtClean="0">
                <a:solidFill>
                  <a:srgbClr val="212121"/>
                </a:solidFill>
                <a:effectLst/>
                <a:latin typeface="Roboto"/>
              </a:rPr>
              <a:t/>
            </a:r>
            <a:br>
              <a:rPr lang="en-US" sz="1100" b="0" i="0" dirty="0" smtClean="0">
                <a:solidFill>
                  <a:srgbClr val="212121"/>
                </a:solidFill>
                <a:effectLst/>
                <a:latin typeface="Roboto"/>
              </a:rPr>
            </a:br>
            <a:r>
              <a:rPr lang="en-US" sz="1100" b="1" i="0" dirty="0" smtClean="0">
                <a:solidFill>
                  <a:srgbClr val="515354"/>
                </a:solidFill>
                <a:effectLst/>
                <a:latin typeface="Roboto"/>
              </a:rPr>
              <a:t>7. Heart Attack. Do the following:</a:t>
            </a:r>
          </a:p>
          <a:p>
            <a:pPr>
              <a:buFont typeface="Arial" panose="020B0604020202020204" pitchFamily="34" charset="0"/>
              <a:buChar char="•"/>
            </a:pPr>
            <a:r>
              <a:rPr lang="en-US" sz="1100" b="0" i="0" dirty="0" smtClean="0">
                <a:solidFill>
                  <a:srgbClr val="515354"/>
                </a:solidFill>
                <a:effectLst/>
                <a:latin typeface="Roboto"/>
              </a:rPr>
              <a:t>(a) Explain what a heart attack is.</a:t>
            </a:r>
          </a:p>
          <a:p>
            <a:pPr>
              <a:buFont typeface="Arial" panose="020B0604020202020204" pitchFamily="34" charset="0"/>
              <a:buChar char="•"/>
            </a:pPr>
            <a:r>
              <a:rPr lang="en-US" sz="1100" b="0" i="0" dirty="0" smtClean="0">
                <a:solidFill>
                  <a:srgbClr val="515354"/>
                </a:solidFill>
                <a:effectLst/>
                <a:latin typeface="Roboto"/>
              </a:rPr>
              <a:t>(b) Describe the symptoms and signs of a heart attack and first aid for this condition.</a:t>
            </a:r>
          </a:p>
          <a:p>
            <a:pPr>
              <a:buFont typeface="Arial" panose="020B0604020202020204" pitchFamily="34" charset="0"/>
              <a:buChar char="•"/>
            </a:pPr>
            <a:r>
              <a:rPr lang="en-US" sz="1100" b="0" i="0" dirty="0" smtClean="0">
                <a:solidFill>
                  <a:srgbClr val="515354"/>
                </a:solidFill>
                <a:effectLst/>
                <a:latin typeface="Roboto"/>
              </a:rPr>
              <a:t>(c) Describe the conditions that must exist before performing CPR on a person.</a:t>
            </a:r>
          </a:p>
          <a:p>
            <a:pPr>
              <a:buFont typeface="Arial" panose="020B0604020202020204" pitchFamily="34" charset="0"/>
              <a:buChar char="•"/>
            </a:pPr>
            <a:r>
              <a:rPr lang="en-US" sz="1100" b="0" i="0" dirty="0" smtClean="0">
                <a:solidFill>
                  <a:srgbClr val="515354"/>
                </a:solidFill>
                <a:effectLst/>
                <a:latin typeface="Roboto"/>
              </a:rPr>
              <a:t>(d) Demonstrate proper CPR technique using a training device approved by your counselor.</a:t>
            </a:r>
          </a:p>
          <a:p>
            <a:pPr>
              <a:buFont typeface="Arial" panose="020B0604020202020204" pitchFamily="34" charset="0"/>
              <a:buChar char="•"/>
            </a:pPr>
            <a:r>
              <a:rPr lang="en-US" sz="1100" b="0" i="0" dirty="0" smtClean="0">
                <a:solidFill>
                  <a:srgbClr val="515354"/>
                </a:solidFill>
                <a:effectLst/>
                <a:latin typeface="Roboto"/>
              </a:rPr>
              <a:t>(e) Explain the use of an automated external defibrillator (AED).</a:t>
            </a:r>
          </a:p>
          <a:p>
            <a:pPr>
              <a:buFont typeface="Arial" panose="020B0604020202020204" pitchFamily="34" charset="0"/>
              <a:buChar char="•"/>
            </a:pPr>
            <a:r>
              <a:rPr lang="en-US" sz="1100" b="0" i="0" dirty="0" smtClean="0">
                <a:solidFill>
                  <a:srgbClr val="515354"/>
                </a:solidFill>
                <a:effectLst/>
                <a:latin typeface="Roboto"/>
              </a:rPr>
              <a:t>(f) Demonstrate or simulate the proper use of an AED, using an AED training device if available.</a:t>
            </a:r>
          </a:p>
          <a:p>
            <a:pPr>
              <a:buFont typeface="Arial" panose="020B0604020202020204" pitchFamily="34" charset="0"/>
              <a:buChar char="•"/>
            </a:pPr>
            <a:r>
              <a:rPr lang="en-US" sz="1100" b="0" i="0" dirty="0" smtClean="0">
                <a:solidFill>
                  <a:srgbClr val="515354"/>
                </a:solidFill>
                <a:effectLst/>
                <a:latin typeface="Roboto"/>
              </a:rPr>
              <a:t>(g) Identify the typical location(s) of one or more AED(s) at public facilities in your community, such as, your school, place of worship, unit meeting place, sports facilities, and/or camp or by using a smart phone app. Discuss the reasons for choosing locations like these.</a:t>
            </a:r>
          </a:p>
          <a:p>
            <a:endParaRPr lang="en-US" sz="1100" b="0" i="0" dirty="0" smtClean="0">
              <a:solidFill>
                <a:srgbClr val="212121"/>
              </a:solidFill>
              <a:effectLst/>
              <a:latin typeface="Roboto"/>
            </a:endParaRPr>
          </a:p>
          <a:p>
            <a:r>
              <a:rPr lang="en-US" sz="1100" b="1" i="0" dirty="0" smtClean="0">
                <a:solidFill>
                  <a:srgbClr val="515354"/>
                </a:solidFill>
                <a:effectLst/>
                <a:latin typeface="Roboto"/>
              </a:rPr>
              <a:t>8. Muscle and Bone Injuries. Do the following:</a:t>
            </a:r>
          </a:p>
          <a:p>
            <a:pPr>
              <a:buFont typeface="Arial" panose="020B0604020202020204" pitchFamily="34" charset="0"/>
              <a:buChar char="•"/>
            </a:pPr>
            <a:r>
              <a:rPr lang="en-US" sz="1100" b="0" i="0" dirty="0" smtClean="0">
                <a:solidFill>
                  <a:srgbClr val="515354"/>
                </a:solidFill>
                <a:effectLst/>
                <a:latin typeface="Roboto"/>
              </a:rPr>
              <a:t>(a) Explain the similarities and differences in a strain, a muscle tear, a tendon rupture, a sprain, a dislocation, a simple fracture, and a compound fracture.</a:t>
            </a:r>
          </a:p>
          <a:p>
            <a:pPr>
              <a:buFont typeface="Arial" panose="020B0604020202020204" pitchFamily="34" charset="0"/>
              <a:buChar char="•"/>
            </a:pPr>
            <a:r>
              <a:rPr lang="en-US" sz="1100" b="0" i="0" dirty="0" smtClean="0">
                <a:solidFill>
                  <a:srgbClr val="515354"/>
                </a:solidFill>
                <a:effectLst/>
                <a:latin typeface="Roboto"/>
              </a:rPr>
              <a:t>(b) Describe the symptoms and signs of and first aid for a muscle strain, a muscle tear, and a tendon rupture.</a:t>
            </a:r>
          </a:p>
          <a:p>
            <a:pPr>
              <a:buFont typeface="Arial" panose="020B0604020202020204" pitchFamily="34" charset="0"/>
              <a:buChar char="•"/>
            </a:pPr>
            <a:r>
              <a:rPr lang="en-US" sz="1100" b="0" i="0" dirty="0" smtClean="0">
                <a:solidFill>
                  <a:srgbClr val="515354"/>
                </a:solidFill>
                <a:effectLst/>
                <a:latin typeface="Roboto"/>
              </a:rPr>
              <a:t>(c) Describe the symptoms and signs of, and potential complications of, a sprain, a fracture, and a dislocation.</a:t>
            </a:r>
          </a:p>
          <a:p>
            <a:pPr>
              <a:buFont typeface="Arial" panose="020B0604020202020204" pitchFamily="34" charset="0"/>
              <a:buChar char="•"/>
            </a:pPr>
            <a:r>
              <a:rPr lang="en-US" sz="1100" b="0" i="0" dirty="0" smtClean="0">
                <a:solidFill>
                  <a:srgbClr val="515354"/>
                </a:solidFill>
                <a:effectLst/>
                <a:latin typeface="Roboto"/>
              </a:rPr>
              <a:t>(d) Demonstrate bandages for these injuries:</a:t>
            </a:r>
          </a:p>
          <a:p>
            <a:pPr>
              <a:buFont typeface="Arial" panose="020B0604020202020204" pitchFamily="34" charset="0"/>
              <a:buChar char="•"/>
            </a:pPr>
            <a:r>
              <a:rPr lang="en-US" sz="1100" b="0" i="0" dirty="0" smtClean="0">
                <a:solidFill>
                  <a:srgbClr val="515354"/>
                </a:solidFill>
                <a:effectLst/>
                <a:latin typeface="Roboto"/>
              </a:rPr>
              <a:t>1. Arm slings for forearm or upper arm or collarbone fractures</a:t>
            </a:r>
          </a:p>
          <a:p>
            <a:pPr>
              <a:buFont typeface="Arial" panose="020B0604020202020204" pitchFamily="34" charset="0"/>
              <a:buChar char="•"/>
            </a:pPr>
            <a:r>
              <a:rPr lang="en-US" sz="1100" b="0" i="0" dirty="0" smtClean="0">
                <a:solidFill>
                  <a:srgbClr val="515354"/>
                </a:solidFill>
                <a:effectLst/>
                <a:latin typeface="Roboto"/>
              </a:rPr>
              <a:t>2. Elastic wrap and cravat bandages for ankle sprain</a:t>
            </a:r>
          </a:p>
          <a:p>
            <a:pPr>
              <a:buFont typeface="Arial" panose="020B0604020202020204" pitchFamily="34" charset="0"/>
              <a:buChar char="•"/>
            </a:pPr>
            <a:r>
              <a:rPr lang="en-US" sz="1100" b="0" i="0" dirty="0" smtClean="0">
                <a:solidFill>
                  <a:srgbClr val="515354"/>
                </a:solidFill>
                <a:effectLst/>
                <a:latin typeface="Roboto"/>
              </a:rPr>
              <a:t>3. Elastic wrap and cravat bandages for wrist sprain or hand injury.</a:t>
            </a:r>
          </a:p>
          <a:p>
            <a:pPr>
              <a:buFont typeface="Arial" panose="020B0604020202020204" pitchFamily="34" charset="0"/>
              <a:buChar char="•"/>
            </a:pPr>
            <a:r>
              <a:rPr lang="en-US" sz="1100" b="0" i="0" dirty="0" smtClean="0">
                <a:solidFill>
                  <a:srgbClr val="515354"/>
                </a:solidFill>
                <a:effectLst/>
                <a:latin typeface="Roboto"/>
              </a:rPr>
              <a:t>(e) Demonstrate the proper procedures for handling and splinting of suspected closed or open fractures or dislocations of the:</a:t>
            </a:r>
          </a:p>
          <a:p>
            <a:pPr>
              <a:buFont typeface="Arial" panose="020B0604020202020204" pitchFamily="34" charset="0"/>
              <a:buChar char="•"/>
            </a:pPr>
            <a:r>
              <a:rPr lang="en-US" sz="1100" b="0" i="0" dirty="0" smtClean="0">
                <a:solidFill>
                  <a:srgbClr val="515354"/>
                </a:solidFill>
                <a:effectLst/>
                <a:latin typeface="Roboto"/>
              </a:rPr>
              <a:t>1. Finger and toe</a:t>
            </a:r>
          </a:p>
          <a:p>
            <a:pPr>
              <a:buFont typeface="Arial" panose="020B0604020202020204" pitchFamily="34" charset="0"/>
              <a:buChar char="•"/>
            </a:pPr>
            <a:r>
              <a:rPr lang="en-US" sz="1100" b="0" i="0" dirty="0" smtClean="0">
                <a:solidFill>
                  <a:srgbClr val="515354"/>
                </a:solidFill>
                <a:effectLst/>
                <a:latin typeface="Roboto"/>
              </a:rPr>
              <a:t>2. Forearm or wrist</a:t>
            </a:r>
          </a:p>
          <a:p>
            <a:pPr>
              <a:buFont typeface="Arial" panose="020B0604020202020204" pitchFamily="34" charset="0"/>
              <a:buChar char="•"/>
            </a:pPr>
            <a:r>
              <a:rPr lang="en-US" sz="1100" b="0" i="0" dirty="0" smtClean="0">
                <a:solidFill>
                  <a:srgbClr val="515354"/>
                </a:solidFill>
                <a:effectLst/>
                <a:latin typeface="Roboto"/>
              </a:rPr>
              <a:t>3. Upper leg</a:t>
            </a:r>
          </a:p>
          <a:p>
            <a:pPr>
              <a:buFont typeface="Arial" panose="020B0604020202020204" pitchFamily="34" charset="0"/>
              <a:buChar char="•"/>
            </a:pPr>
            <a:r>
              <a:rPr lang="en-US" sz="1100" b="0" i="0" dirty="0" smtClean="0">
                <a:solidFill>
                  <a:srgbClr val="515354"/>
                </a:solidFill>
                <a:effectLst/>
                <a:latin typeface="Roboto"/>
              </a:rPr>
              <a:t>4. Lower leg or ankle.</a:t>
            </a:r>
          </a:p>
          <a:p>
            <a:r>
              <a:rPr lang="en-US" sz="1100" b="0" i="0" dirty="0" smtClean="0">
                <a:solidFill>
                  <a:srgbClr val="212121"/>
                </a:solidFill>
                <a:effectLst/>
                <a:latin typeface="Roboto"/>
              </a:rPr>
              <a:t/>
            </a:r>
            <a:br>
              <a:rPr lang="en-US" sz="1100" b="0" i="0" dirty="0" smtClean="0">
                <a:solidFill>
                  <a:srgbClr val="212121"/>
                </a:solidFill>
                <a:effectLst/>
                <a:latin typeface="Roboto"/>
              </a:rPr>
            </a:br>
            <a:endParaRPr lang="en-US" sz="1100" b="0" i="0" dirty="0" smtClean="0">
              <a:solidFill>
                <a:srgbClr val="515354"/>
              </a:solidFill>
              <a:effectLst/>
              <a:latin typeface="Roboto"/>
            </a:endParaRPr>
          </a:p>
        </p:txBody>
      </p:sp>
      <p:pic>
        <p:nvPicPr>
          <p:cNvPr id="3" name="Picture 2"/>
          <p:cNvPicPr>
            <a:picLocks noChangeAspect="1"/>
          </p:cNvPicPr>
          <p:nvPr/>
        </p:nvPicPr>
        <p:blipFill rotWithShape="1">
          <a:blip r:embed="rId2"/>
          <a:srcRect l="39273" t="32072" r="39644" b="14419"/>
          <a:stretch/>
        </p:blipFill>
        <p:spPr>
          <a:xfrm>
            <a:off x="8983579" y="1667629"/>
            <a:ext cx="1585735" cy="2262687"/>
          </a:xfrm>
          <a:prstGeom prst="rect">
            <a:avLst/>
          </a:prstGeom>
        </p:spPr>
      </p:pic>
      <p:pic>
        <p:nvPicPr>
          <p:cNvPr id="4" name="Picture 2" descr="FirstAi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68518" y="48126"/>
            <a:ext cx="643272" cy="643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56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657" y="327513"/>
            <a:ext cx="8815638" cy="5447645"/>
          </a:xfrm>
          <a:prstGeom prst="rect">
            <a:avLst/>
          </a:prstGeom>
        </p:spPr>
        <p:txBody>
          <a:bodyPr wrap="square">
            <a:spAutoFit/>
          </a:bodyPr>
          <a:lstStyle/>
          <a:p>
            <a:endParaRPr lang="en-US" sz="1200" b="0" i="0" dirty="0" smtClean="0">
              <a:solidFill>
                <a:srgbClr val="212121"/>
              </a:solidFill>
              <a:effectLst/>
              <a:latin typeface="Roboto"/>
            </a:endParaRPr>
          </a:p>
          <a:p>
            <a:r>
              <a:rPr lang="en-US" sz="1200" b="1" i="0" dirty="0" smtClean="0">
                <a:solidFill>
                  <a:srgbClr val="515354"/>
                </a:solidFill>
                <a:effectLst/>
                <a:latin typeface="Roboto"/>
              </a:rPr>
              <a:t>9. Head and Spine Injuries. Do the following:</a:t>
            </a:r>
          </a:p>
          <a:p>
            <a:pPr>
              <a:buFont typeface="Arial" panose="020B0604020202020204" pitchFamily="34" charset="0"/>
              <a:buChar char="•"/>
            </a:pPr>
            <a:r>
              <a:rPr lang="en-US" sz="1200" b="0" i="0" dirty="0" smtClean="0">
                <a:solidFill>
                  <a:srgbClr val="515354"/>
                </a:solidFill>
                <a:effectLst/>
                <a:latin typeface="Roboto"/>
              </a:rPr>
              <a:t>(a) Describe the symptoms and signs of, relationships between, possible complications of, and prevention of head, neck, and back injuries.</a:t>
            </a:r>
          </a:p>
          <a:p>
            <a:pPr>
              <a:buFont typeface="Arial" panose="020B0604020202020204" pitchFamily="34" charset="0"/>
              <a:buChar char="•"/>
            </a:pPr>
            <a:r>
              <a:rPr lang="en-US" sz="1200" b="0" i="0" dirty="0" smtClean="0">
                <a:solidFill>
                  <a:srgbClr val="515354"/>
                </a:solidFill>
                <a:effectLst/>
                <a:latin typeface="Roboto"/>
              </a:rPr>
              <a:t>(b) Describe the symptoms and signs of and first aid for a concussion.</a:t>
            </a:r>
          </a:p>
          <a:p>
            <a:pPr>
              <a:buFont typeface="Arial" panose="020B0604020202020204" pitchFamily="34" charset="0"/>
              <a:buChar char="•"/>
            </a:pPr>
            <a:r>
              <a:rPr lang="en-US" sz="1200" b="0" i="0" dirty="0" smtClean="0">
                <a:solidFill>
                  <a:srgbClr val="515354"/>
                </a:solidFill>
                <a:effectLst/>
                <a:latin typeface="Roboto"/>
              </a:rPr>
              <a:t>(c) Demonstrate first aid for an open head wound with a triangular or other bandage.</a:t>
            </a:r>
          </a:p>
          <a:p>
            <a:pPr>
              <a:buFont typeface="Arial" panose="020B0604020202020204" pitchFamily="34" charset="0"/>
              <a:buChar char="•"/>
            </a:pPr>
            <a:r>
              <a:rPr lang="en-US" sz="1200" b="0" i="0" dirty="0" smtClean="0">
                <a:solidFill>
                  <a:srgbClr val="515354"/>
                </a:solidFill>
                <a:effectLst/>
                <a:latin typeface="Roboto"/>
              </a:rPr>
              <a:t>(d) Demonstrate first aid for someone with a suspected neck or back injury.</a:t>
            </a:r>
          </a:p>
          <a:p>
            <a:endParaRPr lang="en-US" sz="1200" b="0" i="0" dirty="0" smtClean="0">
              <a:solidFill>
                <a:srgbClr val="212121"/>
              </a:solidFill>
              <a:effectLst/>
              <a:latin typeface="Roboto"/>
            </a:endParaRPr>
          </a:p>
          <a:p>
            <a:endParaRPr lang="en-US" sz="1200" dirty="0">
              <a:solidFill>
                <a:srgbClr val="212121"/>
              </a:solidFill>
              <a:latin typeface="Roboto"/>
            </a:endParaRPr>
          </a:p>
          <a:p>
            <a:r>
              <a:rPr lang="en-US" sz="1200" b="1" i="0" dirty="0" smtClean="0">
                <a:solidFill>
                  <a:srgbClr val="515354"/>
                </a:solidFill>
                <a:effectLst/>
                <a:latin typeface="Roboto"/>
              </a:rPr>
              <a:t>10. Moving a Patient. Do the following:</a:t>
            </a:r>
          </a:p>
          <a:p>
            <a:pPr>
              <a:buFont typeface="Arial" panose="020B0604020202020204" pitchFamily="34" charset="0"/>
              <a:buChar char="•"/>
            </a:pPr>
            <a:r>
              <a:rPr lang="en-US" sz="1200" b="0" i="0" dirty="0" smtClean="0">
                <a:solidFill>
                  <a:srgbClr val="515354"/>
                </a:solidFill>
                <a:effectLst/>
                <a:latin typeface="Roboto"/>
              </a:rPr>
              <a:t>(a) Describe the conditions under which an injured person should and should not be moved.</a:t>
            </a:r>
          </a:p>
          <a:p>
            <a:pPr>
              <a:buFont typeface="Arial" panose="020B0604020202020204" pitchFamily="34" charset="0"/>
              <a:buChar char="•"/>
            </a:pPr>
            <a:r>
              <a:rPr lang="en-US" sz="1200" b="0" i="0" dirty="0" smtClean="0">
                <a:solidFill>
                  <a:srgbClr val="515354"/>
                </a:solidFill>
                <a:effectLst/>
                <a:latin typeface="Roboto"/>
              </a:rPr>
              <a:t>(b) If a sick or an injured person must be moved, tell how you would decide the best method. Demonstrate these methods.</a:t>
            </a:r>
          </a:p>
          <a:p>
            <a:pPr>
              <a:buFont typeface="Arial" panose="020B0604020202020204" pitchFamily="34" charset="0"/>
              <a:buChar char="•"/>
            </a:pPr>
            <a:r>
              <a:rPr lang="en-US" sz="1200" b="0" i="0" dirty="0" smtClean="0">
                <a:solidFill>
                  <a:srgbClr val="515354"/>
                </a:solidFill>
                <a:effectLst/>
                <a:latin typeface="Roboto"/>
              </a:rPr>
              <a:t>(c) By yourself and with a partner, demonstrate how to transport a person from a smoke-filled room.</a:t>
            </a:r>
          </a:p>
          <a:p>
            <a:pPr>
              <a:buFont typeface="Arial" panose="020B0604020202020204" pitchFamily="34" charset="0"/>
              <a:buChar char="•"/>
            </a:pPr>
            <a:r>
              <a:rPr lang="en-US" sz="1200" b="0" i="0" dirty="0" smtClean="0">
                <a:solidFill>
                  <a:srgbClr val="515354"/>
                </a:solidFill>
                <a:effectLst/>
                <a:latin typeface="Roboto"/>
              </a:rPr>
              <a:t>(d) By yourself and with a partner, demonstrate how to transport a person with a sprained ankle for at least 25 yards.</a:t>
            </a:r>
          </a:p>
          <a:p>
            <a:pPr>
              <a:buFont typeface="Arial" panose="020B0604020202020204" pitchFamily="34" charset="0"/>
              <a:buChar char="•"/>
            </a:pPr>
            <a:r>
              <a:rPr lang="en-US" sz="1200" b="0" i="0" dirty="0" smtClean="0">
                <a:solidFill>
                  <a:srgbClr val="515354"/>
                </a:solidFill>
                <a:effectLst/>
                <a:latin typeface="Roboto"/>
              </a:rPr>
              <a:t>(e) With helpers under your supervision, improvise a stretcher and move a presumably unconscious person for at least 25 yards.</a:t>
            </a:r>
          </a:p>
          <a:p>
            <a:r>
              <a:rPr lang="en-US" sz="1200" b="0" i="0" dirty="0" smtClean="0">
                <a:solidFill>
                  <a:srgbClr val="212121"/>
                </a:solidFill>
                <a:effectLst/>
                <a:latin typeface="Roboto"/>
              </a:rPr>
              <a:t/>
            </a:r>
            <a:br>
              <a:rPr lang="en-US" sz="1200" b="0" i="0" dirty="0" smtClean="0">
                <a:solidFill>
                  <a:srgbClr val="212121"/>
                </a:solidFill>
                <a:effectLst/>
                <a:latin typeface="Roboto"/>
              </a:rPr>
            </a:br>
            <a:endParaRPr lang="en-US" sz="1200" b="0" i="0" dirty="0" smtClean="0">
              <a:solidFill>
                <a:srgbClr val="212121"/>
              </a:solidFill>
              <a:effectLst/>
              <a:latin typeface="Roboto"/>
            </a:endParaRPr>
          </a:p>
          <a:p>
            <a:r>
              <a:rPr lang="en-US" sz="1200" b="1" i="0" dirty="0" smtClean="0">
                <a:solidFill>
                  <a:srgbClr val="515354"/>
                </a:solidFill>
                <a:effectLst/>
                <a:latin typeface="Roboto"/>
              </a:rPr>
              <a:t>11. Heat- and Cold-Related Conditions. Describe the symptoms and signs of, show first aid for, and explain prevention of these conditions associated with exertion and/or heat or cold exposure:</a:t>
            </a:r>
          </a:p>
          <a:p>
            <a:pPr>
              <a:buFont typeface="Arial" panose="020B0604020202020204" pitchFamily="34" charset="0"/>
              <a:buChar char="•"/>
            </a:pPr>
            <a:r>
              <a:rPr lang="en-US" sz="1200" b="0" i="0" dirty="0" smtClean="0">
                <a:solidFill>
                  <a:srgbClr val="515354"/>
                </a:solidFill>
                <a:effectLst/>
                <a:latin typeface="Roboto"/>
              </a:rPr>
              <a:t>(a) Dehydration and over-hydration</a:t>
            </a:r>
          </a:p>
          <a:p>
            <a:pPr>
              <a:buFont typeface="Arial" panose="020B0604020202020204" pitchFamily="34" charset="0"/>
              <a:buChar char="•"/>
            </a:pPr>
            <a:r>
              <a:rPr lang="en-US" sz="1200" b="0" i="0" dirty="0" smtClean="0">
                <a:solidFill>
                  <a:srgbClr val="515354"/>
                </a:solidFill>
                <a:effectLst/>
                <a:latin typeface="Roboto"/>
              </a:rPr>
              <a:t>(b) Heat cramps and muscle pain after exertion</a:t>
            </a:r>
          </a:p>
          <a:p>
            <a:pPr>
              <a:buFont typeface="Arial" panose="020B0604020202020204" pitchFamily="34" charset="0"/>
              <a:buChar char="•"/>
            </a:pPr>
            <a:r>
              <a:rPr lang="en-US" sz="1200" b="0" i="0" dirty="0" smtClean="0">
                <a:solidFill>
                  <a:srgbClr val="515354"/>
                </a:solidFill>
                <a:effectLst/>
                <a:latin typeface="Roboto"/>
              </a:rPr>
              <a:t>(c) Heat exhaustion</a:t>
            </a:r>
          </a:p>
          <a:p>
            <a:pPr>
              <a:buFont typeface="Arial" panose="020B0604020202020204" pitchFamily="34" charset="0"/>
              <a:buChar char="•"/>
            </a:pPr>
            <a:r>
              <a:rPr lang="en-US" sz="1200" b="0" i="0" dirty="0" smtClean="0">
                <a:solidFill>
                  <a:srgbClr val="515354"/>
                </a:solidFill>
                <a:effectLst/>
                <a:latin typeface="Roboto"/>
              </a:rPr>
              <a:t>(d) Heat stroke</a:t>
            </a:r>
          </a:p>
          <a:p>
            <a:pPr>
              <a:buFont typeface="Arial" panose="020B0604020202020204" pitchFamily="34" charset="0"/>
              <a:buChar char="•"/>
            </a:pPr>
            <a:r>
              <a:rPr lang="en-US" sz="1200" b="0" i="0" dirty="0" smtClean="0">
                <a:solidFill>
                  <a:srgbClr val="515354"/>
                </a:solidFill>
                <a:effectLst/>
                <a:latin typeface="Roboto"/>
              </a:rPr>
              <a:t>(e) Chest pains associated with cold exposure</a:t>
            </a:r>
          </a:p>
          <a:p>
            <a:pPr>
              <a:buFont typeface="Arial" panose="020B0604020202020204" pitchFamily="34" charset="0"/>
              <a:buChar char="•"/>
            </a:pPr>
            <a:r>
              <a:rPr lang="en-US" sz="1200" b="0" i="0" dirty="0" smtClean="0">
                <a:solidFill>
                  <a:srgbClr val="515354"/>
                </a:solidFill>
                <a:effectLst/>
                <a:latin typeface="Roboto"/>
              </a:rPr>
              <a:t>(f) Hypothermia.</a:t>
            </a:r>
          </a:p>
          <a:p>
            <a:r>
              <a:rPr lang="en-US" sz="1200" b="0" i="0" dirty="0" smtClean="0">
                <a:solidFill>
                  <a:srgbClr val="212121"/>
                </a:solidFill>
                <a:effectLst/>
                <a:latin typeface="Roboto"/>
              </a:rPr>
              <a:t/>
            </a:r>
            <a:br>
              <a:rPr lang="en-US" sz="1200" b="0" i="0" dirty="0" smtClean="0">
                <a:solidFill>
                  <a:srgbClr val="212121"/>
                </a:solidFill>
                <a:effectLst/>
                <a:latin typeface="Roboto"/>
              </a:rPr>
            </a:br>
            <a:endParaRPr lang="en-US" sz="1200" b="0" i="0" dirty="0" smtClean="0">
              <a:solidFill>
                <a:srgbClr val="515354"/>
              </a:solidFill>
              <a:effectLst/>
              <a:latin typeface="Roboto"/>
            </a:endParaRPr>
          </a:p>
        </p:txBody>
      </p:sp>
      <p:pic>
        <p:nvPicPr>
          <p:cNvPr id="3" name="Picture 2"/>
          <p:cNvPicPr>
            <a:picLocks noChangeAspect="1"/>
          </p:cNvPicPr>
          <p:nvPr/>
        </p:nvPicPr>
        <p:blipFill rotWithShape="1">
          <a:blip r:embed="rId2"/>
          <a:srcRect l="39273" t="32072" r="39644" b="14419"/>
          <a:stretch/>
        </p:blipFill>
        <p:spPr>
          <a:xfrm>
            <a:off x="9332474" y="2528523"/>
            <a:ext cx="2522643" cy="3599562"/>
          </a:xfrm>
          <a:prstGeom prst="rect">
            <a:avLst/>
          </a:prstGeom>
        </p:spPr>
      </p:pic>
      <p:pic>
        <p:nvPicPr>
          <p:cNvPr id="4" name="Picture 2" descr="FirstA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9032" y="327513"/>
            <a:ext cx="1556085" cy="1556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582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589" y="433137"/>
            <a:ext cx="11550316" cy="6001643"/>
          </a:xfrm>
          <a:prstGeom prst="rect">
            <a:avLst/>
          </a:prstGeom>
        </p:spPr>
        <p:txBody>
          <a:bodyPr wrap="square">
            <a:spAutoFit/>
          </a:bodyPr>
          <a:lstStyle/>
          <a:p>
            <a:endParaRPr lang="en-US" sz="1200" b="0" i="0" dirty="0" smtClean="0">
              <a:solidFill>
                <a:srgbClr val="212121"/>
              </a:solidFill>
              <a:effectLst/>
              <a:latin typeface="Roboto"/>
            </a:endParaRPr>
          </a:p>
          <a:p>
            <a:r>
              <a:rPr lang="en-US" sz="1200" b="1" i="0" dirty="0" smtClean="0">
                <a:solidFill>
                  <a:srgbClr val="515354"/>
                </a:solidFill>
                <a:effectLst/>
                <a:latin typeface="Roboto"/>
              </a:rPr>
              <a:t>12. Mental Health Conditions. Describe the following:</a:t>
            </a:r>
          </a:p>
          <a:p>
            <a:pPr>
              <a:buFont typeface="Arial" panose="020B0604020202020204" pitchFamily="34" charset="0"/>
              <a:buChar char="•"/>
            </a:pPr>
            <a:r>
              <a:rPr lang="en-US" sz="1200" b="0" i="0" dirty="0" smtClean="0">
                <a:solidFill>
                  <a:srgbClr val="515354"/>
                </a:solidFill>
                <a:effectLst/>
                <a:latin typeface="Roboto"/>
              </a:rPr>
              <a:t>(a) Reactions associated with at least three stressful situations, such as mountain backpacking, rappelling, a ropes course, speaking before an audience, making a phone call to an adult, taking a swim test, missing home, lighting a match, trying out for a sports team, meeting someone for the first time, or other stressful circumstances.</a:t>
            </a:r>
          </a:p>
          <a:p>
            <a:pPr>
              <a:buFont typeface="Arial" panose="020B0604020202020204" pitchFamily="34" charset="0"/>
              <a:buChar char="•"/>
            </a:pPr>
            <a:r>
              <a:rPr lang="en-US" sz="1200" b="0" i="0" dirty="0" smtClean="0">
                <a:solidFill>
                  <a:srgbClr val="515354"/>
                </a:solidFill>
                <a:effectLst/>
                <a:latin typeface="Roboto"/>
              </a:rPr>
              <a:t>(b) The actions that you and others should take to prepare for and manage these situations.</a:t>
            </a:r>
          </a:p>
          <a:p>
            <a:pPr>
              <a:buFont typeface="Arial" panose="020B0604020202020204" pitchFamily="34" charset="0"/>
              <a:buChar char="•"/>
            </a:pPr>
            <a:r>
              <a:rPr lang="en-US" sz="1200" b="0" i="0" dirty="0" smtClean="0">
                <a:solidFill>
                  <a:srgbClr val="515354"/>
                </a:solidFill>
                <a:effectLst/>
                <a:latin typeface="Roboto"/>
              </a:rPr>
              <a:t>(c) The indications that someone might be a danger to themselves or others.</a:t>
            </a:r>
          </a:p>
          <a:p>
            <a:pPr>
              <a:buFont typeface="Arial" panose="020B0604020202020204" pitchFamily="34" charset="0"/>
              <a:buChar char="•"/>
            </a:pPr>
            <a:r>
              <a:rPr lang="en-US" sz="1200" b="0" i="0" dirty="0" smtClean="0">
                <a:solidFill>
                  <a:srgbClr val="515354"/>
                </a:solidFill>
                <a:effectLst/>
                <a:latin typeface="Roboto"/>
              </a:rPr>
              <a:t>(d) The actions that you should take if you suspect that someone might be a danger to themselves or others.</a:t>
            </a:r>
          </a:p>
          <a:p>
            <a:r>
              <a:rPr lang="en-US" sz="1200" b="0" i="0" dirty="0" smtClean="0">
                <a:solidFill>
                  <a:srgbClr val="212121"/>
                </a:solidFill>
                <a:effectLst/>
                <a:latin typeface="Roboto"/>
              </a:rPr>
              <a:t/>
            </a:r>
            <a:br>
              <a:rPr lang="en-US" sz="1200" b="0" i="0" dirty="0" smtClean="0">
                <a:solidFill>
                  <a:srgbClr val="212121"/>
                </a:solidFill>
                <a:effectLst/>
                <a:latin typeface="Roboto"/>
              </a:rPr>
            </a:br>
            <a:endParaRPr lang="en-US" sz="1200" b="0" i="0" dirty="0" smtClean="0">
              <a:solidFill>
                <a:srgbClr val="212121"/>
              </a:solidFill>
              <a:effectLst/>
              <a:latin typeface="Roboto"/>
            </a:endParaRPr>
          </a:p>
          <a:p>
            <a:r>
              <a:rPr lang="en-US" sz="1200" b="1" i="0" dirty="0" smtClean="0">
                <a:solidFill>
                  <a:srgbClr val="515354"/>
                </a:solidFill>
                <a:effectLst/>
                <a:latin typeface="Roboto"/>
              </a:rPr>
              <a:t>13. Miscellaneous Conditions. Describe the symptoms and signs of, show first aid for, and explain prevention of the following conditions:</a:t>
            </a:r>
          </a:p>
          <a:p>
            <a:pPr>
              <a:buFont typeface="Arial" panose="020B0604020202020204" pitchFamily="34" charset="0"/>
              <a:buChar char="•"/>
            </a:pPr>
            <a:r>
              <a:rPr lang="en-US" sz="1200" b="0" i="0" dirty="0" smtClean="0">
                <a:solidFill>
                  <a:srgbClr val="515354"/>
                </a:solidFill>
                <a:effectLst/>
                <a:latin typeface="Roboto"/>
              </a:rPr>
              <a:t>(a) Object in the eye</a:t>
            </a:r>
          </a:p>
          <a:p>
            <a:pPr>
              <a:buFont typeface="Arial" panose="020B0604020202020204" pitchFamily="34" charset="0"/>
              <a:buChar char="•"/>
            </a:pPr>
            <a:r>
              <a:rPr lang="en-US" sz="1200" b="0" i="0" dirty="0" smtClean="0">
                <a:solidFill>
                  <a:srgbClr val="515354"/>
                </a:solidFill>
                <a:effectLst/>
                <a:latin typeface="Roboto"/>
              </a:rPr>
              <a:t>(b) Broken, chipped, loosened, or knocked out tooth</a:t>
            </a:r>
          </a:p>
          <a:p>
            <a:pPr>
              <a:buFont typeface="Arial" panose="020B0604020202020204" pitchFamily="34" charset="0"/>
              <a:buChar char="•"/>
            </a:pPr>
            <a:r>
              <a:rPr lang="en-US" sz="1200" b="0" i="0" dirty="0" smtClean="0">
                <a:solidFill>
                  <a:srgbClr val="515354"/>
                </a:solidFill>
                <a:effectLst/>
                <a:latin typeface="Roboto"/>
              </a:rPr>
              <a:t>(c) Vomiting and diarrhea associated with food poisoning</a:t>
            </a:r>
          </a:p>
          <a:p>
            <a:pPr>
              <a:buFont typeface="Arial" panose="020B0604020202020204" pitchFamily="34" charset="0"/>
              <a:buChar char="•"/>
            </a:pPr>
            <a:r>
              <a:rPr lang="en-US" sz="1200" b="0" i="0" dirty="0" smtClean="0">
                <a:solidFill>
                  <a:srgbClr val="515354"/>
                </a:solidFill>
                <a:effectLst/>
                <a:latin typeface="Roboto"/>
              </a:rPr>
              <a:t>(d) Abdominal pain</a:t>
            </a:r>
          </a:p>
          <a:p>
            <a:pPr>
              <a:buFont typeface="Arial" panose="020B0604020202020204" pitchFamily="34" charset="0"/>
              <a:buChar char="•"/>
            </a:pPr>
            <a:r>
              <a:rPr lang="en-US" sz="1200" b="0" i="0" dirty="0" smtClean="0">
                <a:solidFill>
                  <a:srgbClr val="515354"/>
                </a:solidFill>
                <a:effectLst/>
                <a:latin typeface="Roboto"/>
              </a:rPr>
              <a:t>(e) Stroke.</a:t>
            </a:r>
          </a:p>
          <a:p>
            <a:r>
              <a:rPr lang="en-US" sz="1200" b="0" i="0" dirty="0" smtClean="0">
                <a:solidFill>
                  <a:srgbClr val="212121"/>
                </a:solidFill>
                <a:effectLst/>
                <a:latin typeface="Roboto"/>
              </a:rPr>
              <a:t/>
            </a:r>
            <a:br>
              <a:rPr lang="en-US" sz="1200" b="0" i="0" dirty="0" smtClean="0">
                <a:solidFill>
                  <a:srgbClr val="212121"/>
                </a:solidFill>
                <a:effectLst/>
                <a:latin typeface="Roboto"/>
              </a:rPr>
            </a:br>
            <a:endParaRPr lang="en-US" sz="1200" b="0" i="0" dirty="0" smtClean="0">
              <a:solidFill>
                <a:srgbClr val="212121"/>
              </a:solidFill>
              <a:effectLst/>
              <a:latin typeface="Roboto"/>
            </a:endParaRPr>
          </a:p>
          <a:p>
            <a:r>
              <a:rPr lang="en-US" sz="1200" b="1" i="0" dirty="0" smtClean="0">
                <a:solidFill>
                  <a:srgbClr val="515354"/>
                </a:solidFill>
                <a:effectLst/>
                <a:latin typeface="Roboto"/>
              </a:rPr>
              <a:t>14. With guidance from your counselor, develop a plan to teach a first-aid skill or topic using the EDGE method. Discuss your skill, topic, and plan with your counselor, and then teach your skill or topic to your family or to one or more Scouts.</a:t>
            </a:r>
          </a:p>
          <a:p>
            <a:endParaRPr lang="en-US" sz="1200" b="1" i="0" dirty="0" smtClean="0">
              <a:solidFill>
                <a:srgbClr val="515354"/>
              </a:solidFill>
              <a:effectLst/>
              <a:latin typeface="Roboto"/>
            </a:endParaRPr>
          </a:p>
          <a:p>
            <a:r>
              <a:rPr lang="en-US" sz="1200" b="1" i="0" dirty="0" smtClean="0">
                <a:solidFill>
                  <a:srgbClr val="515354"/>
                </a:solidFill>
                <a:effectLst/>
                <a:latin typeface="Roboto"/>
              </a:rPr>
              <a:t>15. Do ONE of the following:</a:t>
            </a:r>
          </a:p>
          <a:p>
            <a:pPr>
              <a:buFont typeface="Arial" panose="020B0604020202020204" pitchFamily="34" charset="0"/>
              <a:buChar char="•"/>
            </a:pPr>
            <a:r>
              <a:rPr lang="en-US" sz="1200" b="0" i="0" dirty="0" smtClean="0">
                <a:solidFill>
                  <a:srgbClr val="515354"/>
                </a:solidFill>
                <a:effectLst/>
                <a:latin typeface="Roboto"/>
              </a:rPr>
              <a:t>(a) Visit an emergency medical station house or training center in person. From the medical first responders that you meet during your visit, learn about how they serve their community and about their careers. Discuss with your counselor what you learned during your tour and interviews.</a:t>
            </a:r>
          </a:p>
          <a:p>
            <a:pPr>
              <a:buFont typeface="Arial" panose="020B0604020202020204" pitchFamily="34" charset="0"/>
              <a:buChar char="•"/>
            </a:pPr>
            <a:r>
              <a:rPr lang="en-US" sz="1200" b="0" i="0" dirty="0" smtClean="0">
                <a:solidFill>
                  <a:srgbClr val="515354"/>
                </a:solidFill>
                <a:effectLst/>
                <a:latin typeface="Roboto"/>
              </a:rPr>
              <a:t>(b) Interview an emergency medical services professional about their work. Learn about how they chose this career and about their duties. Discuss what you learned with your counselor and whether you might be interested in this career.</a:t>
            </a:r>
          </a:p>
          <a:p>
            <a:pPr>
              <a:buFont typeface="Arial" panose="020B0604020202020204" pitchFamily="34" charset="0"/>
              <a:buChar char="•"/>
            </a:pPr>
            <a:r>
              <a:rPr lang="en-US" sz="1200" b="0" i="0" dirty="0" smtClean="0">
                <a:solidFill>
                  <a:srgbClr val="515354"/>
                </a:solidFill>
                <a:effectLst/>
                <a:latin typeface="Roboto"/>
              </a:rPr>
              <a:t>(c) Identify three career opportunities that would use skills and knowledge in emergency medical services. Pick one and research the training, education, certification requirements, experience, and expenses associated with entering the field. Research the prospects for employment, starting salary, advancement opportunities, and career goals associated with this career. Discuss what you learned with your counselor and whether you might be interested in this career.</a:t>
            </a:r>
          </a:p>
          <a:p>
            <a:pPr>
              <a:buFont typeface="Arial" panose="020B0604020202020204" pitchFamily="34" charset="0"/>
              <a:buChar char="•"/>
            </a:pPr>
            <a:r>
              <a:rPr lang="en-US" sz="1200" b="0" i="0" dirty="0" smtClean="0">
                <a:solidFill>
                  <a:srgbClr val="515354"/>
                </a:solidFill>
                <a:effectLst/>
                <a:latin typeface="Roboto"/>
              </a:rPr>
              <a:t>(d) Identify how you might use the skills and knowledge in the field of emergency medical services to pursue a personal hobby and/or healthy lifestyle. Research the additional training required, expenses, and affiliation with organizations that would help you maximize the enjoyment and benefit you might gain from it. Discuss what you learned with your counselor and share what short-term and long-term goals you might have if you pursued this.</a:t>
            </a:r>
            <a:endParaRPr lang="en-US" sz="1200" b="0" i="0" dirty="0" smtClean="0">
              <a:solidFill>
                <a:srgbClr val="515354"/>
              </a:solidFill>
              <a:effectLst/>
              <a:latin typeface="Roboto"/>
            </a:endParaRPr>
          </a:p>
        </p:txBody>
      </p:sp>
      <p:pic>
        <p:nvPicPr>
          <p:cNvPr id="3" name="Picture 2"/>
          <p:cNvPicPr>
            <a:picLocks noChangeAspect="1"/>
          </p:cNvPicPr>
          <p:nvPr/>
        </p:nvPicPr>
        <p:blipFill rotWithShape="1">
          <a:blip r:embed="rId2"/>
          <a:srcRect l="39273" t="32072" r="39644" b="14419"/>
          <a:stretch/>
        </p:blipFill>
        <p:spPr>
          <a:xfrm>
            <a:off x="10506787" y="1602720"/>
            <a:ext cx="1283367" cy="1831238"/>
          </a:xfrm>
          <a:prstGeom prst="rect">
            <a:avLst/>
          </a:prstGeom>
        </p:spPr>
      </p:pic>
      <p:pic>
        <p:nvPicPr>
          <p:cNvPr id="4" name="Picture 2" descr="FirstAi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68518" y="48126"/>
            <a:ext cx="643272" cy="643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280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57726" y="577516"/>
            <a:ext cx="1989221" cy="18448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4772526" y="577516"/>
            <a:ext cx="1989221" cy="18448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9545052" y="360948"/>
            <a:ext cx="1989221" cy="18448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57726" y="4419600"/>
            <a:ext cx="1989221" cy="18448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101389" y="4403558"/>
            <a:ext cx="1989221" cy="18448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9545052" y="4419600"/>
            <a:ext cx="1989221" cy="18448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783305" y="2490537"/>
            <a:ext cx="1989221" cy="18448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555831" y="2422358"/>
            <a:ext cx="1989221" cy="18448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31512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8</Words>
  <Application>Microsoft Office PowerPoint</Application>
  <PresentationFormat>Widescreen</PresentationFormat>
  <Paragraphs>121</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Roboto</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2</cp:revision>
  <dcterms:created xsi:type="dcterms:W3CDTF">2025-11-15T19:42:22Z</dcterms:created>
  <dcterms:modified xsi:type="dcterms:W3CDTF">2025-11-15T19:55:23Z</dcterms:modified>
</cp:coreProperties>
</file>