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76" r:id="rId6"/>
    <p:sldId id="277" r:id="rId7"/>
    <p:sldId id="274" r:id="rId8"/>
    <p:sldId id="259" r:id="rId9"/>
    <p:sldId id="260" r:id="rId10"/>
    <p:sldId id="261" r:id="rId11"/>
    <p:sldId id="262" r:id="rId12"/>
    <p:sldId id="263" r:id="rId13"/>
    <p:sldId id="264" r:id="rId14"/>
    <p:sldId id="278" r:id="rId15"/>
    <p:sldId id="265" r:id="rId16"/>
    <p:sldId id="266"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434" autoAdjust="0"/>
  </p:normalViewPr>
  <p:slideViewPr>
    <p:cSldViewPr snapToGrid="0">
      <p:cViewPr>
        <p:scale>
          <a:sx n="60" d="100"/>
          <a:sy n="60" d="100"/>
        </p:scale>
        <p:origin x="1050" y="216"/>
      </p:cViewPr>
      <p:guideLst/>
    </p:cSldViewPr>
  </p:slideViewPr>
  <p:notesTextViewPr>
    <p:cViewPr>
      <p:scale>
        <a:sx n="1" d="1"/>
        <a:sy n="1" d="1"/>
      </p:scale>
      <p:origin x="0" y="0"/>
    </p:cViewPr>
  </p:notesTextViewPr>
  <p:sorterViewPr>
    <p:cViewPr>
      <p:scale>
        <a:sx n="100" d="100"/>
        <a:sy n="100" d="100"/>
      </p:scale>
      <p:origin x="0" y="-18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000870-EBBD-48FC-B1A9-41C313B8C752}"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C1B74-EC64-4D51-ADF8-A55992D2DF7C}" type="slidenum">
              <a:rPr lang="en-US" smtClean="0"/>
              <a:t>‹#›</a:t>
            </a:fld>
            <a:endParaRPr lang="en-US"/>
          </a:p>
        </p:txBody>
      </p:sp>
      <p:sp>
        <p:nvSpPr>
          <p:cNvPr id="7" name="AutoShape 2" descr="FlyFishing"/>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56288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000870-EBBD-48FC-B1A9-41C313B8C752}"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3611971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000870-EBBD-48FC-B1A9-41C313B8C752}"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2982211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000870-EBBD-48FC-B1A9-41C313B8C752}"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1601843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000870-EBBD-48FC-B1A9-41C313B8C752}"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3408335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000870-EBBD-48FC-B1A9-41C313B8C752}"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18189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000870-EBBD-48FC-B1A9-41C313B8C752}"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1232617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000870-EBBD-48FC-B1A9-41C313B8C752}"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526197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000870-EBBD-48FC-B1A9-41C313B8C752}" type="datetimeFigureOut">
              <a:rPr lang="en-US" smtClean="0"/>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398555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00870-EBBD-48FC-B1A9-41C313B8C752}"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1150299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000870-EBBD-48FC-B1A9-41C313B8C752}"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AC1B74-EC64-4D51-ADF8-A55992D2DF7C}" type="slidenum">
              <a:rPr lang="en-US" smtClean="0"/>
              <a:t>‹#›</a:t>
            </a:fld>
            <a:endParaRPr lang="en-US"/>
          </a:p>
        </p:txBody>
      </p:sp>
    </p:spTree>
    <p:extLst>
      <p:ext uri="{BB962C8B-B14F-4D97-AF65-F5344CB8AC3E}">
        <p14:creationId xmlns:p14="http://schemas.microsoft.com/office/powerpoint/2010/main" val="3136157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000870-EBBD-48FC-B1A9-41C313B8C752}" type="datetimeFigureOut">
              <a:rPr lang="en-US" smtClean="0"/>
              <a:t>7/28/2026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AC1B74-EC64-4D51-ADF8-A55992D2DF7C}" type="slidenum">
              <a:rPr lang="en-US" smtClean="0"/>
              <a:t>‹#›</a:t>
            </a:fld>
            <a:endParaRPr lang="en-US"/>
          </a:p>
        </p:txBody>
      </p:sp>
      <p:pic>
        <p:nvPicPr>
          <p:cNvPr id="8" name="Picture 7"/>
          <p:cNvPicPr>
            <a:picLocks noChangeAspect="1"/>
          </p:cNvPicPr>
          <p:nvPr userDrawn="1"/>
        </p:nvPicPr>
        <p:blipFill>
          <a:blip r:embed="rId13"/>
          <a:stretch>
            <a:fillRect/>
          </a:stretch>
        </p:blipFill>
        <p:spPr>
          <a:xfrm>
            <a:off x="10663307" y="503238"/>
            <a:ext cx="1187450" cy="1187450"/>
          </a:xfrm>
          <a:prstGeom prst="rect">
            <a:avLst/>
          </a:prstGeom>
        </p:spPr>
      </p:pic>
      <p:sp>
        <p:nvSpPr>
          <p:cNvPr id="9" name="Rectangle 8"/>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14"/>
          <a:stretch>
            <a:fillRect/>
          </a:stretch>
        </p:blipFill>
        <p:spPr>
          <a:xfrm>
            <a:off x="10900596" y="5621199"/>
            <a:ext cx="917713" cy="917713"/>
          </a:xfrm>
          <a:prstGeom prst="rect">
            <a:avLst/>
          </a:prstGeom>
        </p:spPr>
      </p:pic>
    </p:spTree>
    <p:extLst>
      <p:ext uri="{BB962C8B-B14F-4D97-AF65-F5344CB8AC3E}">
        <p14:creationId xmlns:p14="http://schemas.microsoft.com/office/powerpoint/2010/main" val="4286413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tampaemergencymedicine.org/blog/fish-hook-removal" TargetMode="External"/><Relationship Id="rId2" Type="http://schemas.openxmlformats.org/officeDocument/2006/relationships/hyperlink" Target="https://blog.vailvalleyanglers.com/how-do-i-get-a-hook-out-of-a-person/" TargetMode="External"/><Relationship Id="rId1" Type="http://schemas.openxmlformats.org/officeDocument/2006/relationships/slideLayout" Target="../slideLayouts/slideLayout7.xml"/><Relationship Id="rId6" Type="http://schemas.openxmlformats.org/officeDocument/2006/relationships/hyperlink" Target="https://www.battlbox.com/blogs/fishing/how-to-remove-a-fish-hook-from-skin-a-comprehensive-guide?srsltid=AfmBOoogkB_p949oDHiz9eYMAiRR8wqoH1FDfCuq_JiCJtHNeKuDTXLy" TargetMode="External"/><Relationship Id="rId5" Type="http://schemas.openxmlformats.org/officeDocument/2006/relationships/hyperlink" Target="https://myhealth.alberta.ca/Health/pages/conditions.aspx?hwid=aa113121" TargetMode="External"/><Relationship Id="rId4" Type="http://schemas.openxmlformats.org/officeDocument/2006/relationships/hyperlink" Target="https://www.aafp.org/afp/2001/0601/p223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17667" r="17334"/>
          <a:stretch/>
        </p:blipFill>
        <p:spPr>
          <a:xfrm>
            <a:off x="471488" y="384274"/>
            <a:ext cx="4186237" cy="5989539"/>
          </a:xfrm>
          <a:prstGeom prst="rect">
            <a:avLst/>
          </a:prstGeom>
        </p:spPr>
      </p:pic>
      <p:sp>
        <p:nvSpPr>
          <p:cNvPr id="7" name="TextBox 6"/>
          <p:cNvSpPr txBox="1"/>
          <p:nvPr/>
        </p:nvSpPr>
        <p:spPr>
          <a:xfrm>
            <a:off x="5397917" y="839886"/>
            <a:ext cx="5574883" cy="5078313"/>
          </a:xfrm>
          <a:prstGeom prst="rect">
            <a:avLst/>
          </a:prstGeom>
          <a:noFill/>
        </p:spPr>
        <p:txBody>
          <a:bodyPr wrap="square" rtlCol="0">
            <a:spAutoFit/>
          </a:bodyPr>
          <a:lstStyle/>
          <a:p>
            <a:r>
              <a:rPr lang="en-US" sz="5400" b="1" dirty="0" smtClean="0"/>
              <a:t>Fly Fishing</a:t>
            </a:r>
          </a:p>
          <a:p>
            <a:r>
              <a:rPr lang="en-US" sz="5400" b="1" dirty="0" smtClean="0"/>
              <a:t>Merit </a:t>
            </a:r>
            <a:r>
              <a:rPr lang="en-US" sz="5400" b="1" dirty="0" smtClean="0"/>
              <a:t>Badge</a:t>
            </a:r>
          </a:p>
          <a:p>
            <a:endParaRPr lang="en-US" sz="5400" b="1" dirty="0"/>
          </a:p>
          <a:p>
            <a:r>
              <a:rPr lang="en-US" sz="5400" b="1" dirty="0" smtClean="0"/>
              <a:t>First Class Scout Ryan Bertrand</a:t>
            </a:r>
          </a:p>
          <a:p>
            <a:r>
              <a:rPr lang="en-US" sz="5400" b="1" dirty="0" smtClean="0"/>
              <a:t>Troop 259</a:t>
            </a:r>
            <a:endParaRPr lang="en-US" sz="5400" b="1" dirty="0"/>
          </a:p>
        </p:txBody>
      </p:sp>
    </p:spTree>
    <p:extLst>
      <p:ext uri="{BB962C8B-B14F-4D97-AF65-F5344CB8AC3E}">
        <p14:creationId xmlns:p14="http://schemas.microsoft.com/office/powerpoint/2010/main" val="215753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830997"/>
          </a:xfrm>
          <a:prstGeom prst="rect">
            <a:avLst/>
          </a:prstGeom>
        </p:spPr>
        <p:txBody>
          <a:bodyPr wrap="square">
            <a:spAutoFit/>
          </a:bodyPr>
          <a:lstStyle/>
          <a:p>
            <a:r>
              <a:rPr lang="en-US" sz="1200" b="1" i="0" dirty="0" smtClean="0">
                <a:solidFill>
                  <a:srgbClr val="515354"/>
                </a:solidFill>
                <a:effectLst/>
                <a:latin typeface="Roboto"/>
              </a:rPr>
              <a:t>.</a:t>
            </a:r>
          </a:p>
          <a:p>
            <a:endParaRPr lang="en-US" sz="1200" b="1" i="0" dirty="0" smtClean="0">
              <a:solidFill>
                <a:srgbClr val="515354"/>
              </a:solidFill>
              <a:effectLst/>
              <a:latin typeface="Roboto"/>
            </a:endParaRPr>
          </a:p>
          <a:p>
            <a:r>
              <a:rPr lang="en-US" sz="1200" b="1" i="0" dirty="0" smtClean="0">
                <a:solidFill>
                  <a:srgbClr val="515354"/>
                </a:solidFill>
                <a:effectLst/>
                <a:latin typeface="Roboto"/>
              </a:rPr>
              <a:t>4. Demonstrate how to tie the following knots: improved clinch knot, Palomar knot, </a:t>
            </a:r>
            <a:r>
              <a:rPr lang="en-US" sz="1200" b="1" i="0" dirty="0" err="1" smtClean="0">
                <a:solidFill>
                  <a:srgbClr val="515354"/>
                </a:solidFill>
                <a:effectLst/>
                <a:latin typeface="Roboto"/>
              </a:rPr>
              <a:t>uni</a:t>
            </a:r>
            <a:r>
              <a:rPr lang="en-US" sz="1200" b="1" i="0" dirty="0" smtClean="0">
                <a:solidFill>
                  <a:srgbClr val="515354"/>
                </a:solidFill>
                <a:effectLst/>
                <a:latin typeface="Roboto"/>
              </a:rPr>
              <a:t> knot, </a:t>
            </a:r>
            <a:r>
              <a:rPr lang="en-US" sz="1200" b="1" i="0" dirty="0" err="1" smtClean="0">
                <a:solidFill>
                  <a:srgbClr val="515354"/>
                </a:solidFill>
                <a:effectLst/>
                <a:latin typeface="Roboto"/>
              </a:rPr>
              <a:t>uni</a:t>
            </a:r>
            <a:r>
              <a:rPr lang="en-US" sz="1200" b="1" i="0" dirty="0" smtClean="0">
                <a:solidFill>
                  <a:srgbClr val="515354"/>
                </a:solidFill>
                <a:effectLst/>
                <a:latin typeface="Roboto"/>
              </a:rPr>
              <a:t> to </a:t>
            </a:r>
            <a:r>
              <a:rPr lang="en-US" sz="1200" b="1" i="0" dirty="0" err="1" smtClean="0">
                <a:solidFill>
                  <a:srgbClr val="515354"/>
                </a:solidFill>
                <a:effectLst/>
                <a:latin typeface="Roboto"/>
              </a:rPr>
              <a:t>uni</a:t>
            </a:r>
            <a:r>
              <a:rPr lang="en-US" sz="1200" b="1" i="0" dirty="0" smtClean="0">
                <a:solidFill>
                  <a:srgbClr val="515354"/>
                </a:solidFill>
                <a:effectLst/>
                <a:latin typeface="Roboto"/>
              </a:rPr>
              <a:t> knot, and arbor knot. Explain how and when each knot is used.</a:t>
            </a:r>
          </a:p>
        </p:txBody>
      </p:sp>
    </p:spTree>
    <p:extLst>
      <p:ext uri="{BB962C8B-B14F-4D97-AF65-F5344CB8AC3E}">
        <p14:creationId xmlns:p14="http://schemas.microsoft.com/office/powerpoint/2010/main" val="1348476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461665"/>
          </a:xfrm>
          <a:prstGeom prst="rect">
            <a:avLst/>
          </a:prstGeom>
        </p:spPr>
        <p:txBody>
          <a:bodyPr wrap="square">
            <a:spAutoFit/>
          </a:bodyPr>
          <a:lstStyle/>
          <a:p>
            <a:endParaRPr lang="en-US" sz="1200" b="1" i="0" dirty="0" smtClean="0">
              <a:solidFill>
                <a:srgbClr val="515354"/>
              </a:solidFill>
              <a:effectLst/>
              <a:latin typeface="Roboto"/>
            </a:endParaRPr>
          </a:p>
          <a:p>
            <a:r>
              <a:rPr lang="en-US" sz="1200" b="1" i="0" dirty="0" smtClean="0">
                <a:solidFill>
                  <a:srgbClr val="515354"/>
                </a:solidFill>
                <a:effectLst/>
                <a:latin typeface="Roboto"/>
              </a:rPr>
              <a:t>5. Name and identify five basic artificial lures and five natural baits and explain how to fish with them. Explain why baitfish are not to be released.</a:t>
            </a:r>
          </a:p>
        </p:txBody>
      </p:sp>
    </p:spTree>
    <p:extLst>
      <p:ext uri="{BB962C8B-B14F-4D97-AF65-F5344CB8AC3E}">
        <p14:creationId xmlns:p14="http://schemas.microsoft.com/office/powerpoint/2010/main" val="7083786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1" y="252726"/>
            <a:ext cx="10357183" cy="830997"/>
          </a:xfrm>
          <a:prstGeom prst="rect">
            <a:avLst/>
          </a:prstGeom>
        </p:spPr>
        <p:txBody>
          <a:bodyPr wrap="square">
            <a:spAutoFit/>
          </a:bodyPr>
          <a:lstStyle/>
          <a:p>
            <a:endParaRPr lang="en-US" sz="1200" b="1" i="0" dirty="0" smtClean="0">
              <a:solidFill>
                <a:srgbClr val="515354"/>
              </a:solidFill>
              <a:effectLst/>
              <a:latin typeface="Roboto"/>
            </a:endParaRPr>
          </a:p>
          <a:p>
            <a:r>
              <a:rPr lang="en-US" sz="1200" b="1" i="0" dirty="0" smtClean="0">
                <a:solidFill>
                  <a:srgbClr val="515354"/>
                </a:solidFill>
                <a:effectLst/>
                <a:latin typeface="Roboto"/>
              </a:rPr>
              <a:t>6. Do the following</a:t>
            </a:r>
            <a:r>
              <a:rPr lang="en-US" sz="1200" b="1" i="0" dirty="0" smtClean="0">
                <a:solidFill>
                  <a:srgbClr val="515354"/>
                </a:solidFill>
                <a:effectLst/>
                <a:latin typeface="Roboto"/>
              </a:rPr>
              <a:t>:  </a:t>
            </a:r>
            <a:r>
              <a:rPr lang="en-US" sz="1200" b="0" i="0" dirty="0" smtClean="0">
                <a:solidFill>
                  <a:srgbClr val="515354"/>
                </a:solidFill>
                <a:effectLst/>
                <a:latin typeface="Roboto"/>
              </a:rPr>
              <a:t>(</a:t>
            </a:r>
            <a:r>
              <a:rPr lang="en-US" sz="1200" b="0" i="0" dirty="0" smtClean="0">
                <a:solidFill>
                  <a:srgbClr val="515354"/>
                </a:solidFill>
                <a:effectLst/>
                <a:latin typeface="Roboto"/>
              </a:rPr>
              <a:t>a) Explain the importance of practicing Leave No Trace Seven Principles and the Outdoor Code. Discuss the positive effects of Leave No Trace Seven Principle and the Outdoor Code on fishing resources</a:t>
            </a:r>
            <a:r>
              <a:rPr lang="en-US" sz="1200" b="0" i="0" dirty="0" smtClean="0">
                <a:solidFill>
                  <a:srgbClr val="515354"/>
                </a:solidFill>
                <a:effectLst/>
                <a:latin typeface="Roboto"/>
              </a:rPr>
              <a:t>.  (</a:t>
            </a:r>
            <a:r>
              <a:rPr lang="en-US" sz="1200" b="0" i="0" dirty="0" smtClean="0">
                <a:solidFill>
                  <a:srgbClr val="515354"/>
                </a:solidFill>
                <a:effectLst/>
                <a:latin typeface="Roboto"/>
              </a:rPr>
              <a:t>b) Discuss the meaning and importance of catch and release. Describe how to properly release a fish safely to the water.</a:t>
            </a:r>
          </a:p>
        </p:txBody>
      </p:sp>
      <p:sp>
        <p:nvSpPr>
          <p:cNvPr id="3" name="Rectangle 1"/>
          <p:cNvSpPr>
            <a:spLocks noChangeArrowheads="1"/>
          </p:cNvSpPr>
          <p:nvPr/>
        </p:nvSpPr>
        <p:spPr bwMode="auto">
          <a:xfrm>
            <a:off x="647702" y="1083723"/>
            <a:ext cx="10421352" cy="328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5660" rIns="0" bIns="2856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6(a) Leave No Trace and the Outdoor Code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Google Sans"/>
              </a:rPr>
              <a:t>The Outdoor Code &amp; LNT Basics</a:t>
            </a:r>
            <a:endParaRPr kumimoji="0" lang="en-US" altLang="en-US" sz="1100" b="0" i="0" u="none" strike="noStrike" cap="none" normalizeH="0" baseline="0" dirty="0" smtClean="0">
              <a:ln>
                <a:noFill/>
              </a:ln>
              <a:solidFill>
                <a:schemeClr val="tx1"/>
              </a:solidFill>
              <a:effectLst/>
            </a:endParaRP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Outdoor Code:</a:t>
            </a:r>
            <a:r>
              <a:rPr kumimoji="0" lang="en-US" altLang="en-US" sz="1200" b="0" i="0" u="none" strike="noStrike" cap="none" normalizeH="0" baseline="0" dirty="0" smtClean="0">
                <a:ln>
                  <a:noFill/>
                </a:ln>
                <a:solidFill>
                  <a:schemeClr val="tx1"/>
                </a:solidFill>
                <a:effectLst/>
                <a:latin typeface="Google Sans"/>
              </a:rPr>
              <a:t> Commit to being clean, careful with fire, considerate, and conservation-minded.</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LNT 7 Principles:</a:t>
            </a:r>
            <a:r>
              <a:rPr kumimoji="0" lang="en-US" altLang="en-US" sz="1200" b="0" i="0" u="none" strike="noStrike" cap="none" normalizeH="0" baseline="0" dirty="0" smtClean="0">
                <a:ln>
                  <a:noFill/>
                </a:ln>
                <a:solidFill>
                  <a:schemeClr val="tx1"/>
                </a:solidFill>
                <a:effectLst/>
                <a:latin typeface="Google Sans"/>
              </a:rPr>
              <a:t> Plan ahead, travel on durable surfaces, dispose of waste properly, leave what you find, minimize fire impacts, respect wildlife, and be considerate.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Google Sans"/>
              </a:rPr>
              <a:t>Importance to Fishing Resources</a:t>
            </a:r>
            <a:endParaRPr kumimoji="0" lang="en-US" altLang="en-US" sz="1100" b="0" i="0" u="none" strike="noStrike" cap="none" normalizeH="0" baseline="0" dirty="0" smtClean="0">
              <a:ln>
                <a:noFill/>
              </a:ln>
              <a:solidFill>
                <a:schemeClr val="tx1"/>
              </a:solidFill>
              <a:effectLst/>
            </a:endParaRP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Prevents Line Entanglement:</a:t>
            </a:r>
            <a:r>
              <a:rPr kumimoji="0" lang="en-US" altLang="en-US" sz="1200" b="0" i="0" u="none" strike="noStrike" cap="none" normalizeH="0" baseline="0" dirty="0" smtClean="0">
                <a:ln>
                  <a:noFill/>
                </a:ln>
                <a:solidFill>
                  <a:schemeClr val="tx1"/>
                </a:solidFill>
                <a:effectLst/>
                <a:latin typeface="Google Sans"/>
              </a:rPr>
              <a:t> Disposing of trash properly keeps discarded monofilament fishing line out of the ecosystem. This prevents waterfowl, turtles, and fish from tangling and dying.</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Protects Shorelines:</a:t>
            </a:r>
            <a:r>
              <a:rPr kumimoji="0" lang="en-US" altLang="en-US" sz="1200" b="0" i="0" u="none" strike="noStrike" cap="none" normalizeH="0" baseline="0" dirty="0" smtClean="0">
                <a:ln>
                  <a:noFill/>
                </a:ln>
                <a:solidFill>
                  <a:schemeClr val="tx1"/>
                </a:solidFill>
                <a:effectLst/>
                <a:latin typeface="Google Sans"/>
              </a:rPr>
              <a:t> Walking on durable surfaces prevents bank erosion, keeping mud from washing into streams and suffocating fish eggs.</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Stops Invasive Species:</a:t>
            </a:r>
            <a:r>
              <a:rPr kumimoji="0" lang="en-US" altLang="en-US" sz="1200" b="0" i="0" u="none" strike="noStrike" cap="none" normalizeH="0" baseline="0" dirty="0" smtClean="0">
                <a:ln>
                  <a:noFill/>
                </a:ln>
                <a:solidFill>
                  <a:schemeClr val="tx1"/>
                </a:solidFill>
                <a:effectLst/>
                <a:latin typeface="Google Sans"/>
              </a:rPr>
              <a:t> Planning ahead ensures you clean boots and boats. This blocks the transfer of destructive aquatic invasive species like zebra mussels.</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Keeps Water Clean:</a:t>
            </a:r>
            <a:r>
              <a:rPr kumimoji="0" lang="en-US" altLang="en-US" sz="1200" b="0" i="0" u="none" strike="noStrike" cap="none" normalizeH="0" baseline="0" dirty="0" smtClean="0">
                <a:ln>
                  <a:noFill/>
                </a:ln>
                <a:solidFill>
                  <a:schemeClr val="tx1"/>
                </a:solidFill>
                <a:effectLst/>
                <a:latin typeface="Google Sans"/>
              </a:rPr>
              <a:t> Proper waste disposal prevents chemical and organic pollutants from destroying fragile water quality.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p:cNvSpPr>
            <a:spLocks noChangeArrowheads="1"/>
          </p:cNvSpPr>
          <p:nvPr/>
        </p:nvSpPr>
        <p:spPr bwMode="auto">
          <a:xfrm>
            <a:off x="647702" y="3849754"/>
            <a:ext cx="10918656" cy="2723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chemeClr val="tx1"/>
                </a:solidFill>
                <a:effectLst/>
                <a:latin typeface="Google Sans"/>
              </a:rPr>
              <a:t>6(b) Catch and Release</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Google Sans"/>
              </a:rPr>
              <a:t>Meaning and Importance</a:t>
            </a:r>
            <a:endParaRPr kumimoji="0" lang="en-US" altLang="en-US" sz="1100" b="0" i="0" u="none" strike="noStrike" cap="none" normalizeH="0" baseline="0" dirty="0" smtClean="0">
              <a:ln>
                <a:noFill/>
              </a:ln>
              <a:solidFill>
                <a:schemeClr val="tx1"/>
              </a:solidFill>
              <a:effectLst/>
            </a:endParaRP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Meaning:</a:t>
            </a:r>
            <a:r>
              <a:rPr kumimoji="0" lang="en-US" altLang="en-US" sz="1200" b="0" i="0" u="none" strike="noStrike" cap="none" normalizeH="0" baseline="0" dirty="0" smtClean="0">
                <a:ln>
                  <a:noFill/>
                </a:ln>
                <a:solidFill>
                  <a:schemeClr val="tx1"/>
                </a:solidFill>
                <a:effectLst/>
                <a:latin typeface="Google Sans"/>
              </a:rPr>
              <a:t> Catching a fish and immediately returning it alive to its habitat.</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Importance:</a:t>
            </a:r>
            <a:r>
              <a:rPr kumimoji="0" lang="en-US" altLang="en-US" sz="1200" b="0" i="0" u="none" strike="noStrike" cap="none" normalizeH="0" baseline="0" dirty="0" smtClean="0">
                <a:ln>
                  <a:noFill/>
                </a:ln>
                <a:solidFill>
                  <a:schemeClr val="tx1"/>
                </a:solidFill>
                <a:effectLst/>
                <a:latin typeface="Google Sans"/>
              </a:rPr>
              <a:t> This practice sustains fish populations, protects genetic diversity, and ensures great fishing for future generations.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Google Sans"/>
              </a:rPr>
              <a:t>Proper Safe Release Steps</a:t>
            </a:r>
            <a:endParaRPr kumimoji="0" lang="en-US" altLang="en-US" sz="1100" b="0" i="0" u="none" strike="noStrike" cap="none" normalizeH="0" baseline="0" dirty="0" smtClean="0">
              <a:ln>
                <a:noFill/>
              </a:ln>
              <a:solidFill>
                <a:schemeClr val="tx1"/>
              </a:solidFill>
              <a:effectLst/>
            </a:endParaRP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Minimize Fight Time:</a:t>
            </a:r>
            <a:r>
              <a:rPr kumimoji="0" lang="en-US" altLang="en-US" sz="1200" b="0" i="0" u="none" strike="noStrike" cap="none" normalizeH="0" baseline="0" dirty="0" smtClean="0">
                <a:ln>
                  <a:noFill/>
                </a:ln>
                <a:solidFill>
                  <a:schemeClr val="tx1"/>
                </a:solidFill>
                <a:effectLst/>
                <a:latin typeface="Google Sans"/>
              </a:rPr>
              <a:t> Land the fish quickly to prevent lethal </a:t>
            </a:r>
            <a:r>
              <a:rPr kumimoji="0" lang="en-US" altLang="en-US" sz="1200" b="0" i="0" u="none" strike="noStrike" cap="none" normalizeH="0" baseline="0" dirty="0" err="1" smtClean="0">
                <a:ln>
                  <a:noFill/>
                </a:ln>
                <a:solidFill>
                  <a:schemeClr val="tx1"/>
                </a:solidFill>
                <a:effectLst/>
                <a:latin typeface="Google Sans"/>
              </a:rPr>
              <a:t>actic</a:t>
            </a:r>
            <a:r>
              <a:rPr kumimoji="0" lang="en-US" altLang="en-US" sz="1200" b="0" i="0" u="none" strike="noStrike" cap="none" normalizeH="0" baseline="0" dirty="0" smtClean="0">
                <a:ln>
                  <a:noFill/>
                </a:ln>
                <a:solidFill>
                  <a:schemeClr val="tx1"/>
                </a:solidFill>
                <a:effectLst/>
                <a:latin typeface="Google Sans"/>
              </a:rPr>
              <a:t> acid buildup.</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Wet Your Hands:</a:t>
            </a:r>
            <a:r>
              <a:rPr kumimoji="0" lang="en-US" altLang="en-US" sz="1200" b="0" i="0" u="none" strike="noStrike" cap="none" normalizeH="0" baseline="0" dirty="0" smtClean="0">
                <a:ln>
                  <a:noFill/>
                </a:ln>
                <a:solidFill>
                  <a:schemeClr val="tx1"/>
                </a:solidFill>
                <a:effectLst/>
                <a:latin typeface="Google Sans"/>
              </a:rPr>
              <a:t> Always wet your hands before handling the fish. Dry hands rub off the protective slime coating, causing infections.</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Keep It Wet:</a:t>
            </a:r>
            <a:r>
              <a:rPr kumimoji="0" lang="en-US" altLang="en-US" sz="1200" b="0" i="0" u="none" strike="noStrike" cap="none" normalizeH="0" baseline="0" dirty="0" smtClean="0">
                <a:ln>
                  <a:noFill/>
                </a:ln>
                <a:solidFill>
                  <a:schemeClr val="tx1"/>
                </a:solidFill>
                <a:effectLst/>
                <a:latin typeface="Google Sans"/>
              </a:rPr>
              <a:t> Leave the fish in the water as much as possible while unhooking it.</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Use Proper Tools:</a:t>
            </a:r>
            <a:r>
              <a:rPr kumimoji="0" lang="en-US" altLang="en-US" sz="1200" b="0" i="0" u="none" strike="noStrike" cap="none" normalizeH="0" baseline="0" dirty="0" smtClean="0">
                <a:ln>
                  <a:noFill/>
                </a:ln>
                <a:solidFill>
                  <a:schemeClr val="tx1"/>
                </a:solidFill>
                <a:effectLst/>
                <a:latin typeface="Google Sans"/>
              </a:rPr>
              <a:t> Grip the hook with pliers and back it straight out cleanly.</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Hold Horizontally:</a:t>
            </a:r>
            <a:r>
              <a:rPr kumimoji="0" lang="en-US" altLang="en-US" sz="1200" b="0" i="0" u="none" strike="noStrike" cap="none" normalizeH="0" baseline="0" dirty="0" smtClean="0">
                <a:ln>
                  <a:noFill/>
                </a:ln>
                <a:solidFill>
                  <a:schemeClr val="tx1"/>
                </a:solidFill>
                <a:effectLst/>
                <a:latin typeface="Google Sans"/>
              </a:rPr>
              <a:t> Support the fish with two hands horizontally. Never dangle a large fish vertically by its jaw, which breaks its neck.</a:t>
            </a:r>
          </a:p>
          <a:p>
            <a:pPr lvl="1" eaLnBrk="0" fontAlgn="base" hangingPunct="0">
              <a:spcBef>
                <a:spcPct val="0"/>
              </a:spcBef>
              <a:spcAft>
                <a:spcPct val="0"/>
              </a:spcAft>
              <a:buFontTx/>
              <a:buChar char="•"/>
            </a:pPr>
            <a:r>
              <a:rPr kumimoji="0" lang="en-US" altLang="en-US" sz="1200" b="1" i="0" u="none" strike="noStrike" cap="none" normalizeH="0" baseline="0" dirty="0" smtClean="0">
                <a:ln>
                  <a:noFill/>
                </a:ln>
                <a:solidFill>
                  <a:schemeClr val="tx1"/>
                </a:solidFill>
                <a:effectLst/>
                <a:latin typeface="Google Sans"/>
              </a:rPr>
              <a:t>Revive Before Release:</a:t>
            </a:r>
            <a:r>
              <a:rPr kumimoji="0" lang="en-US" altLang="en-US" sz="1200" b="0" i="0" u="none" strike="noStrike" cap="none" normalizeH="0" baseline="0" dirty="0" smtClean="0">
                <a:ln>
                  <a:noFill/>
                </a:ln>
                <a:solidFill>
                  <a:schemeClr val="tx1"/>
                </a:solidFill>
                <a:effectLst/>
                <a:latin typeface="Google Sans"/>
              </a:rPr>
              <a:t> Hold the fish facing into the water current. Wait until it swims out of your hands under its own power.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36173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1" y="337364"/>
            <a:ext cx="10453436" cy="738664"/>
          </a:xfrm>
          <a:prstGeom prst="rect">
            <a:avLst/>
          </a:prstGeom>
        </p:spPr>
        <p:txBody>
          <a:bodyPr wrap="square">
            <a:spAutoFit/>
          </a:bodyPr>
          <a:lstStyle/>
          <a:p>
            <a:r>
              <a:rPr lang="en-US" sz="1400" b="1" dirty="0"/>
              <a:t>7. Do the following</a:t>
            </a:r>
            <a:r>
              <a:rPr lang="en-US" sz="1400" b="1" dirty="0" smtClean="0"/>
              <a:t>:  </a:t>
            </a:r>
            <a:r>
              <a:rPr lang="en-US" sz="1400" dirty="0" smtClean="0"/>
              <a:t>(</a:t>
            </a:r>
            <a:r>
              <a:rPr lang="en-US" sz="1400" dirty="0"/>
              <a:t>a) Explain the importance of practicing Leave No Trace Seven Principles and the Outdoor Code. Discuss the positive effects of the Leave No Trace Seven Principles and the Outdoor Code on fly-fishing resources.</a:t>
            </a:r>
            <a:br>
              <a:rPr lang="en-US" sz="1400" dirty="0"/>
            </a:br>
            <a:endParaRPr lang="en-US" sz="1400" dirty="0"/>
          </a:p>
        </p:txBody>
      </p:sp>
      <p:sp>
        <p:nvSpPr>
          <p:cNvPr id="3" name="Rectangle 2"/>
          <p:cNvSpPr/>
          <p:nvPr/>
        </p:nvSpPr>
        <p:spPr>
          <a:xfrm>
            <a:off x="342900" y="923502"/>
            <a:ext cx="11608467" cy="5786199"/>
          </a:xfrm>
          <a:prstGeom prst="rect">
            <a:avLst/>
          </a:prstGeom>
          <a:solidFill>
            <a:schemeClr val="bg1"/>
          </a:solidFill>
        </p:spPr>
        <p:txBody>
          <a:bodyPr wrap="square">
            <a:spAutoFit/>
          </a:bodyPr>
          <a:lstStyle/>
          <a:p>
            <a:r>
              <a:rPr lang="en-US" sz="1400" b="1" dirty="0"/>
              <a:t>Leave No Trace (LNT) and the Outdoor Code exist because every person who visits the outdoors has an impact — and multiplied across millions of visitors a year, small careless choices add up to real damage. Practicing these principles is about taking personal responsibility for keeping wild places wild, healthy, and available for others (and for wildlife) long after you've left.</a:t>
            </a:r>
          </a:p>
          <a:p>
            <a:pPr lvl="1"/>
            <a:r>
              <a:rPr lang="en-US" sz="2000" b="1" u="sng" dirty="0"/>
              <a:t>The Seven Principles of Leave No Trace:</a:t>
            </a:r>
          </a:p>
          <a:p>
            <a:pPr lvl="1">
              <a:buFont typeface="+mj-lt"/>
              <a:buAutoNum type="arabicPeriod"/>
            </a:pPr>
            <a:r>
              <a:rPr lang="en-US" sz="1400" b="1" dirty="0"/>
              <a:t>Plan Ahead and Prepare</a:t>
            </a:r>
          </a:p>
          <a:p>
            <a:pPr lvl="1">
              <a:buFont typeface="+mj-lt"/>
              <a:buAutoNum type="arabicPeriod"/>
            </a:pPr>
            <a:r>
              <a:rPr lang="en-US" sz="1400" b="1" dirty="0"/>
              <a:t>Travel and Camp on Durable Surfaces</a:t>
            </a:r>
          </a:p>
          <a:p>
            <a:pPr lvl="1">
              <a:buFont typeface="+mj-lt"/>
              <a:buAutoNum type="arabicPeriod"/>
            </a:pPr>
            <a:r>
              <a:rPr lang="en-US" sz="1400" b="1" dirty="0"/>
              <a:t>Dispose of Waste Properly</a:t>
            </a:r>
          </a:p>
          <a:p>
            <a:pPr lvl="1">
              <a:buFont typeface="+mj-lt"/>
              <a:buAutoNum type="arabicPeriod"/>
            </a:pPr>
            <a:r>
              <a:rPr lang="en-US" sz="1400" b="1" dirty="0"/>
              <a:t>Leave What You Find</a:t>
            </a:r>
          </a:p>
          <a:p>
            <a:pPr lvl="1">
              <a:buFont typeface="+mj-lt"/>
              <a:buAutoNum type="arabicPeriod"/>
            </a:pPr>
            <a:r>
              <a:rPr lang="en-US" sz="1400" b="1" dirty="0"/>
              <a:t>Minimize Campfire Impact</a:t>
            </a:r>
          </a:p>
          <a:p>
            <a:pPr lvl="1">
              <a:buFont typeface="+mj-lt"/>
              <a:buAutoNum type="arabicPeriod"/>
            </a:pPr>
            <a:r>
              <a:rPr lang="en-US" sz="1400" b="1" dirty="0"/>
              <a:t>Respect Wildlife</a:t>
            </a:r>
          </a:p>
          <a:p>
            <a:pPr lvl="1">
              <a:buFont typeface="+mj-lt"/>
              <a:buAutoNum type="arabicPeriod"/>
            </a:pPr>
            <a:r>
              <a:rPr lang="en-US" sz="1400" b="1" dirty="0"/>
              <a:t>Be Considerate of Other Visitors</a:t>
            </a:r>
          </a:p>
          <a:p>
            <a:r>
              <a:rPr lang="en-US" sz="1400" b="1" dirty="0"/>
              <a:t>The Outdoor </a:t>
            </a:r>
            <a:r>
              <a:rPr lang="en-US" sz="1400" b="1" dirty="0" smtClean="0"/>
              <a:t>Code is </a:t>
            </a:r>
            <a:r>
              <a:rPr lang="en-US" sz="1400" b="1" dirty="0"/>
              <a:t>a shorter pledge covering being conservation-minded, being careful with fire, </a:t>
            </a:r>
            <a:r>
              <a:rPr lang="en-US" sz="1400" b="1" dirty="0" smtClean="0"/>
              <a:t>considerate </a:t>
            </a:r>
            <a:r>
              <a:rPr lang="en-US" sz="1400" b="1" dirty="0"/>
              <a:t>in the outdoors, and </a:t>
            </a:r>
            <a:r>
              <a:rPr lang="en-US" sz="1400" b="1" dirty="0" smtClean="0"/>
              <a:t>careful </a:t>
            </a:r>
            <a:r>
              <a:rPr lang="en-US" sz="1400" b="1" dirty="0"/>
              <a:t>with water</a:t>
            </a:r>
            <a:r>
              <a:rPr lang="en-US" sz="1400" b="1" dirty="0" smtClean="0"/>
              <a:t>.</a:t>
            </a:r>
          </a:p>
          <a:p>
            <a:endParaRPr lang="en-US" sz="1400" b="1" dirty="0"/>
          </a:p>
          <a:p>
            <a:r>
              <a:rPr lang="en-US" sz="1400" b="1" dirty="0" smtClean="0"/>
              <a:t>Positive effects on fly-fishing resources specifically:</a:t>
            </a:r>
          </a:p>
          <a:p>
            <a:pPr>
              <a:buFont typeface="Arial" panose="020B0604020202020204" pitchFamily="34" charset="0"/>
              <a:buChar char="•"/>
            </a:pPr>
            <a:r>
              <a:rPr lang="en-US" sz="1400" b="1" dirty="0" smtClean="0"/>
              <a:t>Water quality stays clean. Disposing of waste properly and staying off fragile streambanks prevents sediment, human waste, soap, and trash from fouling the water fish need to survive. Cold, clear, oxygen-rich water is essential for trout and other game fish.</a:t>
            </a:r>
          </a:p>
          <a:p>
            <a:pPr>
              <a:buFont typeface="Arial" panose="020B0604020202020204" pitchFamily="34" charset="0"/>
              <a:buChar char="•"/>
            </a:pPr>
            <a:endParaRPr lang="en-US" sz="1400" b="1" dirty="0" smtClean="0"/>
          </a:p>
          <a:p>
            <a:pPr>
              <a:buFont typeface="Arial" panose="020B0604020202020204" pitchFamily="34" charset="0"/>
              <a:buChar char="•"/>
            </a:pPr>
            <a:r>
              <a:rPr lang="en-US" sz="1400" b="1" dirty="0" smtClean="0"/>
              <a:t>Streambank vegetation and habitat are preserved. Traveling on durable surfaces prevents trampling of the plants that shade the water (keeping it cool), stabilize the banks (preventing erosion and siltation of spawning gravel), and provide cover and insects for fish.</a:t>
            </a:r>
          </a:p>
          <a:p>
            <a:pPr>
              <a:buFont typeface="Arial" panose="020B0604020202020204" pitchFamily="34" charset="0"/>
              <a:buChar char="•"/>
            </a:pPr>
            <a:r>
              <a:rPr lang="en-US" sz="1400" b="1" dirty="0" smtClean="0"/>
              <a:t>Spawning areas stay undisturbed. "Leave What You Find" and careful wading habits mean anglers don't crush </a:t>
            </a:r>
            <a:r>
              <a:rPr lang="en-US" sz="1400" b="1" dirty="0" err="1" smtClean="0"/>
              <a:t>redds</a:t>
            </a:r>
            <a:r>
              <a:rPr lang="en-US" sz="1400" b="1" dirty="0" smtClean="0"/>
              <a:t> (spawning nests) or disturb streambed gravel where eggs incubate.</a:t>
            </a:r>
          </a:p>
          <a:p>
            <a:pPr>
              <a:buFont typeface="Arial" panose="020B0604020202020204" pitchFamily="34" charset="0"/>
              <a:buChar char="•"/>
            </a:pPr>
            <a:r>
              <a:rPr lang="en-US" sz="1400" b="1" dirty="0" smtClean="0"/>
              <a:t>Wildlife (including fish) experience less stress. Respecting wildlife means not crowding fish, not </a:t>
            </a:r>
            <a:r>
              <a:rPr lang="en-US" sz="1400" b="1" dirty="0" err="1" smtClean="0"/>
              <a:t>overhandling</a:t>
            </a:r>
            <a:r>
              <a:rPr lang="en-US" sz="1400" b="1" dirty="0" smtClean="0"/>
              <a:t> them, and not disturbing other animals that are part of the aquatic food web.</a:t>
            </a:r>
          </a:p>
          <a:p>
            <a:pPr>
              <a:buFont typeface="Arial" panose="020B0604020202020204" pitchFamily="34" charset="0"/>
              <a:buChar char="•"/>
            </a:pPr>
            <a:r>
              <a:rPr lang="en-US" sz="1400" b="1" dirty="0" smtClean="0"/>
              <a:t>The resource stays open to everyone. Being considerate of other visitors and landowners — not littering, not trespassing, leaving gates and gear as found — helps keep access points and waters open to the public instead of getting closed off due to bad behavior.</a:t>
            </a:r>
          </a:p>
        </p:txBody>
      </p:sp>
    </p:spTree>
    <p:extLst>
      <p:ext uri="{BB962C8B-B14F-4D97-AF65-F5344CB8AC3E}">
        <p14:creationId xmlns:p14="http://schemas.microsoft.com/office/powerpoint/2010/main" val="1137119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1" y="337364"/>
            <a:ext cx="10453436" cy="523220"/>
          </a:xfrm>
          <a:prstGeom prst="rect">
            <a:avLst/>
          </a:prstGeom>
        </p:spPr>
        <p:txBody>
          <a:bodyPr wrap="square">
            <a:spAutoFit/>
          </a:bodyPr>
          <a:lstStyle/>
          <a:p>
            <a:r>
              <a:rPr lang="en-US" sz="1400" b="1" dirty="0"/>
              <a:t>7. Do the following:</a:t>
            </a:r>
          </a:p>
          <a:p>
            <a:r>
              <a:rPr lang="en-US" sz="1400" dirty="0"/>
              <a:t>(b) Discuss the meaning and importance of catch and release. Describe how to properly release a fish safely to the water.</a:t>
            </a:r>
            <a:endParaRPr lang="en-US" sz="1400" dirty="0"/>
          </a:p>
        </p:txBody>
      </p:sp>
      <p:sp>
        <p:nvSpPr>
          <p:cNvPr id="4" name="Rectangle 1"/>
          <p:cNvSpPr>
            <a:spLocks noChangeArrowheads="1"/>
          </p:cNvSpPr>
          <p:nvPr/>
        </p:nvSpPr>
        <p:spPr bwMode="auto">
          <a:xfrm>
            <a:off x="342901" y="948997"/>
            <a:ext cx="11330739" cy="6263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Catch and release is </a:t>
            </a:r>
            <a:r>
              <a:rPr kumimoji="0" lang="en-US" altLang="en-US" sz="1400" b="1" i="0" u="none" strike="noStrike" cap="none" normalizeH="0" baseline="0" dirty="0" smtClean="0">
                <a:ln>
                  <a:noFill/>
                </a:ln>
                <a:solidFill>
                  <a:schemeClr val="tx1"/>
                </a:solidFill>
                <a:effectLst/>
                <a:latin typeface="Arial" panose="020B0604020202020204" pitchFamily="34" charset="0"/>
              </a:rPr>
              <a:t>the practice of capturing a fish and returning it safely to the water rather than keeping it</a:t>
            </a:r>
            <a:r>
              <a:rPr kumimoji="0" lang="en-US" altLang="en-US" sz="1400" b="0" i="0" u="none" strike="noStrike" cap="none" normalizeH="0" baseline="0" dirty="0" smtClean="0">
                <a:ln>
                  <a:noFill/>
                </a:ln>
                <a:solidFill>
                  <a:schemeClr val="tx1"/>
                </a:solidFill>
                <a:effectLst/>
                <a:latin typeface="Arial" panose="020B0604020202020204" pitchFamily="34" charset="0"/>
              </a:rPr>
              <a:t>. It is important because it conserves fish populations, maintains aquatic ecosystem balance, and complies with legal size and bag limits. </a:t>
            </a:r>
            <a:br>
              <a:rPr kumimoji="0" lang="en-US" altLang="en-US" sz="1400" b="0" i="0" u="none" strike="noStrike" cap="none" normalizeH="0" baseline="0" dirty="0" smtClean="0">
                <a:ln>
                  <a:noFill/>
                </a:ln>
                <a:solidFill>
                  <a:schemeClr val="tx1"/>
                </a:solidFill>
                <a:effectLst/>
                <a:latin typeface="Arial" panose="020B0604020202020204" pitchFamily="34" charset="0"/>
              </a:rPr>
            </a:b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lvl="7" eaLnBrk="0" fontAlgn="base" hangingPunct="0">
              <a:spcBef>
                <a:spcPct val="0"/>
              </a:spcBef>
              <a:spcAft>
                <a:spcPct val="0"/>
              </a:spcAft>
            </a:pPr>
            <a:r>
              <a:rPr kumimoji="0" lang="en-US" altLang="en-US" sz="1600" b="1" i="0" u="sng" strike="noStrike" cap="none" normalizeH="0" baseline="0" dirty="0" smtClean="0">
                <a:ln>
                  <a:noFill/>
                </a:ln>
                <a:solidFill>
                  <a:schemeClr val="tx1"/>
                </a:solidFill>
                <a:effectLst/>
                <a:latin typeface="Arial" panose="020B0604020202020204" pitchFamily="34" charset="0"/>
              </a:rPr>
              <a:t>Meaning and Importance </a:t>
            </a:r>
            <a:endParaRPr kumimoji="0" lang="en-US" altLang="en-US" sz="1400" b="0" i="0" u="sng"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Conservation:</a:t>
            </a:r>
            <a:r>
              <a:rPr kumimoji="0" lang="en-US" altLang="en-US" sz="1400" b="0" i="0" u="none" strike="noStrike" cap="none" normalizeH="0" baseline="0" dirty="0" smtClean="0">
                <a:ln>
                  <a:noFill/>
                </a:ln>
                <a:solidFill>
                  <a:schemeClr val="tx1"/>
                </a:solidFill>
                <a:effectLst/>
                <a:latin typeface="Arial" panose="020B0604020202020204" pitchFamily="34" charset="0"/>
              </a:rPr>
              <a:t> Protects native, trophy, or vulnerable species from overharvest.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Ecosystem Balance:</a:t>
            </a:r>
            <a:r>
              <a:rPr kumimoji="0" lang="en-US" altLang="en-US" sz="1400" b="0" i="0" u="none" strike="noStrike" cap="none" normalizeH="0" baseline="0" dirty="0" smtClean="0">
                <a:ln>
                  <a:noFill/>
                </a:ln>
                <a:solidFill>
                  <a:schemeClr val="tx1"/>
                </a:solidFill>
                <a:effectLst/>
                <a:latin typeface="Arial" panose="020B0604020202020204" pitchFamily="34" charset="0"/>
              </a:rPr>
              <a:t> Prevents the depletion of sportfish and pan fish in heavily fished local waters.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Regulation Compliance:</a:t>
            </a:r>
            <a:r>
              <a:rPr kumimoji="0" lang="en-US" altLang="en-US" sz="1400" b="0" i="0" u="none" strike="noStrike" cap="none" normalizeH="0" baseline="0" dirty="0" smtClean="0">
                <a:ln>
                  <a:noFill/>
                </a:ln>
                <a:solidFill>
                  <a:schemeClr val="tx1"/>
                </a:solidFill>
                <a:effectLst/>
                <a:latin typeface="Arial" panose="020B0604020202020204" pitchFamily="34" charset="0"/>
              </a:rPr>
              <a:t> Fulfills state legal mandates for undersized, out-of-season, or protected fish.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b="1" i="0" u="none" strike="noStrike" cap="none" normalizeH="0" baseline="0" dirty="0" smtClean="0">
              <a:ln>
                <a:noFill/>
              </a:ln>
              <a:solidFill>
                <a:schemeClr val="tx1"/>
              </a:solidFill>
              <a:effectLst/>
              <a:latin typeface="Arial" panose="020B0604020202020204" pitchFamily="34" charset="0"/>
            </a:endParaRPr>
          </a:p>
          <a:p>
            <a:pPr lvl="7" eaLnBrk="0" fontAlgn="base" hangingPunct="0">
              <a:spcBef>
                <a:spcPct val="0"/>
              </a:spcBef>
              <a:spcAft>
                <a:spcPct val="0"/>
              </a:spcAft>
            </a:pPr>
            <a:r>
              <a:rPr kumimoji="0" lang="en-US" altLang="en-US" sz="1600" b="1" i="0" u="sng" strike="noStrike" cap="none" normalizeH="0" baseline="0" dirty="0" smtClean="0">
                <a:ln>
                  <a:noFill/>
                </a:ln>
                <a:solidFill>
                  <a:schemeClr val="tx1"/>
                </a:solidFill>
                <a:effectLst/>
                <a:latin typeface="Arial" panose="020B0604020202020204" pitchFamily="34" charset="0"/>
              </a:rPr>
              <a:t>Proper Safe Release Steps </a:t>
            </a:r>
            <a:endParaRPr kumimoji="0" lang="en-US" altLang="en-US" sz="1400" b="0" i="0" u="sng"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Minimize Fight Time:</a:t>
            </a:r>
            <a:r>
              <a:rPr kumimoji="0" lang="en-US" altLang="en-US" sz="1400" b="0" i="0" u="none" strike="noStrike" cap="none" normalizeH="0" baseline="0" dirty="0" smtClean="0">
                <a:ln>
                  <a:noFill/>
                </a:ln>
                <a:solidFill>
                  <a:schemeClr val="tx1"/>
                </a:solidFill>
                <a:effectLst/>
                <a:latin typeface="Arial" panose="020B0604020202020204" pitchFamily="34" charset="0"/>
              </a:rPr>
              <a:t> Land the fish quickly to prevent exhaustion and dangerous lactic acid buildup in its blood.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Use the Right Gear:</a:t>
            </a:r>
            <a:r>
              <a:rPr kumimoji="0" lang="en-US" altLang="en-US" sz="1400" b="0" i="0" u="none" strike="noStrike" cap="none" normalizeH="0" baseline="0" dirty="0" smtClean="0">
                <a:ln>
                  <a:noFill/>
                </a:ln>
                <a:solidFill>
                  <a:schemeClr val="tx1"/>
                </a:solidFill>
                <a:effectLst/>
                <a:latin typeface="Arial" panose="020B0604020202020204" pitchFamily="34" charset="0"/>
              </a:rPr>
              <a:t> Use barbless single hooks or artificial lures to make unhooking faster and less traumatic. </a:t>
            </a:r>
          </a:p>
          <a:p>
            <a:pPr marL="0" marR="0" lvl="0" indent="0" algn="l" defTabSz="914400" rtl="0" eaLnBrk="0" fontAlgn="base" latinLnBrk="0" hangingPunct="0">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Keep Hands Wet:</a:t>
            </a:r>
            <a:r>
              <a:rPr kumimoji="0" lang="en-US" altLang="en-US" sz="1400" b="0" i="0" u="none" strike="noStrike" cap="none" normalizeH="0" baseline="0" dirty="0" smtClean="0">
                <a:ln>
                  <a:noFill/>
                </a:ln>
                <a:solidFill>
                  <a:schemeClr val="tx1"/>
                </a:solidFill>
                <a:effectLst/>
                <a:latin typeface="Arial" panose="020B0604020202020204" pitchFamily="34" charset="0"/>
              </a:rPr>
              <a:t> Always wet your hands or rubberized gloves before touching a fish to protect its vital slime coat from harmful bacterial infections. </a:t>
            </a:r>
          </a:p>
          <a:p>
            <a:pPr marL="0" marR="0" lvl="0" indent="0" algn="l" defTabSz="914400" rtl="0" eaLnBrk="0" fontAlgn="base" latinLnBrk="0" hangingPunct="0">
              <a:spcBef>
                <a:spcPct val="0"/>
              </a:spcBef>
              <a:spcAft>
                <a:spcPct val="0"/>
              </a:spcAft>
              <a:buClrTx/>
              <a:buSzTx/>
              <a:buFontTx/>
              <a:buChar char="•"/>
              <a:tabLst/>
            </a:pPr>
            <a:endParaRPr kumimoji="0" lang="en-US" altLang="en-US"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Keep It in the Water:</a:t>
            </a:r>
            <a:r>
              <a:rPr kumimoji="0" lang="en-US" altLang="en-US" sz="1400" b="0" i="0" u="none" strike="noStrike" cap="none" normalizeH="0" baseline="0" dirty="0" smtClean="0">
                <a:ln>
                  <a:noFill/>
                </a:ln>
                <a:solidFill>
                  <a:schemeClr val="tx1"/>
                </a:solidFill>
                <a:effectLst/>
                <a:latin typeface="Arial" panose="020B0604020202020204" pitchFamily="34" charset="0"/>
              </a:rPr>
              <a:t> Leave the fish submerged while removing the hook whenever possible; if lifted for a photo, limit air exposure to under 60 seconds. </a:t>
            </a:r>
          </a:p>
          <a:p>
            <a:pPr marL="0" marR="0" lvl="0" indent="0" algn="l" defTabSz="914400" rtl="0" eaLnBrk="0" fontAlgn="base" latinLnBrk="0" hangingPunct="0">
              <a:spcBef>
                <a:spcPct val="0"/>
              </a:spcBef>
              <a:spcAft>
                <a:spcPct val="0"/>
              </a:spcAft>
              <a:buClrTx/>
              <a:buSzTx/>
              <a:buFontTx/>
              <a:buChar char="•"/>
              <a:tabLst/>
            </a:pPr>
            <a:endParaRPr kumimoji="0" lang="en-US" altLang="en-US"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Support the Body:</a:t>
            </a:r>
            <a:r>
              <a:rPr kumimoji="0" lang="en-US" altLang="en-US" sz="1400" b="0" i="0" u="none" strike="noStrike" cap="none" normalizeH="0" baseline="0" dirty="0" smtClean="0">
                <a:ln>
                  <a:noFill/>
                </a:ln>
                <a:solidFill>
                  <a:schemeClr val="tx1"/>
                </a:solidFill>
                <a:effectLst/>
                <a:latin typeface="Arial" panose="020B0604020202020204" pitchFamily="34" charset="0"/>
              </a:rPr>
              <a:t> Hold the fish in a horizontal position supporting the belly rather than vertically suspending it by the jaw or squeezing its internal organs. </a:t>
            </a:r>
          </a:p>
          <a:p>
            <a:pPr marL="0" marR="0" lvl="0" indent="0" algn="l" defTabSz="914400" rtl="0" eaLnBrk="0" fontAlgn="base" latinLnBrk="0" hangingPunct="0">
              <a:lnSpc>
                <a:spcPct val="150000"/>
              </a:lnSpc>
              <a:spcBef>
                <a:spcPct val="0"/>
              </a:spcBef>
              <a:spcAft>
                <a:spcPct val="0"/>
              </a:spcAft>
              <a:buClrTx/>
              <a:buSzTx/>
              <a:buFontTx/>
              <a:buChar char="•"/>
              <a:tabLst/>
            </a:pPr>
            <a:endParaRPr kumimoji="0" lang="en-US" altLang="en-US"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Revive Carefully:</a:t>
            </a:r>
            <a:r>
              <a:rPr kumimoji="0" lang="en-US" altLang="en-US" sz="1400" b="0" i="0" u="none" strike="noStrike" cap="none" normalizeH="0" baseline="0" dirty="0" smtClean="0">
                <a:ln>
                  <a:noFill/>
                </a:ln>
                <a:solidFill>
                  <a:schemeClr val="tx1"/>
                </a:solidFill>
                <a:effectLst/>
                <a:latin typeface="Arial" panose="020B0604020202020204" pitchFamily="34" charset="0"/>
              </a:rPr>
              <a:t> Gently cradle the fish upright in the water (facing into the current if in a stream) and let it swim away under its own power. </a:t>
            </a:r>
          </a:p>
          <a:p>
            <a:pPr marL="0" marR="0" lvl="0" indent="0" algn="l" defTabSz="914400" rtl="0" eaLnBrk="0" fontAlgn="base" latinLnBrk="0" hangingPunct="0">
              <a:lnSpc>
                <a:spcPct val="100000"/>
              </a:lnSpc>
              <a:spcBef>
                <a:spcPct val="0"/>
              </a:spcBef>
              <a:spcAft>
                <a:spcPct val="0"/>
              </a:spcAft>
              <a:buClrTx/>
              <a:buSzTx/>
              <a:tabLst/>
            </a:pPr>
            <a:r>
              <a:rPr kumimoji="0" lang="en-US" altLang="en-US" sz="1400" b="0" i="0" u="none" strike="noStrike" cap="none" normalizeH="0" baseline="0" dirty="0" smtClean="0">
                <a:ln>
                  <a:noFill/>
                </a:ln>
                <a:solidFill>
                  <a:schemeClr val="tx1"/>
                </a:solidFill>
                <a:effectLst/>
                <a:latin typeface="Arial" panose="020B0604020202020204" pitchFamily="34" charset="0"/>
              </a:rPr>
              <a:t/>
            </a:r>
            <a:br>
              <a:rPr kumimoji="0" lang="en-US" altLang="en-US" sz="1400" b="0" i="0" u="none" strike="noStrike" cap="none" normalizeH="0" baseline="0" dirty="0" smtClean="0">
                <a:ln>
                  <a:noFill/>
                </a:ln>
                <a:solidFill>
                  <a:schemeClr val="tx1"/>
                </a:solidFill>
                <a:effectLst/>
                <a:latin typeface="Arial" panose="020B0604020202020204" pitchFamily="34" charset="0"/>
              </a:rPr>
            </a:br>
            <a:r>
              <a:rPr kumimoji="0" lang="en-US" altLang="en-US" sz="1400" b="0" i="0" u="none" strike="noStrike" cap="none" normalizeH="0" baseline="0" dirty="0" smtClean="0">
                <a:ln>
                  <a:noFill/>
                </a:ln>
                <a:solidFill>
                  <a:schemeClr val="tx1"/>
                </a:solidFill>
                <a:effectLst/>
                <a:latin typeface="Arial" panose="020B0604020202020204" pitchFamily="34" charset="0"/>
              </a:rPr>
              <a:t/>
            </a:r>
            <a:br>
              <a:rPr kumimoji="0" lang="en-US" altLang="en-US" sz="1400" b="0" i="0" u="none" strike="noStrike" cap="none" normalizeH="0" baseline="0" dirty="0" smtClean="0">
                <a:ln>
                  <a:noFill/>
                </a:ln>
                <a:solidFill>
                  <a:schemeClr val="tx1"/>
                </a:solidFill>
                <a:effectLst/>
                <a:latin typeface="Arial" panose="020B0604020202020204" pitchFamily="34" charset="0"/>
              </a:rPr>
            </a:b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51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584775"/>
          </a:xfrm>
          <a:prstGeom prst="rect">
            <a:avLst/>
          </a:prstGeom>
        </p:spPr>
        <p:txBody>
          <a:bodyPr wrap="square">
            <a:spAutoFit/>
          </a:bodyPr>
          <a:lstStyle/>
          <a:p>
            <a:r>
              <a:rPr lang="en-US" sz="1600" b="1" dirty="0"/>
              <a:t>8. Obtain and review a copy of the regulations affecting game fishing where you live or where you plan to fish. Explain why they were adopted and what is accomplished by following them.</a:t>
            </a:r>
            <a:endParaRPr lang="en-US" sz="1600" b="1" i="0" dirty="0" smtClean="0">
              <a:solidFill>
                <a:srgbClr val="515354"/>
              </a:solidFill>
              <a:effectLst/>
              <a:latin typeface="Roboto"/>
            </a:endParaRPr>
          </a:p>
        </p:txBody>
      </p:sp>
    </p:spTree>
    <p:extLst>
      <p:ext uri="{BB962C8B-B14F-4D97-AF65-F5344CB8AC3E}">
        <p14:creationId xmlns:p14="http://schemas.microsoft.com/office/powerpoint/2010/main" val="13091437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1015663"/>
          </a:xfrm>
          <a:prstGeom prst="rect">
            <a:avLst/>
          </a:prstGeom>
        </p:spPr>
        <p:txBody>
          <a:bodyPr wrap="square">
            <a:spAutoFit/>
          </a:bodyPr>
          <a:lstStyle/>
          <a:p>
            <a:endParaRPr lang="en-US" sz="1200" b="1" i="0" dirty="0" smtClean="0">
              <a:solidFill>
                <a:srgbClr val="515354"/>
              </a:solidFill>
              <a:effectLst/>
              <a:latin typeface="Roboto"/>
            </a:endParaRPr>
          </a:p>
          <a:p>
            <a:r>
              <a:rPr lang="en-US" sz="1200" b="1" i="0" dirty="0" smtClean="0">
                <a:solidFill>
                  <a:srgbClr val="515354"/>
                </a:solidFill>
                <a:effectLst/>
                <a:latin typeface="Roboto"/>
              </a:rPr>
              <a:t>9. Catch one fish and identify it.</a:t>
            </a:r>
          </a:p>
          <a:p>
            <a:endParaRPr lang="en-US" sz="1200" b="1" i="0" dirty="0" smtClean="0">
              <a:solidFill>
                <a:srgbClr val="515354"/>
              </a:solidFill>
              <a:effectLst/>
              <a:latin typeface="Roboto"/>
            </a:endParaRPr>
          </a:p>
          <a:p>
            <a:r>
              <a:rPr lang="en-US" sz="1200" b="1" i="0" dirty="0" smtClean="0">
                <a:solidFill>
                  <a:srgbClr val="515354"/>
                </a:solidFill>
                <a:effectLst/>
                <a:latin typeface="Roboto"/>
              </a:rPr>
              <a:t/>
            </a:r>
            <a:br>
              <a:rPr lang="en-US" sz="1200" b="1" i="0" dirty="0" smtClean="0">
                <a:solidFill>
                  <a:srgbClr val="515354"/>
                </a:solidFill>
                <a:effectLst/>
                <a:latin typeface="Roboto"/>
              </a:rPr>
            </a:br>
            <a:endParaRPr lang="en-US" sz="1200" b="1" i="0" dirty="0">
              <a:solidFill>
                <a:srgbClr val="515354"/>
              </a:solidFill>
              <a:effectLst/>
              <a:latin typeface="Roboto"/>
            </a:endParaRPr>
          </a:p>
        </p:txBody>
      </p:sp>
    </p:spTree>
    <p:extLst>
      <p:ext uri="{BB962C8B-B14F-4D97-AF65-F5344CB8AC3E}">
        <p14:creationId xmlns:p14="http://schemas.microsoft.com/office/powerpoint/2010/main" val="12409710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646331"/>
          </a:xfrm>
          <a:prstGeom prst="rect">
            <a:avLst/>
          </a:prstGeom>
        </p:spPr>
        <p:txBody>
          <a:bodyPr wrap="square">
            <a:spAutoFit/>
          </a:bodyPr>
          <a:lstStyle/>
          <a:p>
            <a:r>
              <a:rPr lang="en-US" sz="1200" b="1" i="0" dirty="0" smtClean="0">
                <a:solidFill>
                  <a:srgbClr val="515354"/>
                </a:solidFill>
                <a:effectLst/>
                <a:latin typeface="Roboto"/>
              </a:rPr>
              <a:t>10 If regulations and health concerns permit, clean and cook a fish you have caught. If you are unable to catch a fish for eating, acquire a fish, clean the fish you acquired, and cook the fish you acquired.</a:t>
            </a:r>
            <a:br>
              <a:rPr lang="en-US" sz="1200" b="1" i="0" dirty="0" smtClean="0">
                <a:solidFill>
                  <a:srgbClr val="515354"/>
                </a:solidFill>
                <a:effectLst/>
                <a:latin typeface="Roboto"/>
              </a:rPr>
            </a:br>
            <a:endParaRPr lang="en-US" sz="1200" b="1" i="0" dirty="0">
              <a:solidFill>
                <a:srgbClr val="515354"/>
              </a:solidFill>
              <a:effectLst/>
              <a:latin typeface="Roboto"/>
            </a:endParaRPr>
          </a:p>
        </p:txBody>
      </p:sp>
    </p:spTree>
    <p:extLst>
      <p:ext uri="{BB962C8B-B14F-4D97-AF65-F5344CB8AC3E}">
        <p14:creationId xmlns:p14="http://schemas.microsoft.com/office/powerpoint/2010/main" val="26967247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5776" y="523102"/>
            <a:ext cx="10244137" cy="5847755"/>
          </a:xfrm>
          <a:prstGeom prst="rect">
            <a:avLst/>
          </a:prstGeom>
        </p:spPr>
        <p:txBody>
          <a:bodyPr wrap="square">
            <a:spAutoFit/>
          </a:bodyPr>
          <a:lstStyle/>
          <a:p>
            <a:r>
              <a:rPr lang="en-US" sz="1100" b="1" i="0" dirty="0" smtClean="0">
                <a:solidFill>
                  <a:srgbClr val="515354"/>
                </a:solidFill>
                <a:effectLst/>
                <a:latin typeface="Roboto"/>
              </a:rPr>
              <a:t>1. Do the following:</a:t>
            </a:r>
          </a:p>
          <a:p>
            <a:pPr>
              <a:buFont typeface="Arial" panose="020B0604020202020204" pitchFamily="34" charset="0"/>
              <a:buChar char="•"/>
            </a:pPr>
            <a:r>
              <a:rPr lang="en-US" sz="1100" b="0" i="0" dirty="0" smtClean="0">
                <a:solidFill>
                  <a:srgbClr val="515354"/>
                </a:solidFill>
                <a:effectLst/>
                <a:latin typeface="Roboto"/>
              </a:rPr>
              <a:t>(a) Explain to your counselor the most likely hazards you may encounter while participating in fishing activities, and what you should do to anticipate, help prevent, mitigate, and respond to these hazards.</a:t>
            </a:r>
          </a:p>
          <a:p>
            <a:pPr>
              <a:buFont typeface="Arial" panose="020B0604020202020204" pitchFamily="34" charset="0"/>
              <a:buChar char="•"/>
            </a:pPr>
            <a:r>
              <a:rPr lang="en-US" sz="1100" b="0" i="0" dirty="0" smtClean="0">
                <a:solidFill>
                  <a:srgbClr val="515354"/>
                </a:solidFill>
                <a:effectLst/>
                <a:latin typeface="Roboto"/>
              </a:rPr>
              <a:t>(b) Discuss the prevention of and treatment for the following health concerns that could occur while fishing: cuts and scratches, puncture wounds, insect bites, hypothermia, dehydration, heat exhaustion, heatstroke, and sunburn.</a:t>
            </a:r>
          </a:p>
          <a:p>
            <a:pPr>
              <a:buFont typeface="Arial" panose="020B0604020202020204" pitchFamily="34" charset="0"/>
              <a:buChar char="•"/>
            </a:pPr>
            <a:r>
              <a:rPr lang="en-US" sz="1100" b="0" i="0" dirty="0" smtClean="0">
                <a:solidFill>
                  <a:srgbClr val="515354"/>
                </a:solidFill>
                <a:effectLst/>
                <a:latin typeface="Roboto"/>
              </a:rPr>
              <a:t>(c) Explain how to remove a barbed hook that is lodged in someone's arm.</a:t>
            </a:r>
          </a:p>
          <a:p>
            <a:pPr>
              <a:buFont typeface="Arial" panose="020B0604020202020204" pitchFamily="34" charset="0"/>
              <a:buChar char="•"/>
            </a:pPr>
            <a:r>
              <a:rPr lang="en-US" sz="1100" b="0" i="0" dirty="0" smtClean="0">
                <a:solidFill>
                  <a:srgbClr val="515354"/>
                </a:solidFill>
                <a:effectLst/>
                <a:latin typeface="Roboto"/>
              </a:rPr>
              <a:t>(d) Name and explain five safety practices you should always follow while fishing.</a:t>
            </a:r>
          </a:p>
          <a:p>
            <a:endParaRPr lang="en-US" sz="1100" b="0" i="0" dirty="0" smtClean="0">
              <a:solidFill>
                <a:srgbClr val="212121"/>
              </a:solidFill>
              <a:effectLst/>
              <a:latin typeface="Roboto"/>
            </a:endParaRPr>
          </a:p>
          <a:p>
            <a:r>
              <a:rPr lang="en-US" sz="1100" b="1" i="0" dirty="0" smtClean="0">
                <a:solidFill>
                  <a:srgbClr val="515354"/>
                </a:solidFill>
                <a:effectLst/>
                <a:latin typeface="Roboto"/>
              </a:rPr>
              <a:t>2. Discuss the differences between two types of fishing outfits. Point out and identify the parts of several types of rods and reels. Explain how and when each would be used. Review with your counselor how to care for this equipment.</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3. Demonstrate the proper use of two different types of fishing equipment.</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4. Demonstrate how to tie the following knots: </a:t>
            </a:r>
            <a:r>
              <a:rPr lang="en-US" sz="1100" b="1" i="0" u="sng" dirty="0" smtClean="0">
                <a:solidFill>
                  <a:srgbClr val="515354"/>
                </a:solidFill>
                <a:effectLst/>
                <a:latin typeface="Roboto"/>
              </a:rPr>
              <a:t>improved clinch knot</a:t>
            </a:r>
            <a:r>
              <a:rPr lang="en-US" sz="1100" b="1" i="0" dirty="0" smtClean="0">
                <a:solidFill>
                  <a:srgbClr val="515354"/>
                </a:solidFill>
                <a:effectLst/>
                <a:latin typeface="Roboto"/>
              </a:rPr>
              <a:t>, </a:t>
            </a:r>
            <a:r>
              <a:rPr lang="en-US" sz="1100" b="1" i="0" u="sng" dirty="0" smtClean="0">
                <a:solidFill>
                  <a:srgbClr val="515354"/>
                </a:solidFill>
                <a:effectLst/>
                <a:latin typeface="Roboto"/>
              </a:rPr>
              <a:t>Palomar knot</a:t>
            </a:r>
            <a:r>
              <a:rPr lang="en-US" sz="1100" b="1" i="0" dirty="0" smtClean="0">
                <a:solidFill>
                  <a:srgbClr val="515354"/>
                </a:solidFill>
                <a:effectLst/>
                <a:latin typeface="Roboto"/>
              </a:rPr>
              <a:t>, </a:t>
            </a:r>
            <a:r>
              <a:rPr lang="en-US" sz="1100" b="1" i="0" u="sng" dirty="0" err="1" smtClean="0">
                <a:solidFill>
                  <a:srgbClr val="515354"/>
                </a:solidFill>
                <a:effectLst/>
                <a:latin typeface="Roboto"/>
              </a:rPr>
              <a:t>uni</a:t>
            </a:r>
            <a:r>
              <a:rPr lang="en-US" sz="1100" b="1" i="0" u="sng" dirty="0" smtClean="0">
                <a:solidFill>
                  <a:srgbClr val="515354"/>
                </a:solidFill>
                <a:effectLst/>
                <a:latin typeface="Roboto"/>
              </a:rPr>
              <a:t> knot</a:t>
            </a:r>
            <a:r>
              <a:rPr lang="en-US" sz="1100" b="1" i="0" dirty="0" smtClean="0">
                <a:solidFill>
                  <a:srgbClr val="515354"/>
                </a:solidFill>
                <a:effectLst/>
                <a:latin typeface="Roboto"/>
              </a:rPr>
              <a:t>, </a:t>
            </a:r>
            <a:r>
              <a:rPr lang="en-US" sz="1100" b="1" i="0" u="sng" dirty="0" err="1" smtClean="0">
                <a:solidFill>
                  <a:srgbClr val="515354"/>
                </a:solidFill>
                <a:effectLst/>
                <a:latin typeface="Roboto"/>
              </a:rPr>
              <a:t>uni</a:t>
            </a:r>
            <a:r>
              <a:rPr lang="en-US" sz="1100" b="1" i="0" u="sng" dirty="0" smtClean="0">
                <a:solidFill>
                  <a:srgbClr val="515354"/>
                </a:solidFill>
                <a:effectLst/>
                <a:latin typeface="Roboto"/>
              </a:rPr>
              <a:t> to </a:t>
            </a:r>
            <a:r>
              <a:rPr lang="en-US" sz="1100" b="1" i="0" u="sng" dirty="0" err="1" smtClean="0">
                <a:solidFill>
                  <a:srgbClr val="515354"/>
                </a:solidFill>
                <a:effectLst/>
                <a:latin typeface="Roboto"/>
              </a:rPr>
              <a:t>uni</a:t>
            </a:r>
            <a:r>
              <a:rPr lang="en-US" sz="1100" b="1" i="0" u="sng" dirty="0" smtClean="0">
                <a:solidFill>
                  <a:srgbClr val="515354"/>
                </a:solidFill>
                <a:effectLst/>
                <a:latin typeface="Roboto"/>
              </a:rPr>
              <a:t> knot</a:t>
            </a:r>
            <a:r>
              <a:rPr lang="en-US" sz="1100" b="1" i="0" dirty="0" smtClean="0">
                <a:solidFill>
                  <a:srgbClr val="515354"/>
                </a:solidFill>
                <a:effectLst/>
                <a:latin typeface="Roboto"/>
              </a:rPr>
              <a:t>, and </a:t>
            </a:r>
            <a:r>
              <a:rPr lang="en-US" sz="1100" b="1" i="0" u="sng" dirty="0" smtClean="0">
                <a:solidFill>
                  <a:srgbClr val="515354"/>
                </a:solidFill>
                <a:effectLst/>
                <a:latin typeface="Roboto"/>
              </a:rPr>
              <a:t>arbor knot</a:t>
            </a:r>
            <a:r>
              <a:rPr lang="en-US" sz="1100" b="1" i="0" dirty="0" smtClean="0">
                <a:solidFill>
                  <a:srgbClr val="515354"/>
                </a:solidFill>
                <a:effectLst/>
                <a:latin typeface="Roboto"/>
              </a:rPr>
              <a:t>. Explain how and when each knot is used.</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5. Name and identify </a:t>
            </a:r>
            <a:r>
              <a:rPr lang="en-US" sz="1100" b="1" i="0" u="sng" dirty="0" smtClean="0">
                <a:solidFill>
                  <a:srgbClr val="515354"/>
                </a:solidFill>
                <a:effectLst/>
                <a:latin typeface="Roboto"/>
              </a:rPr>
              <a:t>five</a:t>
            </a:r>
            <a:r>
              <a:rPr lang="en-US" sz="1100" b="1" i="0" dirty="0" smtClean="0">
                <a:solidFill>
                  <a:srgbClr val="515354"/>
                </a:solidFill>
                <a:effectLst/>
                <a:latin typeface="Roboto"/>
              </a:rPr>
              <a:t> basic artificial lures and five natural baits and explain how to fish with them. Explain why baitfish are not to be released.</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6. Do the following:</a:t>
            </a:r>
          </a:p>
          <a:p>
            <a:pPr>
              <a:buFont typeface="Arial" panose="020B0604020202020204" pitchFamily="34" charset="0"/>
              <a:buChar char="•"/>
            </a:pPr>
            <a:r>
              <a:rPr lang="en-US" sz="1100" b="0" i="0" dirty="0" smtClean="0">
                <a:solidFill>
                  <a:srgbClr val="515354"/>
                </a:solidFill>
                <a:effectLst/>
                <a:latin typeface="Roboto"/>
              </a:rPr>
              <a:t>(a) Explain the importance of practicing Leave No Trace Seven Principles and the Outdoor Code. Discuss the positive effects of Leave No Trace Seven Principle and the Outdoor Code on fishing resources.</a:t>
            </a:r>
          </a:p>
          <a:p>
            <a:pPr>
              <a:buFont typeface="Arial" panose="020B0604020202020204" pitchFamily="34" charset="0"/>
              <a:buChar char="•"/>
            </a:pPr>
            <a:r>
              <a:rPr lang="en-US" sz="1100" b="0" i="0" dirty="0" smtClean="0">
                <a:solidFill>
                  <a:srgbClr val="515354"/>
                </a:solidFill>
                <a:effectLst/>
                <a:latin typeface="Roboto"/>
              </a:rPr>
              <a:t>(b) Discuss the meaning and importance of </a:t>
            </a:r>
            <a:r>
              <a:rPr lang="en-US" sz="1100" b="0" i="0" u="sng" dirty="0" smtClean="0">
                <a:solidFill>
                  <a:srgbClr val="515354"/>
                </a:solidFill>
                <a:effectLst/>
                <a:latin typeface="Roboto"/>
              </a:rPr>
              <a:t>catch and release</a:t>
            </a:r>
            <a:r>
              <a:rPr lang="en-US" sz="1100" b="0" i="0" dirty="0" smtClean="0">
                <a:solidFill>
                  <a:srgbClr val="515354"/>
                </a:solidFill>
                <a:effectLst/>
                <a:latin typeface="Roboto"/>
              </a:rPr>
              <a:t>. </a:t>
            </a:r>
            <a:r>
              <a:rPr lang="en-US" sz="1100" b="0" i="0" u="sng" dirty="0" smtClean="0">
                <a:solidFill>
                  <a:srgbClr val="515354"/>
                </a:solidFill>
                <a:effectLst/>
                <a:latin typeface="Roboto"/>
              </a:rPr>
              <a:t>Describe</a:t>
            </a:r>
            <a:r>
              <a:rPr lang="en-US" sz="1100" b="0" i="0" dirty="0" smtClean="0">
                <a:solidFill>
                  <a:srgbClr val="515354"/>
                </a:solidFill>
                <a:effectLst/>
                <a:latin typeface="Roboto"/>
              </a:rPr>
              <a:t> how to properly release a fish safely to the water.</a:t>
            </a:r>
          </a:p>
          <a:p>
            <a:endParaRPr lang="en-US" sz="1100" b="0" i="0" dirty="0" smtClean="0">
              <a:solidFill>
                <a:srgbClr val="212121"/>
              </a:solidFill>
              <a:effectLst/>
              <a:latin typeface="Roboto"/>
            </a:endParaRPr>
          </a:p>
          <a:p>
            <a:r>
              <a:rPr lang="en-US" sz="1100" b="1" i="0" dirty="0" smtClean="0">
                <a:solidFill>
                  <a:srgbClr val="515354"/>
                </a:solidFill>
                <a:effectLst/>
                <a:latin typeface="Roboto"/>
              </a:rPr>
              <a:t>7. Obtain and review the regulations </a:t>
            </a:r>
            <a:r>
              <a:rPr lang="en-US" sz="1100" b="1" i="0" smtClean="0">
                <a:solidFill>
                  <a:srgbClr val="515354"/>
                </a:solidFill>
                <a:effectLst/>
                <a:latin typeface="Roboto"/>
              </a:rPr>
              <a:t>affecting game fishing </a:t>
            </a:r>
            <a:r>
              <a:rPr lang="en-US" sz="1100" b="1" i="0" dirty="0" smtClean="0">
                <a:solidFill>
                  <a:srgbClr val="515354"/>
                </a:solidFill>
                <a:effectLst/>
                <a:latin typeface="Roboto"/>
              </a:rPr>
              <a:t>where you live. Explain why they were adopted and what is accomplished by following them.</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8. Explain what good outdoor sportsmanlike behavior is and how it relates to anglers. Tell how the Leave No Trace Seven Principles and the Outdoor Code relate to a fishing sports enthusiast, including the aspects of littering, trespassing, courteous behavior, and obeying fishing regulations.</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9. Catch one fish and identify it.</a:t>
            </a:r>
          </a:p>
          <a:p>
            <a:endParaRPr lang="en-US" sz="1100" b="1" i="0" dirty="0" smtClean="0">
              <a:solidFill>
                <a:srgbClr val="515354"/>
              </a:solidFill>
              <a:effectLst/>
              <a:latin typeface="Roboto"/>
            </a:endParaRPr>
          </a:p>
          <a:p>
            <a:r>
              <a:rPr lang="en-US" sz="1100" b="1" i="0" dirty="0" smtClean="0">
                <a:solidFill>
                  <a:srgbClr val="515354"/>
                </a:solidFill>
                <a:effectLst/>
                <a:latin typeface="Roboto"/>
              </a:rPr>
              <a:t>10 If regulations and health concerns permit, clean and cook a fish you have caught. If you are unable to catch a fish for eating, acquire a fish, clean the fish you acquired, and cook the fish you acquired.</a:t>
            </a:r>
            <a:br>
              <a:rPr lang="en-US" sz="1100" b="1" i="0" dirty="0" smtClean="0">
                <a:solidFill>
                  <a:srgbClr val="515354"/>
                </a:solidFill>
                <a:effectLst/>
                <a:latin typeface="Roboto"/>
              </a:rPr>
            </a:br>
            <a:endParaRPr lang="en-US" sz="1100" b="1" i="0" dirty="0">
              <a:solidFill>
                <a:srgbClr val="515354"/>
              </a:solidFill>
              <a:effectLst/>
              <a:latin typeface="Roboto"/>
            </a:endParaRPr>
          </a:p>
        </p:txBody>
      </p:sp>
    </p:spTree>
    <p:extLst>
      <p:ext uri="{BB962C8B-B14F-4D97-AF65-F5344CB8AC3E}">
        <p14:creationId xmlns:p14="http://schemas.microsoft.com/office/powerpoint/2010/main" val="2627918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0525" y="478988"/>
            <a:ext cx="11401424" cy="830997"/>
          </a:xfrm>
          <a:prstGeom prst="rect">
            <a:avLst/>
          </a:prstGeom>
        </p:spPr>
        <p:txBody>
          <a:bodyPr wrap="square">
            <a:spAutoFit/>
          </a:bodyPr>
          <a:lstStyle/>
          <a:p>
            <a:r>
              <a:rPr lang="en-US" sz="1200" b="1" i="0" dirty="0" smtClean="0">
                <a:solidFill>
                  <a:srgbClr val="515354"/>
                </a:solidFill>
                <a:effectLst/>
                <a:latin typeface="Roboto"/>
              </a:rPr>
              <a:t>1. Do the following:</a:t>
            </a:r>
          </a:p>
          <a:p>
            <a:pPr>
              <a:buFont typeface="Arial" panose="020B0604020202020204" pitchFamily="34" charset="0"/>
              <a:buChar char="•"/>
            </a:pPr>
            <a:r>
              <a:rPr lang="en-US" sz="1200" b="0" i="0" dirty="0" smtClean="0">
                <a:solidFill>
                  <a:srgbClr val="515354"/>
                </a:solidFill>
                <a:effectLst/>
                <a:latin typeface="Roboto"/>
              </a:rPr>
              <a:t>(a) Explain to your counselor the most likely hazards you may encounter while participating in fishing activities, and what you should do to anticipate, help prevent, mitigate, and respond to these hazards</a:t>
            </a:r>
            <a:r>
              <a:rPr lang="en-US" sz="1200" b="0" i="0" dirty="0" smtClean="0">
                <a:solidFill>
                  <a:srgbClr val="515354"/>
                </a:solidFill>
                <a:effectLst/>
                <a:latin typeface="Roboto"/>
              </a:rPr>
              <a:t>.</a:t>
            </a:r>
            <a:r>
              <a:rPr lang="en-US" sz="1200" b="1" i="0" dirty="0" smtClean="0">
                <a:solidFill>
                  <a:srgbClr val="515354"/>
                </a:solidFill>
                <a:effectLst/>
                <a:latin typeface="Roboto"/>
              </a:rPr>
              <a:t/>
            </a:r>
            <a:br>
              <a:rPr lang="en-US" sz="1200" b="1" i="0" dirty="0" smtClean="0">
                <a:solidFill>
                  <a:srgbClr val="515354"/>
                </a:solidFill>
                <a:effectLst/>
                <a:latin typeface="Roboto"/>
              </a:rPr>
            </a:br>
            <a:endParaRPr lang="en-US" sz="1200" b="1" i="0" dirty="0">
              <a:solidFill>
                <a:srgbClr val="515354"/>
              </a:solidFill>
              <a:effectLst/>
              <a:latin typeface="Roboto"/>
            </a:endParaRPr>
          </a:p>
        </p:txBody>
      </p:sp>
      <p:graphicFrame>
        <p:nvGraphicFramePr>
          <p:cNvPr id="4" name="Table 3"/>
          <p:cNvGraphicFramePr>
            <a:graphicFrameLocks noGrp="1"/>
          </p:cNvGraphicFramePr>
          <p:nvPr>
            <p:extLst>
              <p:ext uri="{D42A27DB-BD31-4B8C-83A1-F6EECF244321}">
                <p14:modId xmlns:p14="http://schemas.microsoft.com/office/powerpoint/2010/main" val="2714690453"/>
              </p:ext>
            </p:extLst>
          </p:nvPr>
        </p:nvGraphicFramePr>
        <p:xfrm>
          <a:off x="609599" y="1309985"/>
          <a:ext cx="10963275" cy="5097238"/>
        </p:xfrm>
        <a:graphic>
          <a:graphicData uri="http://schemas.openxmlformats.org/drawingml/2006/table">
            <a:tbl>
              <a:tblPr/>
              <a:tblGrid>
                <a:gridCol w="2192655"/>
                <a:gridCol w="2192655"/>
                <a:gridCol w="2192655"/>
                <a:gridCol w="2192655"/>
                <a:gridCol w="2192655"/>
              </a:tblGrid>
              <a:tr h="217155">
                <a:tc>
                  <a:txBody>
                    <a:bodyPr/>
                    <a:lstStyle/>
                    <a:p>
                      <a:pPr algn="ctr" fontAlgn="t"/>
                      <a:r>
                        <a:rPr lang="en-US" sz="2400" b="1" dirty="0">
                          <a:effectLst/>
                        </a:rPr>
                        <a:t>Hazard Category</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2400" b="1" dirty="0">
                          <a:effectLst/>
                        </a:rPr>
                        <a:t>Anticipate</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2400" b="1" dirty="0">
                          <a:effectLst/>
                        </a:rPr>
                        <a:t>Prevent</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2400" b="1" dirty="0">
                          <a:effectLst/>
                        </a:rPr>
                        <a:t>Mitigate</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2400" b="1" dirty="0">
                          <a:effectLst/>
                        </a:rPr>
                        <a:t>Respond</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59328">
                <a:tc>
                  <a:txBody>
                    <a:bodyPr/>
                    <a:lstStyle/>
                    <a:p>
                      <a:pPr algn="l" fontAlgn="t"/>
                      <a:r>
                        <a:rPr lang="en-US" sz="2400" b="1" dirty="0">
                          <a:effectLst/>
                        </a:rPr>
                        <a:t>Hook &amp; Eye Injuries</a:t>
                      </a:r>
                      <a:endParaRPr lang="en-US" sz="2400" dirty="0">
                        <a:effectLst/>
                      </a:endParaRP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Assume wind or environmental factors may affect the trajectory of a hook.</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Check surroundings before casting. Wear protective headwear and wrap-around eye protection.</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Use barbless hooks or flatten barbs with appropriate tools to reduce puncture depth.</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Seek professional medical assistance for any hook-related injuries, especially those involving the face or eyes.</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59328">
                <a:tc>
                  <a:txBody>
                    <a:bodyPr/>
                    <a:lstStyle/>
                    <a:p>
                      <a:pPr algn="l" fontAlgn="t"/>
                      <a:r>
                        <a:rPr lang="en-US" sz="2400" b="1" dirty="0">
                          <a:effectLst/>
                        </a:rPr>
                        <a:t>Wading Slips &amp; Falls</a:t>
                      </a:r>
                      <a:endParaRPr lang="en-US" sz="2400" dirty="0">
                        <a:effectLst/>
                      </a:endParaRP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dirty="0">
                          <a:effectLst/>
                        </a:rPr>
                        <a:t>Monitor water levels and flow rates via official gauges. Avoid wading in high or fast-moving water.</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Maintain three points of contact using a wading staff. Take slow, careful steps on slippery surfaces.</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Ensure a wading belt is properly secured to prevent water from entering the waders during a fall.</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If swept away, position the body on the back with feet facing downstream. Move toward slower water to exit safely.</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256198">
                <a:tc>
                  <a:txBody>
                    <a:bodyPr/>
                    <a:lstStyle/>
                    <a:p>
                      <a:pPr algn="l" fontAlgn="t"/>
                      <a:r>
                        <a:rPr lang="en-US" sz="2400" b="1" dirty="0">
                          <a:effectLst/>
                        </a:rPr>
                        <a:t>Weather Extremes</a:t>
                      </a:r>
                      <a:endParaRPr lang="en-US" sz="2400" dirty="0">
                        <a:effectLst/>
                      </a:endParaRP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Review local meteorological forecasts for lightning, temperature shifts, or high UV indexes.</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dirty="0">
                          <a:effectLst/>
                        </a:rPr>
                        <a:t>Utilize appropriate layering (synthetic or wool) and apply broad-spectrum sunscreen. Maintain hydration.</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dirty="0">
                          <a:effectLst/>
                        </a:rPr>
                        <a:t>Monitor for signs of heat-related illness and seek shade. Maintain electrolyte balance.</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Treat severe weather-related conditions as medical emergencies. Contact emergency services (911) immediately.</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59328">
                <a:tc>
                  <a:txBody>
                    <a:bodyPr/>
                    <a:lstStyle/>
                    <a:p>
                      <a:pPr algn="l" fontAlgn="t"/>
                      <a:r>
                        <a:rPr lang="en-US" sz="2400" b="1" dirty="0">
                          <a:effectLst/>
                        </a:rPr>
                        <a:t>Wildlife &amp; Remote Areas</a:t>
                      </a:r>
                      <a:endParaRPr lang="en-US" sz="2400" dirty="0">
                        <a:effectLst/>
                      </a:endParaRP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Research local flora and fauna, including bears, snakes, or biting insects.</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a:effectLst/>
                        </a:rPr>
                        <a:t>Use appropriate repellents and share travel plans with a responsible party.</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dirty="0">
                          <a:effectLst/>
                        </a:rPr>
                        <a:t>Carry navigation tools like a GPS or map. Make noise in dense brush to alert wildlife.</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400" dirty="0">
                          <a:effectLst/>
                        </a:rPr>
                        <a:t>Follow standard first-aid protocols for bites or stings. Consult a healthcare provider for any signs of infection.</a:t>
                      </a:r>
                    </a:p>
                  </a:txBody>
                  <a:tcPr marL="34360" marR="34360" marT="34360" marB="343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5" name="Rectangle 1"/>
          <p:cNvSpPr>
            <a:spLocks noChangeArrowheads="1"/>
          </p:cNvSpPr>
          <p:nvPr/>
        </p:nvSpPr>
        <p:spPr bwMode="auto">
          <a:xfrm>
            <a:off x="-2408543" y="1309985"/>
            <a:ext cx="2349107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10896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1" y="337364"/>
            <a:ext cx="11401424" cy="1107996"/>
          </a:xfrm>
          <a:prstGeom prst="rect">
            <a:avLst/>
          </a:prstGeom>
        </p:spPr>
        <p:txBody>
          <a:bodyPr wrap="square">
            <a:spAutoFit/>
          </a:bodyPr>
          <a:lstStyle/>
          <a:p>
            <a:r>
              <a:rPr lang="en-US" sz="1400" b="1" i="0" dirty="0" smtClean="0">
                <a:solidFill>
                  <a:srgbClr val="515354"/>
                </a:solidFill>
                <a:effectLst/>
                <a:latin typeface="Roboto"/>
              </a:rPr>
              <a:t>1. Do the following:</a:t>
            </a:r>
          </a:p>
          <a:p>
            <a:pPr>
              <a:buFont typeface="Arial" panose="020B0604020202020204" pitchFamily="34" charset="0"/>
              <a:buChar char="•"/>
            </a:pPr>
            <a:r>
              <a:rPr lang="en-US" sz="1400" b="0" i="0" dirty="0" smtClean="0">
                <a:solidFill>
                  <a:srgbClr val="515354"/>
                </a:solidFill>
                <a:effectLst/>
                <a:latin typeface="Roboto"/>
              </a:rPr>
              <a:t>(</a:t>
            </a:r>
            <a:r>
              <a:rPr lang="en-US" sz="1400" b="0" i="0" dirty="0" smtClean="0">
                <a:solidFill>
                  <a:srgbClr val="515354"/>
                </a:solidFill>
                <a:effectLst/>
                <a:latin typeface="Roboto"/>
              </a:rPr>
              <a:t>b) Discuss the prevention of and treatment for the following health concerns that could occur while fishing: cuts and scratches, puncture wounds, insect bites, hypothermia, dehydration, heat exhaustion, heatstroke, and sunburn.</a:t>
            </a:r>
          </a:p>
          <a:p>
            <a:r>
              <a:rPr lang="en-US" sz="1200" b="1" i="0" dirty="0" smtClean="0">
                <a:solidFill>
                  <a:srgbClr val="515354"/>
                </a:solidFill>
                <a:effectLst/>
                <a:latin typeface="Roboto"/>
              </a:rPr>
              <a:t/>
            </a:r>
            <a:br>
              <a:rPr lang="en-US" sz="1200" b="1" i="0" dirty="0" smtClean="0">
                <a:solidFill>
                  <a:srgbClr val="515354"/>
                </a:solidFill>
                <a:effectLst/>
                <a:latin typeface="Roboto"/>
              </a:rPr>
            </a:br>
            <a:endParaRPr lang="en-US" sz="1200" b="1" i="0" dirty="0">
              <a:solidFill>
                <a:srgbClr val="515354"/>
              </a:solidFill>
              <a:effectLst/>
              <a:latin typeface="Roboto"/>
            </a:endParaRPr>
          </a:p>
        </p:txBody>
      </p:sp>
      <p:sp>
        <p:nvSpPr>
          <p:cNvPr id="5" name="Rectangle 1"/>
          <p:cNvSpPr>
            <a:spLocks noChangeArrowheads="1"/>
          </p:cNvSpPr>
          <p:nvPr/>
        </p:nvSpPr>
        <p:spPr bwMode="auto">
          <a:xfrm>
            <a:off x="-2408543" y="1309985"/>
            <a:ext cx="2349107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740683707"/>
              </p:ext>
            </p:extLst>
          </p:nvPr>
        </p:nvGraphicFramePr>
        <p:xfrm>
          <a:off x="444167" y="1182275"/>
          <a:ext cx="11198892" cy="5071692"/>
        </p:xfrm>
        <a:graphic>
          <a:graphicData uri="http://schemas.openxmlformats.org/drawingml/2006/table">
            <a:tbl>
              <a:tblPr/>
              <a:tblGrid>
                <a:gridCol w="3732964"/>
                <a:gridCol w="3732964"/>
                <a:gridCol w="3732964"/>
              </a:tblGrid>
              <a:tr h="218258">
                <a:tc>
                  <a:txBody>
                    <a:bodyPr/>
                    <a:lstStyle/>
                    <a:p>
                      <a:pPr algn="ctr" fontAlgn="t"/>
                      <a:r>
                        <a:rPr lang="en-US" sz="2000" b="1" dirty="0">
                          <a:effectLst/>
                        </a:rPr>
                        <a:t>Health Concern</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2000" b="1" dirty="0">
                          <a:effectLst/>
                        </a:rPr>
                        <a:t>Prevention</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2000" b="1" dirty="0">
                          <a:effectLst/>
                        </a:rPr>
                        <a:t>First-Aid Treatment</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Cuts and Scratches</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dirty="0">
                          <a:effectLst/>
                        </a:rPr>
                        <a:t>Wear sturdy footwear and protective clothing. Handle fish and tools with care.</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Clean with soap and water. Apply antibiotic ointment. Cover with a sterile bandage.</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Puncture Wounds</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Use barbless hooks. Store gear safely. Always look behind you before casting.</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Clean thoroughly. Do not rip out deep hooks; stabilize them and seek medical help.</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Insect Bites</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Apply DEET or picaridin repellent. Wear long sleeves and tuck pants into socks.</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Wash the area. Apply hydrocortisone or cold packs. Pull ticks straight out with tweezers.</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Hypothermia</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Dress in synthetic or wool layers. Wear a tight wading belt to block water entry.</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Move to shelter. Remove wet clothes. Wrap in dry blankets. Give warm drinks.</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Dehydration</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Drink clean water or electrolyte fluids consistently before feeling thirsty.</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Rest in a shaded area. Drink water or oral rehydration solutions slowly.</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Heat Exhaustion</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Take frequent breaks in the shade. Wear a ventilated, wide-brimmed hat.</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Move to a cool area. Loosen clothing. Apply damp cloths. Sip cool water.</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Heatstroke</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Monitor temperatures. Limit heavy exertion during peak afternoon heat.</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b="1">
                          <a:effectLst/>
                        </a:rPr>
                        <a:t>Call 911 immediately.</a:t>
                      </a:r>
                      <a:r>
                        <a:rPr lang="en-US" sz="1600">
                          <a:effectLst/>
                        </a:rPr>
                        <a:t> Move to shade. Cool rapidly with ice packs or wet sheets.</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16635">
                <a:tc>
                  <a:txBody>
                    <a:bodyPr/>
                    <a:lstStyle/>
                    <a:p>
                      <a:pPr algn="ctr" fontAlgn="t"/>
                      <a:r>
                        <a:rPr lang="en-US" sz="2400" b="1" dirty="0">
                          <a:effectLst/>
                        </a:rPr>
                        <a:t>Sunburn</a:t>
                      </a:r>
                      <a:endParaRPr lang="en-US" sz="2400" dirty="0">
                        <a:effectLst/>
                      </a:endParaRP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a:effectLst/>
                        </a:rPr>
                        <a:t>Apply SPF 30+ sunscreen every two hours. Wear UV-blocking clothing and hats.</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r>
                        <a:rPr lang="en-US" sz="1600" dirty="0">
                          <a:effectLst/>
                        </a:rPr>
                        <a:t>Stay out of the sun. Apply pure aloe </a:t>
                      </a:r>
                      <a:r>
                        <a:rPr lang="en-US" sz="1600" dirty="0" err="1">
                          <a:effectLst/>
                        </a:rPr>
                        <a:t>vera</a:t>
                      </a:r>
                      <a:r>
                        <a:rPr lang="en-US" sz="1600" dirty="0">
                          <a:effectLst/>
                        </a:rPr>
                        <a:t> gel. Drink extra water to rehydrate.</a:t>
                      </a:r>
                    </a:p>
                  </a:txBody>
                  <a:tcPr marL="34534" marR="34534" marT="34534" marB="345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788673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1" y="337364"/>
            <a:ext cx="11401424" cy="938719"/>
          </a:xfrm>
          <a:prstGeom prst="rect">
            <a:avLst/>
          </a:prstGeom>
        </p:spPr>
        <p:txBody>
          <a:bodyPr wrap="square">
            <a:spAutoFit/>
          </a:bodyPr>
          <a:lstStyle/>
          <a:p>
            <a:r>
              <a:rPr lang="en-US" sz="1100" b="1" i="0" dirty="0" smtClean="0">
                <a:solidFill>
                  <a:srgbClr val="515354"/>
                </a:solidFill>
                <a:effectLst/>
                <a:latin typeface="Roboto"/>
              </a:rPr>
              <a:t>1. Do the following:</a:t>
            </a:r>
          </a:p>
          <a:p>
            <a:pPr>
              <a:buFont typeface="Arial" panose="020B0604020202020204" pitchFamily="34" charset="0"/>
              <a:buChar char="•"/>
            </a:pPr>
            <a:r>
              <a:rPr lang="en-US" sz="1100" b="0" i="0" dirty="0" smtClean="0">
                <a:solidFill>
                  <a:srgbClr val="515354"/>
                </a:solidFill>
                <a:effectLst/>
                <a:latin typeface="Roboto"/>
              </a:rPr>
              <a:t>(</a:t>
            </a:r>
            <a:r>
              <a:rPr lang="en-US" sz="1100" b="0" i="0" dirty="0" smtClean="0">
                <a:solidFill>
                  <a:srgbClr val="515354"/>
                </a:solidFill>
                <a:effectLst/>
                <a:latin typeface="Roboto"/>
              </a:rPr>
              <a:t>c) Explain how to remove a barbed hook that is lodged in someone's arm.</a:t>
            </a:r>
          </a:p>
          <a:p>
            <a:pPr>
              <a:buFont typeface="Arial" panose="020B0604020202020204" pitchFamily="34" charset="0"/>
              <a:buChar char="•"/>
            </a:pPr>
            <a:r>
              <a:rPr lang="en-US" sz="1100" b="0" i="0" dirty="0" smtClean="0">
                <a:solidFill>
                  <a:srgbClr val="515354"/>
                </a:solidFill>
                <a:effectLst/>
                <a:latin typeface="Roboto"/>
              </a:rPr>
              <a:t>.</a:t>
            </a:r>
            <a:endParaRPr lang="en-US" sz="1100" b="0" i="0" dirty="0" smtClean="0">
              <a:solidFill>
                <a:srgbClr val="515354"/>
              </a:solidFill>
              <a:effectLst/>
              <a:latin typeface="Roboto"/>
            </a:endParaRPr>
          </a:p>
          <a:p>
            <a:r>
              <a:rPr lang="en-US" sz="1100" b="1" i="0" dirty="0" smtClean="0">
                <a:solidFill>
                  <a:srgbClr val="515354"/>
                </a:solidFill>
                <a:effectLst/>
                <a:latin typeface="Roboto"/>
              </a:rPr>
              <a:t/>
            </a:r>
            <a:br>
              <a:rPr lang="en-US" sz="1100" b="1" i="0" dirty="0" smtClean="0">
                <a:solidFill>
                  <a:srgbClr val="515354"/>
                </a:solidFill>
                <a:effectLst/>
                <a:latin typeface="Roboto"/>
              </a:rPr>
            </a:br>
            <a:endParaRPr lang="en-US" sz="1100" b="1" i="0" dirty="0">
              <a:solidFill>
                <a:srgbClr val="515354"/>
              </a:solidFill>
              <a:effectLst/>
              <a:latin typeface="Roboto"/>
            </a:endParaRPr>
          </a:p>
        </p:txBody>
      </p:sp>
      <p:sp>
        <p:nvSpPr>
          <p:cNvPr id="3" name="Rectangle 2"/>
          <p:cNvSpPr/>
          <p:nvPr/>
        </p:nvSpPr>
        <p:spPr>
          <a:xfrm>
            <a:off x="342901" y="926329"/>
            <a:ext cx="10597815" cy="1569660"/>
          </a:xfrm>
          <a:prstGeom prst="rect">
            <a:avLst/>
          </a:prstGeom>
        </p:spPr>
        <p:txBody>
          <a:bodyPr wrap="square">
            <a:spAutoFit/>
          </a:bodyPr>
          <a:lstStyle/>
          <a:p>
            <a:r>
              <a:rPr lang="en-US" sz="1600" b="1" dirty="0">
                <a:latin typeface="Google Sans"/>
              </a:rPr>
              <a:t>Preparation First</a:t>
            </a:r>
          </a:p>
          <a:p>
            <a:pPr>
              <a:buFont typeface="+mj-lt"/>
              <a:buAutoNum type="arabicPeriod"/>
            </a:pPr>
            <a:r>
              <a:rPr lang="en-US" sz="1600" b="1" dirty="0">
                <a:latin typeface="Google Sans"/>
              </a:rPr>
              <a:t>Isolate the hook</a:t>
            </a:r>
            <a:r>
              <a:rPr lang="en-US" sz="1600" dirty="0">
                <a:latin typeface="Google Sans"/>
              </a:rPr>
              <a:t>: Cut the hook away from the fishing line and the rest of the lure using pliers or wire cutters so you are only working with the single embedded hook.</a:t>
            </a:r>
          </a:p>
          <a:p>
            <a:pPr>
              <a:buFont typeface="+mj-lt"/>
              <a:buAutoNum type="arabicPeriod"/>
            </a:pPr>
            <a:r>
              <a:rPr lang="en-US" sz="1600" b="1" dirty="0">
                <a:latin typeface="Google Sans"/>
              </a:rPr>
              <a:t>Sanitize</a:t>
            </a:r>
            <a:r>
              <a:rPr lang="en-US" sz="1600" dirty="0">
                <a:latin typeface="Google Sans"/>
              </a:rPr>
              <a:t>: Wash your hands and clean the skin around the entry wound with soap and water, rubbing alcohol, or an antiseptic wipe.</a:t>
            </a:r>
          </a:p>
          <a:p>
            <a:pPr>
              <a:buFont typeface="+mj-lt"/>
              <a:buAutoNum type="arabicPeriod"/>
            </a:pPr>
            <a:r>
              <a:rPr lang="en-US" sz="1600" b="1" dirty="0">
                <a:latin typeface="Google Sans"/>
              </a:rPr>
              <a:t>Wear eye protection</a:t>
            </a:r>
            <a:r>
              <a:rPr lang="en-US" sz="1600" dirty="0">
                <a:latin typeface="Google Sans"/>
              </a:rPr>
              <a:t>: The hook can fly out with significant force when released.</a:t>
            </a:r>
            <a:endParaRPr lang="en-US" sz="1600" b="0" u="none" strike="noStrike" dirty="0">
              <a:effectLst/>
              <a:latin typeface="Google Sans"/>
            </a:endParaRPr>
          </a:p>
        </p:txBody>
      </p:sp>
      <p:sp>
        <p:nvSpPr>
          <p:cNvPr id="4" name="Rectangle 1"/>
          <p:cNvSpPr>
            <a:spLocks noChangeArrowheads="1"/>
          </p:cNvSpPr>
          <p:nvPr/>
        </p:nvSpPr>
        <p:spPr bwMode="auto">
          <a:xfrm>
            <a:off x="437650" y="2325934"/>
            <a:ext cx="11306675" cy="2485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5660" rIns="0" bIns="2856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Google Sans"/>
              </a:rPr>
              <a:t>Method 1: The String-Yank Technique</a:t>
            </a:r>
            <a:endParaRPr kumimoji="0" lang="en-US" altLang="en-US"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smtClean="0">
                <a:ln>
                  <a:noFill/>
                </a:ln>
                <a:solidFill>
                  <a:schemeClr val="tx1"/>
                </a:solidFill>
                <a:effectLst/>
                <a:latin typeface="Google Sans"/>
              </a:rPr>
              <a:t>Best for small-to-medium hooks that are not buried deeply. This method pulls the hook out the exact same way it entered by temporarily disengaging the barb.</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Google Sans"/>
              </a:rPr>
              <a:t>Step 1:</a:t>
            </a:r>
            <a:r>
              <a:rPr kumimoji="0" lang="en-US" altLang="en-US" sz="1200" b="0" i="0" u="none" strike="noStrike" cap="none" normalizeH="0" baseline="0" dirty="0" smtClean="0">
                <a:ln>
                  <a:noFill/>
                </a:ln>
                <a:solidFill>
                  <a:schemeClr val="tx1"/>
                </a:solidFill>
                <a:effectLst/>
                <a:latin typeface="Google Sans"/>
              </a:rPr>
              <a:t> Cut a 1-to-2-foot piece of heavy fishing line (at least 20–30 </a:t>
            </a:r>
            <a:r>
              <a:rPr kumimoji="0" lang="en-US" altLang="en-US" sz="1200" b="0" i="0" u="none" strike="noStrike" cap="none" normalizeH="0" baseline="0" dirty="0" err="1" smtClean="0">
                <a:ln>
                  <a:noFill/>
                </a:ln>
                <a:solidFill>
                  <a:schemeClr val="tx1"/>
                </a:solidFill>
                <a:effectLst/>
                <a:latin typeface="Google Sans"/>
              </a:rPr>
              <a:t>lbs</a:t>
            </a:r>
            <a:r>
              <a:rPr kumimoji="0" lang="en-US" altLang="en-US" sz="1200" b="0" i="0" u="none" strike="noStrike" cap="none" normalizeH="0" baseline="0" dirty="0" smtClean="0">
                <a:ln>
                  <a:noFill/>
                </a:ln>
                <a:solidFill>
                  <a:schemeClr val="tx1"/>
                </a:solidFill>
                <a:effectLst/>
                <a:latin typeface="Google Sans"/>
              </a:rPr>
              <a:t> test monofilament or braided line.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Step 2:</a:t>
            </a:r>
            <a:r>
              <a:rPr kumimoji="0" lang="en-US" altLang="en-US" sz="1200" b="0" i="0" u="none" strike="noStrike" cap="none" normalizeH="0" baseline="0" dirty="0" smtClean="0">
                <a:ln>
                  <a:noFill/>
                </a:ln>
                <a:solidFill>
                  <a:schemeClr val="tx1"/>
                </a:solidFill>
                <a:effectLst/>
                <a:latin typeface="Google Sans"/>
              </a:rPr>
              <a:t> Loop the string securely around the apex (the deepest part of the curved bend) of the hook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Step 3:</a:t>
            </a:r>
            <a:r>
              <a:rPr kumimoji="0" lang="en-US" altLang="en-US" sz="1200" b="0" i="0" u="none" strike="noStrike" cap="none" normalizeH="0" baseline="0" dirty="0" smtClean="0">
                <a:ln>
                  <a:noFill/>
                </a:ln>
                <a:solidFill>
                  <a:schemeClr val="tx1"/>
                </a:solidFill>
                <a:effectLst/>
                <a:latin typeface="Google Sans"/>
              </a:rPr>
              <a:t> Wrap the loose ends of the string firmly around your dominant hand so it cannot slip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Step 4:</a:t>
            </a:r>
            <a:r>
              <a:rPr kumimoji="0" lang="en-US" altLang="en-US" sz="1200" b="0" i="0" u="none" strike="noStrike" cap="none" normalizeH="0" baseline="0" dirty="0" smtClean="0">
                <a:ln>
                  <a:noFill/>
                </a:ln>
                <a:solidFill>
                  <a:schemeClr val="tx1"/>
                </a:solidFill>
                <a:effectLst/>
                <a:latin typeface="Google Sans"/>
              </a:rPr>
              <a:t> Use your other hand to press the eye (the flat top end) of the hook flat against the person's skin. This downward pressure tilts the hook, disengaging the sharp barb from catching on the internal tissue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Step 5:</a:t>
            </a:r>
            <a:r>
              <a:rPr kumimoji="0" lang="en-US" altLang="en-US" sz="1200" b="0" i="0" u="none" strike="noStrike" cap="none" normalizeH="0" baseline="0" dirty="0" smtClean="0">
                <a:ln>
                  <a:noFill/>
                </a:ln>
                <a:solidFill>
                  <a:schemeClr val="tx1"/>
                </a:solidFill>
                <a:effectLst/>
                <a:latin typeface="Google Sans"/>
              </a:rPr>
              <a:t> Instruct the patient to stay completely still. Ensure the path behind the hook is completely clear of people.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Google Sans"/>
              </a:rPr>
              <a:t>Step 6:</a:t>
            </a:r>
            <a:r>
              <a:rPr kumimoji="0" lang="en-US" altLang="en-US" sz="1200" b="0" i="0" u="none" strike="noStrike" cap="none" normalizeH="0" baseline="0" dirty="0" smtClean="0">
                <a:ln>
                  <a:noFill/>
                </a:ln>
                <a:solidFill>
                  <a:schemeClr val="tx1"/>
                </a:solidFill>
                <a:effectLst/>
                <a:latin typeface="Google Sans"/>
              </a:rPr>
              <a:t> Pull the string backward parallel to the skin in one </a:t>
            </a:r>
            <a:r>
              <a:rPr kumimoji="0" lang="en-US" altLang="en-US" sz="1200" b="1" i="0" u="none" strike="noStrike" cap="none" normalizeH="0" baseline="0" dirty="0" smtClean="0">
                <a:ln>
                  <a:noFill/>
                </a:ln>
                <a:solidFill>
                  <a:schemeClr val="tx1"/>
                </a:solidFill>
                <a:effectLst/>
                <a:latin typeface="Google Sans"/>
              </a:rPr>
              <a:t>fast, explosive, and hard yank</a:t>
            </a:r>
            <a:r>
              <a:rPr kumimoji="0" lang="en-US" altLang="en-US" sz="1200" b="0" i="0" u="none" strike="noStrike" cap="none" normalizeH="0" baseline="0" dirty="0" smtClean="0">
                <a:ln>
                  <a:noFill/>
                </a:ln>
                <a:solidFill>
                  <a:schemeClr val="tx1"/>
                </a:solidFill>
                <a:effectLst/>
                <a:latin typeface="Google Sans"/>
              </a:rPr>
              <a:t>. Do not slowly pull; a single sharp jerk pops the hook out with minimal pain and tissue damage</a:t>
            </a:r>
          </a:p>
        </p:txBody>
      </p:sp>
      <p:sp>
        <p:nvSpPr>
          <p:cNvPr id="7" name="Rectangle 6"/>
          <p:cNvSpPr/>
          <p:nvPr/>
        </p:nvSpPr>
        <p:spPr>
          <a:xfrm>
            <a:off x="390275" y="4610215"/>
            <a:ext cx="11306675" cy="1600438"/>
          </a:xfrm>
          <a:prstGeom prst="rect">
            <a:avLst/>
          </a:prstGeom>
        </p:spPr>
        <p:txBody>
          <a:bodyPr wrap="square">
            <a:spAutoFit/>
          </a:bodyPr>
          <a:lstStyle/>
          <a:p>
            <a:r>
              <a:rPr lang="en-US" sz="1400" b="1" dirty="0">
                <a:latin typeface="Google Sans"/>
              </a:rPr>
              <a:t>Method 2: The Advance-and-Cut Technique</a:t>
            </a:r>
          </a:p>
          <a:p>
            <a:r>
              <a:rPr lang="en-US" sz="1400" i="1" dirty="0">
                <a:latin typeface="Google Sans"/>
              </a:rPr>
              <a:t>Best for large hooks or hooks that are already buried deeply with the tip resting right underneath the skin surface.</a:t>
            </a:r>
            <a:r>
              <a:rPr lang="en-US" sz="1400" dirty="0">
                <a:latin typeface="Google Sans"/>
              </a:rPr>
              <a:t> [</a:t>
            </a:r>
            <a:r>
              <a:rPr lang="en-US" sz="1400" dirty="0">
                <a:latin typeface="Google Sans"/>
                <a:hlinkClick r:id="rId2"/>
              </a:rPr>
              <a:t>1</a:t>
            </a:r>
            <a:r>
              <a:rPr lang="en-US" sz="1400" dirty="0">
                <a:latin typeface="Google Sans"/>
              </a:rPr>
              <a:t>, </a:t>
            </a:r>
            <a:r>
              <a:rPr lang="en-US" sz="1400" dirty="0">
                <a:latin typeface="Google Sans"/>
                <a:hlinkClick r:id="rId3"/>
              </a:rPr>
              <a:t>2</a:t>
            </a:r>
            <a:r>
              <a:rPr lang="en-US" sz="1400" dirty="0">
                <a:latin typeface="Google Sans"/>
              </a:rPr>
              <a:t>, </a:t>
            </a:r>
            <a:r>
              <a:rPr lang="en-US" sz="1400" dirty="0">
                <a:latin typeface="Google Sans"/>
                <a:hlinkClick r:id="rId4"/>
              </a:rPr>
              <a:t>3</a:t>
            </a:r>
            <a:r>
              <a:rPr lang="en-US" sz="1400" dirty="0">
                <a:latin typeface="Google Sans"/>
              </a:rPr>
              <a:t>, </a:t>
            </a:r>
            <a:r>
              <a:rPr lang="en-US" sz="1400" dirty="0">
                <a:latin typeface="Google Sans"/>
                <a:hlinkClick r:id="rId5"/>
              </a:rPr>
              <a:t>4</a:t>
            </a:r>
            <a:r>
              <a:rPr lang="en-US" sz="1400" dirty="0">
                <a:latin typeface="Google Sans"/>
              </a:rPr>
              <a:t>, </a:t>
            </a:r>
            <a:r>
              <a:rPr lang="en-US" sz="1400" dirty="0">
                <a:latin typeface="Google Sans"/>
                <a:hlinkClick r:id="rId6"/>
              </a:rPr>
              <a:t>5</a:t>
            </a:r>
            <a:r>
              <a:rPr lang="en-US" sz="1400" dirty="0">
                <a:latin typeface="Google Sans"/>
              </a:rPr>
              <a:t>]</a:t>
            </a:r>
          </a:p>
          <a:p>
            <a:pPr>
              <a:buFont typeface="Arial" panose="020B0604020202020204" pitchFamily="34" charset="0"/>
              <a:buChar char="•"/>
            </a:pPr>
            <a:r>
              <a:rPr lang="en-US" sz="1400" b="1" dirty="0">
                <a:latin typeface="Google Sans"/>
              </a:rPr>
              <a:t>Step 1:</a:t>
            </a:r>
            <a:r>
              <a:rPr lang="en-US" sz="1400" dirty="0">
                <a:latin typeface="Google Sans"/>
              </a:rPr>
              <a:t> Grab the shank of the hook firmly with a pair of pliers or hemostats.</a:t>
            </a:r>
          </a:p>
          <a:p>
            <a:pPr>
              <a:buFont typeface="Arial" panose="020B0604020202020204" pitchFamily="34" charset="0"/>
              <a:buChar char="•"/>
            </a:pPr>
            <a:r>
              <a:rPr lang="en-US" sz="1400" b="1" dirty="0">
                <a:latin typeface="Google Sans"/>
              </a:rPr>
              <a:t>Step 2:</a:t>
            </a:r>
            <a:r>
              <a:rPr lang="en-US" sz="1400" dirty="0">
                <a:latin typeface="Google Sans"/>
              </a:rPr>
              <a:t> Follow the natural curve of the hook and push it forward, forcing the sharp point and the entire barb to puncture through the skin at a new exit point.</a:t>
            </a:r>
          </a:p>
          <a:p>
            <a:pPr>
              <a:buFont typeface="Arial" panose="020B0604020202020204" pitchFamily="34" charset="0"/>
              <a:buChar char="•"/>
            </a:pPr>
            <a:r>
              <a:rPr lang="en-US" sz="1400" b="1" dirty="0">
                <a:latin typeface="Google Sans"/>
              </a:rPr>
              <a:t>Step 3:</a:t>
            </a:r>
            <a:r>
              <a:rPr lang="en-US" sz="1400" dirty="0">
                <a:latin typeface="Google Sans"/>
              </a:rPr>
              <a:t> Once the entire barb is fully exposed outside the new puncture hole, use heavy wire cutters to snip the barb completely off the hook.</a:t>
            </a:r>
          </a:p>
          <a:p>
            <a:pPr>
              <a:buFont typeface="Arial" panose="020B0604020202020204" pitchFamily="34" charset="0"/>
              <a:buChar char="•"/>
            </a:pPr>
            <a:r>
              <a:rPr lang="en-US" sz="1400" b="1" dirty="0">
                <a:latin typeface="Google Sans"/>
              </a:rPr>
              <a:t>Step 4:</a:t>
            </a:r>
            <a:r>
              <a:rPr lang="en-US" sz="1400" dirty="0">
                <a:latin typeface="Google Sans"/>
              </a:rPr>
              <a:t> Carefully pull the remaining smooth, barbless shank backward out through the original entry wound</a:t>
            </a:r>
            <a:r>
              <a:rPr lang="en-US" sz="1400" dirty="0" smtClean="0">
                <a:latin typeface="Google Sans"/>
              </a:rPr>
              <a:t>.</a:t>
            </a:r>
            <a:endParaRPr lang="en-US" sz="1400" b="0" u="none" strike="noStrike" dirty="0">
              <a:effectLst/>
              <a:latin typeface="Google Sans"/>
            </a:endParaRPr>
          </a:p>
        </p:txBody>
      </p:sp>
    </p:spTree>
    <p:extLst>
      <p:ext uri="{BB962C8B-B14F-4D97-AF65-F5344CB8AC3E}">
        <p14:creationId xmlns:p14="http://schemas.microsoft.com/office/powerpoint/2010/main" val="1272643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5641" y="1720840"/>
            <a:ext cx="11069053" cy="2308324"/>
          </a:xfrm>
          <a:prstGeom prst="rect">
            <a:avLst/>
          </a:prstGeom>
        </p:spPr>
        <p:txBody>
          <a:bodyPr wrap="square">
            <a:spAutoFit/>
          </a:bodyPr>
          <a:lstStyle/>
          <a:p>
            <a:r>
              <a:rPr lang="en-US" b="1" dirty="0">
                <a:latin typeface="Google Sans"/>
              </a:rPr>
              <a:t>Post-Removal Wound Care</a:t>
            </a:r>
          </a:p>
          <a:p>
            <a:pPr>
              <a:buFont typeface="Arial" panose="020B0604020202020204" pitchFamily="34" charset="0"/>
              <a:buChar char="•"/>
            </a:pPr>
            <a:r>
              <a:rPr lang="en-US" b="1" dirty="0">
                <a:latin typeface="Google Sans"/>
              </a:rPr>
              <a:t>Irrigate</a:t>
            </a:r>
            <a:r>
              <a:rPr lang="en-US" dirty="0">
                <a:latin typeface="Google Sans"/>
              </a:rPr>
              <a:t>: Flush the wound thoroughly with clean water or sterile saline to wash out bacteria.</a:t>
            </a:r>
          </a:p>
          <a:p>
            <a:pPr>
              <a:buFont typeface="Arial" panose="020B0604020202020204" pitchFamily="34" charset="0"/>
              <a:buChar char="•"/>
            </a:pPr>
            <a:r>
              <a:rPr lang="en-US" b="1" dirty="0">
                <a:latin typeface="Google Sans"/>
              </a:rPr>
              <a:t>Disinfect</a:t>
            </a:r>
            <a:r>
              <a:rPr lang="en-US" dirty="0">
                <a:latin typeface="Google Sans"/>
              </a:rPr>
              <a:t>: Apply an antibiotic ointment to both the entry and exit wounds.</a:t>
            </a:r>
          </a:p>
          <a:p>
            <a:pPr>
              <a:buFont typeface="Arial" panose="020B0604020202020204" pitchFamily="34" charset="0"/>
              <a:buChar char="•"/>
            </a:pPr>
            <a:r>
              <a:rPr lang="en-US" b="1" dirty="0">
                <a:latin typeface="Google Sans"/>
              </a:rPr>
              <a:t>Bandage</a:t>
            </a:r>
            <a:r>
              <a:rPr lang="en-US" dirty="0">
                <a:latin typeface="Google Sans"/>
              </a:rPr>
              <a:t>: Cover the area with a clean, sterile bandage.</a:t>
            </a:r>
          </a:p>
          <a:p>
            <a:pPr>
              <a:buFont typeface="Arial" panose="020B0604020202020204" pitchFamily="34" charset="0"/>
              <a:buChar char="•"/>
            </a:pPr>
            <a:r>
              <a:rPr lang="en-US" b="1" dirty="0">
                <a:latin typeface="Google Sans"/>
              </a:rPr>
              <a:t>Check Tetanus Status</a:t>
            </a:r>
            <a:r>
              <a:rPr lang="en-US" dirty="0">
                <a:latin typeface="Google Sans"/>
              </a:rPr>
              <a:t>: Ensure the patient has had a </a:t>
            </a:r>
            <a:r>
              <a:rPr lang="en-US" b="1" dirty="0">
                <a:latin typeface="Google Sans"/>
              </a:rPr>
              <a:t>tetanus booster within the last 5 to 10 years</a:t>
            </a:r>
            <a:r>
              <a:rPr lang="en-US" dirty="0">
                <a:latin typeface="Google Sans"/>
              </a:rPr>
              <a:t>. If they are overdue, they must visit a clinic within 48 hours.</a:t>
            </a:r>
          </a:p>
          <a:p>
            <a:pPr>
              <a:buFont typeface="Arial" panose="020B0604020202020204" pitchFamily="34" charset="0"/>
              <a:buChar char="•"/>
            </a:pPr>
            <a:r>
              <a:rPr lang="en-US" b="1" dirty="0">
                <a:latin typeface="Google Sans"/>
              </a:rPr>
              <a:t>Monitor</a:t>
            </a:r>
            <a:r>
              <a:rPr lang="en-US" dirty="0">
                <a:latin typeface="Google Sans"/>
              </a:rPr>
              <a:t>: Watch for signs of infection over the coming days, including spreading redness, throbbing pain, swelling, heat, or pus.</a:t>
            </a:r>
            <a:endParaRPr lang="en-US" b="0" u="none" strike="noStrike" dirty="0">
              <a:effectLst/>
              <a:latin typeface="Google Sans"/>
            </a:endParaRPr>
          </a:p>
        </p:txBody>
      </p:sp>
      <p:sp>
        <p:nvSpPr>
          <p:cNvPr id="3" name="Rectangle 2"/>
          <p:cNvSpPr/>
          <p:nvPr/>
        </p:nvSpPr>
        <p:spPr>
          <a:xfrm>
            <a:off x="288757" y="402195"/>
            <a:ext cx="10138611" cy="1477328"/>
          </a:xfrm>
          <a:prstGeom prst="rect">
            <a:avLst/>
          </a:prstGeom>
        </p:spPr>
        <p:txBody>
          <a:bodyPr wrap="square">
            <a:spAutoFit/>
          </a:bodyPr>
          <a:lstStyle/>
          <a:p>
            <a:r>
              <a:rPr lang="en-US" b="1" dirty="0">
                <a:solidFill>
                  <a:srgbClr val="515354"/>
                </a:solidFill>
                <a:latin typeface="Roboto"/>
              </a:rPr>
              <a:t>1. Do the following:</a:t>
            </a:r>
          </a:p>
          <a:p>
            <a:pPr>
              <a:buFont typeface="Arial" panose="020B0604020202020204" pitchFamily="34" charset="0"/>
              <a:buChar char="•"/>
            </a:pPr>
            <a:r>
              <a:rPr lang="en-US" dirty="0">
                <a:solidFill>
                  <a:srgbClr val="515354"/>
                </a:solidFill>
                <a:latin typeface="Roboto"/>
              </a:rPr>
              <a:t>(c) Explain how to remove a barbed hook that is lodged in someone's arm.</a:t>
            </a:r>
          </a:p>
          <a:p>
            <a:pPr>
              <a:buFont typeface="Arial" panose="020B0604020202020204" pitchFamily="34" charset="0"/>
              <a:buChar char="•"/>
            </a:pPr>
            <a:r>
              <a:rPr lang="en-US" dirty="0">
                <a:solidFill>
                  <a:srgbClr val="515354"/>
                </a:solidFill>
                <a:latin typeface="Roboto"/>
              </a:rPr>
              <a:t>.</a:t>
            </a:r>
          </a:p>
          <a:p>
            <a:r>
              <a:rPr lang="en-US" b="1" dirty="0">
                <a:solidFill>
                  <a:srgbClr val="515354"/>
                </a:solidFill>
                <a:latin typeface="Roboto"/>
              </a:rPr>
              <a:t/>
            </a:r>
            <a:br>
              <a:rPr lang="en-US" b="1" dirty="0">
                <a:solidFill>
                  <a:srgbClr val="515354"/>
                </a:solidFill>
                <a:latin typeface="Roboto"/>
              </a:rPr>
            </a:br>
            <a:endParaRPr lang="en-US" b="1" dirty="0">
              <a:solidFill>
                <a:srgbClr val="515354"/>
              </a:solidFill>
              <a:latin typeface="Roboto"/>
            </a:endParaRPr>
          </a:p>
        </p:txBody>
      </p:sp>
    </p:spTree>
    <p:extLst>
      <p:ext uri="{BB962C8B-B14F-4D97-AF65-F5344CB8AC3E}">
        <p14:creationId xmlns:p14="http://schemas.microsoft.com/office/powerpoint/2010/main" val="37353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1" y="337364"/>
            <a:ext cx="11401424" cy="830997"/>
          </a:xfrm>
          <a:prstGeom prst="rect">
            <a:avLst/>
          </a:prstGeom>
        </p:spPr>
        <p:txBody>
          <a:bodyPr wrap="square">
            <a:spAutoFit/>
          </a:bodyPr>
          <a:lstStyle/>
          <a:p>
            <a:r>
              <a:rPr lang="en-US" sz="1200" b="1" i="0" dirty="0" smtClean="0">
                <a:solidFill>
                  <a:srgbClr val="515354"/>
                </a:solidFill>
                <a:effectLst/>
                <a:latin typeface="Roboto"/>
              </a:rPr>
              <a:t>1. Do the following:</a:t>
            </a:r>
          </a:p>
          <a:p>
            <a:pPr>
              <a:buFont typeface="Arial" panose="020B0604020202020204" pitchFamily="34" charset="0"/>
              <a:buChar char="•"/>
            </a:pPr>
            <a:r>
              <a:rPr lang="en-US" sz="1200" b="0" i="0" dirty="0" smtClean="0">
                <a:solidFill>
                  <a:srgbClr val="515354"/>
                </a:solidFill>
                <a:effectLst/>
                <a:latin typeface="Roboto"/>
              </a:rPr>
              <a:t>(</a:t>
            </a:r>
            <a:r>
              <a:rPr lang="en-US" sz="1200" b="0" i="0" dirty="0" smtClean="0">
                <a:solidFill>
                  <a:srgbClr val="515354"/>
                </a:solidFill>
                <a:effectLst/>
                <a:latin typeface="Roboto"/>
              </a:rPr>
              <a:t>d) Name and explain five safety practices you should always follow while fishing.</a:t>
            </a:r>
          </a:p>
          <a:p>
            <a:r>
              <a:rPr lang="en-US" sz="1200" b="1" i="0" dirty="0" smtClean="0">
                <a:solidFill>
                  <a:srgbClr val="515354"/>
                </a:solidFill>
                <a:effectLst/>
                <a:latin typeface="Roboto"/>
              </a:rPr>
              <a:t/>
            </a:r>
            <a:br>
              <a:rPr lang="en-US" sz="1200" b="1" i="0" dirty="0" smtClean="0">
                <a:solidFill>
                  <a:srgbClr val="515354"/>
                </a:solidFill>
                <a:effectLst/>
                <a:latin typeface="Roboto"/>
              </a:rPr>
            </a:br>
            <a:endParaRPr lang="en-US" sz="1200" b="1" i="0" dirty="0">
              <a:solidFill>
                <a:srgbClr val="515354"/>
              </a:solidFill>
              <a:effectLst/>
              <a:latin typeface="Roboto"/>
            </a:endParaRPr>
          </a:p>
        </p:txBody>
      </p:sp>
      <p:sp>
        <p:nvSpPr>
          <p:cNvPr id="5" name="Rectangle 1"/>
          <p:cNvSpPr>
            <a:spLocks noChangeArrowheads="1"/>
          </p:cNvSpPr>
          <p:nvPr/>
        </p:nvSpPr>
        <p:spPr bwMode="auto">
          <a:xfrm>
            <a:off x="-2408543" y="1309985"/>
            <a:ext cx="2349107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5" name="Rectangle 24"/>
          <p:cNvSpPr/>
          <p:nvPr/>
        </p:nvSpPr>
        <p:spPr>
          <a:xfrm>
            <a:off x="832937" y="878486"/>
            <a:ext cx="11544299" cy="5355312"/>
          </a:xfrm>
          <a:prstGeom prst="rect">
            <a:avLst/>
          </a:prstGeom>
        </p:spPr>
        <p:txBody>
          <a:bodyPr wrap="square">
            <a:spAutoFit/>
          </a:bodyPr>
          <a:lstStyle/>
          <a:p>
            <a:r>
              <a:rPr lang="en-US" b="1" dirty="0">
                <a:latin typeface="Google Sans"/>
              </a:rPr>
              <a:t>1. Check Behind You Before Casting</a:t>
            </a:r>
          </a:p>
          <a:p>
            <a:pPr>
              <a:buFont typeface="Arial" panose="020B0604020202020204" pitchFamily="34" charset="0"/>
              <a:buChar char="•"/>
            </a:pPr>
            <a:r>
              <a:rPr lang="en-US" b="1" dirty="0">
                <a:latin typeface="Google Sans"/>
              </a:rPr>
              <a:t>Action:</a:t>
            </a:r>
            <a:r>
              <a:rPr lang="en-US" dirty="0">
                <a:latin typeface="Google Sans"/>
              </a:rPr>
              <a:t> Look over your shoulder every single time before swinging your rod.</a:t>
            </a:r>
          </a:p>
          <a:p>
            <a:pPr>
              <a:buFont typeface="Arial" panose="020B0604020202020204" pitchFamily="34" charset="0"/>
              <a:buChar char="•"/>
            </a:pPr>
            <a:r>
              <a:rPr lang="en-US" b="1" dirty="0">
                <a:latin typeface="Google Sans"/>
              </a:rPr>
              <a:t>Reason:</a:t>
            </a:r>
            <a:r>
              <a:rPr lang="en-US" dirty="0">
                <a:latin typeface="Google Sans"/>
              </a:rPr>
              <a:t> This prevents hooking a nearby person, catching a tree, or snagging power lines</a:t>
            </a:r>
            <a:r>
              <a:rPr lang="en-US" dirty="0" smtClean="0">
                <a:latin typeface="Google Sans"/>
              </a:rPr>
              <a:t>.</a:t>
            </a:r>
          </a:p>
          <a:p>
            <a:pPr>
              <a:buFont typeface="Arial" panose="020B0604020202020204" pitchFamily="34" charset="0"/>
              <a:buChar char="•"/>
            </a:pPr>
            <a:endParaRPr lang="en-US" dirty="0">
              <a:latin typeface="Google Sans"/>
            </a:endParaRPr>
          </a:p>
          <a:p>
            <a:r>
              <a:rPr lang="en-US" b="1" dirty="0">
                <a:latin typeface="Google Sans"/>
              </a:rPr>
              <a:t>2. Wear a Life Jacket (PFD)</a:t>
            </a:r>
          </a:p>
          <a:p>
            <a:pPr>
              <a:buFont typeface="Arial" panose="020B0604020202020204" pitchFamily="34" charset="0"/>
              <a:buChar char="•"/>
            </a:pPr>
            <a:r>
              <a:rPr lang="en-US" b="1" dirty="0">
                <a:latin typeface="Google Sans"/>
              </a:rPr>
              <a:t>Action:</a:t>
            </a:r>
            <a:r>
              <a:rPr lang="en-US" dirty="0">
                <a:latin typeface="Google Sans"/>
              </a:rPr>
              <a:t> Keep a properly fitted personal flotation device zipped up while on or near water.</a:t>
            </a:r>
          </a:p>
          <a:p>
            <a:pPr>
              <a:buFont typeface="Arial" panose="020B0604020202020204" pitchFamily="34" charset="0"/>
              <a:buChar char="•"/>
            </a:pPr>
            <a:r>
              <a:rPr lang="en-US" b="1" dirty="0">
                <a:latin typeface="Google Sans"/>
              </a:rPr>
              <a:t>Reason:</a:t>
            </a:r>
            <a:r>
              <a:rPr lang="en-US" dirty="0">
                <a:latin typeface="Google Sans"/>
              </a:rPr>
              <a:t> Unintentional slips from slippery banks or sudden boat capsizes can lead to drowning</a:t>
            </a:r>
            <a:r>
              <a:rPr lang="en-US" dirty="0" smtClean="0">
                <a:latin typeface="Google Sans"/>
              </a:rPr>
              <a:t>.</a:t>
            </a:r>
          </a:p>
          <a:p>
            <a:pPr>
              <a:buFont typeface="Arial" panose="020B0604020202020204" pitchFamily="34" charset="0"/>
              <a:buChar char="•"/>
            </a:pPr>
            <a:endParaRPr lang="en-US" dirty="0">
              <a:latin typeface="Google Sans"/>
            </a:endParaRPr>
          </a:p>
          <a:p>
            <a:r>
              <a:rPr lang="en-US" b="1" dirty="0">
                <a:latin typeface="Google Sans"/>
              </a:rPr>
              <a:t>3. Handle Hooks and Lures with Tools</a:t>
            </a:r>
          </a:p>
          <a:p>
            <a:pPr>
              <a:buFont typeface="Arial" panose="020B0604020202020204" pitchFamily="34" charset="0"/>
              <a:buChar char="•"/>
            </a:pPr>
            <a:r>
              <a:rPr lang="en-US" b="1" dirty="0">
                <a:latin typeface="Google Sans"/>
              </a:rPr>
              <a:t>Action:</a:t>
            </a:r>
            <a:r>
              <a:rPr lang="en-US" dirty="0">
                <a:latin typeface="Google Sans"/>
              </a:rPr>
              <a:t> Use long-nosed pliers or hemostats to remove hooks from a fish's mouth.</a:t>
            </a:r>
          </a:p>
          <a:p>
            <a:pPr>
              <a:buFont typeface="Arial" panose="020B0604020202020204" pitchFamily="34" charset="0"/>
              <a:buChar char="•"/>
            </a:pPr>
            <a:r>
              <a:rPr lang="en-US" b="1" dirty="0">
                <a:latin typeface="Google Sans"/>
              </a:rPr>
              <a:t>Reason:</a:t>
            </a:r>
            <a:r>
              <a:rPr lang="en-US" dirty="0">
                <a:latin typeface="Google Sans"/>
              </a:rPr>
              <a:t> Fish can suddenly flop, forcing a sharp, barbed hook directly into your hand or fingers</a:t>
            </a:r>
            <a:r>
              <a:rPr lang="en-US" dirty="0" smtClean="0">
                <a:latin typeface="Google Sans"/>
              </a:rPr>
              <a:t>.</a:t>
            </a:r>
          </a:p>
          <a:p>
            <a:pPr>
              <a:buFont typeface="Arial" panose="020B0604020202020204" pitchFamily="34" charset="0"/>
              <a:buChar char="•"/>
            </a:pPr>
            <a:endParaRPr lang="en-US" dirty="0">
              <a:latin typeface="Google Sans"/>
            </a:endParaRPr>
          </a:p>
          <a:p>
            <a:r>
              <a:rPr lang="en-US" b="1" dirty="0">
                <a:latin typeface="Google Sans"/>
              </a:rPr>
              <a:t>4. Monitor the Weather Forecast</a:t>
            </a:r>
          </a:p>
          <a:p>
            <a:pPr>
              <a:buFont typeface="Arial" panose="020B0604020202020204" pitchFamily="34" charset="0"/>
              <a:buChar char="•"/>
            </a:pPr>
            <a:r>
              <a:rPr lang="en-US" b="1" dirty="0">
                <a:latin typeface="Google Sans"/>
              </a:rPr>
              <a:t>Action:</a:t>
            </a:r>
            <a:r>
              <a:rPr lang="en-US" dirty="0">
                <a:latin typeface="Google Sans"/>
              </a:rPr>
              <a:t> Check local conditions before heading out and leave immediately if lightning threatens.</a:t>
            </a:r>
          </a:p>
          <a:p>
            <a:pPr>
              <a:buFont typeface="Arial" panose="020B0604020202020204" pitchFamily="34" charset="0"/>
              <a:buChar char="•"/>
            </a:pPr>
            <a:r>
              <a:rPr lang="en-US" b="1" dirty="0">
                <a:latin typeface="Google Sans"/>
              </a:rPr>
              <a:t>Reason:</a:t>
            </a:r>
            <a:r>
              <a:rPr lang="en-US" dirty="0">
                <a:latin typeface="Google Sans"/>
              </a:rPr>
              <a:t> Fishing rods act as lightning rods, making open water highly dangerous during storms</a:t>
            </a:r>
            <a:r>
              <a:rPr lang="en-US" dirty="0" smtClean="0">
                <a:latin typeface="Google Sans"/>
              </a:rPr>
              <a:t>.</a:t>
            </a:r>
          </a:p>
          <a:p>
            <a:pPr>
              <a:buFont typeface="Arial" panose="020B0604020202020204" pitchFamily="34" charset="0"/>
              <a:buChar char="•"/>
            </a:pPr>
            <a:endParaRPr lang="en-US" dirty="0">
              <a:latin typeface="Google Sans"/>
            </a:endParaRPr>
          </a:p>
          <a:p>
            <a:r>
              <a:rPr lang="en-US" b="1" dirty="0">
                <a:latin typeface="Google Sans"/>
              </a:rPr>
              <a:t>5. Protect Against Sun and Dehydration</a:t>
            </a:r>
          </a:p>
          <a:p>
            <a:pPr>
              <a:buFont typeface="Arial" panose="020B0604020202020204" pitchFamily="34" charset="0"/>
              <a:buChar char="•"/>
            </a:pPr>
            <a:r>
              <a:rPr lang="en-US" b="1" dirty="0">
                <a:latin typeface="Google Sans"/>
              </a:rPr>
              <a:t>Action:</a:t>
            </a:r>
            <a:r>
              <a:rPr lang="en-US" dirty="0">
                <a:latin typeface="Google Sans"/>
              </a:rPr>
              <a:t> Apply sunscreen, wear polarized sunglasses, and drink plenty of fresh water.</a:t>
            </a:r>
          </a:p>
          <a:p>
            <a:pPr>
              <a:buFont typeface="Arial" panose="020B0604020202020204" pitchFamily="34" charset="0"/>
              <a:buChar char="•"/>
            </a:pPr>
            <a:r>
              <a:rPr lang="en-US" b="1" dirty="0">
                <a:latin typeface="Google Sans"/>
              </a:rPr>
              <a:t>Reason:</a:t>
            </a:r>
            <a:r>
              <a:rPr lang="en-US" dirty="0">
                <a:latin typeface="Google Sans"/>
              </a:rPr>
              <a:t> Water reflects harsh UV rays, speeding up sunburns, eye strain, and heat exhaustion.</a:t>
            </a:r>
            <a:endParaRPr lang="en-US" b="0" u="none" strike="noStrike" dirty="0">
              <a:effectLst/>
              <a:latin typeface="Google Sans"/>
            </a:endParaRPr>
          </a:p>
        </p:txBody>
      </p:sp>
    </p:spTree>
    <p:extLst>
      <p:ext uri="{BB962C8B-B14F-4D97-AF65-F5344CB8AC3E}">
        <p14:creationId xmlns:p14="http://schemas.microsoft.com/office/powerpoint/2010/main" val="2547553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1200329"/>
          </a:xfrm>
          <a:prstGeom prst="rect">
            <a:avLst/>
          </a:prstGeom>
        </p:spPr>
        <p:txBody>
          <a:bodyPr wrap="square">
            <a:spAutoFit/>
          </a:bodyPr>
          <a:lstStyle/>
          <a:p>
            <a:endParaRPr lang="en-US" sz="1200" b="0" i="0" dirty="0" smtClean="0">
              <a:solidFill>
                <a:srgbClr val="212121"/>
              </a:solidFill>
              <a:effectLst/>
              <a:latin typeface="Roboto"/>
            </a:endParaRPr>
          </a:p>
          <a:p>
            <a:r>
              <a:rPr lang="en-US" sz="1200" b="1" i="0" dirty="0" smtClean="0">
                <a:solidFill>
                  <a:srgbClr val="515354"/>
                </a:solidFill>
                <a:effectLst/>
                <a:latin typeface="Roboto"/>
              </a:rPr>
              <a:t>2. Discuss the differences between two types of fishing outfits. Point out and identify the parts of several types of rods and reels. Explain how and when each would be used. Review with your counselor how to care for this equipment.</a:t>
            </a:r>
          </a:p>
          <a:p>
            <a:endParaRPr lang="en-US" sz="1200" b="1" i="0" dirty="0" smtClean="0">
              <a:solidFill>
                <a:srgbClr val="515354"/>
              </a:solidFill>
              <a:effectLst/>
              <a:latin typeface="Roboto"/>
            </a:endParaRPr>
          </a:p>
          <a:p>
            <a:r>
              <a:rPr lang="en-US" sz="1200" b="1" i="0" dirty="0" smtClean="0">
                <a:solidFill>
                  <a:srgbClr val="515354"/>
                </a:solidFill>
                <a:effectLst/>
                <a:latin typeface="Roboto"/>
              </a:rPr>
              <a:t/>
            </a:r>
            <a:br>
              <a:rPr lang="en-US" sz="1200" b="1" i="0" dirty="0" smtClean="0">
                <a:solidFill>
                  <a:srgbClr val="515354"/>
                </a:solidFill>
                <a:effectLst/>
                <a:latin typeface="Roboto"/>
              </a:rPr>
            </a:br>
            <a:endParaRPr lang="en-US" sz="1200" b="1" i="0" dirty="0">
              <a:solidFill>
                <a:srgbClr val="515354"/>
              </a:solidFill>
              <a:effectLst/>
              <a:latin typeface="Roboto"/>
            </a:endParaRPr>
          </a:p>
        </p:txBody>
      </p:sp>
    </p:spTree>
    <p:extLst>
      <p:ext uri="{BB962C8B-B14F-4D97-AF65-F5344CB8AC3E}">
        <p14:creationId xmlns:p14="http://schemas.microsoft.com/office/powerpoint/2010/main" val="31356736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342901" y="337364"/>
            <a:ext cx="11401424" cy="646331"/>
          </a:xfrm>
          <a:prstGeom prst="rect">
            <a:avLst/>
          </a:prstGeom>
        </p:spPr>
        <p:txBody>
          <a:bodyPr wrap="square">
            <a:spAutoFit/>
          </a:bodyPr>
          <a:lstStyle/>
          <a:p>
            <a:r>
              <a:rPr lang="en-US" sz="1200" b="1" i="0" dirty="0" smtClean="0">
                <a:solidFill>
                  <a:srgbClr val="515354"/>
                </a:solidFill>
                <a:effectLst/>
                <a:latin typeface="Roboto"/>
              </a:rPr>
              <a:t>.</a:t>
            </a:r>
          </a:p>
          <a:p>
            <a:endParaRPr lang="en-US" sz="1200" b="1" i="0" dirty="0" smtClean="0">
              <a:solidFill>
                <a:srgbClr val="515354"/>
              </a:solidFill>
              <a:effectLst/>
              <a:latin typeface="Roboto"/>
            </a:endParaRPr>
          </a:p>
          <a:p>
            <a:r>
              <a:rPr lang="en-US" sz="1200" b="1" i="0" dirty="0" smtClean="0">
                <a:solidFill>
                  <a:srgbClr val="515354"/>
                </a:solidFill>
                <a:effectLst/>
                <a:latin typeface="Roboto"/>
              </a:rPr>
              <a:t>3. Demonstrate the proper use of two different types of fishing equipment.</a:t>
            </a:r>
          </a:p>
        </p:txBody>
      </p:sp>
    </p:spTree>
    <p:extLst>
      <p:ext uri="{BB962C8B-B14F-4D97-AF65-F5344CB8AC3E}">
        <p14:creationId xmlns:p14="http://schemas.microsoft.com/office/powerpoint/2010/main" val="36926729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6951</TotalTime>
  <Words>2044</Words>
  <Application>Microsoft Office PowerPoint</Application>
  <PresentationFormat>Widescreen</PresentationFormat>
  <Paragraphs>225</Paragraphs>
  <Slides>17</Slides>
  <Notes>0</Notes>
  <HiddenSlides>7</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Google Sans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22</cp:revision>
  <dcterms:created xsi:type="dcterms:W3CDTF">2026-02-20T02:54:14Z</dcterms:created>
  <dcterms:modified xsi:type="dcterms:W3CDTF">2026-07-31T01:58:18Z</dcterms:modified>
</cp:coreProperties>
</file>