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0" d="100"/>
          <a:sy n="60" d="100"/>
        </p:scale>
        <p:origin x="1056"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3D79039-8CEC-4627-8F58-2B6305E33F96}"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997B6-16E7-4405-9A39-885602DC1DA7}" type="slidenum">
              <a:rPr lang="en-US" smtClean="0"/>
              <a:t>‹#›</a:t>
            </a:fld>
            <a:endParaRPr lang="en-US"/>
          </a:p>
        </p:txBody>
      </p:sp>
    </p:spTree>
    <p:extLst>
      <p:ext uri="{BB962C8B-B14F-4D97-AF65-F5344CB8AC3E}">
        <p14:creationId xmlns:p14="http://schemas.microsoft.com/office/powerpoint/2010/main" val="3265457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D79039-8CEC-4627-8F58-2B6305E33F96}"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997B6-16E7-4405-9A39-885602DC1DA7}" type="slidenum">
              <a:rPr lang="en-US" smtClean="0"/>
              <a:t>‹#›</a:t>
            </a:fld>
            <a:endParaRPr lang="en-US"/>
          </a:p>
        </p:txBody>
      </p:sp>
    </p:spTree>
    <p:extLst>
      <p:ext uri="{BB962C8B-B14F-4D97-AF65-F5344CB8AC3E}">
        <p14:creationId xmlns:p14="http://schemas.microsoft.com/office/powerpoint/2010/main" val="4099728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D79039-8CEC-4627-8F58-2B6305E33F96}"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997B6-16E7-4405-9A39-885602DC1DA7}" type="slidenum">
              <a:rPr lang="en-US" smtClean="0"/>
              <a:t>‹#›</a:t>
            </a:fld>
            <a:endParaRPr lang="en-US"/>
          </a:p>
        </p:txBody>
      </p:sp>
    </p:spTree>
    <p:extLst>
      <p:ext uri="{BB962C8B-B14F-4D97-AF65-F5344CB8AC3E}">
        <p14:creationId xmlns:p14="http://schemas.microsoft.com/office/powerpoint/2010/main" val="2125310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D79039-8CEC-4627-8F58-2B6305E33F96}"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997B6-16E7-4405-9A39-885602DC1DA7}" type="slidenum">
              <a:rPr lang="en-US" smtClean="0"/>
              <a:t>‹#›</a:t>
            </a:fld>
            <a:endParaRPr lang="en-US"/>
          </a:p>
        </p:txBody>
      </p:sp>
    </p:spTree>
    <p:extLst>
      <p:ext uri="{BB962C8B-B14F-4D97-AF65-F5344CB8AC3E}">
        <p14:creationId xmlns:p14="http://schemas.microsoft.com/office/powerpoint/2010/main" val="1452033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D79039-8CEC-4627-8F58-2B6305E33F96}" type="datetimeFigureOut">
              <a:rPr lang="en-US" smtClean="0"/>
              <a:t>3/10/2026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DF997B6-16E7-4405-9A39-885602DC1DA7}" type="slidenum">
              <a:rPr lang="en-US" smtClean="0"/>
              <a:t>‹#›</a:t>
            </a:fld>
            <a:endParaRPr lang="en-US"/>
          </a:p>
        </p:txBody>
      </p:sp>
    </p:spTree>
    <p:extLst>
      <p:ext uri="{BB962C8B-B14F-4D97-AF65-F5344CB8AC3E}">
        <p14:creationId xmlns:p14="http://schemas.microsoft.com/office/powerpoint/2010/main" val="4190972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3D79039-8CEC-4627-8F58-2B6305E33F96}"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F997B6-16E7-4405-9A39-885602DC1DA7}" type="slidenum">
              <a:rPr lang="en-US" smtClean="0"/>
              <a:t>‹#›</a:t>
            </a:fld>
            <a:endParaRPr lang="en-US"/>
          </a:p>
        </p:txBody>
      </p:sp>
    </p:spTree>
    <p:extLst>
      <p:ext uri="{BB962C8B-B14F-4D97-AF65-F5344CB8AC3E}">
        <p14:creationId xmlns:p14="http://schemas.microsoft.com/office/powerpoint/2010/main" val="1404484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3D79039-8CEC-4627-8F58-2B6305E33F96}" type="datetimeFigureOut">
              <a:rPr lang="en-US" smtClean="0"/>
              <a:t>3/10/2026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DF997B6-16E7-4405-9A39-885602DC1DA7}" type="slidenum">
              <a:rPr lang="en-US" smtClean="0"/>
              <a:t>‹#›</a:t>
            </a:fld>
            <a:endParaRPr lang="en-US"/>
          </a:p>
        </p:txBody>
      </p:sp>
    </p:spTree>
    <p:extLst>
      <p:ext uri="{BB962C8B-B14F-4D97-AF65-F5344CB8AC3E}">
        <p14:creationId xmlns:p14="http://schemas.microsoft.com/office/powerpoint/2010/main" val="2815891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3D79039-8CEC-4627-8F58-2B6305E33F96}" type="datetimeFigureOut">
              <a:rPr lang="en-US" smtClean="0"/>
              <a:t>3/10/2026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DF997B6-16E7-4405-9A39-885602DC1DA7}" type="slidenum">
              <a:rPr lang="en-US" smtClean="0"/>
              <a:t>‹#›</a:t>
            </a:fld>
            <a:endParaRPr lang="en-US"/>
          </a:p>
        </p:txBody>
      </p:sp>
    </p:spTree>
    <p:extLst>
      <p:ext uri="{BB962C8B-B14F-4D97-AF65-F5344CB8AC3E}">
        <p14:creationId xmlns:p14="http://schemas.microsoft.com/office/powerpoint/2010/main" val="2835576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79039-8CEC-4627-8F58-2B6305E33F96}" type="datetimeFigureOut">
              <a:rPr lang="en-US" smtClean="0"/>
              <a:t>3/10/2026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DF997B6-16E7-4405-9A39-885602DC1DA7}" type="slidenum">
              <a:rPr lang="en-US" smtClean="0"/>
              <a:t>‹#›</a:t>
            </a:fld>
            <a:endParaRPr lang="en-US"/>
          </a:p>
        </p:txBody>
      </p:sp>
    </p:spTree>
    <p:extLst>
      <p:ext uri="{BB962C8B-B14F-4D97-AF65-F5344CB8AC3E}">
        <p14:creationId xmlns:p14="http://schemas.microsoft.com/office/powerpoint/2010/main" val="2937243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D79039-8CEC-4627-8F58-2B6305E33F96}"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F997B6-16E7-4405-9A39-885602DC1DA7}" type="slidenum">
              <a:rPr lang="en-US" smtClean="0"/>
              <a:t>‹#›</a:t>
            </a:fld>
            <a:endParaRPr lang="en-US"/>
          </a:p>
        </p:txBody>
      </p:sp>
    </p:spTree>
    <p:extLst>
      <p:ext uri="{BB962C8B-B14F-4D97-AF65-F5344CB8AC3E}">
        <p14:creationId xmlns:p14="http://schemas.microsoft.com/office/powerpoint/2010/main" val="1912137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D79039-8CEC-4627-8F58-2B6305E33F96}" type="datetimeFigureOut">
              <a:rPr lang="en-US" smtClean="0"/>
              <a:t>3/10/2026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DF997B6-16E7-4405-9A39-885602DC1DA7}" type="slidenum">
              <a:rPr lang="en-US" smtClean="0"/>
              <a:t>‹#›</a:t>
            </a:fld>
            <a:endParaRPr lang="en-US"/>
          </a:p>
        </p:txBody>
      </p:sp>
    </p:spTree>
    <p:extLst>
      <p:ext uri="{BB962C8B-B14F-4D97-AF65-F5344CB8AC3E}">
        <p14:creationId xmlns:p14="http://schemas.microsoft.com/office/powerpoint/2010/main" val="3643781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79039-8CEC-4627-8F58-2B6305E33F96}" type="datetimeFigureOut">
              <a:rPr lang="en-US" smtClean="0"/>
              <a:t>3/10/2026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997B6-16E7-4405-9A39-885602DC1DA7}" type="slidenum">
              <a:rPr lang="en-US" smtClean="0"/>
              <a:t>‹#›</a:t>
            </a:fld>
            <a:endParaRPr lang="en-US"/>
          </a:p>
        </p:txBody>
      </p:sp>
      <p:sp>
        <p:nvSpPr>
          <p:cNvPr id="7" name="Rectangle 6"/>
          <p:cNvSpPr/>
          <p:nvPr userDrawn="1"/>
        </p:nvSpPr>
        <p:spPr>
          <a:xfrm>
            <a:off x="147918" y="161365"/>
            <a:ext cx="11900647" cy="6548717"/>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300319" y="313765"/>
            <a:ext cx="11613776" cy="6261847"/>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2" descr="Scouting, sports, history: Three fascinating points about ..."/>
          <p:cNvPicPr>
            <a:picLocks noChangeAspect="1" noChangeArrowheads="1"/>
          </p:cNvPicPr>
          <p:nvPr userDrawn="1"/>
        </p:nvPicPr>
        <p:blipFill rotWithShape="1">
          <a:blip r:embed="rId13" cstate="print">
            <a:extLst>
              <a:ext uri="{28A0092B-C50C-407E-A947-70E740481C1C}">
                <a14:useLocalDpi xmlns:a14="http://schemas.microsoft.com/office/drawing/2010/main" val="0"/>
              </a:ext>
            </a:extLst>
          </a:blip>
          <a:srcRect l="24678" r="25046"/>
          <a:stretch/>
        </p:blipFill>
        <p:spPr bwMode="auto">
          <a:xfrm>
            <a:off x="451938" y="5932379"/>
            <a:ext cx="503583" cy="52593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userDrawn="1"/>
        </p:nvPicPr>
        <p:blipFill>
          <a:blip r:embed="rId14"/>
          <a:stretch>
            <a:fillRect/>
          </a:stretch>
        </p:blipFill>
        <p:spPr>
          <a:xfrm>
            <a:off x="11313297" y="405325"/>
            <a:ext cx="518328" cy="596077"/>
          </a:xfrm>
          <a:prstGeom prst="rect">
            <a:avLst/>
          </a:prstGeom>
        </p:spPr>
      </p:pic>
    </p:spTree>
    <p:extLst>
      <p:ext uri="{BB962C8B-B14F-4D97-AF65-F5344CB8AC3E}">
        <p14:creationId xmlns:p14="http://schemas.microsoft.com/office/powerpoint/2010/main" val="5566094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sp-ao.shortpixel.ai/client/to_auto,q_glossy,ret_img,w_1289,h_1585/https:/jimmy.org/wp-content/uploads/2020/06/Jimmy-Boy-Scout-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39495" y="1614349"/>
            <a:ext cx="3261393" cy="401032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391435" y="2706565"/>
            <a:ext cx="5494005" cy="1200329"/>
          </a:xfrm>
          <a:prstGeom prst="rect">
            <a:avLst/>
          </a:prstGeom>
        </p:spPr>
        <p:txBody>
          <a:bodyPr wrap="none">
            <a:spAutoFit/>
          </a:bodyPr>
          <a:lstStyle/>
          <a:p>
            <a:pPr algn="ctr"/>
            <a:r>
              <a:rPr lang="en-US" sz="3600" b="1" i="0" dirty="0" smtClean="0">
                <a:solidFill>
                  <a:srgbClr val="303030"/>
                </a:solidFill>
                <a:effectLst/>
                <a:latin typeface="Roboto"/>
              </a:rPr>
              <a:t>The James M. Stewart </a:t>
            </a:r>
          </a:p>
          <a:p>
            <a:pPr algn="ctr"/>
            <a:r>
              <a:rPr lang="en-US" sz="3600" b="1" i="0" dirty="0" smtClean="0">
                <a:solidFill>
                  <a:srgbClr val="303030"/>
                </a:solidFill>
                <a:effectLst/>
                <a:latin typeface="Roboto"/>
              </a:rPr>
              <a:t>Good Citizenship Award</a:t>
            </a:r>
            <a:endParaRPr lang="en-US" sz="3600" b="1" dirty="0"/>
          </a:p>
        </p:txBody>
      </p:sp>
    </p:spTree>
    <p:extLst>
      <p:ext uri="{BB962C8B-B14F-4D97-AF65-F5344CB8AC3E}">
        <p14:creationId xmlns:p14="http://schemas.microsoft.com/office/powerpoint/2010/main" val="11852859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couts BSA - Good Citizenship Award - The Jimmy Stewart Muse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564" y="1207339"/>
            <a:ext cx="4550896" cy="455089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589495" y="1359130"/>
            <a:ext cx="6096000" cy="4247317"/>
          </a:xfrm>
          <a:prstGeom prst="rect">
            <a:avLst/>
          </a:prstGeom>
        </p:spPr>
        <p:txBody>
          <a:bodyPr>
            <a:spAutoFit/>
          </a:bodyPr>
          <a:lstStyle/>
          <a:p>
            <a:r>
              <a:rPr lang="en-US" b="0" i="0" dirty="0" smtClean="0">
                <a:solidFill>
                  <a:srgbClr val="303030"/>
                </a:solidFill>
                <a:effectLst/>
                <a:latin typeface="Roboto"/>
              </a:rPr>
              <a:t>This award has been established by the James M. Stewart Museum Foundation with the consent and cooperation of the Boy Scouts of America, Penn’s Woods Council and the family of James M. Stewart. The purpose of this award is to introduce Boy Scouts to the life of a great American, James Maitland Stewart. The Jimmy Stewart Museum is offering this award to a Boy Scout or Scouter who has exemplified the characteristics necessary to live the life of a good citizen. To earn the award, Scouts are required to read through the Jimmy Stewart workbook, complete the Jimmy Stewart Museum quiz, write an essay of not less than 500 words, and do a good citizenship project in their community in honor of James M. Stewart.  </a:t>
            </a:r>
            <a:r>
              <a:rPr lang="en-US" b="1" i="0" dirty="0" smtClean="0">
                <a:solidFill>
                  <a:srgbClr val="303030"/>
                </a:solidFill>
                <a:effectLst/>
                <a:latin typeface="Roboto"/>
              </a:rPr>
              <a:t>The scout cannot purchase the medal and patch before completing the work first.</a:t>
            </a:r>
            <a:endParaRPr lang="en-US" dirty="0"/>
          </a:p>
        </p:txBody>
      </p:sp>
    </p:spTree>
    <p:extLst>
      <p:ext uri="{BB962C8B-B14F-4D97-AF65-F5344CB8AC3E}">
        <p14:creationId xmlns:p14="http://schemas.microsoft.com/office/powerpoint/2010/main" val="1730080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5328" t="19788" r="35533" b="14540"/>
          <a:stretch/>
        </p:blipFill>
        <p:spPr>
          <a:xfrm>
            <a:off x="521490" y="518614"/>
            <a:ext cx="4514534" cy="5720580"/>
          </a:xfrm>
          <a:prstGeom prst="rect">
            <a:avLst/>
          </a:prstGeom>
          <a:ln>
            <a:solidFill>
              <a:schemeClr val="tx1"/>
            </a:solidFill>
          </a:ln>
        </p:spPr>
      </p:pic>
      <p:sp>
        <p:nvSpPr>
          <p:cNvPr id="3" name="Rectangle 2"/>
          <p:cNvSpPr/>
          <p:nvPr/>
        </p:nvSpPr>
        <p:spPr>
          <a:xfrm>
            <a:off x="5422711" y="1196664"/>
            <a:ext cx="6096000" cy="3877985"/>
          </a:xfrm>
          <a:prstGeom prst="rect">
            <a:avLst/>
          </a:prstGeom>
        </p:spPr>
        <p:txBody>
          <a:bodyPr>
            <a:spAutoFit/>
          </a:bodyPr>
          <a:lstStyle/>
          <a:p>
            <a:pPr algn="ctr"/>
            <a:r>
              <a:rPr lang="en-US" sz="2400" b="1" i="0" u="sng" dirty="0" smtClean="0">
                <a:solidFill>
                  <a:srgbClr val="303030"/>
                </a:solidFill>
                <a:effectLst/>
                <a:latin typeface="Roboto"/>
              </a:rPr>
              <a:t>Requirements</a:t>
            </a:r>
          </a:p>
          <a:p>
            <a:pPr algn="ctr"/>
            <a:endParaRPr lang="en-US" sz="2400" b="1" i="0" u="sng" dirty="0" smtClean="0">
              <a:solidFill>
                <a:srgbClr val="303030"/>
              </a:solidFill>
              <a:effectLst/>
              <a:latin typeface="Roboto"/>
            </a:endParaRPr>
          </a:p>
          <a:p>
            <a:pPr marL="285750" indent="-285750">
              <a:buFont typeface="Arial" panose="020B0604020202020204" pitchFamily="34" charset="0"/>
              <a:buChar char="•"/>
            </a:pPr>
            <a:r>
              <a:rPr lang="en-US" b="0" i="0" dirty="0" smtClean="0">
                <a:solidFill>
                  <a:srgbClr val="303030"/>
                </a:solidFill>
                <a:effectLst/>
                <a:latin typeface="Roboto"/>
              </a:rPr>
              <a:t>Read the Book</a:t>
            </a:r>
          </a:p>
          <a:p>
            <a:pPr marL="285750" indent="-285750">
              <a:buFont typeface="Arial" panose="020B0604020202020204" pitchFamily="34" charset="0"/>
              <a:buChar char="•"/>
            </a:pPr>
            <a:r>
              <a:rPr lang="en-US" b="0" i="0" dirty="0" smtClean="0">
                <a:solidFill>
                  <a:srgbClr val="303030"/>
                </a:solidFill>
                <a:effectLst/>
                <a:latin typeface="Roboto"/>
              </a:rPr>
              <a:t>Take quiz, </a:t>
            </a:r>
          </a:p>
          <a:p>
            <a:pPr marL="285750" indent="-285750">
              <a:buFont typeface="Arial" panose="020B0604020202020204" pitchFamily="34" charset="0"/>
              <a:buChar char="•"/>
            </a:pPr>
            <a:r>
              <a:rPr lang="en-US" dirty="0" smtClean="0">
                <a:solidFill>
                  <a:srgbClr val="303030"/>
                </a:solidFill>
                <a:latin typeface="Roboto"/>
              </a:rPr>
              <a:t>Write </a:t>
            </a:r>
            <a:r>
              <a:rPr lang="en-US" b="0" i="0" dirty="0" smtClean="0">
                <a:solidFill>
                  <a:srgbClr val="303030"/>
                </a:solidFill>
                <a:effectLst/>
                <a:latin typeface="Roboto"/>
              </a:rPr>
              <a:t>500-word essay </a:t>
            </a:r>
          </a:p>
          <a:p>
            <a:pPr marL="285750" indent="-285750">
              <a:buFont typeface="Arial" panose="020B0604020202020204" pitchFamily="34" charset="0"/>
              <a:buChar char="•"/>
            </a:pPr>
            <a:r>
              <a:rPr lang="en-US" dirty="0" smtClean="0">
                <a:solidFill>
                  <a:srgbClr val="303030"/>
                </a:solidFill>
                <a:latin typeface="Roboto"/>
              </a:rPr>
              <a:t>Do a good citizen project in the name of Jimmy Stewart</a:t>
            </a:r>
          </a:p>
          <a:p>
            <a:endParaRPr lang="en-US" b="0" i="0" dirty="0">
              <a:solidFill>
                <a:srgbClr val="303030"/>
              </a:solidFill>
              <a:effectLst/>
              <a:latin typeface="Roboto"/>
            </a:endParaRPr>
          </a:p>
          <a:p>
            <a:endParaRPr lang="en-US" b="0" i="0" dirty="0" smtClean="0">
              <a:solidFill>
                <a:srgbClr val="303030"/>
              </a:solidFill>
              <a:effectLst/>
              <a:latin typeface="Roboto"/>
            </a:endParaRPr>
          </a:p>
          <a:p>
            <a:r>
              <a:rPr lang="en-US" b="0" i="0" dirty="0" smtClean="0">
                <a:solidFill>
                  <a:srgbClr val="303030"/>
                </a:solidFill>
                <a:effectLst/>
                <a:latin typeface="Roboto"/>
              </a:rPr>
              <a:t>After being approved by a local Scouting Representative, you will be notified, and your patch and /or medal will then be sent.  </a:t>
            </a:r>
          </a:p>
          <a:p>
            <a:endParaRPr lang="en-US" dirty="0">
              <a:solidFill>
                <a:srgbClr val="303030"/>
              </a:solidFill>
              <a:latin typeface="Roboto"/>
            </a:endParaRPr>
          </a:p>
          <a:p>
            <a:r>
              <a:rPr lang="en-US" b="0" i="0" dirty="0" smtClean="0">
                <a:solidFill>
                  <a:srgbClr val="303030"/>
                </a:solidFill>
                <a:effectLst/>
                <a:latin typeface="Roboto"/>
              </a:rPr>
              <a:t>Receive Patch + Medal</a:t>
            </a:r>
            <a:endParaRPr lang="en-US" dirty="0"/>
          </a:p>
        </p:txBody>
      </p:sp>
    </p:spTree>
    <p:extLst>
      <p:ext uri="{BB962C8B-B14F-4D97-AF65-F5344CB8AC3E}">
        <p14:creationId xmlns:p14="http://schemas.microsoft.com/office/powerpoint/2010/main" val="25482412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ow to Build A Little Free Library - At Charlotte's Hous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3347" y="497304"/>
            <a:ext cx="2935706" cy="521572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3"/>
          <a:srcRect l="14860" t="23080" r="20040" b="5867"/>
          <a:stretch/>
        </p:blipFill>
        <p:spPr>
          <a:xfrm>
            <a:off x="3540735" y="497304"/>
            <a:ext cx="8078095" cy="4957012"/>
          </a:xfrm>
          <a:prstGeom prst="rect">
            <a:avLst/>
          </a:prstGeom>
        </p:spPr>
      </p:pic>
      <p:pic>
        <p:nvPicPr>
          <p:cNvPr id="3076" name="Picture 4" descr="Elementary Librari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35660" y="4788568"/>
            <a:ext cx="2381250" cy="1600200"/>
          </a:xfrm>
          <a:prstGeom prst="rect">
            <a:avLst/>
          </a:prstGeom>
          <a:noFill/>
          <a:extLst>
            <a:ext uri="{909E8E84-426E-40DD-AFC4-6F175D3DCCD1}">
              <a14:hiddenFill xmlns:a14="http://schemas.microsoft.com/office/drawing/2010/main">
                <a:solidFill>
                  <a:srgbClr val="FFFFFF"/>
                </a:solidFill>
              </a14:hiddenFill>
            </a:ext>
          </a:extLst>
        </p:spPr>
      </p:pic>
      <p:sp>
        <p:nvSpPr>
          <p:cNvPr id="3" name="5-Point Star 2"/>
          <p:cNvSpPr/>
          <p:nvPr/>
        </p:nvSpPr>
        <p:spPr>
          <a:xfrm>
            <a:off x="7828546" y="2310063"/>
            <a:ext cx="256673" cy="320842"/>
          </a:xfrm>
          <a:prstGeom prst="star5">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8341894" y="797185"/>
            <a:ext cx="3096127" cy="923330"/>
          </a:xfrm>
          <a:prstGeom prst="rect">
            <a:avLst/>
          </a:prstGeom>
          <a:solidFill>
            <a:srgbClr val="FFFF00"/>
          </a:solidFill>
          <a:ln>
            <a:solidFill>
              <a:schemeClr val="tx1"/>
            </a:solidFill>
          </a:ln>
        </p:spPr>
        <p:txBody>
          <a:bodyPr wrap="square">
            <a:spAutoFit/>
          </a:bodyPr>
          <a:lstStyle/>
          <a:p>
            <a:pPr algn="ctr"/>
            <a:r>
              <a:rPr lang="en-US" b="1" i="0" dirty="0" smtClean="0">
                <a:solidFill>
                  <a:srgbClr val="000000"/>
                </a:solidFill>
                <a:effectLst/>
                <a:latin typeface="Poppins"/>
              </a:rPr>
              <a:t>Oak and Lilly Academy</a:t>
            </a:r>
            <a:endParaRPr lang="en-US" b="0" i="0" dirty="0" smtClean="0">
              <a:solidFill>
                <a:srgbClr val="FFFFFF"/>
              </a:solidFill>
              <a:effectLst/>
              <a:latin typeface="Poppins"/>
            </a:endParaRPr>
          </a:p>
          <a:p>
            <a:pPr algn="ctr"/>
            <a:r>
              <a:rPr lang="en-US" b="0" i="0" dirty="0" smtClean="0">
                <a:solidFill>
                  <a:srgbClr val="000000"/>
                </a:solidFill>
                <a:effectLst/>
                <a:latin typeface="Poppins"/>
              </a:rPr>
              <a:t>6801 BRIDGEWAY DRIVE,</a:t>
            </a:r>
          </a:p>
          <a:p>
            <a:pPr algn="ctr"/>
            <a:r>
              <a:rPr lang="en-US" b="0" i="0" dirty="0" smtClean="0">
                <a:solidFill>
                  <a:srgbClr val="000000"/>
                </a:solidFill>
                <a:effectLst/>
                <a:latin typeface="Poppins"/>
              </a:rPr>
              <a:t>SUFFOLK, VA 23435</a:t>
            </a:r>
            <a:endParaRPr lang="en-US" b="0" i="0" dirty="0">
              <a:solidFill>
                <a:srgbClr val="FFFFFF"/>
              </a:solidFill>
              <a:effectLst/>
              <a:latin typeface="Poppins"/>
            </a:endParaRPr>
          </a:p>
        </p:txBody>
      </p:sp>
      <p:sp>
        <p:nvSpPr>
          <p:cNvPr id="6" name="Rectangle 5"/>
          <p:cNvSpPr/>
          <p:nvPr/>
        </p:nvSpPr>
        <p:spPr>
          <a:xfrm>
            <a:off x="5793395" y="5754197"/>
            <a:ext cx="5878532" cy="369332"/>
          </a:xfrm>
          <a:prstGeom prst="rect">
            <a:avLst/>
          </a:prstGeom>
        </p:spPr>
        <p:txBody>
          <a:bodyPr wrap="none">
            <a:spAutoFit/>
          </a:bodyPr>
          <a:lstStyle/>
          <a:p>
            <a:r>
              <a:rPr lang="en-US" b="1" i="1" dirty="0" smtClean="0">
                <a:solidFill>
                  <a:srgbClr val="303030"/>
                </a:solidFill>
                <a:latin typeface="Roboto"/>
              </a:rPr>
              <a:t>a good citizen project in the name of Jimmy Stewart</a:t>
            </a:r>
            <a:endParaRPr lang="en-US" b="1" i="1" dirty="0"/>
          </a:p>
        </p:txBody>
      </p:sp>
    </p:spTree>
    <p:extLst>
      <p:ext uri="{BB962C8B-B14F-4D97-AF65-F5344CB8AC3E}">
        <p14:creationId xmlns:p14="http://schemas.microsoft.com/office/powerpoint/2010/main" val="345338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44205" t="16503" r="23368" b="7181"/>
          <a:stretch/>
        </p:blipFill>
        <p:spPr>
          <a:xfrm rot="16200000">
            <a:off x="1373594" y="-555448"/>
            <a:ext cx="6067949" cy="8029073"/>
          </a:xfrm>
          <a:prstGeom prst="rect">
            <a:avLst/>
          </a:prstGeom>
          <a:ln>
            <a:solidFill>
              <a:schemeClr val="tx1"/>
            </a:solidFill>
          </a:ln>
        </p:spPr>
      </p:pic>
      <p:sp>
        <p:nvSpPr>
          <p:cNvPr id="3" name="TextBox 2"/>
          <p:cNvSpPr txBox="1"/>
          <p:nvPr/>
        </p:nvSpPr>
        <p:spPr>
          <a:xfrm>
            <a:off x="9416715" y="2775285"/>
            <a:ext cx="1391728" cy="369332"/>
          </a:xfrm>
          <a:prstGeom prst="rect">
            <a:avLst/>
          </a:prstGeom>
          <a:noFill/>
        </p:spPr>
        <p:txBody>
          <a:bodyPr wrap="none" rtlCol="0">
            <a:spAutoFit/>
          </a:bodyPr>
          <a:lstStyle/>
          <a:p>
            <a:r>
              <a:rPr lang="en-US" dirty="0" smtClean="0"/>
              <a:t>On-Line Quiz</a:t>
            </a:r>
            <a:endParaRPr lang="en-US" dirty="0"/>
          </a:p>
        </p:txBody>
      </p:sp>
    </p:spTree>
    <p:extLst>
      <p:ext uri="{BB962C8B-B14F-4D97-AF65-F5344CB8AC3E}">
        <p14:creationId xmlns:p14="http://schemas.microsoft.com/office/powerpoint/2010/main" val="4128548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rotWithShape="1">
          <a:blip r:embed="rId2"/>
          <a:srcRect l="46598" t="19209" r="24255" b="13154"/>
          <a:stretch/>
        </p:blipFill>
        <p:spPr bwMode="auto">
          <a:xfrm rot="16200000">
            <a:off x="1558099" y="-655711"/>
            <a:ext cx="6037413" cy="8107696"/>
          </a:xfrm>
          <a:prstGeom prst="rect">
            <a:avLst/>
          </a:prstGeom>
          <a:ln>
            <a:noFill/>
          </a:ln>
          <a:extLst>
            <a:ext uri="{53640926-AAD7-44D8-BBD7-CCE9431645EC}">
              <a14:shadowObscured xmlns:a14="http://schemas.microsoft.com/office/drawing/2010/main"/>
            </a:ext>
          </a:extLst>
        </p:spPr>
      </p:pic>
      <p:sp>
        <p:nvSpPr>
          <p:cNvPr id="3" name="TextBox 2"/>
          <p:cNvSpPr txBox="1"/>
          <p:nvPr/>
        </p:nvSpPr>
        <p:spPr>
          <a:xfrm>
            <a:off x="9183310" y="2751806"/>
            <a:ext cx="1409361" cy="646331"/>
          </a:xfrm>
          <a:prstGeom prst="rect">
            <a:avLst/>
          </a:prstGeom>
          <a:noFill/>
        </p:spPr>
        <p:txBody>
          <a:bodyPr wrap="none" rtlCol="0">
            <a:spAutoFit/>
          </a:bodyPr>
          <a:lstStyle/>
          <a:p>
            <a:pPr algn="ctr"/>
            <a:r>
              <a:rPr lang="en-US" b="1" dirty="0" smtClean="0"/>
              <a:t>On-Line Quiz</a:t>
            </a:r>
          </a:p>
          <a:p>
            <a:pPr algn="ctr"/>
            <a:r>
              <a:rPr lang="en-US" b="1" dirty="0" smtClean="0"/>
              <a:t>Answered</a:t>
            </a:r>
            <a:endParaRPr lang="en-US" b="1" dirty="0"/>
          </a:p>
        </p:txBody>
      </p:sp>
    </p:spTree>
    <p:extLst>
      <p:ext uri="{BB962C8B-B14F-4D97-AF65-F5344CB8AC3E}">
        <p14:creationId xmlns:p14="http://schemas.microsoft.com/office/powerpoint/2010/main" val="15536215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36807" t="23465" r="36314" b="14254"/>
          <a:stretch/>
        </p:blipFill>
        <p:spPr>
          <a:xfrm rot="16200000">
            <a:off x="3075339" y="-460477"/>
            <a:ext cx="6009238" cy="7828548"/>
          </a:xfrm>
          <a:prstGeom prst="rect">
            <a:avLst/>
          </a:prstGeom>
          <a:ln>
            <a:solidFill>
              <a:schemeClr val="tx1"/>
            </a:solidFill>
          </a:ln>
        </p:spPr>
      </p:pic>
      <p:sp>
        <p:nvSpPr>
          <p:cNvPr id="4" name="TextBox 3"/>
          <p:cNvSpPr txBox="1"/>
          <p:nvPr/>
        </p:nvSpPr>
        <p:spPr>
          <a:xfrm>
            <a:off x="10266946" y="3453796"/>
            <a:ext cx="686919" cy="369332"/>
          </a:xfrm>
          <a:prstGeom prst="rect">
            <a:avLst/>
          </a:prstGeom>
          <a:noFill/>
        </p:spPr>
        <p:txBody>
          <a:bodyPr wrap="none" rtlCol="0">
            <a:spAutoFit/>
          </a:bodyPr>
          <a:lstStyle/>
          <a:p>
            <a:r>
              <a:rPr lang="en-US" dirty="0" smtClean="0"/>
              <a:t>Essay</a:t>
            </a:r>
            <a:endParaRPr lang="en-US" dirty="0"/>
          </a:p>
        </p:txBody>
      </p:sp>
    </p:spTree>
    <p:extLst>
      <p:ext uri="{BB962C8B-B14F-4D97-AF65-F5344CB8AC3E}">
        <p14:creationId xmlns:p14="http://schemas.microsoft.com/office/powerpoint/2010/main" val="293810789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221</Words>
  <Application>Microsoft Office PowerPoint</Application>
  <PresentationFormat>Widescreen</PresentationFormat>
  <Paragraphs>22</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Calibri Light</vt:lpstr>
      <vt:lpstr>Poppins</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mollie bertrand</dc:creator>
  <cp:lastModifiedBy>mollie bertrand</cp:lastModifiedBy>
  <cp:revision>3</cp:revision>
  <dcterms:created xsi:type="dcterms:W3CDTF">2026-03-11T02:02:37Z</dcterms:created>
  <dcterms:modified xsi:type="dcterms:W3CDTF">2026-03-11T02:19:18Z</dcterms:modified>
</cp:coreProperties>
</file>