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300" r:id="rId4"/>
    <p:sldId id="301" r:id="rId5"/>
    <p:sldId id="302" r:id="rId6"/>
    <p:sldId id="303" r:id="rId7"/>
    <p:sldId id="304" r:id="rId8"/>
    <p:sldId id="305" r:id="rId9"/>
    <p:sldId id="306" r:id="rId10"/>
    <p:sldId id="307" r:id="rId11"/>
    <p:sldId id="30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40" d="100"/>
          <a:sy n="40" d="100"/>
        </p:scale>
        <p:origin x="1818" y="738"/>
      </p:cViewPr>
      <p:guideLst/>
    </p:cSldViewPr>
  </p:slideViewPr>
  <p:notesTextViewPr>
    <p:cViewPr>
      <p:scale>
        <a:sx n="1" d="1"/>
        <a:sy n="1" d="1"/>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A15095E-2DBE-4B21-B55A-7A658DE70DB3}" type="datetimeFigureOut">
              <a:rPr lang="en-US" smtClean="0"/>
              <a:t>12/25/2025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4176216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15095E-2DBE-4B21-B55A-7A658DE70DB3}" type="datetimeFigureOut">
              <a:rPr lang="en-US" smtClean="0"/>
              <a:t>12/25/2025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10570550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15095E-2DBE-4B21-B55A-7A658DE70DB3}" type="datetimeFigureOut">
              <a:rPr lang="en-US" smtClean="0"/>
              <a:t>12/25/2025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3949478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A15095E-2DBE-4B21-B55A-7A658DE70DB3}" type="datetimeFigureOut">
              <a:rPr lang="en-US" smtClean="0"/>
              <a:t>12/25/2025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3722448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A15095E-2DBE-4B21-B55A-7A658DE70DB3}" type="datetimeFigureOut">
              <a:rPr lang="en-US" smtClean="0"/>
              <a:t>12/25/2025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704414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A15095E-2DBE-4B21-B55A-7A658DE70DB3}" type="datetimeFigureOut">
              <a:rPr lang="en-US" smtClean="0"/>
              <a:t>12/25/2025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3816023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A15095E-2DBE-4B21-B55A-7A658DE70DB3}" type="datetimeFigureOut">
              <a:rPr lang="en-US" smtClean="0"/>
              <a:t>12/25/2025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1952029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A15095E-2DBE-4B21-B55A-7A658DE70DB3}" type="datetimeFigureOut">
              <a:rPr lang="en-US" smtClean="0"/>
              <a:t>12/25/2025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762363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15095E-2DBE-4B21-B55A-7A658DE70DB3}" type="datetimeFigureOut">
              <a:rPr lang="en-US" smtClean="0"/>
              <a:t>12/25/2025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4090100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15095E-2DBE-4B21-B55A-7A658DE70DB3}" type="datetimeFigureOut">
              <a:rPr lang="en-US" smtClean="0"/>
              <a:t>12/25/2025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3634721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A15095E-2DBE-4B21-B55A-7A658DE70DB3}" type="datetimeFigureOut">
              <a:rPr lang="en-US" smtClean="0"/>
              <a:t>12/25/2025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D2F419-EF2D-47E4-9EA1-362E0165685B}" type="slidenum">
              <a:rPr lang="en-US" smtClean="0"/>
              <a:t>‹#›</a:t>
            </a:fld>
            <a:endParaRPr lang="en-US"/>
          </a:p>
        </p:txBody>
      </p:sp>
    </p:spTree>
    <p:extLst>
      <p:ext uri="{BB962C8B-B14F-4D97-AF65-F5344CB8AC3E}">
        <p14:creationId xmlns:p14="http://schemas.microsoft.com/office/powerpoint/2010/main" val="2946849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15095E-2DBE-4B21-B55A-7A658DE70DB3}" type="datetimeFigureOut">
              <a:rPr lang="en-US" smtClean="0"/>
              <a:t>12/25/2025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D2F419-EF2D-47E4-9EA1-362E0165685B}" type="slidenum">
              <a:rPr lang="en-US" smtClean="0"/>
              <a:t>‹#›</a:t>
            </a:fld>
            <a:endParaRPr lang="en-US"/>
          </a:p>
        </p:txBody>
      </p:sp>
      <p:sp>
        <p:nvSpPr>
          <p:cNvPr id="7" name="Rectangle 6"/>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Oceanography"/>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20855" y="5455303"/>
            <a:ext cx="1260475" cy="1260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1549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36924" y="1752703"/>
            <a:ext cx="7490012" cy="584775"/>
          </a:xfrm>
          <a:prstGeom prst="rect">
            <a:avLst/>
          </a:prstGeom>
        </p:spPr>
        <p:txBody>
          <a:bodyPr wrap="square">
            <a:spAutoFit/>
          </a:bodyPr>
          <a:lstStyle/>
          <a:p>
            <a:r>
              <a:rPr lang="en-US" sz="3200" b="1" dirty="0" smtClean="0"/>
              <a:t>Oceanography Merit </a:t>
            </a:r>
            <a:r>
              <a:rPr lang="en-US" sz="3200" b="1" dirty="0"/>
              <a:t>Badge</a:t>
            </a:r>
          </a:p>
        </p:txBody>
      </p:sp>
      <p:sp>
        <p:nvSpPr>
          <p:cNvPr id="5" name="TextBox 4"/>
          <p:cNvSpPr txBox="1"/>
          <p:nvPr/>
        </p:nvSpPr>
        <p:spPr>
          <a:xfrm>
            <a:off x="596120" y="6234699"/>
            <a:ext cx="4351961" cy="369332"/>
          </a:xfrm>
          <a:prstGeom prst="rect">
            <a:avLst/>
          </a:prstGeom>
          <a:solidFill>
            <a:schemeClr val="accent6">
              <a:lumMod val="40000"/>
              <a:lumOff val="60000"/>
            </a:schemeClr>
          </a:solidFill>
          <a:ln>
            <a:solidFill>
              <a:schemeClr val="tx1"/>
            </a:solidFill>
          </a:ln>
          <a:scene3d>
            <a:camera prst="orthographicFront"/>
            <a:lightRig rig="threePt" dir="t"/>
          </a:scene3d>
          <a:sp3d>
            <a:bevelT/>
          </a:sp3d>
        </p:spPr>
        <p:txBody>
          <a:bodyPr wrap="none" rtlCol="0">
            <a:spAutoFit/>
          </a:bodyPr>
          <a:lstStyle/>
          <a:p>
            <a:r>
              <a:rPr lang="en-US" b="1" dirty="0" smtClean="0"/>
              <a:t>POC </a:t>
            </a:r>
            <a:r>
              <a:rPr lang="en-US" b="1" dirty="0" smtClean="0"/>
              <a:t>Mr</a:t>
            </a:r>
            <a:r>
              <a:rPr lang="en-US" b="1" dirty="0" smtClean="0"/>
              <a:t>. Robert Bertrand: cell: 910.9160755</a:t>
            </a:r>
            <a:endParaRPr lang="en-US" b="1" dirty="0"/>
          </a:p>
        </p:txBody>
      </p:sp>
      <p:sp>
        <p:nvSpPr>
          <p:cNvPr id="6" name="TextBox 5"/>
          <p:cNvSpPr txBox="1"/>
          <p:nvPr/>
        </p:nvSpPr>
        <p:spPr>
          <a:xfrm>
            <a:off x="4593873" y="3601259"/>
            <a:ext cx="4120095" cy="369332"/>
          </a:xfrm>
          <a:prstGeom prst="rect">
            <a:avLst/>
          </a:prstGeom>
          <a:solidFill>
            <a:schemeClr val="accent1">
              <a:lumMod val="40000"/>
              <a:lumOff val="60000"/>
            </a:schemeClr>
          </a:solidFill>
          <a:ln>
            <a:solidFill>
              <a:schemeClr val="tx1"/>
            </a:solidFill>
          </a:ln>
          <a:scene3d>
            <a:camera prst="orthographicFront"/>
            <a:lightRig rig="threePt" dir="t"/>
          </a:scene3d>
          <a:sp3d>
            <a:bevelT/>
          </a:sp3d>
        </p:spPr>
        <p:txBody>
          <a:bodyPr wrap="square" rtlCol="0">
            <a:spAutoFit/>
          </a:bodyPr>
          <a:lstStyle/>
          <a:p>
            <a:r>
              <a:rPr lang="en-US" b="1" u="sng" dirty="0" smtClean="0"/>
              <a:t>Merit Badge </a:t>
            </a:r>
            <a:r>
              <a:rPr lang="en-US" b="1" u="sng" dirty="0" smtClean="0"/>
              <a:t>Counselor: XXXXXXX</a:t>
            </a:r>
            <a:endParaRPr lang="en-US" b="1" dirty="0" smtClean="0"/>
          </a:p>
        </p:txBody>
      </p:sp>
      <p:pic>
        <p:nvPicPr>
          <p:cNvPr id="2056" name="Picture 8" descr="https://www.scouting.org/wp-content/uploads/2022/12/oceanography_MB_pamphle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8525" y="3377199"/>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7381930" y="539389"/>
            <a:ext cx="4511813" cy="369332"/>
          </a:xfrm>
          <a:prstGeom prst="rect">
            <a:avLst/>
          </a:prstGeom>
          <a:solidFill>
            <a:srgbClr val="FFFF00"/>
          </a:solidFill>
          <a:ln>
            <a:solidFill>
              <a:schemeClr val="tx1"/>
            </a:solidFill>
          </a:ln>
          <a:scene3d>
            <a:camera prst="orthographicFront"/>
            <a:lightRig rig="threePt" dir="t"/>
          </a:scene3d>
          <a:sp3d>
            <a:bevelT/>
          </a:sp3d>
        </p:spPr>
        <p:txBody>
          <a:bodyPr wrap="none" rtlCol="0">
            <a:spAutoFit/>
          </a:bodyPr>
          <a:lstStyle/>
          <a:p>
            <a:r>
              <a:rPr lang="en-US" b="1" dirty="0" smtClean="0"/>
              <a:t>POC Scout Ryan </a:t>
            </a:r>
            <a:r>
              <a:rPr lang="en-US" b="1" dirty="0" smtClean="0"/>
              <a:t>Bertrand</a:t>
            </a:r>
            <a:r>
              <a:rPr lang="en-US" b="1" dirty="0" smtClean="0"/>
              <a:t>: cell: 910.9160755</a:t>
            </a:r>
            <a:endParaRPr lang="en-US" b="1" dirty="0"/>
          </a:p>
        </p:txBody>
      </p:sp>
    </p:spTree>
    <p:extLst>
      <p:ext uri="{BB962C8B-B14F-4D97-AF65-F5344CB8AC3E}">
        <p14:creationId xmlns:p14="http://schemas.microsoft.com/office/powerpoint/2010/main" val="26917166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221" y="391716"/>
            <a:ext cx="11257429" cy="1169551"/>
          </a:xfrm>
          <a:prstGeom prst="rect">
            <a:avLst/>
          </a:prstGeom>
        </p:spPr>
        <p:txBody>
          <a:bodyPr wrap="square">
            <a:spAutoFit/>
          </a:bodyPr>
          <a:lstStyle/>
          <a:p>
            <a:endParaRPr lang="en-US" sz="1400" dirty="0"/>
          </a:p>
          <a:p>
            <a:r>
              <a:rPr lang="en-US" sz="1400" b="1" dirty="0"/>
              <a:t>8. Do ONE of the following:</a:t>
            </a:r>
          </a:p>
          <a:p>
            <a:r>
              <a:rPr lang="en-US" sz="1400" i="1" dirty="0" smtClean="0">
                <a:solidFill>
                  <a:srgbClr val="FF0000"/>
                </a:solidFill>
              </a:rPr>
              <a:t>(</a:t>
            </a:r>
            <a:r>
              <a:rPr lang="en-US" sz="1400" i="1" dirty="0">
                <a:solidFill>
                  <a:srgbClr val="FF0000"/>
                </a:solidFill>
              </a:rPr>
              <a:t>c) Explain to your troop, in a five-minute prepared speech "Why Oceanography Is Important," or describe "Career Opportunities in Oceanography." (Before making your speech, show your speech outline to your counselor for approval</a:t>
            </a:r>
            <a:r>
              <a:rPr lang="en-US" sz="1400" i="1" dirty="0" smtClean="0">
                <a:solidFill>
                  <a:srgbClr val="FF0000"/>
                </a:solidFill>
              </a:rPr>
              <a:t>.)</a:t>
            </a:r>
            <a:endParaRPr lang="en-US" sz="1400" i="1" dirty="0">
              <a:solidFill>
                <a:srgbClr val="FF0000"/>
              </a:solidFill>
            </a:endParaRPr>
          </a:p>
          <a:p>
            <a:endParaRPr lang="en-US" sz="1400" dirty="0"/>
          </a:p>
        </p:txBody>
      </p:sp>
    </p:spTree>
    <p:extLst>
      <p:ext uri="{BB962C8B-B14F-4D97-AF65-F5344CB8AC3E}">
        <p14:creationId xmlns:p14="http://schemas.microsoft.com/office/powerpoint/2010/main" val="19900744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2252" y="512031"/>
            <a:ext cx="11257429" cy="584775"/>
          </a:xfrm>
          <a:prstGeom prst="rect">
            <a:avLst/>
          </a:prstGeom>
        </p:spPr>
        <p:txBody>
          <a:bodyPr wrap="square">
            <a:spAutoFit/>
          </a:bodyPr>
          <a:lstStyle/>
          <a:p>
            <a:r>
              <a:rPr lang="en-US" sz="1600" b="1" dirty="0"/>
              <a:t>9. Describe four methods that marine scientists use to investigate the ocean, underlying geology, and organisms living in the water</a:t>
            </a:r>
          </a:p>
          <a:p>
            <a:endParaRPr lang="en-US" sz="1600" dirty="0"/>
          </a:p>
        </p:txBody>
      </p:sp>
    </p:spTree>
    <p:extLst>
      <p:ext uri="{BB962C8B-B14F-4D97-AF65-F5344CB8AC3E}">
        <p14:creationId xmlns:p14="http://schemas.microsoft.com/office/powerpoint/2010/main" val="2483201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221" y="391716"/>
            <a:ext cx="10384137" cy="6186309"/>
          </a:xfrm>
          <a:prstGeom prst="rect">
            <a:avLst/>
          </a:prstGeom>
        </p:spPr>
        <p:txBody>
          <a:bodyPr wrap="square">
            <a:spAutoFit/>
          </a:bodyPr>
          <a:lstStyle/>
          <a:p>
            <a:r>
              <a:rPr lang="en-US" sz="1200" b="1" dirty="0"/>
              <a:t>1. Name four branches of oceanography. Describe at least five reasons why it is important for people to learn about the oceans.</a:t>
            </a:r>
          </a:p>
          <a:p>
            <a:endParaRPr lang="en-US" sz="1200" b="1" dirty="0" smtClean="0"/>
          </a:p>
          <a:p>
            <a:r>
              <a:rPr lang="en-US" sz="1200" b="1" dirty="0" smtClean="0"/>
              <a:t>2</a:t>
            </a:r>
            <a:r>
              <a:rPr lang="en-US" sz="1200" b="1" dirty="0"/>
              <a:t>. Explain the following terms: salinity, temperature, and density. Describe how these important properties of seawater are measured by an oceanographer. Discuss the circulation and currents of the ocean. Describe the effects of the oceans on weather and climate.</a:t>
            </a:r>
          </a:p>
          <a:p>
            <a:endParaRPr lang="en-US" sz="1200" b="1" dirty="0" smtClean="0"/>
          </a:p>
          <a:p>
            <a:r>
              <a:rPr lang="en-US" sz="1200" b="1" dirty="0" smtClean="0"/>
              <a:t>3</a:t>
            </a:r>
            <a:r>
              <a:rPr lang="en-US" sz="1200" b="1" dirty="0"/>
              <a:t>. Describe the characteristics of ocean waves and do the following:</a:t>
            </a:r>
          </a:p>
          <a:p>
            <a:r>
              <a:rPr lang="en-US" sz="1200" dirty="0"/>
              <a:t>(a) Point out the differences among the storm surge, tsunami, tidal wave, and tidal bore.</a:t>
            </a:r>
          </a:p>
          <a:p>
            <a:r>
              <a:rPr lang="en-US" sz="1200" dirty="0"/>
              <a:t>(b) Explain the difference between sea, swell, and surf.</a:t>
            </a:r>
          </a:p>
          <a:p>
            <a:r>
              <a:rPr lang="en-US" sz="1200" dirty="0"/>
              <a:t>(c) Explain how breakers are formed.</a:t>
            </a:r>
          </a:p>
          <a:p>
            <a:r>
              <a:rPr lang="en-US" sz="1200" dirty="0"/>
              <a:t>(d) Explain what a rip current is, how to avoid them, and what to do if you are caught in one.</a:t>
            </a:r>
          </a:p>
          <a:p>
            <a:endParaRPr lang="en-US" sz="1200" dirty="0"/>
          </a:p>
          <a:p>
            <a:r>
              <a:rPr lang="en-US" sz="1200" b="1" dirty="0"/>
              <a:t>4. Draw a cross-section of underwater topography. Show what is meant by:</a:t>
            </a:r>
          </a:p>
          <a:p>
            <a:r>
              <a:rPr lang="en-US" sz="1200" dirty="0"/>
              <a:t>(a) Continental shelf</a:t>
            </a:r>
          </a:p>
          <a:p>
            <a:r>
              <a:rPr lang="en-US" sz="1200" dirty="0"/>
              <a:t>(b) Continental slope</a:t>
            </a:r>
          </a:p>
          <a:p>
            <a:r>
              <a:rPr lang="en-US" sz="1200" dirty="0"/>
              <a:t>(c) Abyssal plain.</a:t>
            </a:r>
          </a:p>
          <a:p>
            <a:endParaRPr lang="en-US" sz="1200" dirty="0"/>
          </a:p>
          <a:p>
            <a:r>
              <a:rPr lang="en-US" sz="1200" b="1" dirty="0"/>
              <a:t>5. List the main salts, gases, and nutrients in seawater. Describe some important properties of water. Tell how the animals and plants of the ocean affect the chemical composition of seawater. Explain how differences in evaporation and precipitation affect the salt content of the oceans.</a:t>
            </a:r>
          </a:p>
          <a:p>
            <a:endParaRPr lang="en-US" sz="1200" b="1" dirty="0" smtClean="0"/>
          </a:p>
          <a:p>
            <a:r>
              <a:rPr lang="en-US" sz="1200" b="1" dirty="0" smtClean="0"/>
              <a:t>6</a:t>
            </a:r>
            <a:r>
              <a:rPr lang="en-US" sz="1200" b="1" dirty="0"/>
              <a:t>. Describe some of the biologically important properties of seawater. Define benthos, nekton, and plankton. Name some of the plants and animals that make up each of these groups. Describe the place and importance of phytoplankton in the oceanic food chain.</a:t>
            </a:r>
          </a:p>
          <a:p>
            <a:endParaRPr lang="en-US" sz="1200" b="1" dirty="0" smtClean="0"/>
          </a:p>
          <a:p>
            <a:r>
              <a:rPr lang="en-US" sz="1200" b="1" dirty="0" smtClean="0"/>
              <a:t>7</a:t>
            </a:r>
            <a:r>
              <a:rPr lang="en-US" sz="1200" b="1" dirty="0"/>
              <a:t>. Do ONE of the following:</a:t>
            </a:r>
          </a:p>
          <a:p>
            <a:r>
              <a:rPr lang="en-US" sz="1200" b="1" i="1" dirty="0">
                <a:solidFill>
                  <a:srgbClr val="FF0000"/>
                </a:solidFill>
              </a:rPr>
              <a:t>(a) Make a plankton net. Tow the net by a dock, wade with it, hold it in a current, or tow it from a rowboat. Do this for about 20 minutes. Save the sample. Examine it under a microscope or high-power glass. Identify the three most common types of plankton in the sample</a:t>
            </a:r>
            <a:r>
              <a:rPr lang="en-US" sz="1200" b="1" i="1" dirty="0" smtClean="0">
                <a:solidFill>
                  <a:srgbClr val="FF0000"/>
                </a:solidFill>
              </a:rPr>
              <a:t>.</a:t>
            </a:r>
            <a:endParaRPr lang="en-US" sz="1200" b="1" i="1" dirty="0">
              <a:solidFill>
                <a:srgbClr val="FF0000"/>
              </a:solidFill>
            </a:endParaRPr>
          </a:p>
          <a:p>
            <a:r>
              <a:rPr lang="en-US" sz="1200" b="1" i="1" dirty="0">
                <a:solidFill>
                  <a:srgbClr val="FF0000"/>
                </a:solidFill>
              </a:rPr>
              <a:t>(b) Make a series of models (clay or plaster and wood) of a volcanic island. Show the growth of an atoll from a fringing reef through a barrier reef. Describe the Darwinian theory of coral reef formation</a:t>
            </a:r>
            <a:r>
              <a:rPr lang="en-US" sz="1200" dirty="0"/>
              <a:t>.</a:t>
            </a:r>
          </a:p>
          <a:p>
            <a:endParaRPr lang="en-US" sz="1200" dirty="0"/>
          </a:p>
          <a:p>
            <a:r>
              <a:rPr lang="en-US" sz="1200" b="1" dirty="0"/>
              <a:t>8. Do ONE of the following:</a:t>
            </a:r>
          </a:p>
          <a:p>
            <a:r>
              <a:rPr lang="en-US" sz="1200" i="1" dirty="0" smtClean="0">
                <a:solidFill>
                  <a:srgbClr val="FF0000"/>
                </a:solidFill>
              </a:rPr>
              <a:t>(</a:t>
            </a:r>
            <a:r>
              <a:rPr lang="en-US" sz="1200" i="1" dirty="0">
                <a:solidFill>
                  <a:srgbClr val="FF0000"/>
                </a:solidFill>
              </a:rPr>
              <a:t>c) Explain to your troop, in a five-minute prepared speech "Why Oceanography Is Important," or describe "Career Opportunities in Oceanography." (Before making your speech, show your speech outline to your counselor for approval</a:t>
            </a:r>
            <a:r>
              <a:rPr lang="en-US" sz="1200" i="1" dirty="0" smtClean="0">
                <a:solidFill>
                  <a:srgbClr val="FF0000"/>
                </a:solidFill>
              </a:rPr>
              <a:t>.)</a:t>
            </a:r>
            <a:endParaRPr lang="en-US" sz="1200" i="1" dirty="0">
              <a:solidFill>
                <a:srgbClr val="FF0000"/>
              </a:solidFill>
            </a:endParaRPr>
          </a:p>
          <a:p>
            <a:r>
              <a:rPr lang="en-US" sz="1200" b="1" dirty="0"/>
              <a:t>9. Describe four methods that marine scientists use to investigate the ocean, underlying geology, and organisms living in the water</a:t>
            </a:r>
          </a:p>
          <a:p>
            <a:endParaRPr lang="en-US" sz="1200" dirty="0"/>
          </a:p>
        </p:txBody>
      </p:sp>
    </p:spTree>
    <p:extLst>
      <p:ext uri="{BB962C8B-B14F-4D97-AF65-F5344CB8AC3E}">
        <p14:creationId xmlns:p14="http://schemas.microsoft.com/office/powerpoint/2010/main" val="33032362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221" y="391716"/>
            <a:ext cx="11257429" cy="923330"/>
          </a:xfrm>
          <a:prstGeom prst="rect">
            <a:avLst/>
          </a:prstGeom>
        </p:spPr>
        <p:txBody>
          <a:bodyPr wrap="square">
            <a:spAutoFit/>
          </a:bodyPr>
          <a:lstStyle/>
          <a:p>
            <a:r>
              <a:rPr lang="en-US" b="1" dirty="0"/>
              <a:t>1. Name four branches of oceanography. Describe at least five reasons why it is important for people to learn about the oceans.</a:t>
            </a:r>
          </a:p>
          <a:p>
            <a:endParaRPr lang="en-US" b="1" dirty="0" smtClean="0"/>
          </a:p>
        </p:txBody>
      </p:sp>
    </p:spTree>
    <p:extLst>
      <p:ext uri="{BB962C8B-B14F-4D97-AF65-F5344CB8AC3E}">
        <p14:creationId xmlns:p14="http://schemas.microsoft.com/office/powerpoint/2010/main" val="8336147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221" y="391716"/>
            <a:ext cx="11257429" cy="1938992"/>
          </a:xfrm>
          <a:prstGeom prst="rect">
            <a:avLst/>
          </a:prstGeom>
        </p:spPr>
        <p:txBody>
          <a:bodyPr wrap="square">
            <a:spAutoFit/>
          </a:bodyPr>
          <a:lstStyle/>
          <a:p>
            <a:endParaRPr lang="en-US" sz="2000" b="1" dirty="0" smtClean="0"/>
          </a:p>
          <a:p>
            <a:r>
              <a:rPr lang="en-US" sz="2000" b="1" dirty="0" smtClean="0"/>
              <a:t>2</a:t>
            </a:r>
            <a:r>
              <a:rPr lang="en-US" sz="2000" b="1" dirty="0"/>
              <a:t>. Explain the following terms: salinity, temperature, and density. Describe how these important properties of seawater are measured by an oceanographer. Discuss the circulation and currents of the ocean. Describe the effects of the oceans on weather and climate.</a:t>
            </a:r>
          </a:p>
          <a:p>
            <a:endParaRPr lang="en-US" sz="2000" b="1" dirty="0" smtClean="0"/>
          </a:p>
          <a:p>
            <a:endParaRPr lang="en-US" sz="2000" dirty="0"/>
          </a:p>
        </p:txBody>
      </p:sp>
    </p:spTree>
    <p:extLst>
      <p:ext uri="{BB962C8B-B14F-4D97-AF65-F5344CB8AC3E}">
        <p14:creationId xmlns:p14="http://schemas.microsoft.com/office/powerpoint/2010/main" val="13280223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221" y="391716"/>
            <a:ext cx="11257429" cy="2677656"/>
          </a:xfrm>
          <a:prstGeom prst="rect">
            <a:avLst/>
          </a:prstGeom>
        </p:spPr>
        <p:txBody>
          <a:bodyPr wrap="square">
            <a:spAutoFit/>
          </a:bodyPr>
          <a:lstStyle/>
          <a:p>
            <a:endParaRPr lang="en-US" sz="2400" b="1" dirty="0" smtClean="0"/>
          </a:p>
          <a:p>
            <a:r>
              <a:rPr lang="en-US" sz="2400" b="1" dirty="0" smtClean="0"/>
              <a:t>3</a:t>
            </a:r>
            <a:r>
              <a:rPr lang="en-US" sz="2400" b="1" dirty="0"/>
              <a:t>. Describe the characteristics of ocean waves and do the following:</a:t>
            </a:r>
          </a:p>
          <a:p>
            <a:r>
              <a:rPr lang="en-US" sz="2400" dirty="0"/>
              <a:t>(a) Point out the differences among the storm surge, tsunami, tidal wave, and tidal bore.</a:t>
            </a:r>
          </a:p>
          <a:p>
            <a:r>
              <a:rPr lang="en-US" sz="2400" dirty="0"/>
              <a:t>(b) Explain the difference between sea, swell, and surf.</a:t>
            </a:r>
          </a:p>
          <a:p>
            <a:r>
              <a:rPr lang="en-US" sz="2400" dirty="0"/>
              <a:t>(c) Explain how breakers are formed.</a:t>
            </a:r>
          </a:p>
          <a:p>
            <a:r>
              <a:rPr lang="en-US" sz="2400" dirty="0"/>
              <a:t>(d) Explain what a rip current is, how to avoid them, and what to do if you are caught in one</a:t>
            </a:r>
            <a:r>
              <a:rPr lang="en-US" sz="2400" dirty="0" smtClean="0"/>
              <a:t>.</a:t>
            </a:r>
            <a:endParaRPr lang="en-US" sz="2400" dirty="0"/>
          </a:p>
        </p:txBody>
      </p:sp>
    </p:spTree>
    <p:extLst>
      <p:ext uri="{BB962C8B-B14F-4D97-AF65-F5344CB8AC3E}">
        <p14:creationId xmlns:p14="http://schemas.microsoft.com/office/powerpoint/2010/main" val="26690734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221" y="391716"/>
            <a:ext cx="11257429" cy="1954381"/>
          </a:xfrm>
          <a:prstGeom prst="rect">
            <a:avLst/>
          </a:prstGeom>
        </p:spPr>
        <p:txBody>
          <a:bodyPr wrap="square">
            <a:spAutoFit/>
          </a:bodyPr>
          <a:lstStyle/>
          <a:p>
            <a:endParaRPr lang="en-US" sz="2000" dirty="0"/>
          </a:p>
          <a:p>
            <a:r>
              <a:rPr lang="en-US" sz="2000" b="1" dirty="0"/>
              <a:t>4. Draw a cross-section of underwater topography. Show what is meant by:</a:t>
            </a:r>
          </a:p>
          <a:p>
            <a:r>
              <a:rPr lang="en-US" sz="2000" dirty="0"/>
              <a:t>(a) Continental shelf</a:t>
            </a:r>
          </a:p>
          <a:p>
            <a:r>
              <a:rPr lang="en-US" sz="2000" dirty="0"/>
              <a:t>(b) Continental slope</a:t>
            </a:r>
          </a:p>
          <a:p>
            <a:r>
              <a:rPr lang="en-US" sz="2000" dirty="0"/>
              <a:t>(c) Abyssal plain.</a:t>
            </a:r>
          </a:p>
          <a:p>
            <a:endParaRPr lang="en-US" sz="1050" dirty="0"/>
          </a:p>
          <a:p>
            <a:endParaRPr lang="en-US" sz="1050" dirty="0"/>
          </a:p>
        </p:txBody>
      </p:sp>
    </p:spTree>
    <p:extLst>
      <p:ext uri="{BB962C8B-B14F-4D97-AF65-F5344CB8AC3E}">
        <p14:creationId xmlns:p14="http://schemas.microsoft.com/office/powerpoint/2010/main" val="40202979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221" y="391716"/>
            <a:ext cx="11257429" cy="1077218"/>
          </a:xfrm>
          <a:prstGeom prst="rect">
            <a:avLst/>
          </a:prstGeom>
        </p:spPr>
        <p:txBody>
          <a:bodyPr wrap="square">
            <a:spAutoFit/>
          </a:bodyPr>
          <a:lstStyle/>
          <a:p>
            <a:endParaRPr lang="en-US" sz="1600" dirty="0" smtClean="0"/>
          </a:p>
          <a:p>
            <a:r>
              <a:rPr lang="en-US" sz="1600" b="1" dirty="0" smtClean="0"/>
              <a:t>5. List the main salts, gases, and nutrients in seawater. Describe some important properties of water. Tell how the animals and plants of the ocean affect the chemical composition of seawater. Explain how differences in evaporation and precipitation affect the salt content of the oceans.</a:t>
            </a:r>
          </a:p>
        </p:txBody>
      </p:sp>
    </p:spTree>
    <p:extLst>
      <p:ext uri="{BB962C8B-B14F-4D97-AF65-F5344CB8AC3E}">
        <p14:creationId xmlns:p14="http://schemas.microsoft.com/office/powerpoint/2010/main" val="29046435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221" y="391716"/>
            <a:ext cx="11257429" cy="1315745"/>
          </a:xfrm>
          <a:prstGeom prst="rect">
            <a:avLst/>
          </a:prstGeom>
        </p:spPr>
        <p:txBody>
          <a:bodyPr wrap="square">
            <a:spAutoFit/>
          </a:bodyPr>
          <a:lstStyle/>
          <a:p>
            <a:endParaRPr lang="en-US" sz="1050" b="1" dirty="0" smtClean="0"/>
          </a:p>
          <a:p>
            <a:r>
              <a:rPr lang="en-US" sz="1600" b="1" dirty="0" smtClean="0"/>
              <a:t>6</a:t>
            </a:r>
            <a:r>
              <a:rPr lang="en-US" sz="1600" b="1" dirty="0"/>
              <a:t>. Describe some of the biologically important properties of seawater. Define benthos, nekton, and plankton. Name some of the plants and animals that make up each of these groups. Describe the place and importance of phytoplankton in the oceanic food chain.</a:t>
            </a:r>
          </a:p>
          <a:p>
            <a:endParaRPr lang="en-US" sz="1050" b="1" dirty="0" smtClean="0"/>
          </a:p>
          <a:p>
            <a:endParaRPr lang="en-US" sz="1050" dirty="0"/>
          </a:p>
        </p:txBody>
      </p:sp>
    </p:spTree>
    <p:extLst>
      <p:ext uri="{BB962C8B-B14F-4D97-AF65-F5344CB8AC3E}">
        <p14:creationId xmlns:p14="http://schemas.microsoft.com/office/powerpoint/2010/main" val="23447022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0221" y="391716"/>
            <a:ext cx="11257429" cy="2139047"/>
          </a:xfrm>
          <a:prstGeom prst="rect">
            <a:avLst/>
          </a:prstGeom>
        </p:spPr>
        <p:txBody>
          <a:bodyPr wrap="square">
            <a:spAutoFit/>
          </a:bodyPr>
          <a:lstStyle/>
          <a:p>
            <a:endParaRPr lang="en-US" sz="1600" b="1" dirty="0" smtClean="0"/>
          </a:p>
          <a:p>
            <a:r>
              <a:rPr lang="en-US" sz="1600" b="1" dirty="0" smtClean="0"/>
              <a:t>7</a:t>
            </a:r>
            <a:r>
              <a:rPr lang="en-US" sz="1600" b="1" dirty="0"/>
              <a:t>. Do ONE of the following:</a:t>
            </a:r>
          </a:p>
          <a:p>
            <a:r>
              <a:rPr lang="en-US" sz="1600" b="1" i="1" dirty="0">
                <a:solidFill>
                  <a:srgbClr val="FF0000"/>
                </a:solidFill>
              </a:rPr>
              <a:t>(a) Make a plankton net. Tow the net by a dock, wade with it, hold it in a current, or tow it from a rowboat. Do this for about 20 minutes. Save the sample. Examine it under a microscope or high-power glass. Identify the three most common types of plankton in the sample</a:t>
            </a:r>
            <a:r>
              <a:rPr lang="en-US" sz="1600" b="1" i="1" dirty="0" smtClean="0">
                <a:solidFill>
                  <a:srgbClr val="FF0000"/>
                </a:solidFill>
              </a:rPr>
              <a:t>.</a:t>
            </a:r>
            <a:endParaRPr lang="en-US" sz="1600" b="1" i="1" dirty="0">
              <a:solidFill>
                <a:srgbClr val="FF0000"/>
              </a:solidFill>
            </a:endParaRPr>
          </a:p>
          <a:p>
            <a:r>
              <a:rPr lang="en-US" sz="1600" b="1" i="1" dirty="0">
                <a:solidFill>
                  <a:srgbClr val="FF0000"/>
                </a:solidFill>
              </a:rPr>
              <a:t>(b) Make a series of models (clay or plaster and wood) of a volcanic island. Show the growth of an atoll from a fringing reef through a barrier reef. Describe the Darwinian theory of coral reef formation</a:t>
            </a:r>
            <a:r>
              <a:rPr lang="en-US" sz="1600" dirty="0"/>
              <a:t>.</a:t>
            </a:r>
          </a:p>
          <a:p>
            <a:endParaRPr lang="en-US" sz="1050" dirty="0"/>
          </a:p>
          <a:p>
            <a:endParaRPr lang="en-US" sz="1050" dirty="0"/>
          </a:p>
        </p:txBody>
      </p:sp>
    </p:spTree>
    <p:extLst>
      <p:ext uri="{BB962C8B-B14F-4D97-AF65-F5344CB8AC3E}">
        <p14:creationId xmlns:p14="http://schemas.microsoft.com/office/powerpoint/2010/main" val="324470207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10259</TotalTime>
  <Words>45</Words>
  <Application>Microsoft Office PowerPoint</Application>
  <PresentationFormat>Widescreen</PresentationFormat>
  <Paragraphs>56</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41</cp:revision>
  <dcterms:created xsi:type="dcterms:W3CDTF">2025-12-13T02:59:32Z</dcterms:created>
  <dcterms:modified xsi:type="dcterms:W3CDTF">2026-01-01T06:55:59Z</dcterms:modified>
</cp:coreProperties>
</file>