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8" r:id="rId4"/>
    <p:sldId id="279" r:id="rId5"/>
    <p:sldId id="289" r:id="rId6"/>
    <p:sldId id="290" r:id="rId7"/>
    <p:sldId id="291" r:id="rId8"/>
    <p:sldId id="258" r:id="rId9"/>
    <p:sldId id="280" r:id="rId10"/>
    <p:sldId id="281" r:id="rId11"/>
    <p:sldId id="259" r:id="rId12"/>
    <p:sldId id="260" r:id="rId13"/>
    <p:sldId id="282" r:id="rId14"/>
    <p:sldId id="283" r:id="rId15"/>
    <p:sldId id="261" r:id="rId16"/>
    <p:sldId id="262" r:id="rId17"/>
    <p:sldId id="284" r:id="rId18"/>
    <p:sldId id="285" r:id="rId19"/>
    <p:sldId id="263" r:id="rId20"/>
    <p:sldId id="286" r:id="rId21"/>
    <p:sldId id="287" r:id="rId22"/>
    <p:sldId id="265" r:id="rId23"/>
    <p:sldId id="264" r:id="rId24"/>
    <p:sldId id="266" r:id="rId25"/>
    <p:sldId id="272" r:id="rId26"/>
    <p:sldId id="274" r:id="rId27"/>
    <p:sldId id="288" r:id="rId28"/>
    <p:sldId id="268" r:id="rId29"/>
    <p:sldId id="267" r:id="rId30"/>
    <p:sldId id="269" r:id="rId31"/>
    <p:sldId id="273" r:id="rId32"/>
    <p:sldId id="275" r:id="rId33"/>
    <p:sldId id="276" r:id="rId34"/>
    <p:sldId id="277" r:id="rId35"/>
    <p:sldId id="270" r:id="rId36"/>
    <p:sldId id="293" r:id="rId37"/>
    <p:sldId id="271" r:id="rId38"/>
    <p:sldId id="294" r:id="rId39"/>
    <p:sldId id="295" r:id="rId40"/>
    <p:sldId id="292" r:id="rId41"/>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94F360-0BC7-4F4F-95B3-3B0AADB158A5}" v="18" dt="2026-01-31T16:14:51.4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9" d="100"/>
          <a:sy n="49" d="100"/>
        </p:scale>
        <p:origin x="2136" y="42"/>
      </p:cViewPr>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smtClean="0"/>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9BB9728-8FF0-46DB-BC3E-7920F999838A}" type="datetimeFigureOut">
              <a:rPr lang="en-US" smtClean="0"/>
              <a:t>2/13/2026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400429639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9BB9728-8FF0-46DB-BC3E-7920F999838A}" type="datetimeFigureOut">
              <a:rPr lang="en-US" smtClean="0"/>
              <a:t>2/13/2026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829784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9BB9728-8FF0-46DB-BC3E-7920F999838A}" type="datetimeFigureOut">
              <a:rPr lang="en-US" smtClean="0"/>
              <a:t>2/13/2026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1964799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9BB9728-8FF0-46DB-BC3E-7920F999838A}" type="datetimeFigureOut">
              <a:rPr lang="en-US" smtClean="0"/>
              <a:t>2/13/2026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246937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smtClean="0"/>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BB9728-8FF0-46DB-BC3E-7920F999838A}" type="datetimeFigureOut">
              <a:rPr lang="en-US" smtClean="0"/>
              <a:t>2/13/2026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4274565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9BB9728-8FF0-46DB-BC3E-7920F999838A}" type="datetimeFigureOut">
              <a:rPr lang="en-US" smtClean="0"/>
              <a:t>2/13/2026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1475891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smtClean="0"/>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smtClean="0"/>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9BB9728-8FF0-46DB-BC3E-7920F999838A}" type="datetimeFigureOut">
              <a:rPr lang="en-US" smtClean="0"/>
              <a:t>2/13/2026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50119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9BB9728-8FF0-46DB-BC3E-7920F999838A}" type="datetimeFigureOut">
              <a:rPr lang="en-US" smtClean="0"/>
              <a:t>2/13/2026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989282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BB9728-8FF0-46DB-BC3E-7920F999838A}" type="datetimeFigureOut">
              <a:rPr lang="en-US" smtClean="0"/>
              <a:t>2/13/2026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4277767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smtClean="0"/>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BB9728-8FF0-46DB-BC3E-7920F999838A}" type="datetimeFigureOut">
              <a:rPr lang="en-US" smtClean="0"/>
              <a:t>2/13/2026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753199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smtClean="0"/>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BB9728-8FF0-46DB-BC3E-7920F999838A}" type="datetimeFigureOut">
              <a:rPr lang="en-US" smtClean="0"/>
              <a:t>2/13/2026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EF5E34-971A-4C29-A351-FC43906BDF8A}" type="slidenum">
              <a:rPr lang="en-US" smtClean="0"/>
              <a:t>‹#›</a:t>
            </a:fld>
            <a:endParaRPr lang="en-US"/>
          </a:p>
        </p:txBody>
      </p:sp>
    </p:spTree>
    <p:extLst>
      <p:ext uri="{BB962C8B-B14F-4D97-AF65-F5344CB8AC3E}">
        <p14:creationId xmlns:p14="http://schemas.microsoft.com/office/powerpoint/2010/main" val="3336983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F9BB9728-8FF0-46DB-BC3E-7920F999838A}" type="datetimeFigureOut">
              <a:rPr lang="en-US" smtClean="0"/>
              <a:t>2/13/2026</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B5EF5E34-971A-4C29-A351-FC43906BDF8A}" type="slidenum">
              <a:rPr lang="en-US" smtClean="0"/>
              <a:t>‹#›</a:t>
            </a:fld>
            <a:endParaRPr lang="en-US"/>
          </a:p>
        </p:txBody>
      </p:sp>
      <p:sp>
        <p:nvSpPr>
          <p:cNvPr id="7" name="Rectangle 6"/>
          <p:cNvSpPr/>
          <p:nvPr userDrawn="1"/>
        </p:nvSpPr>
        <p:spPr>
          <a:xfrm>
            <a:off x="26102" y="120100"/>
            <a:ext cx="7699896" cy="974814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a:p>
        </p:txBody>
      </p:sp>
      <p:sp>
        <p:nvSpPr>
          <p:cNvPr id="8" name="Rectangle 7"/>
          <p:cNvSpPr/>
          <p:nvPr userDrawn="1"/>
        </p:nvSpPr>
        <p:spPr>
          <a:xfrm>
            <a:off x="119631" y="240482"/>
            <a:ext cx="7533137" cy="9467721"/>
          </a:xfrm>
          <a:prstGeom prst="rect">
            <a:avLst/>
          </a:prstGeom>
          <a:no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48"/>
          </a:p>
        </p:txBody>
      </p:sp>
    </p:spTree>
    <p:extLst>
      <p:ext uri="{BB962C8B-B14F-4D97-AF65-F5344CB8AC3E}">
        <p14:creationId xmlns:p14="http://schemas.microsoft.com/office/powerpoint/2010/main" val="13990950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hyperlink" Target="https://www.scouting.org/awards/awards-central/totin-chip/"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www.scouting.org/awards/awards-central/totin-chip/" TargetMode="External"/><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outing America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905" y="2042808"/>
            <a:ext cx="5678518" cy="436930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08566" y="8249053"/>
            <a:ext cx="6899196" cy="769441"/>
          </a:xfrm>
          <a:prstGeom prst="rect">
            <a:avLst/>
          </a:prstGeom>
          <a:noFill/>
        </p:spPr>
        <p:txBody>
          <a:bodyPr wrap="none" rtlCol="0">
            <a:spAutoFit/>
          </a:bodyPr>
          <a:lstStyle/>
          <a:p>
            <a:r>
              <a:rPr lang="en-US" sz="4400" b="1" dirty="0" smtClean="0"/>
              <a:t>Patrol Leader Ryan Bertrand</a:t>
            </a:r>
            <a:endParaRPr lang="en-US" sz="4400" b="1" dirty="0"/>
          </a:p>
        </p:txBody>
      </p:sp>
    </p:spTree>
    <p:extLst>
      <p:ext uri="{BB962C8B-B14F-4D97-AF65-F5344CB8AC3E}">
        <p14:creationId xmlns:p14="http://schemas.microsoft.com/office/powerpoint/2010/main" val="2266163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a:t>
            </a:r>
            <a:r>
              <a:rPr lang="en-US" sz="2800" b="1" dirty="0" smtClean="0">
                <a:solidFill>
                  <a:srgbClr val="003F87"/>
                </a:solidFill>
                <a:latin typeface="Roboto Slab"/>
              </a:rPr>
              <a:t>Requirements</a:t>
            </a:r>
          </a:p>
          <a:p>
            <a:endParaRPr lang="en-US" sz="2800" b="1" dirty="0">
              <a:solidFill>
                <a:srgbClr val="003F87"/>
              </a:solidFill>
              <a:latin typeface="Roboto Slab"/>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smtClean="0">
              <a:solidFill>
                <a:srgbClr val="212121"/>
              </a:solidFill>
              <a:latin typeface="Roboto" panose="020B0604020202020204" charset="0"/>
            </a:endParaRPr>
          </a:p>
          <a:p>
            <a:r>
              <a:rPr lang="en-US" sz="2400" dirty="0" smtClean="0">
                <a:solidFill>
                  <a:srgbClr val="212121"/>
                </a:solidFill>
                <a:latin typeface="Roboto" panose="020B0604020202020204" charset="0"/>
              </a:rPr>
              <a:t>The </a:t>
            </a:r>
            <a:r>
              <a:rPr lang="en-US" sz="2400" dirty="0">
                <a:solidFill>
                  <a:srgbClr val="212121"/>
                </a:solidFill>
                <a:latin typeface="Roboto" panose="020B0604020202020204" charset="0"/>
              </a:rPr>
              <a:t>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4427977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69776" y="384725"/>
            <a:ext cx="3310906" cy="523220"/>
          </a:xfrm>
          <a:prstGeom prst="rect">
            <a:avLst/>
          </a:prstGeom>
          <a:noFill/>
        </p:spPr>
        <p:txBody>
          <a:bodyPr wrap="none" rtlCol="0">
            <a:spAutoFit/>
          </a:bodyPr>
          <a:lstStyle/>
          <a:p>
            <a:r>
              <a:rPr lang="en-US" sz="2800" b="1" dirty="0" smtClean="0"/>
              <a:t>Scout Lucas </a:t>
            </a:r>
            <a:r>
              <a:rPr lang="en-US" sz="2800" b="1" dirty="0" err="1" smtClean="0"/>
              <a:t>Tonkison</a:t>
            </a:r>
            <a:endParaRPr lang="en-US" sz="2800" b="1" dirty="0"/>
          </a:p>
        </p:txBody>
      </p:sp>
      <p:sp>
        <p:nvSpPr>
          <p:cNvPr id="9" name="TextBox 8"/>
          <p:cNvSpPr txBox="1"/>
          <p:nvPr/>
        </p:nvSpPr>
        <p:spPr>
          <a:xfrm>
            <a:off x="342900" y="1006352"/>
            <a:ext cx="4683718" cy="369332"/>
          </a:xfrm>
          <a:prstGeom prst="rect">
            <a:avLst/>
          </a:prstGeom>
          <a:noFill/>
        </p:spPr>
        <p:txBody>
          <a:bodyPr wrap="none" rtlCol="0">
            <a:spAutoFit/>
          </a:bodyPr>
          <a:lstStyle/>
          <a:p>
            <a:r>
              <a:rPr lang="en-US" dirty="0" smtClean="0"/>
              <a:t>Date Promoted to Scout: __________________</a:t>
            </a:r>
            <a:endParaRPr lang="en-US" dirty="0"/>
          </a:p>
        </p:txBody>
      </p:sp>
      <p:pic>
        <p:nvPicPr>
          <p:cNvPr id="6" name="Picture 5"/>
          <p:cNvPicPr>
            <a:picLocks noChangeAspect="1"/>
          </p:cNvPicPr>
          <p:nvPr/>
        </p:nvPicPr>
        <p:blipFill rotWithShape="1">
          <a:blip r:embed="rId3"/>
          <a:srcRect l="36540" t="24063" r="37212" b="5416"/>
          <a:stretch/>
        </p:blipFill>
        <p:spPr>
          <a:xfrm>
            <a:off x="171450" y="1375683"/>
            <a:ext cx="5562600" cy="8402319"/>
          </a:xfrm>
          <a:prstGeom prst="rect">
            <a:avLst/>
          </a:prstGeom>
        </p:spPr>
      </p:pic>
      <p:sp>
        <p:nvSpPr>
          <p:cNvPr id="12" name="TextBox 11"/>
          <p:cNvSpPr txBox="1"/>
          <p:nvPr/>
        </p:nvSpPr>
        <p:spPr>
          <a:xfrm>
            <a:off x="5468583" y="0"/>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smtClean="0"/>
              <a:t>3-Month Goals: </a:t>
            </a:r>
          </a:p>
          <a:p>
            <a:pPr algn="ctr"/>
            <a:r>
              <a:rPr lang="en-US" sz="1600" b="1" u="sng" dirty="0" smtClean="0"/>
              <a:t>15MAY</a:t>
            </a:r>
          </a:p>
          <a:p>
            <a:r>
              <a:rPr lang="en-US" sz="1600" dirty="0" smtClean="0"/>
              <a:t>(a) </a:t>
            </a:r>
            <a:r>
              <a:rPr lang="en-US" sz="1600" dirty="0" err="1" smtClean="0"/>
              <a:t>Tot’en</a:t>
            </a:r>
            <a:r>
              <a:rPr lang="en-US" sz="1600" dirty="0" smtClean="0"/>
              <a:t> Chit</a:t>
            </a:r>
          </a:p>
          <a:p>
            <a:r>
              <a:rPr lang="en-US" sz="1600" dirty="0" smtClean="0"/>
              <a:t>(b) Fireman Chit</a:t>
            </a:r>
          </a:p>
          <a:p>
            <a:r>
              <a:rPr lang="en-US" sz="1600" dirty="0" smtClean="0"/>
              <a:t>(c) Merit Badges</a:t>
            </a:r>
          </a:p>
          <a:p>
            <a:pPr marL="342900" indent="-342900">
              <a:buAutoNum type="arabicParenR"/>
            </a:pPr>
            <a:r>
              <a:rPr lang="en-US" sz="1600" dirty="0" smtClean="0"/>
              <a:t>________________</a:t>
            </a:r>
          </a:p>
          <a:p>
            <a:pPr marL="342900" indent="-342900">
              <a:buAutoNum type="arabicParenR"/>
            </a:pPr>
            <a:r>
              <a:rPr lang="en-US" sz="1600" dirty="0" smtClean="0"/>
              <a:t>________________</a:t>
            </a:r>
          </a:p>
          <a:p>
            <a:r>
              <a:rPr lang="en-US" sz="1600" dirty="0" smtClean="0"/>
              <a:t>(d) Campouts ______</a:t>
            </a:r>
          </a:p>
          <a:p>
            <a:r>
              <a:rPr lang="en-US" sz="1600" dirty="0" smtClean="0"/>
              <a:t>(e) Service </a:t>
            </a:r>
            <a:r>
              <a:rPr lang="en-US" sz="1600" dirty="0" err="1" smtClean="0"/>
              <a:t>Hrs</a:t>
            </a:r>
            <a:r>
              <a:rPr lang="en-US" sz="1600" dirty="0" smtClean="0"/>
              <a:t> _____</a:t>
            </a:r>
            <a:endParaRPr lang="en-US" sz="1600" dirty="0"/>
          </a:p>
        </p:txBody>
      </p:sp>
      <p:sp>
        <p:nvSpPr>
          <p:cNvPr id="13" name="TextBox 12"/>
          <p:cNvSpPr txBox="1"/>
          <p:nvPr/>
        </p:nvSpPr>
        <p:spPr>
          <a:xfrm>
            <a:off x="5570114" y="2473778"/>
            <a:ext cx="2002471" cy="1569660"/>
          </a:xfrm>
          <a:prstGeom prst="rect">
            <a:avLst/>
          </a:prstGeom>
          <a:solidFill>
            <a:schemeClr val="bg1"/>
          </a:solidFill>
          <a:ln>
            <a:solidFill>
              <a:schemeClr val="tx1"/>
            </a:solidFill>
          </a:ln>
        </p:spPr>
        <p:txBody>
          <a:bodyPr wrap="none" rtlCol="0">
            <a:spAutoFit/>
          </a:bodyPr>
          <a:lstStyle/>
          <a:p>
            <a:pPr algn="ctr"/>
            <a:r>
              <a:rPr lang="en-US" sz="1600" b="1" u="sng" dirty="0" smtClean="0"/>
              <a:t>Scout Camp</a:t>
            </a:r>
          </a:p>
          <a:p>
            <a:r>
              <a:rPr lang="en-US" sz="1600" dirty="0" smtClean="0"/>
              <a:t>(a) _______________</a:t>
            </a:r>
          </a:p>
          <a:p>
            <a:r>
              <a:rPr lang="en-US" sz="1600" dirty="0" smtClean="0"/>
              <a:t>(b) _______________</a:t>
            </a:r>
          </a:p>
          <a:p>
            <a:r>
              <a:rPr lang="en-US" sz="1600" dirty="0" smtClean="0"/>
              <a:t>(c) _______________</a:t>
            </a:r>
          </a:p>
          <a:p>
            <a:r>
              <a:rPr lang="en-US" sz="1600" dirty="0" smtClean="0"/>
              <a:t>(d) Swimming</a:t>
            </a:r>
          </a:p>
          <a:p>
            <a:endParaRPr lang="en-US" sz="1600" dirty="0"/>
          </a:p>
        </p:txBody>
      </p:sp>
    </p:spTree>
    <p:extLst>
      <p:ext uri="{BB962C8B-B14F-4D97-AF65-F5344CB8AC3E}">
        <p14:creationId xmlns:p14="http://schemas.microsoft.com/office/powerpoint/2010/main" val="20442379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40196" y="342900"/>
            <a:ext cx="3310906" cy="523220"/>
          </a:xfrm>
          <a:prstGeom prst="rect">
            <a:avLst/>
          </a:prstGeom>
          <a:noFill/>
        </p:spPr>
        <p:txBody>
          <a:bodyPr wrap="none" rtlCol="0">
            <a:spAutoFit/>
          </a:bodyPr>
          <a:lstStyle/>
          <a:p>
            <a:r>
              <a:rPr lang="en-US" sz="2800" b="1" dirty="0" smtClean="0"/>
              <a:t>Scout Lucas </a:t>
            </a:r>
            <a:r>
              <a:rPr lang="en-US" sz="2800" b="1" dirty="0" err="1" smtClean="0"/>
              <a:t>Tonkison</a:t>
            </a:r>
            <a:endParaRPr lang="en-US" sz="2800" b="1" dirty="0"/>
          </a:p>
        </p:txBody>
      </p:sp>
      <p:pic>
        <p:nvPicPr>
          <p:cNvPr id="4" name="Picture 3"/>
          <p:cNvPicPr>
            <a:picLocks noChangeAspect="1"/>
          </p:cNvPicPr>
          <p:nvPr/>
        </p:nvPicPr>
        <p:blipFill rotWithShape="1">
          <a:blip r:embed="rId2"/>
          <a:srcRect l="37408" t="27344" r="36384" b="6250"/>
          <a:stretch/>
        </p:blipFill>
        <p:spPr>
          <a:xfrm>
            <a:off x="247649" y="866119"/>
            <a:ext cx="6096001" cy="8684245"/>
          </a:xfrm>
          <a:prstGeom prst="rect">
            <a:avLst/>
          </a:prstGeom>
        </p:spPr>
      </p:pic>
    </p:spTree>
    <p:extLst>
      <p:ext uri="{BB962C8B-B14F-4D97-AF65-F5344CB8AC3E}">
        <p14:creationId xmlns:p14="http://schemas.microsoft.com/office/powerpoint/2010/main" val="33452370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r>
              <a:rPr lang="en-US" i="1"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35969604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a:t>
            </a:r>
            <a:r>
              <a:rPr lang="en-US" sz="2800" b="1" dirty="0" smtClean="0">
                <a:solidFill>
                  <a:srgbClr val="003F87"/>
                </a:solidFill>
                <a:latin typeface="Roboto Slab"/>
              </a:rPr>
              <a:t>Requirements</a:t>
            </a:r>
          </a:p>
          <a:p>
            <a:endParaRPr lang="en-US" sz="2800" b="1" dirty="0">
              <a:solidFill>
                <a:srgbClr val="003F87"/>
              </a:solidFill>
              <a:latin typeface="Roboto Slab"/>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smtClean="0">
              <a:solidFill>
                <a:srgbClr val="212121"/>
              </a:solidFill>
              <a:latin typeface="Roboto" panose="020B0604020202020204" charset="0"/>
            </a:endParaRPr>
          </a:p>
          <a:p>
            <a:r>
              <a:rPr lang="en-US" sz="2400" dirty="0" smtClean="0">
                <a:solidFill>
                  <a:srgbClr val="212121"/>
                </a:solidFill>
                <a:latin typeface="Roboto" panose="020B0604020202020204" charset="0"/>
              </a:rPr>
              <a:t>The </a:t>
            </a:r>
            <a:r>
              <a:rPr lang="en-US" sz="2400" dirty="0">
                <a:solidFill>
                  <a:srgbClr val="212121"/>
                </a:solidFill>
                <a:latin typeface="Roboto" panose="020B0604020202020204" charset="0"/>
              </a:rPr>
              <a:t>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29633571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412460" y="372894"/>
            <a:ext cx="2920864" cy="523220"/>
          </a:xfrm>
          <a:prstGeom prst="rect">
            <a:avLst/>
          </a:prstGeom>
          <a:noFill/>
        </p:spPr>
        <p:txBody>
          <a:bodyPr wrap="none" rtlCol="0">
            <a:spAutoFit/>
          </a:bodyPr>
          <a:lstStyle/>
          <a:p>
            <a:r>
              <a:rPr lang="en-US" sz="2800" b="1" dirty="0" smtClean="0"/>
              <a:t>Scout Daniel Ennis</a:t>
            </a:r>
            <a:endParaRPr lang="en-US" sz="2800" b="1" dirty="0"/>
          </a:p>
        </p:txBody>
      </p:sp>
      <p:pic>
        <p:nvPicPr>
          <p:cNvPr id="4" name="Picture 3"/>
          <p:cNvPicPr>
            <a:picLocks noChangeAspect="1"/>
          </p:cNvPicPr>
          <p:nvPr/>
        </p:nvPicPr>
        <p:blipFill rotWithShape="1">
          <a:blip r:embed="rId3"/>
          <a:srcRect l="38696" t="24739" r="37555" b="5730"/>
          <a:stretch/>
        </p:blipFill>
        <p:spPr>
          <a:xfrm>
            <a:off x="342900" y="1319803"/>
            <a:ext cx="4999466" cy="8229578"/>
          </a:xfrm>
          <a:prstGeom prst="rect">
            <a:avLst/>
          </a:prstGeom>
        </p:spPr>
      </p:pic>
      <p:sp>
        <p:nvSpPr>
          <p:cNvPr id="9" name="TextBox 8"/>
          <p:cNvSpPr txBox="1"/>
          <p:nvPr/>
        </p:nvSpPr>
        <p:spPr>
          <a:xfrm>
            <a:off x="342900" y="1006352"/>
            <a:ext cx="4683718" cy="369332"/>
          </a:xfrm>
          <a:prstGeom prst="rect">
            <a:avLst/>
          </a:prstGeom>
          <a:noFill/>
        </p:spPr>
        <p:txBody>
          <a:bodyPr wrap="none" rtlCol="0">
            <a:spAutoFit/>
          </a:bodyPr>
          <a:lstStyle/>
          <a:p>
            <a:r>
              <a:rPr lang="en-US" dirty="0" smtClean="0"/>
              <a:t>Date Promoted to Scout: __________________</a:t>
            </a:r>
            <a:endParaRPr lang="en-US" dirty="0"/>
          </a:p>
        </p:txBody>
      </p:sp>
      <p:sp>
        <p:nvSpPr>
          <p:cNvPr id="7" name="TextBox 6"/>
          <p:cNvSpPr txBox="1"/>
          <p:nvPr/>
        </p:nvSpPr>
        <p:spPr>
          <a:xfrm>
            <a:off x="5468583" y="0"/>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smtClean="0"/>
              <a:t>3-Month Goals: </a:t>
            </a:r>
          </a:p>
          <a:p>
            <a:pPr algn="ctr"/>
            <a:r>
              <a:rPr lang="en-US" sz="1600" b="1" u="sng" dirty="0" smtClean="0"/>
              <a:t>15MAY</a:t>
            </a:r>
          </a:p>
          <a:p>
            <a:r>
              <a:rPr lang="en-US" sz="1600" dirty="0" smtClean="0"/>
              <a:t>(a) </a:t>
            </a:r>
            <a:r>
              <a:rPr lang="en-US" sz="1600" dirty="0" err="1" smtClean="0"/>
              <a:t>Tot’en</a:t>
            </a:r>
            <a:r>
              <a:rPr lang="en-US" sz="1600" dirty="0" smtClean="0"/>
              <a:t> Chit</a:t>
            </a:r>
          </a:p>
          <a:p>
            <a:r>
              <a:rPr lang="en-US" sz="1600" dirty="0" smtClean="0"/>
              <a:t>(b) Fireman Chit</a:t>
            </a:r>
          </a:p>
          <a:p>
            <a:r>
              <a:rPr lang="en-US" sz="1600" dirty="0" smtClean="0"/>
              <a:t>(c) Merit Badges</a:t>
            </a:r>
          </a:p>
          <a:p>
            <a:pPr marL="342900" indent="-342900">
              <a:buAutoNum type="arabicParenR"/>
            </a:pPr>
            <a:r>
              <a:rPr lang="en-US" sz="1600" dirty="0" smtClean="0"/>
              <a:t>________________</a:t>
            </a:r>
          </a:p>
          <a:p>
            <a:pPr marL="342900" indent="-342900">
              <a:buAutoNum type="arabicParenR"/>
            </a:pPr>
            <a:r>
              <a:rPr lang="en-US" sz="1600" dirty="0" smtClean="0"/>
              <a:t>________________</a:t>
            </a:r>
          </a:p>
          <a:p>
            <a:r>
              <a:rPr lang="en-US" sz="1600" dirty="0" smtClean="0"/>
              <a:t>(d) Campouts ______</a:t>
            </a:r>
          </a:p>
          <a:p>
            <a:r>
              <a:rPr lang="en-US" sz="1600" dirty="0" smtClean="0"/>
              <a:t>(e) Service </a:t>
            </a:r>
            <a:r>
              <a:rPr lang="en-US" sz="1600" dirty="0" err="1" smtClean="0"/>
              <a:t>Hrs</a:t>
            </a:r>
            <a:r>
              <a:rPr lang="en-US" sz="1600" dirty="0" smtClean="0"/>
              <a:t> _____</a:t>
            </a:r>
            <a:endParaRPr lang="en-US" sz="1600" dirty="0"/>
          </a:p>
        </p:txBody>
      </p:sp>
      <p:sp>
        <p:nvSpPr>
          <p:cNvPr id="8" name="TextBox 7"/>
          <p:cNvSpPr txBox="1"/>
          <p:nvPr/>
        </p:nvSpPr>
        <p:spPr>
          <a:xfrm>
            <a:off x="5570114" y="2473778"/>
            <a:ext cx="2002471" cy="1569660"/>
          </a:xfrm>
          <a:prstGeom prst="rect">
            <a:avLst/>
          </a:prstGeom>
          <a:solidFill>
            <a:schemeClr val="bg1"/>
          </a:solidFill>
          <a:ln>
            <a:solidFill>
              <a:schemeClr val="tx1"/>
            </a:solidFill>
          </a:ln>
        </p:spPr>
        <p:txBody>
          <a:bodyPr wrap="none" rtlCol="0">
            <a:spAutoFit/>
          </a:bodyPr>
          <a:lstStyle/>
          <a:p>
            <a:pPr algn="ctr"/>
            <a:r>
              <a:rPr lang="en-US" sz="1600" b="1" u="sng" dirty="0" smtClean="0"/>
              <a:t>Scout Camp</a:t>
            </a:r>
          </a:p>
          <a:p>
            <a:r>
              <a:rPr lang="en-US" sz="1600" dirty="0" smtClean="0"/>
              <a:t>(a) _______________</a:t>
            </a:r>
          </a:p>
          <a:p>
            <a:r>
              <a:rPr lang="en-US" sz="1600" dirty="0" smtClean="0"/>
              <a:t>(b) _______________</a:t>
            </a:r>
          </a:p>
          <a:p>
            <a:r>
              <a:rPr lang="en-US" sz="1600" dirty="0" smtClean="0"/>
              <a:t>(c) _______________</a:t>
            </a:r>
          </a:p>
          <a:p>
            <a:r>
              <a:rPr lang="en-US" sz="1600" dirty="0" smtClean="0"/>
              <a:t>(d) Swimming</a:t>
            </a:r>
          </a:p>
          <a:p>
            <a:endParaRPr lang="en-US" sz="1600" dirty="0"/>
          </a:p>
        </p:txBody>
      </p:sp>
    </p:spTree>
    <p:extLst>
      <p:ext uri="{BB962C8B-B14F-4D97-AF65-F5344CB8AC3E}">
        <p14:creationId xmlns:p14="http://schemas.microsoft.com/office/powerpoint/2010/main" val="40236826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7408" t="27344" r="36384" b="6250"/>
          <a:stretch/>
        </p:blipFill>
        <p:spPr>
          <a:xfrm>
            <a:off x="228599" y="429567"/>
            <a:ext cx="6496051" cy="9254148"/>
          </a:xfrm>
          <a:prstGeom prst="rect">
            <a:avLst/>
          </a:prstGeom>
        </p:spPr>
      </p:pic>
      <p:sp>
        <p:nvSpPr>
          <p:cNvPr id="3" name="TextBox 2"/>
          <p:cNvSpPr txBox="1"/>
          <p:nvPr/>
        </p:nvSpPr>
        <p:spPr>
          <a:xfrm>
            <a:off x="1983096" y="134262"/>
            <a:ext cx="2139047" cy="400110"/>
          </a:xfrm>
          <a:prstGeom prst="rect">
            <a:avLst/>
          </a:prstGeom>
          <a:solidFill>
            <a:schemeClr val="bg1"/>
          </a:solidFill>
        </p:spPr>
        <p:txBody>
          <a:bodyPr wrap="none" rtlCol="0">
            <a:spAutoFit/>
          </a:bodyPr>
          <a:lstStyle/>
          <a:p>
            <a:r>
              <a:rPr lang="en-US" sz="2000" b="1" dirty="0" smtClean="0"/>
              <a:t>Scout Daniel Ennis</a:t>
            </a:r>
            <a:endParaRPr lang="en-US" sz="2000" b="1" dirty="0"/>
          </a:p>
        </p:txBody>
      </p:sp>
    </p:spTree>
    <p:extLst>
      <p:ext uri="{BB962C8B-B14F-4D97-AF65-F5344CB8AC3E}">
        <p14:creationId xmlns:p14="http://schemas.microsoft.com/office/powerpoint/2010/main" val="22252734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r>
              <a:rPr lang="en-US" i="1"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3589976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a:t>
            </a:r>
            <a:r>
              <a:rPr lang="en-US" sz="2800" b="1" dirty="0" smtClean="0">
                <a:solidFill>
                  <a:srgbClr val="003F87"/>
                </a:solidFill>
                <a:latin typeface="Roboto Slab"/>
              </a:rPr>
              <a:t>Requirements</a:t>
            </a:r>
          </a:p>
          <a:p>
            <a:endParaRPr lang="en-US" sz="2800" b="1" dirty="0">
              <a:solidFill>
                <a:srgbClr val="003F87"/>
              </a:solidFill>
              <a:latin typeface="Roboto Slab"/>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smtClean="0">
              <a:solidFill>
                <a:srgbClr val="212121"/>
              </a:solidFill>
              <a:latin typeface="Roboto" panose="020B0604020202020204" charset="0"/>
            </a:endParaRPr>
          </a:p>
          <a:p>
            <a:r>
              <a:rPr lang="en-US" sz="2400" dirty="0" smtClean="0">
                <a:solidFill>
                  <a:srgbClr val="212121"/>
                </a:solidFill>
                <a:latin typeface="Roboto" panose="020B0604020202020204" charset="0"/>
              </a:rPr>
              <a:t>The </a:t>
            </a:r>
            <a:r>
              <a:rPr lang="en-US" sz="2400" dirty="0">
                <a:solidFill>
                  <a:srgbClr val="212121"/>
                </a:solidFill>
                <a:latin typeface="Roboto" panose="020B0604020202020204" charset="0"/>
              </a:rPr>
              <a:t>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42311679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412460" y="372894"/>
            <a:ext cx="3542958" cy="523220"/>
          </a:xfrm>
          <a:prstGeom prst="rect">
            <a:avLst/>
          </a:prstGeom>
          <a:noFill/>
        </p:spPr>
        <p:txBody>
          <a:bodyPr wrap="none" rtlCol="0">
            <a:spAutoFit/>
          </a:bodyPr>
          <a:lstStyle/>
          <a:p>
            <a:r>
              <a:rPr lang="en-US" sz="2800" b="1" dirty="0" smtClean="0"/>
              <a:t>Scout Nathaniel Hanks</a:t>
            </a:r>
            <a:endParaRPr lang="en-US" sz="2800" b="1" dirty="0"/>
          </a:p>
        </p:txBody>
      </p:sp>
      <p:pic>
        <p:nvPicPr>
          <p:cNvPr id="4" name="Picture 3"/>
          <p:cNvPicPr>
            <a:picLocks noChangeAspect="1"/>
          </p:cNvPicPr>
          <p:nvPr/>
        </p:nvPicPr>
        <p:blipFill rotWithShape="1">
          <a:blip r:embed="rId3"/>
          <a:srcRect l="38696" t="24739" r="37555" b="5730"/>
          <a:stretch/>
        </p:blipFill>
        <p:spPr>
          <a:xfrm>
            <a:off x="190500" y="710469"/>
            <a:ext cx="5612518" cy="9238718"/>
          </a:xfrm>
          <a:prstGeom prst="rect">
            <a:avLst/>
          </a:prstGeom>
        </p:spPr>
      </p:pic>
      <p:sp>
        <p:nvSpPr>
          <p:cNvPr id="9" name="TextBox 8"/>
          <p:cNvSpPr txBox="1"/>
          <p:nvPr/>
        </p:nvSpPr>
        <p:spPr>
          <a:xfrm>
            <a:off x="342900" y="701552"/>
            <a:ext cx="4683718" cy="369332"/>
          </a:xfrm>
          <a:prstGeom prst="rect">
            <a:avLst/>
          </a:prstGeom>
          <a:noFill/>
        </p:spPr>
        <p:txBody>
          <a:bodyPr wrap="none" rtlCol="0">
            <a:spAutoFit/>
          </a:bodyPr>
          <a:lstStyle/>
          <a:p>
            <a:r>
              <a:rPr lang="en-US" dirty="0" smtClean="0"/>
              <a:t>Date Promoted to Scout: __________________</a:t>
            </a:r>
            <a:endParaRPr lang="en-US" dirty="0"/>
          </a:p>
        </p:txBody>
      </p:sp>
      <p:sp>
        <p:nvSpPr>
          <p:cNvPr id="7" name="TextBox 6"/>
          <p:cNvSpPr txBox="1"/>
          <p:nvPr/>
        </p:nvSpPr>
        <p:spPr>
          <a:xfrm>
            <a:off x="5388241" y="4260399"/>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smtClean="0"/>
              <a:t>3-Month Goals: </a:t>
            </a:r>
          </a:p>
          <a:p>
            <a:pPr algn="ctr"/>
            <a:r>
              <a:rPr lang="en-US" sz="1600" b="1" u="sng" dirty="0" smtClean="0"/>
              <a:t>15MAY</a:t>
            </a:r>
          </a:p>
          <a:p>
            <a:r>
              <a:rPr lang="en-US" sz="1600" dirty="0" smtClean="0"/>
              <a:t>(a) </a:t>
            </a:r>
            <a:r>
              <a:rPr lang="en-US" sz="1600" dirty="0" err="1" smtClean="0"/>
              <a:t>Tot’en</a:t>
            </a:r>
            <a:r>
              <a:rPr lang="en-US" sz="1600" dirty="0" smtClean="0"/>
              <a:t> Chit</a:t>
            </a:r>
          </a:p>
          <a:p>
            <a:r>
              <a:rPr lang="en-US" sz="1600" dirty="0" smtClean="0"/>
              <a:t>(b) Fireman Chit</a:t>
            </a:r>
          </a:p>
          <a:p>
            <a:r>
              <a:rPr lang="en-US" sz="1600" dirty="0" smtClean="0"/>
              <a:t>(c) Merit Badges</a:t>
            </a:r>
          </a:p>
          <a:p>
            <a:pPr marL="342900" indent="-342900">
              <a:buAutoNum type="arabicParenR"/>
            </a:pPr>
            <a:r>
              <a:rPr lang="en-US" sz="1600" dirty="0" smtClean="0"/>
              <a:t>________________</a:t>
            </a:r>
          </a:p>
          <a:p>
            <a:pPr marL="342900" indent="-342900">
              <a:buAutoNum type="arabicParenR"/>
            </a:pPr>
            <a:r>
              <a:rPr lang="en-US" sz="1600" dirty="0" smtClean="0"/>
              <a:t>________________</a:t>
            </a:r>
          </a:p>
          <a:p>
            <a:r>
              <a:rPr lang="en-US" sz="1600" dirty="0" smtClean="0"/>
              <a:t>(d) Campouts ______</a:t>
            </a:r>
          </a:p>
          <a:p>
            <a:r>
              <a:rPr lang="en-US" sz="1600" dirty="0" smtClean="0"/>
              <a:t>(e) Service </a:t>
            </a:r>
            <a:r>
              <a:rPr lang="en-US" sz="1600" dirty="0" err="1" smtClean="0"/>
              <a:t>Hrs</a:t>
            </a:r>
            <a:r>
              <a:rPr lang="en-US" sz="1600" dirty="0" smtClean="0"/>
              <a:t> _____</a:t>
            </a:r>
            <a:endParaRPr lang="en-US" sz="1600" dirty="0"/>
          </a:p>
        </p:txBody>
      </p:sp>
      <p:sp>
        <p:nvSpPr>
          <p:cNvPr id="8" name="TextBox 7"/>
          <p:cNvSpPr txBox="1"/>
          <p:nvPr/>
        </p:nvSpPr>
        <p:spPr>
          <a:xfrm>
            <a:off x="5570114" y="2473778"/>
            <a:ext cx="2002471" cy="1569660"/>
          </a:xfrm>
          <a:prstGeom prst="rect">
            <a:avLst/>
          </a:prstGeom>
          <a:solidFill>
            <a:schemeClr val="bg1"/>
          </a:solidFill>
          <a:ln>
            <a:solidFill>
              <a:schemeClr val="tx1"/>
            </a:solidFill>
          </a:ln>
        </p:spPr>
        <p:txBody>
          <a:bodyPr wrap="none" rtlCol="0">
            <a:spAutoFit/>
          </a:bodyPr>
          <a:lstStyle/>
          <a:p>
            <a:pPr algn="ctr"/>
            <a:r>
              <a:rPr lang="en-US" sz="1600" b="1" u="sng" dirty="0" smtClean="0"/>
              <a:t>Scout Camp</a:t>
            </a:r>
          </a:p>
          <a:p>
            <a:r>
              <a:rPr lang="en-US" sz="1600" dirty="0" smtClean="0"/>
              <a:t>(a) _______________</a:t>
            </a:r>
          </a:p>
          <a:p>
            <a:r>
              <a:rPr lang="en-US" sz="1600" dirty="0" smtClean="0"/>
              <a:t>(b) _______________</a:t>
            </a:r>
          </a:p>
          <a:p>
            <a:r>
              <a:rPr lang="en-US" sz="1600" dirty="0" smtClean="0"/>
              <a:t>(c) _______________</a:t>
            </a:r>
          </a:p>
          <a:p>
            <a:r>
              <a:rPr lang="en-US" sz="1600" dirty="0" smtClean="0"/>
              <a:t>(d) Swimming</a:t>
            </a:r>
          </a:p>
          <a:p>
            <a:endParaRPr lang="en-US" sz="1600" dirty="0"/>
          </a:p>
        </p:txBody>
      </p:sp>
    </p:spTree>
    <p:extLst>
      <p:ext uri="{BB962C8B-B14F-4D97-AF65-F5344CB8AC3E}">
        <p14:creationId xmlns:p14="http://schemas.microsoft.com/office/powerpoint/2010/main" val="14107891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377348" y="304140"/>
            <a:ext cx="4314258" cy="1015663"/>
          </a:xfrm>
          <a:prstGeom prst="rect">
            <a:avLst/>
          </a:prstGeom>
          <a:noFill/>
        </p:spPr>
        <p:txBody>
          <a:bodyPr wrap="none" rtlCol="0">
            <a:spAutoFit/>
          </a:bodyPr>
          <a:lstStyle/>
          <a:p>
            <a:pPr algn="ctr"/>
            <a:r>
              <a:rPr lang="en-US" sz="2000" b="1" dirty="0" smtClean="0"/>
              <a:t>Noah Saunders</a:t>
            </a:r>
          </a:p>
          <a:p>
            <a:pPr algn="ctr"/>
            <a:r>
              <a:rPr lang="en-US" sz="2000" b="1" dirty="0"/>
              <a:t>Scout Mentor: 1</a:t>
            </a:r>
            <a:r>
              <a:rPr lang="en-US" sz="2000" b="1" baseline="30000" dirty="0"/>
              <a:t>st</a:t>
            </a:r>
            <a:r>
              <a:rPr lang="en-US" sz="2000" b="1" dirty="0"/>
              <a:t> Class Scout Eli Gandy</a:t>
            </a:r>
          </a:p>
          <a:p>
            <a:pPr algn="ctr"/>
            <a:endParaRPr lang="en-US" sz="2000" b="1" dirty="0"/>
          </a:p>
        </p:txBody>
      </p:sp>
      <p:grpSp>
        <p:nvGrpSpPr>
          <p:cNvPr id="8" name="Group 7"/>
          <p:cNvGrpSpPr/>
          <p:nvPr/>
        </p:nvGrpSpPr>
        <p:grpSpPr>
          <a:xfrm>
            <a:off x="400050" y="1761517"/>
            <a:ext cx="4451347" cy="5656920"/>
            <a:chOff x="2883241" y="2515364"/>
            <a:chExt cx="4451347" cy="5656920"/>
          </a:xfrm>
        </p:grpSpPr>
        <p:pic>
          <p:nvPicPr>
            <p:cNvPr id="5" name="Picture 4"/>
            <p:cNvPicPr>
              <a:picLocks noChangeAspect="1"/>
            </p:cNvPicPr>
            <p:nvPr/>
          </p:nvPicPr>
          <p:blipFill rotWithShape="1">
            <a:blip r:embed="rId3"/>
            <a:srcRect l="36384" t="24740" r="35505" b="11719"/>
            <a:stretch/>
          </p:blipFill>
          <p:spPr>
            <a:xfrm>
              <a:off x="2883241" y="2515364"/>
              <a:ext cx="4451347" cy="5656920"/>
            </a:xfrm>
            <a:prstGeom prst="rect">
              <a:avLst/>
            </a:prstGeom>
          </p:spPr>
        </p:pic>
        <p:sp>
          <p:nvSpPr>
            <p:cNvPr id="7" name="TextBox 6"/>
            <p:cNvSpPr txBox="1"/>
            <p:nvPr/>
          </p:nvSpPr>
          <p:spPr>
            <a:xfrm>
              <a:off x="3597619" y="2515364"/>
              <a:ext cx="2915478" cy="400110"/>
            </a:xfrm>
            <a:prstGeom prst="rect">
              <a:avLst/>
            </a:prstGeom>
            <a:noFill/>
          </p:spPr>
          <p:txBody>
            <a:bodyPr wrap="none" rtlCol="0">
              <a:spAutoFit/>
            </a:bodyPr>
            <a:lstStyle/>
            <a:p>
              <a:r>
                <a:rPr lang="en-US" sz="2000" b="1" dirty="0" smtClean="0"/>
                <a:t>Scout Rank Requirements</a:t>
              </a:r>
              <a:endParaRPr lang="en-US" sz="2000" b="1" dirty="0"/>
            </a:p>
          </p:txBody>
        </p:sp>
      </p:grpSp>
      <p:sp>
        <p:nvSpPr>
          <p:cNvPr id="9" name="TextBox 8"/>
          <p:cNvSpPr txBox="1"/>
          <p:nvPr/>
        </p:nvSpPr>
        <p:spPr>
          <a:xfrm>
            <a:off x="400050" y="1135137"/>
            <a:ext cx="5088188" cy="369332"/>
          </a:xfrm>
          <a:prstGeom prst="rect">
            <a:avLst/>
          </a:prstGeom>
          <a:noFill/>
        </p:spPr>
        <p:txBody>
          <a:bodyPr wrap="none" rtlCol="0">
            <a:spAutoFit/>
          </a:bodyPr>
          <a:lstStyle/>
          <a:p>
            <a:r>
              <a:rPr lang="en-US" dirty="0" smtClean="0"/>
              <a:t>Date Signed into Scout Troop: __________________</a:t>
            </a:r>
            <a:endParaRPr lang="en-US" dirty="0"/>
          </a:p>
        </p:txBody>
      </p:sp>
      <p:sp>
        <p:nvSpPr>
          <p:cNvPr id="13" name="TextBox 12"/>
          <p:cNvSpPr txBox="1"/>
          <p:nvPr/>
        </p:nvSpPr>
        <p:spPr>
          <a:xfrm>
            <a:off x="333204" y="7999459"/>
            <a:ext cx="4158511" cy="1754326"/>
          </a:xfrm>
          <a:prstGeom prst="rect">
            <a:avLst/>
          </a:prstGeom>
          <a:noFill/>
        </p:spPr>
        <p:txBody>
          <a:bodyPr wrap="none" rtlCol="0">
            <a:spAutoFit/>
          </a:bodyPr>
          <a:lstStyle/>
          <a:p>
            <a:pPr algn="ctr"/>
            <a:r>
              <a:rPr lang="en-US" b="1" u="sng" dirty="0" smtClean="0"/>
              <a:t>3-Month Goals</a:t>
            </a:r>
          </a:p>
          <a:p>
            <a:r>
              <a:rPr lang="en-US" dirty="0" smtClean="0"/>
              <a:t>May 15 Goal:  	(a) _______________</a:t>
            </a:r>
          </a:p>
          <a:p>
            <a:r>
              <a:rPr lang="en-US" dirty="0"/>
              <a:t>	</a:t>
            </a:r>
            <a:r>
              <a:rPr lang="en-US" dirty="0" smtClean="0"/>
              <a:t>	(b) _______________</a:t>
            </a:r>
          </a:p>
          <a:p>
            <a:r>
              <a:rPr lang="en-US" dirty="0"/>
              <a:t>	</a:t>
            </a:r>
            <a:r>
              <a:rPr lang="en-US" dirty="0" smtClean="0"/>
              <a:t>	(c) _______________</a:t>
            </a:r>
          </a:p>
          <a:p>
            <a:r>
              <a:rPr lang="en-US" dirty="0"/>
              <a:t>	</a:t>
            </a:r>
            <a:r>
              <a:rPr lang="en-US" dirty="0" smtClean="0"/>
              <a:t>	(d) Campouts ______</a:t>
            </a:r>
          </a:p>
          <a:p>
            <a:endParaRPr lang="en-US" dirty="0"/>
          </a:p>
        </p:txBody>
      </p:sp>
      <p:sp>
        <p:nvSpPr>
          <p:cNvPr id="15" name="TextBox 14"/>
          <p:cNvSpPr txBox="1"/>
          <p:nvPr/>
        </p:nvSpPr>
        <p:spPr>
          <a:xfrm>
            <a:off x="5115458" y="2362420"/>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smtClean="0"/>
              <a:t>3-Month Goals: </a:t>
            </a:r>
          </a:p>
          <a:p>
            <a:pPr algn="ctr"/>
            <a:r>
              <a:rPr lang="en-US" sz="1600" b="1" u="sng" dirty="0" smtClean="0"/>
              <a:t>15MAY</a:t>
            </a:r>
          </a:p>
          <a:p>
            <a:r>
              <a:rPr lang="en-US" sz="1600" dirty="0" smtClean="0"/>
              <a:t>(a) </a:t>
            </a:r>
            <a:r>
              <a:rPr lang="en-US" sz="1600" dirty="0" err="1" smtClean="0"/>
              <a:t>Tot’en</a:t>
            </a:r>
            <a:r>
              <a:rPr lang="en-US" sz="1600" dirty="0" smtClean="0"/>
              <a:t> Chit</a:t>
            </a:r>
          </a:p>
          <a:p>
            <a:r>
              <a:rPr lang="en-US" sz="1600" dirty="0" smtClean="0"/>
              <a:t>(b) Fireman Chit</a:t>
            </a:r>
          </a:p>
          <a:p>
            <a:r>
              <a:rPr lang="en-US" sz="1600" dirty="0" smtClean="0"/>
              <a:t>(c) Merit Badges</a:t>
            </a:r>
          </a:p>
          <a:p>
            <a:pPr marL="342900" indent="-342900">
              <a:buAutoNum type="arabicParenR"/>
            </a:pPr>
            <a:r>
              <a:rPr lang="en-US" sz="1600" dirty="0" smtClean="0"/>
              <a:t>________________</a:t>
            </a:r>
          </a:p>
          <a:p>
            <a:pPr marL="342900" indent="-342900">
              <a:buAutoNum type="arabicParenR"/>
            </a:pPr>
            <a:r>
              <a:rPr lang="en-US" sz="1600" dirty="0" smtClean="0"/>
              <a:t>________________</a:t>
            </a:r>
          </a:p>
          <a:p>
            <a:r>
              <a:rPr lang="en-US" sz="1600" dirty="0" smtClean="0"/>
              <a:t>(d) Campouts ______</a:t>
            </a:r>
          </a:p>
          <a:p>
            <a:r>
              <a:rPr lang="en-US" sz="1600" dirty="0" smtClean="0"/>
              <a:t>(e) Service </a:t>
            </a:r>
            <a:r>
              <a:rPr lang="en-US" sz="1600" dirty="0" err="1" smtClean="0"/>
              <a:t>Hrs</a:t>
            </a:r>
            <a:r>
              <a:rPr lang="en-US" sz="1600" dirty="0" smtClean="0"/>
              <a:t> _____</a:t>
            </a:r>
            <a:endParaRPr lang="en-US" sz="1600" dirty="0"/>
          </a:p>
        </p:txBody>
      </p:sp>
      <p:sp>
        <p:nvSpPr>
          <p:cNvPr id="16" name="TextBox 15"/>
          <p:cNvSpPr txBox="1"/>
          <p:nvPr/>
        </p:nvSpPr>
        <p:spPr>
          <a:xfrm>
            <a:off x="5101861" y="4836198"/>
            <a:ext cx="2232727" cy="1754326"/>
          </a:xfrm>
          <a:prstGeom prst="rect">
            <a:avLst/>
          </a:prstGeom>
          <a:noFill/>
          <a:ln>
            <a:solidFill>
              <a:schemeClr val="tx1"/>
            </a:solidFill>
          </a:ln>
        </p:spPr>
        <p:txBody>
          <a:bodyPr wrap="none" rtlCol="0">
            <a:spAutoFit/>
          </a:bodyPr>
          <a:lstStyle/>
          <a:p>
            <a:pPr algn="ctr"/>
            <a:r>
              <a:rPr lang="en-US" b="1" u="sng" dirty="0" smtClean="0"/>
              <a:t>Scout Camp</a:t>
            </a:r>
          </a:p>
          <a:p>
            <a:r>
              <a:rPr lang="en-US" dirty="0" smtClean="0"/>
              <a:t>(a) _______________</a:t>
            </a:r>
          </a:p>
          <a:p>
            <a:r>
              <a:rPr lang="en-US" dirty="0" smtClean="0"/>
              <a:t>(b) _______________</a:t>
            </a:r>
          </a:p>
          <a:p>
            <a:r>
              <a:rPr lang="en-US" dirty="0" smtClean="0"/>
              <a:t>(c) _______________</a:t>
            </a:r>
          </a:p>
          <a:p>
            <a:r>
              <a:rPr lang="en-US" dirty="0" smtClean="0"/>
              <a:t>(d) Swimming</a:t>
            </a:r>
          </a:p>
          <a:p>
            <a:endParaRPr lang="en-US" dirty="0"/>
          </a:p>
        </p:txBody>
      </p:sp>
    </p:spTree>
    <p:extLst>
      <p:ext uri="{BB962C8B-B14F-4D97-AF65-F5344CB8AC3E}">
        <p14:creationId xmlns:p14="http://schemas.microsoft.com/office/powerpoint/2010/main" val="35770732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r>
              <a:rPr lang="en-US" i="1"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3169728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a:t>
            </a:r>
            <a:r>
              <a:rPr lang="en-US" sz="2800" b="1" dirty="0" smtClean="0">
                <a:solidFill>
                  <a:srgbClr val="003F87"/>
                </a:solidFill>
                <a:latin typeface="Roboto Slab"/>
              </a:rPr>
              <a:t>Requirements</a:t>
            </a:r>
          </a:p>
          <a:p>
            <a:endParaRPr lang="en-US" sz="2800" b="1" dirty="0">
              <a:solidFill>
                <a:srgbClr val="003F87"/>
              </a:solidFill>
              <a:latin typeface="Roboto Slab"/>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smtClean="0">
              <a:solidFill>
                <a:srgbClr val="212121"/>
              </a:solidFill>
              <a:latin typeface="Roboto" panose="020B0604020202020204" charset="0"/>
            </a:endParaRPr>
          </a:p>
          <a:p>
            <a:r>
              <a:rPr lang="en-US" sz="2400" dirty="0" smtClean="0">
                <a:solidFill>
                  <a:srgbClr val="212121"/>
                </a:solidFill>
                <a:latin typeface="Roboto" panose="020B0604020202020204" charset="0"/>
              </a:rPr>
              <a:t>The </a:t>
            </a:r>
            <a:r>
              <a:rPr lang="en-US" sz="2400" dirty="0">
                <a:solidFill>
                  <a:srgbClr val="212121"/>
                </a:solidFill>
                <a:latin typeface="Roboto" panose="020B0604020202020204" charset="0"/>
              </a:rPr>
              <a:t>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15879646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88610" y="372894"/>
            <a:ext cx="3742178" cy="523220"/>
          </a:xfrm>
          <a:prstGeom prst="rect">
            <a:avLst/>
          </a:prstGeom>
          <a:noFill/>
        </p:spPr>
        <p:txBody>
          <a:bodyPr wrap="none" rtlCol="0">
            <a:spAutoFit/>
          </a:bodyPr>
          <a:lstStyle/>
          <a:p>
            <a:r>
              <a:rPr lang="en-US" sz="2800" b="1" dirty="0" smtClean="0"/>
              <a:t>2d Class Ryan Bertrand</a:t>
            </a:r>
            <a:endParaRPr lang="en-US" sz="2800" b="1" dirty="0"/>
          </a:p>
        </p:txBody>
      </p:sp>
      <p:sp>
        <p:nvSpPr>
          <p:cNvPr id="4" name="TextBox 3"/>
          <p:cNvSpPr txBox="1"/>
          <p:nvPr/>
        </p:nvSpPr>
        <p:spPr>
          <a:xfrm>
            <a:off x="342900" y="1006352"/>
            <a:ext cx="4866782" cy="369332"/>
          </a:xfrm>
          <a:prstGeom prst="rect">
            <a:avLst/>
          </a:prstGeom>
          <a:noFill/>
        </p:spPr>
        <p:txBody>
          <a:bodyPr wrap="none" rtlCol="0">
            <a:spAutoFit/>
          </a:bodyPr>
          <a:lstStyle/>
          <a:p>
            <a:r>
              <a:rPr lang="en-US" dirty="0" smtClean="0"/>
              <a:t>Date Promoted to 2d Class: __________________</a:t>
            </a:r>
            <a:endParaRPr lang="en-US" dirty="0"/>
          </a:p>
        </p:txBody>
      </p:sp>
      <p:pic>
        <p:nvPicPr>
          <p:cNvPr id="6" name="Picture 5"/>
          <p:cNvPicPr>
            <a:picLocks noChangeAspect="1"/>
          </p:cNvPicPr>
          <p:nvPr/>
        </p:nvPicPr>
        <p:blipFill rotWithShape="1">
          <a:blip r:embed="rId3"/>
          <a:srcRect l="39165" t="24740" r="38726" b="7292"/>
          <a:stretch/>
        </p:blipFill>
        <p:spPr>
          <a:xfrm>
            <a:off x="342900" y="1485922"/>
            <a:ext cx="4705350" cy="8133086"/>
          </a:xfrm>
          <a:prstGeom prst="rect">
            <a:avLst/>
          </a:prstGeom>
        </p:spPr>
      </p:pic>
      <p:sp>
        <p:nvSpPr>
          <p:cNvPr id="7" name="TextBox 6"/>
          <p:cNvSpPr txBox="1"/>
          <p:nvPr/>
        </p:nvSpPr>
        <p:spPr>
          <a:xfrm>
            <a:off x="5230586" y="2514600"/>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smtClean="0"/>
              <a:t>3-Month Goals: </a:t>
            </a:r>
          </a:p>
          <a:p>
            <a:pPr algn="ctr"/>
            <a:r>
              <a:rPr lang="en-US" sz="1600" b="1" u="sng" dirty="0" smtClean="0"/>
              <a:t>15MAY</a:t>
            </a:r>
          </a:p>
          <a:p>
            <a:r>
              <a:rPr lang="en-US" sz="1600" dirty="0" smtClean="0"/>
              <a:t>(a) </a:t>
            </a:r>
            <a:r>
              <a:rPr lang="en-US" sz="1600" dirty="0" err="1" smtClean="0"/>
              <a:t>Tot’en</a:t>
            </a:r>
            <a:r>
              <a:rPr lang="en-US" sz="1600" dirty="0" smtClean="0"/>
              <a:t> Chit</a:t>
            </a:r>
          </a:p>
          <a:p>
            <a:r>
              <a:rPr lang="en-US" sz="1600" dirty="0" smtClean="0"/>
              <a:t>(b) Fireman Chit</a:t>
            </a:r>
          </a:p>
          <a:p>
            <a:r>
              <a:rPr lang="en-US" sz="1600" dirty="0" smtClean="0"/>
              <a:t>(c) Merit Badges</a:t>
            </a:r>
          </a:p>
          <a:p>
            <a:pPr marL="342900" indent="-342900">
              <a:buAutoNum type="arabicParenR"/>
            </a:pPr>
            <a:r>
              <a:rPr lang="en-US" sz="1600" dirty="0" smtClean="0"/>
              <a:t>________________</a:t>
            </a:r>
          </a:p>
          <a:p>
            <a:pPr marL="342900" indent="-342900">
              <a:buAutoNum type="arabicParenR"/>
            </a:pPr>
            <a:r>
              <a:rPr lang="en-US" sz="1600" dirty="0" smtClean="0"/>
              <a:t>________________</a:t>
            </a:r>
          </a:p>
          <a:p>
            <a:r>
              <a:rPr lang="en-US" sz="1600" dirty="0" smtClean="0"/>
              <a:t>(d) Campouts ______</a:t>
            </a:r>
          </a:p>
          <a:p>
            <a:r>
              <a:rPr lang="en-US" sz="1600" dirty="0" smtClean="0"/>
              <a:t>(e) Service </a:t>
            </a:r>
            <a:r>
              <a:rPr lang="en-US" sz="1600" dirty="0" err="1" smtClean="0"/>
              <a:t>Hrs</a:t>
            </a:r>
            <a:r>
              <a:rPr lang="en-US" sz="1600" dirty="0" smtClean="0"/>
              <a:t> _____</a:t>
            </a:r>
            <a:endParaRPr lang="en-US" sz="1600" dirty="0"/>
          </a:p>
        </p:txBody>
      </p:sp>
      <p:sp>
        <p:nvSpPr>
          <p:cNvPr id="8" name="TextBox 7"/>
          <p:cNvSpPr txBox="1"/>
          <p:nvPr/>
        </p:nvSpPr>
        <p:spPr>
          <a:xfrm>
            <a:off x="5332117" y="4988378"/>
            <a:ext cx="2002471" cy="1569660"/>
          </a:xfrm>
          <a:prstGeom prst="rect">
            <a:avLst/>
          </a:prstGeom>
          <a:solidFill>
            <a:schemeClr val="bg1"/>
          </a:solidFill>
          <a:ln>
            <a:solidFill>
              <a:schemeClr val="tx1"/>
            </a:solidFill>
          </a:ln>
        </p:spPr>
        <p:txBody>
          <a:bodyPr wrap="none" rtlCol="0">
            <a:spAutoFit/>
          </a:bodyPr>
          <a:lstStyle/>
          <a:p>
            <a:pPr algn="ctr"/>
            <a:r>
              <a:rPr lang="en-US" sz="1600" b="1" u="sng" dirty="0" smtClean="0"/>
              <a:t>Scout Camp</a:t>
            </a:r>
          </a:p>
          <a:p>
            <a:r>
              <a:rPr lang="en-US" sz="1600" dirty="0" smtClean="0"/>
              <a:t>(a) _______________</a:t>
            </a:r>
          </a:p>
          <a:p>
            <a:r>
              <a:rPr lang="en-US" sz="1600" dirty="0" smtClean="0"/>
              <a:t>(b) _______________</a:t>
            </a:r>
          </a:p>
          <a:p>
            <a:r>
              <a:rPr lang="en-US" sz="1600" dirty="0" smtClean="0"/>
              <a:t>(c) _______________</a:t>
            </a:r>
          </a:p>
          <a:p>
            <a:r>
              <a:rPr lang="en-US" sz="1600" dirty="0" smtClean="0"/>
              <a:t>(d) Swimming</a:t>
            </a:r>
          </a:p>
          <a:p>
            <a:endParaRPr lang="en-US" sz="1600" dirty="0"/>
          </a:p>
        </p:txBody>
      </p:sp>
    </p:spTree>
    <p:extLst>
      <p:ext uri="{BB962C8B-B14F-4D97-AF65-F5344CB8AC3E}">
        <p14:creationId xmlns:p14="http://schemas.microsoft.com/office/powerpoint/2010/main" val="40127389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40196" y="342900"/>
            <a:ext cx="3599512" cy="523220"/>
          </a:xfrm>
          <a:prstGeom prst="rect">
            <a:avLst/>
          </a:prstGeom>
          <a:noFill/>
        </p:spPr>
        <p:txBody>
          <a:bodyPr wrap="none" rtlCol="0">
            <a:spAutoFit/>
          </a:bodyPr>
          <a:lstStyle/>
          <a:p>
            <a:r>
              <a:rPr lang="en-US" sz="2800" b="1" dirty="0" smtClean="0"/>
              <a:t>2d Class Ryan Bertrand</a:t>
            </a:r>
            <a:endParaRPr lang="en-US" sz="2800" b="1" dirty="0"/>
          </a:p>
        </p:txBody>
      </p:sp>
      <p:pic>
        <p:nvPicPr>
          <p:cNvPr id="4" name="Picture 3"/>
          <p:cNvPicPr>
            <a:picLocks noChangeAspect="1"/>
          </p:cNvPicPr>
          <p:nvPr/>
        </p:nvPicPr>
        <p:blipFill rotWithShape="1">
          <a:blip r:embed="rId2"/>
          <a:srcRect l="38872" t="27864" r="39165" b="16147"/>
          <a:stretch/>
        </p:blipFill>
        <p:spPr>
          <a:xfrm>
            <a:off x="419099" y="866120"/>
            <a:ext cx="6134101" cy="8792208"/>
          </a:xfrm>
          <a:prstGeom prst="rect">
            <a:avLst/>
          </a:prstGeom>
        </p:spPr>
      </p:pic>
    </p:spTree>
    <p:extLst>
      <p:ext uri="{BB962C8B-B14F-4D97-AF65-F5344CB8AC3E}">
        <p14:creationId xmlns:p14="http://schemas.microsoft.com/office/powerpoint/2010/main" val="31938733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9312" t="38021" r="38579" b="26042"/>
          <a:stretch/>
        </p:blipFill>
        <p:spPr>
          <a:xfrm>
            <a:off x="247649" y="1047750"/>
            <a:ext cx="7316445" cy="6686550"/>
          </a:xfrm>
          <a:prstGeom prst="rect">
            <a:avLst/>
          </a:prstGeom>
        </p:spPr>
      </p:pic>
      <p:sp>
        <p:nvSpPr>
          <p:cNvPr id="3" name="TextBox 2"/>
          <p:cNvSpPr txBox="1"/>
          <p:nvPr/>
        </p:nvSpPr>
        <p:spPr>
          <a:xfrm>
            <a:off x="2106115" y="323850"/>
            <a:ext cx="3599512" cy="523220"/>
          </a:xfrm>
          <a:prstGeom prst="rect">
            <a:avLst/>
          </a:prstGeom>
          <a:noFill/>
        </p:spPr>
        <p:txBody>
          <a:bodyPr wrap="none" rtlCol="0">
            <a:spAutoFit/>
          </a:bodyPr>
          <a:lstStyle/>
          <a:p>
            <a:r>
              <a:rPr lang="en-US" sz="2800" b="1" dirty="0" smtClean="0"/>
              <a:t>2d Class Ryan Bertrand</a:t>
            </a:r>
            <a:endParaRPr lang="en-US" sz="2800" b="1" dirty="0"/>
          </a:p>
        </p:txBody>
      </p:sp>
    </p:spTree>
    <p:extLst>
      <p:ext uri="{BB962C8B-B14F-4D97-AF65-F5344CB8AC3E}">
        <p14:creationId xmlns:p14="http://schemas.microsoft.com/office/powerpoint/2010/main" val="2035221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1113" t="26823" r="13836" b="5730"/>
          <a:stretch/>
        </p:blipFill>
        <p:spPr>
          <a:xfrm>
            <a:off x="361949" y="381000"/>
            <a:ext cx="7162801" cy="4933950"/>
          </a:xfrm>
          <a:prstGeom prst="rect">
            <a:avLst/>
          </a:prstGeom>
        </p:spPr>
      </p:pic>
      <p:pic>
        <p:nvPicPr>
          <p:cNvPr id="3" name="Picture 2"/>
          <p:cNvPicPr>
            <a:picLocks noChangeAspect="1"/>
          </p:cNvPicPr>
          <p:nvPr/>
        </p:nvPicPr>
        <p:blipFill rotWithShape="1">
          <a:blip r:embed="rId3"/>
          <a:srcRect l="29942" t="28646" r="19839" b="12761"/>
          <a:stretch/>
        </p:blipFill>
        <p:spPr>
          <a:xfrm>
            <a:off x="361949" y="5429250"/>
            <a:ext cx="6534151" cy="4286250"/>
          </a:xfrm>
          <a:prstGeom prst="rect">
            <a:avLst/>
          </a:prstGeom>
        </p:spPr>
      </p:pic>
      <p:sp>
        <p:nvSpPr>
          <p:cNvPr id="4" name="TextBox 3"/>
          <p:cNvSpPr txBox="1"/>
          <p:nvPr/>
        </p:nvSpPr>
        <p:spPr>
          <a:xfrm>
            <a:off x="1892786" y="3939659"/>
            <a:ext cx="5090881" cy="1569660"/>
          </a:xfrm>
          <a:prstGeom prst="rect">
            <a:avLst/>
          </a:prstGeom>
          <a:noFill/>
        </p:spPr>
        <p:txBody>
          <a:bodyPr wrap="none" rtlCol="0">
            <a:spAutoFit/>
          </a:bodyPr>
          <a:lstStyle/>
          <a:p>
            <a:pPr algn="ctr"/>
            <a:r>
              <a:rPr lang="en-US" sz="4800" b="1" dirty="0" smtClean="0"/>
              <a:t>Eagle Required</a:t>
            </a:r>
          </a:p>
          <a:p>
            <a:pPr algn="ctr"/>
            <a:r>
              <a:rPr lang="en-US" sz="4800" b="1" dirty="0" smtClean="0"/>
              <a:t>Ryan Bertrand Plan</a:t>
            </a:r>
            <a:endParaRPr lang="en-US" sz="4800" b="1" dirty="0"/>
          </a:p>
        </p:txBody>
      </p:sp>
      <p:grpSp>
        <p:nvGrpSpPr>
          <p:cNvPr id="12" name="Group 11"/>
          <p:cNvGrpSpPr/>
          <p:nvPr/>
        </p:nvGrpSpPr>
        <p:grpSpPr>
          <a:xfrm>
            <a:off x="6485000" y="419100"/>
            <a:ext cx="1214884" cy="1123950"/>
            <a:chOff x="-2826767" y="2190750"/>
            <a:chExt cx="1214884" cy="1123950"/>
          </a:xfrm>
        </p:grpSpPr>
        <p:cxnSp>
          <p:nvCxnSpPr>
            <p:cNvPr id="6" name="Straight Connector 5"/>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smtClean="0"/>
                <a:t>Completed</a:t>
              </a:r>
              <a:endParaRPr lang="en-US" dirty="0"/>
            </a:p>
          </p:txBody>
        </p:sp>
      </p:grpSp>
      <p:grpSp>
        <p:nvGrpSpPr>
          <p:cNvPr id="13" name="Group 12"/>
          <p:cNvGrpSpPr/>
          <p:nvPr/>
        </p:nvGrpSpPr>
        <p:grpSpPr>
          <a:xfrm>
            <a:off x="3335907" y="342900"/>
            <a:ext cx="1214884" cy="1123950"/>
            <a:chOff x="-2826767" y="2190750"/>
            <a:chExt cx="1214884" cy="1123950"/>
          </a:xfrm>
        </p:grpSpPr>
        <p:cxnSp>
          <p:nvCxnSpPr>
            <p:cNvPr id="14" name="Straight Connector 13"/>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smtClean="0"/>
                <a:t>Completed</a:t>
              </a:r>
              <a:endParaRPr lang="en-US" dirty="0"/>
            </a:p>
          </p:txBody>
        </p:sp>
      </p:grpSp>
      <p:grpSp>
        <p:nvGrpSpPr>
          <p:cNvPr id="17" name="Group 16"/>
          <p:cNvGrpSpPr/>
          <p:nvPr/>
        </p:nvGrpSpPr>
        <p:grpSpPr>
          <a:xfrm>
            <a:off x="4789550" y="2066925"/>
            <a:ext cx="1214884" cy="1123950"/>
            <a:chOff x="-2826767" y="2190750"/>
            <a:chExt cx="1214884" cy="1123950"/>
          </a:xfrm>
        </p:grpSpPr>
        <p:cxnSp>
          <p:nvCxnSpPr>
            <p:cNvPr id="18" name="Straight Connector 17"/>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smtClean="0"/>
                <a:t>Completed</a:t>
              </a:r>
              <a:endParaRPr lang="en-US" dirty="0"/>
            </a:p>
          </p:txBody>
        </p:sp>
      </p:grpSp>
      <p:grpSp>
        <p:nvGrpSpPr>
          <p:cNvPr id="25" name="Group 24"/>
          <p:cNvGrpSpPr/>
          <p:nvPr/>
        </p:nvGrpSpPr>
        <p:grpSpPr>
          <a:xfrm>
            <a:off x="1796575" y="8222397"/>
            <a:ext cx="1539332" cy="1123950"/>
            <a:chOff x="-2960117" y="2190750"/>
            <a:chExt cx="1539332" cy="1123950"/>
          </a:xfrm>
        </p:grpSpPr>
        <p:cxnSp>
          <p:nvCxnSpPr>
            <p:cNvPr id="26" name="Straight Connector 25"/>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960117" y="2644259"/>
              <a:ext cx="1539332" cy="369332"/>
            </a:xfrm>
            <a:prstGeom prst="rect">
              <a:avLst/>
            </a:prstGeom>
            <a:solidFill>
              <a:schemeClr val="accent4">
                <a:lumMod val="20000"/>
                <a:lumOff val="80000"/>
              </a:schemeClr>
            </a:solidFill>
          </p:spPr>
          <p:txBody>
            <a:bodyPr wrap="none" rtlCol="0">
              <a:spAutoFit/>
            </a:bodyPr>
            <a:lstStyle/>
            <a:p>
              <a:r>
                <a:rPr lang="en-US" dirty="0" smtClean="0"/>
                <a:t>Not interested</a:t>
              </a:r>
              <a:endParaRPr lang="en-US" dirty="0"/>
            </a:p>
          </p:txBody>
        </p:sp>
      </p:grpSp>
      <p:grpSp>
        <p:nvGrpSpPr>
          <p:cNvPr id="29" name="Group 28"/>
          <p:cNvGrpSpPr/>
          <p:nvPr/>
        </p:nvGrpSpPr>
        <p:grpSpPr>
          <a:xfrm>
            <a:off x="3335907" y="8048625"/>
            <a:ext cx="1539332" cy="1123950"/>
            <a:chOff x="-2960117" y="2190750"/>
            <a:chExt cx="1539332" cy="1123950"/>
          </a:xfrm>
        </p:grpSpPr>
        <p:cxnSp>
          <p:nvCxnSpPr>
            <p:cNvPr id="30" name="Straight Connector 29"/>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2960117" y="2644259"/>
              <a:ext cx="1539332" cy="369332"/>
            </a:xfrm>
            <a:prstGeom prst="rect">
              <a:avLst/>
            </a:prstGeom>
            <a:solidFill>
              <a:schemeClr val="accent4">
                <a:lumMod val="20000"/>
                <a:lumOff val="80000"/>
              </a:schemeClr>
            </a:solidFill>
          </p:spPr>
          <p:txBody>
            <a:bodyPr wrap="none" rtlCol="0">
              <a:spAutoFit/>
            </a:bodyPr>
            <a:lstStyle/>
            <a:p>
              <a:r>
                <a:rPr lang="en-US" dirty="0" smtClean="0"/>
                <a:t>Not interested</a:t>
              </a:r>
              <a:endParaRPr lang="en-US" dirty="0"/>
            </a:p>
          </p:txBody>
        </p:sp>
      </p:grpSp>
      <p:sp>
        <p:nvSpPr>
          <p:cNvPr id="33" name="TextBox 32"/>
          <p:cNvSpPr txBox="1"/>
          <p:nvPr/>
        </p:nvSpPr>
        <p:spPr>
          <a:xfrm>
            <a:off x="1881329" y="266700"/>
            <a:ext cx="974947"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smtClean="0"/>
              <a:t>FEB-APR</a:t>
            </a:r>
            <a:endParaRPr lang="en-US" dirty="0"/>
          </a:p>
        </p:txBody>
      </p:sp>
      <p:sp>
        <p:nvSpPr>
          <p:cNvPr id="34" name="TextBox 33"/>
          <p:cNvSpPr txBox="1"/>
          <p:nvPr/>
        </p:nvSpPr>
        <p:spPr>
          <a:xfrm>
            <a:off x="361949" y="1998702"/>
            <a:ext cx="974947"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smtClean="0"/>
              <a:t>FEB-APR</a:t>
            </a:r>
            <a:endParaRPr lang="en-US" dirty="0"/>
          </a:p>
        </p:txBody>
      </p:sp>
      <p:grpSp>
        <p:nvGrpSpPr>
          <p:cNvPr id="35" name="Group 34"/>
          <p:cNvGrpSpPr/>
          <p:nvPr/>
        </p:nvGrpSpPr>
        <p:grpSpPr>
          <a:xfrm>
            <a:off x="3304298" y="1914525"/>
            <a:ext cx="1214884" cy="1123950"/>
            <a:chOff x="-2826767" y="2190750"/>
            <a:chExt cx="1214884" cy="1123950"/>
          </a:xfrm>
        </p:grpSpPr>
        <p:cxnSp>
          <p:nvCxnSpPr>
            <p:cNvPr id="36" name="Straight Connector 35"/>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smtClean="0"/>
                <a:t>Completed</a:t>
              </a:r>
              <a:endParaRPr lang="en-US" dirty="0"/>
            </a:p>
          </p:txBody>
        </p:sp>
      </p:grpSp>
      <p:sp>
        <p:nvSpPr>
          <p:cNvPr id="39" name="TextBox 38"/>
          <p:cNvSpPr txBox="1"/>
          <p:nvPr/>
        </p:nvSpPr>
        <p:spPr>
          <a:xfrm>
            <a:off x="361948" y="3801070"/>
            <a:ext cx="974947"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smtClean="0"/>
              <a:t>FEB-APR</a:t>
            </a:r>
            <a:endParaRPr lang="en-US" dirty="0"/>
          </a:p>
        </p:txBody>
      </p:sp>
      <p:sp>
        <p:nvSpPr>
          <p:cNvPr id="40" name="TextBox 39"/>
          <p:cNvSpPr txBox="1"/>
          <p:nvPr/>
        </p:nvSpPr>
        <p:spPr>
          <a:xfrm>
            <a:off x="361948" y="342900"/>
            <a:ext cx="1032590"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smtClean="0"/>
              <a:t>JAN-MAY</a:t>
            </a:r>
            <a:endParaRPr lang="en-US" dirty="0"/>
          </a:p>
        </p:txBody>
      </p:sp>
      <p:sp>
        <p:nvSpPr>
          <p:cNvPr id="42" name="TextBox 41"/>
          <p:cNvSpPr txBox="1"/>
          <p:nvPr/>
        </p:nvSpPr>
        <p:spPr>
          <a:xfrm>
            <a:off x="361948" y="8219122"/>
            <a:ext cx="1300036"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smtClean="0"/>
              <a:t>Scout Camp</a:t>
            </a:r>
            <a:endParaRPr lang="en-US" dirty="0"/>
          </a:p>
        </p:txBody>
      </p:sp>
      <p:sp>
        <p:nvSpPr>
          <p:cNvPr id="43" name="TextBox 42"/>
          <p:cNvSpPr txBox="1"/>
          <p:nvPr/>
        </p:nvSpPr>
        <p:spPr>
          <a:xfrm>
            <a:off x="4168915" y="5879068"/>
            <a:ext cx="1300036"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dirty="0" smtClean="0"/>
              <a:t>Scout Camp</a:t>
            </a:r>
            <a:endParaRPr lang="en-US" dirty="0"/>
          </a:p>
        </p:txBody>
      </p:sp>
      <p:sp>
        <p:nvSpPr>
          <p:cNvPr id="44" name="Rectangle 43"/>
          <p:cNvSpPr/>
          <p:nvPr/>
        </p:nvSpPr>
        <p:spPr>
          <a:xfrm>
            <a:off x="1881329" y="2183368"/>
            <a:ext cx="1109521" cy="149328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2011480" y="5953125"/>
            <a:ext cx="1109521" cy="149328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6475246" y="2086272"/>
            <a:ext cx="1109521" cy="149328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963135" y="381000"/>
            <a:ext cx="1109521" cy="149328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77141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126" y="296694"/>
            <a:ext cx="5656677" cy="523220"/>
          </a:xfrm>
          <a:prstGeom prst="rect">
            <a:avLst/>
          </a:prstGeom>
          <a:noFill/>
        </p:spPr>
        <p:txBody>
          <a:bodyPr wrap="none" rtlCol="0">
            <a:spAutoFit/>
          </a:bodyPr>
          <a:lstStyle/>
          <a:p>
            <a:r>
              <a:rPr lang="en-US" sz="2800" dirty="0">
                <a:solidFill>
                  <a:srgbClr val="003F87"/>
                </a:solidFill>
                <a:latin typeface="Roboto Slab"/>
              </a:rPr>
              <a:t>Paul Bunyan Award Requirements</a:t>
            </a:r>
          </a:p>
        </p:txBody>
      </p:sp>
      <p:pic>
        <p:nvPicPr>
          <p:cNvPr id="6" name="Picture 5"/>
          <p:cNvPicPr>
            <a:picLocks noChangeAspect="1"/>
          </p:cNvPicPr>
          <p:nvPr/>
        </p:nvPicPr>
        <p:blipFill rotWithShape="1">
          <a:blip r:embed="rId2"/>
          <a:srcRect l="53158" t="14286" r="36007" b="66220"/>
          <a:stretch/>
        </p:blipFill>
        <p:spPr>
          <a:xfrm>
            <a:off x="10770713" y="4993821"/>
            <a:ext cx="1409700" cy="1426029"/>
          </a:xfrm>
          <a:prstGeom prst="rect">
            <a:avLst/>
          </a:prstGeom>
        </p:spPr>
      </p:pic>
      <p:pic>
        <p:nvPicPr>
          <p:cNvPr id="14338" name="Picture 2" descr="Paul Bun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14866">
            <a:off x="6139831" y="518173"/>
            <a:ext cx="1185715" cy="60348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89092" y="799614"/>
            <a:ext cx="7239000" cy="8956298"/>
          </a:xfrm>
          <a:prstGeom prst="rect">
            <a:avLst/>
          </a:prstGeom>
        </p:spPr>
        <p:txBody>
          <a:bodyPr wrap="square">
            <a:spAutoFit/>
          </a:bodyPr>
          <a:lstStyle/>
          <a:p>
            <a:r>
              <a:rPr lang="en-US" dirty="0" smtClean="0">
                <a:solidFill>
                  <a:srgbClr val="212121"/>
                </a:solidFill>
                <a:latin typeface="Roboto" panose="020B0604020202020204" charset="0"/>
              </a:rPr>
              <a:t>Study </a:t>
            </a:r>
            <a:r>
              <a:rPr lang="en-US" dirty="0">
                <a:solidFill>
                  <a:srgbClr val="212121"/>
                </a:solidFill>
                <a:latin typeface="Roboto" panose="020B0604020202020204" charset="0"/>
              </a:rPr>
              <a:t>the </a:t>
            </a:r>
            <a:r>
              <a:rPr lang="en-US" i="1" dirty="0">
                <a:solidFill>
                  <a:srgbClr val="212121"/>
                </a:solidFill>
                <a:latin typeface="Roboto" panose="020B0604020202020204" charset="0"/>
              </a:rPr>
              <a:t>Scouts BSA Handbook</a:t>
            </a:r>
            <a:r>
              <a:rPr lang="en-US" dirty="0">
                <a:solidFill>
                  <a:srgbClr val="212121"/>
                </a:solidFill>
                <a:latin typeface="Roboto" panose="020B0604020202020204" charset="0"/>
              </a:rPr>
              <a:t> and the </a:t>
            </a:r>
            <a:r>
              <a:rPr lang="en-US" i="1" dirty="0">
                <a:solidFill>
                  <a:srgbClr val="212121"/>
                </a:solidFill>
                <a:latin typeface="Roboto" panose="020B0604020202020204" charset="0"/>
              </a:rPr>
              <a:t>Camping</a:t>
            </a:r>
            <a:r>
              <a:rPr lang="en-US" dirty="0">
                <a:solidFill>
                  <a:srgbClr val="212121"/>
                </a:solidFill>
                <a:latin typeface="Roboto" panose="020B0604020202020204" charset="0"/>
              </a:rPr>
              <a:t> merit badge pamphlet, and demonstrate to your Scoutmaster or other qualified person the following:</a:t>
            </a:r>
          </a:p>
          <a:p>
            <a:pPr>
              <a:buFont typeface="+mj-lt"/>
              <a:buAutoNum type="arabicPeriod"/>
            </a:pPr>
            <a:r>
              <a:rPr lang="en-US" dirty="0">
                <a:solidFill>
                  <a:srgbClr val="212121"/>
                </a:solidFill>
                <a:latin typeface="Roboto" panose="020B0604020202020204" charset="0"/>
              </a:rPr>
              <a:t>Explain the most likely hazards you may encounter while using woods tools listed in requirement 5 and what you should do to anticipate, help prevent, manage, and respond to these hazards.</a:t>
            </a:r>
          </a:p>
          <a:p>
            <a:pPr>
              <a:buFont typeface="+mj-lt"/>
              <a:buAutoNum type="arabicPeriod"/>
            </a:pPr>
            <a:r>
              <a:rPr lang="en-US" dirty="0">
                <a:solidFill>
                  <a:srgbClr val="212121"/>
                </a:solidFill>
                <a:latin typeface="Roboto" panose="020B0604020202020204" charset="0"/>
              </a:rPr>
              <a:t>Show that you know first aid for injuries that could occur while using woods tools.</a:t>
            </a:r>
          </a:p>
          <a:p>
            <a:pPr>
              <a:buFont typeface="+mj-lt"/>
              <a:buAutoNum type="arabicPeriod"/>
            </a:pPr>
            <a:r>
              <a:rPr lang="en-US" dirty="0">
                <a:solidFill>
                  <a:srgbClr val="212121"/>
                </a:solidFill>
                <a:latin typeface="Roboto" panose="020B0604020202020204" charset="0"/>
              </a:rPr>
              <a:t>Earn the </a:t>
            </a:r>
            <a:r>
              <a:rPr lang="en-US" dirty="0" err="1">
                <a:solidFill>
                  <a:srgbClr val="067EEB"/>
                </a:solidFill>
                <a:latin typeface="Roboto" panose="020B0604020202020204" charset="0"/>
                <a:hlinkClick r:id="rId4"/>
              </a:rPr>
              <a:t>Totin</a:t>
            </a:r>
            <a:r>
              <a:rPr lang="en-US" dirty="0">
                <a:solidFill>
                  <a:srgbClr val="067EEB"/>
                </a:solidFill>
                <a:latin typeface="Roboto" panose="020B0604020202020204" charset="0"/>
                <a:hlinkClick r:id="rId4"/>
              </a:rPr>
              <a:t>’ Chip</a:t>
            </a:r>
            <a:r>
              <a:rPr lang="en-US" dirty="0">
                <a:solidFill>
                  <a:srgbClr val="212121"/>
                </a:solidFill>
                <a:latin typeface="Roboto" panose="020B0604020202020204" charset="0"/>
              </a:rPr>
              <a:t>.</a:t>
            </a:r>
          </a:p>
          <a:p>
            <a:pPr>
              <a:buFont typeface="+mj-lt"/>
              <a:buAutoNum type="arabicPeriod"/>
            </a:pPr>
            <a:r>
              <a:rPr lang="en-US" dirty="0">
                <a:solidFill>
                  <a:srgbClr val="212121"/>
                </a:solidFill>
                <a:latin typeface="Roboto" panose="020B0604020202020204" charset="0"/>
              </a:rPr>
              <a:t>Help a Scout or patrol earn the </a:t>
            </a:r>
            <a:r>
              <a:rPr lang="en-US" dirty="0" err="1">
                <a:solidFill>
                  <a:srgbClr val="067EEB"/>
                </a:solidFill>
                <a:latin typeface="Roboto" panose="020B0604020202020204" charset="0"/>
                <a:hlinkClick r:id="rId4"/>
              </a:rPr>
              <a:t>Totin</a:t>
            </a:r>
            <a:r>
              <a:rPr lang="en-US" dirty="0">
                <a:solidFill>
                  <a:srgbClr val="067EEB"/>
                </a:solidFill>
                <a:latin typeface="Roboto" panose="020B0604020202020204" charset="0"/>
                <a:hlinkClick r:id="rId4"/>
              </a:rPr>
              <a:t>’ Chip</a:t>
            </a:r>
            <a:r>
              <a:rPr lang="en-US" dirty="0">
                <a:solidFill>
                  <a:srgbClr val="212121"/>
                </a:solidFill>
                <a:latin typeface="Roboto" panose="020B0604020202020204" charset="0"/>
              </a:rPr>
              <a:t>, and demonstrate to them the value of proper woods-tools use.</a:t>
            </a:r>
          </a:p>
          <a:p>
            <a:pPr>
              <a:buFont typeface="+mj-lt"/>
              <a:buAutoNum type="arabicPeriod"/>
            </a:pPr>
            <a:r>
              <a:rPr lang="en-US" dirty="0">
                <a:solidFill>
                  <a:srgbClr val="212121"/>
                </a:solidFill>
                <a:latin typeface="Roboto" panose="020B0604020202020204" charset="0"/>
              </a:rPr>
              <a:t>Be familiar with the proper and safe use, maintenance and storage of woods tools including:</a:t>
            </a:r>
          </a:p>
          <a:p>
            <a:pPr marL="742950" lvl="1" indent="-285750">
              <a:buFont typeface="+mj-lt"/>
              <a:buAutoNum type="arabicPeriod"/>
            </a:pPr>
            <a:r>
              <a:rPr lang="en-US" dirty="0">
                <a:solidFill>
                  <a:srgbClr val="212121"/>
                </a:solidFill>
                <a:latin typeface="Roboto" panose="020B0604020202020204" charset="0"/>
              </a:rPr>
              <a:t>Axe</a:t>
            </a:r>
          </a:p>
          <a:p>
            <a:pPr marL="742950" lvl="1" indent="-285750">
              <a:buFont typeface="+mj-lt"/>
              <a:buAutoNum type="arabicPeriod"/>
            </a:pPr>
            <a:r>
              <a:rPr lang="en-US" dirty="0">
                <a:solidFill>
                  <a:srgbClr val="212121"/>
                </a:solidFill>
                <a:latin typeface="Roboto" panose="020B0604020202020204" charset="0"/>
              </a:rPr>
              <a:t>Hatchet</a:t>
            </a:r>
          </a:p>
          <a:p>
            <a:pPr marL="742950" lvl="1" indent="-285750">
              <a:buFont typeface="+mj-lt"/>
              <a:buAutoNum type="arabicPeriod"/>
            </a:pPr>
            <a:r>
              <a:rPr lang="en-US" dirty="0">
                <a:solidFill>
                  <a:srgbClr val="212121"/>
                </a:solidFill>
                <a:latin typeface="Roboto" panose="020B0604020202020204" charset="0"/>
              </a:rPr>
              <a:t>Loppers</a:t>
            </a:r>
          </a:p>
          <a:p>
            <a:pPr marL="742950" lvl="1" indent="-285750">
              <a:buFont typeface="+mj-lt"/>
              <a:buAutoNum type="arabicPeriod"/>
            </a:pPr>
            <a:r>
              <a:rPr lang="en-US" dirty="0">
                <a:solidFill>
                  <a:srgbClr val="212121"/>
                </a:solidFill>
                <a:latin typeface="Roboto" panose="020B0604020202020204" charset="0"/>
              </a:rPr>
              <a:t>McLeod</a:t>
            </a:r>
          </a:p>
          <a:p>
            <a:pPr marL="742950" lvl="1" indent="-285750">
              <a:buFont typeface="+mj-lt"/>
              <a:buAutoNum type="arabicPeriod"/>
            </a:pPr>
            <a:r>
              <a:rPr lang="en-US" dirty="0">
                <a:solidFill>
                  <a:srgbClr val="212121"/>
                </a:solidFill>
                <a:latin typeface="Roboto" panose="020B0604020202020204" charset="0"/>
              </a:rPr>
              <a:t>Pulaski</a:t>
            </a:r>
          </a:p>
          <a:p>
            <a:pPr marL="742950" lvl="1" indent="-285750">
              <a:buFont typeface="+mj-lt"/>
              <a:buAutoNum type="arabicPeriod"/>
            </a:pPr>
            <a:r>
              <a:rPr lang="en-US" dirty="0">
                <a:solidFill>
                  <a:srgbClr val="212121"/>
                </a:solidFill>
                <a:latin typeface="Roboto" panose="020B0604020202020204" charset="0"/>
              </a:rPr>
              <a:t>Saw</a:t>
            </a:r>
          </a:p>
          <a:p>
            <a:pPr marL="742950" lvl="1" indent="-285750">
              <a:buFont typeface="+mj-lt"/>
              <a:buAutoNum type="arabicPeriod"/>
            </a:pPr>
            <a:r>
              <a:rPr lang="en-US" dirty="0">
                <a:solidFill>
                  <a:srgbClr val="212121"/>
                </a:solidFill>
                <a:latin typeface="Roboto" panose="020B0604020202020204" charset="0"/>
              </a:rPr>
              <a:t>Shovel</a:t>
            </a:r>
          </a:p>
          <a:p>
            <a:pPr marL="742950" lvl="1" indent="-285750">
              <a:buFont typeface="+mj-lt"/>
              <a:buAutoNum type="arabicPeriod"/>
            </a:pPr>
            <a:r>
              <a:rPr lang="en-US" dirty="0">
                <a:solidFill>
                  <a:srgbClr val="212121"/>
                </a:solidFill>
                <a:latin typeface="Roboto" panose="020B0604020202020204" charset="0"/>
              </a:rPr>
              <a:t>Pick Axe</a:t>
            </a:r>
          </a:p>
          <a:p>
            <a:pPr marL="742950" lvl="1" indent="-285750">
              <a:buFont typeface="+mj-lt"/>
              <a:buAutoNum type="arabicPeriod"/>
            </a:pPr>
            <a:r>
              <a:rPr lang="en-US" dirty="0" err="1">
                <a:solidFill>
                  <a:srgbClr val="212121"/>
                </a:solidFill>
                <a:latin typeface="Roboto" panose="020B0604020202020204" charset="0"/>
              </a:rPr>
              <a:t>PryBar</a:t>
            </a: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Demonstrate proper use of four of the tools listed in requirement 5.</a:t>
            </a:r>
          </a:p>
          <a:p>
            <a:pPr>
              <a:buFont typeface="+mj-lt"/>
              <a:buAutoNum type="arabicPeriod"/>
            </a:pPr>
            <a:r>
              <a:rPr lang="en-US" dirty="0">
                <a:solidFill>
                  <a:srgbClr val="212121"/>
                </a:solidFill>
                <a:latin typeface="Roboto" panose="020B0604020202020204" charset="0"/>
              </a:rPr>
              <a:t>With unit leader approval and supervision, using woods tools, spend at least two hours doing one of the following conservation oriented projects:</a:t>
            </a:r>
          </a:p>
          <a:p>
            <a:pPr marL="742950" lvl="1" indent="-285750">
              <a:buFont typeface="+mj-lt"/>
              <a:buAutoNum type="arabicPeriod"/>
            </a:pPr>
            <a:r>
              <a:rPr lang="en-US" dirty="0">
                <a:solidFill>
                  <a:srgbClr val="212121"/>
                </a:solidFill>
                <a:latin typeface="Roboto" panose="020B0604020202020204" charset="0"/>
              </a:rPr>
              <a:t>Clear trails or fire lanes for two hours.</a:t>
            </a:r>
          </a:p>
          <a:p>
            <a:pPr marL="742950" lvl="1" indent="-285750">
              <a:buFont typeface="+mj-lt"/>
              <a:buAutoNum type="arabicPeriod"/>
            </a:pPr>
            <a:r>
              <a:rPr lang="en-US" dirty="0">
                <a:solidFill>
                  <a:srgbClr val="212121"/>
                </a:solidFill>
                <a:latin typeface="Roboto" panose="020B0604020202020204" charset="0"/>
              </a:rPr>
              <a:t>Trim a downed tree, cut into four-foot lengths, and stack; make a brush with branches.</a:t>
            </a:r>
          </a:p>
          <a:p>
            <a:pPr marL="742950" lvl="1" indent="-285750">
              <a:buFont typeface="+mj-lt"/>
              <a:buAutoNum type="arabicPeriod"/>
            </a:pPr>
            <a:r>
              <a:rPr lang="en-US" dirty="0">
                <a:solidFill>
                  <a:srgbClr val="212121"/>
                </a:solidFill>
                <a:latin typeface="Roboto" panose="020B0604020202020204" charset="0"/>
              </a:rPr>
              <a:t>Build a natural retaining wall or irrigation way to aid in a planned conservation effort.</a:t>
            </a:r>
            <a:endParaRPr lang="en-US" b="0" i="0" dirty="0">
              <a:solidFill>
                <a:srgbClr val="212121"/>
              </a:solidFill>
              <a:effectLst/>
              <a:latin typeface="Roboto" panose="020B0604020202020204" charset="0"/>
            </a:endParaRPr>
          </a:p>
        </p:txBody>
      </p:sp>
    </p:spTree>
    <p:extLst>
      <p:ext uri="{BB962C8B-B14F-4D97-AF65-F5344CB8AC3E}">
        <p14:creationId xmlns:p14="http://schemas.microsoft.com/office/powerpoint/2010/main" val="11601391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8610" y="296694"/>
            <a:ext cx="3599512" cy="523220"/>
          </a:xfrm>
          <a:prstGeom prst="rect">
            <a:avLst/>
          </a:prstGeom>
          <a:noFill/>
        </p:spPr>
        <p:txBody>
          <a:bodyPr wrap="none" rtlCol="0">
            <a:spAutoFit/>
          </a:bodyPr>
          <a:lstStyle/>
          <a:p>
            <a:r>
              <a:rPr lang="en-US" sz="2800" b="1" dirty="0" smtClean="0"/>
              <a:t>2d Class Ryan Bertrand</a:t>
            </a:r>
            <a:endParaRPr lang="en-US" sz="2800" b="1" dirty="0"/>
          </a:p>
        </p:txBody>
      </p:sp>
      <p:sp>
        <p:nvSpPr>
          <p:cNvPr id="3" name="TextBox 2"/>
          <p:cNvSpPr txBox="1"/>
          <p:nvPr/>
        </p:nvSpPr>
        <p:spPr>
          <a:xfrm>
            <a:off x="400050" y="784086"/>
            <a:ext cx="4301562" cy="8833187"/>
          </a:xfrm>
          <a:prstGeom prst="rect">
            <a:avLst/>
          </a:prstGeom>
          <a:noFill/>
        </p:spPr>
        <p:txBody>
          <a:bodyPr wrap="none" rtlCol="0">
            <a:spAutoFit/>
          </a:bodyPr>
          <a:lstStyle/>
          <a:p>
            <a:r>
              <a:rPr lang="en-US" sz="2800" u="sng" dirty="0" smtClean="0"/>
              <a:t>Goals for Feb 2026 </a:t>
            </a:r>
          </a:p>
          <a:p>
            <a:pPr marL="342900" indent="-342900">
              <a:buAutoNum type="arabicParenR"/>
            </a:pPr>
            <a:r>
              <a:rPr lang="en-US" sz="2400" dirty="0" smtClean="0"/>
              <a:t>Finish Personal Management</a:t>
            </a:r>
          </a:p>
          <a:p>
            <a:pPr marL="342900" indent="-342900">
              <a:buAutoNum type="arabicParenR"/>
            </a:pPr>
            <a:r>
              <a:rPr lang="en-US" sz="2400" dirty="0" smtClean="0"/>
              <a:t>Start: AI MB___________</a:t>
            </a:r>
          </a:p>
          <a:p>
            <a:pPr marL="342900" indent="-342900">
              <a:buAutoNum type="arabicParenR"/>
            </a:pPr>
            <a:r>
              <a:rPr lang="en-US" sz="2400" dirty="0" smtClean="0"/>
              <a:t>Start: </a:t>
            </a:r>
            <a:r>
              <a:rPr lang="en-US" sz="2400" dirty="0" err="1" smtClean="0"/>
              <a:t>Cit</a:t>
            </a:r>
            <a:r>
              <a:rPr lang="en-US" sz="2400" dirty="0" smtClean="0"/>
              <a:t> in Community MB</a:t>
            </a:r>
          </a:p>
          <a:p>
            <a:pPr marL="342900" indent="-342900">
              <a:buAutoNum type="arabicParenR"/>
            </a:pPr>
            <a:r>
              <a:rPr lang="en-US" sz="2400" dirty="0" smtClean="0"/>
              <a:t>Start: Family Life MB</a:t>
            </a:r>
          </a:p>
          <a:p>
            <a:pPr marL="342900" indent="-342900">
              <a:buAutoNum type="arabicParenR"/>
            </a:pPr>
            <a:r>
              <a:rPr lang="en-US" sz="2400" dirty="0" smtClean="0"/>
              <a:t>Earn Paul </a:t>
            </a:r>
            <a:r>
              <a:rPr lang="en-US" sz="2400" dirty="0" err="1" smtClean="0"/>
              <a:t>Bunyon</a:t>
            </a:r>
            <a:endParaRPr lang="en-US" sz="2400" dirty="0" smtClean="0"/>
          </a:p>
          <a:p>
            <a:endParaRPr lang="en-US" sz="2800" dirty="0" smtClean="0"/>
          </a:p>
          <a:p>
            <a:r>
              <a:rPr lang="en-US" sz="2800" u="sng" dirty="0" smtClean="0"/>
              <a:t>Goals for March 2026</a:t>
            </a:r>
          </a:p>
          <a:p>
            <a:pPr marL="342900" indent="-342900">
              <a:buAutoNum type="arabicParenR"/>
            </a:pPr>
            <a:r>
              <a:rPr lang="en-US" sz="2400" dirty="0"/>
              <a:t>____________________</a:t>
            </a:r>
          </a:p>
          <a:p>
            <a:pPr marL="342900" indent="-342900">
              <a:buAutoNum type="arabicParenR"/>
            </a:pPr>
            <a:r>
              <a:rPr lang="en-US" sz="2400" dirty="0" smtClean="0"/>
              <a:t>Oceanography MB______</a:t>
            </a:r>
            <a:endParaRPr lang="en-US" sz="2400" dirty="0"/>
          </a:p>
          <a:p>
            <a:pPr marL="342900" indent="-342900">
              <a:buAutoNum type="arabicParenR"/>
            </a:pPr>
            <a:r>
              <a:rPr lang="en-US" sz="2400" dirty="0" smtClean="0"/>
              <a:t>Wilderness Survival MB _</a:t>
            </a:r>
            <a:endParaRPr lang="en-US" sz="2400" dirty="0"/>
          </a:p>
          <a:p>
            <a:pPr marL="342900" indent="-342900">
              <a:buAutoNum type="arabicParenR"/>
            </a:pPr>
            <a:r>
              <a:rPr lang="en-US" sz="2400" dirty="0"/>
              <a:t>_____________________</a:t>
            </a:r>
          </a:p>
          <a:p>
            <a:endParaRPr lang="en-US" sz="2800" dirty="0" smtClean="0"/>
          </a:p>
          <a:p>
            <a:r>
              <a:rPr lang="en-US" sz="2800" u="sng" dirty="0"/>
              <a:t>Goals for </a:t>
            </a:r>
            <a:r>
              <a:rPr lang="en-US" sz="2800" u="sng" dirty="0" smtClean="0"/>
              <a:t>April 2026</a:t>
            </a:r>
            <a:endParaRPr lang="en-US" sz="2800" u="sng" dirty="0"/>
          </a:p>
          <a:p>
            <a:pPr marL="342900" indent="-342900">
              <a:buAutoNum type="arabicParenR"/>
            </a:pPr>
            <a:r>
              <a:rPr lang="en-US" sz="2800" dirty="0"/>
              <a:t>____________________</a:t>
            </a:r>
          </a:p>
          <a:p>
            <a:pPr marL="342900" indent="-342900">
              <a:buAutoNum type="arabicParenR"/>
            </a:pPr>
            <a:r>
              <a:rPr lang="en-US" sz="2800" dirty="0"/>
              <a:t>____________________</a:t>
            </a:r>
          </a:p>
          <a:p>
            <a:pPr marL="342900" indent="-342900">
              <a:buAutoNum type="arabicParenR"/>
            </a:pPr>
            <a:r>
              <a:rPr lang="en-US" sz="2800" dirty="0"/>
              <a:t>_____________________</a:t>
            </a:r>
          </a:p>
          <a:p>
            <a:pPr marL="342900" indent="-342900">
              <a:buAutoNum type="arabicParenR"/>
            </a:pPr>
            <a:r>
              <a:rPr lang="en-US" sz="2800" dirty="0"/>
              <a:t>_____________________</a:t>
            </a:r>
          </a:p>
          <a:p>
            <a:endParaRPr lang="en-US" sz="2800" dirty="0"/>
          </a:p>
          <a:p>
            <a:endParaRPr lang="en-US" sz="2800" dirty="0"/>
          </a:p>
          <a:p>
            <a:endParaRPr lang="en-US" sz="2800" dirty="0"/>
          </a:p>
        </p:txBody>
      </p:sp>
      <p:sp>
        <p:nvSpPr>
          <p:cNvPr id="4" name="TextBox 3"/>
          <p:cNvSpPr txBox="1"/>
          <p:nvPr/>
        </p:nvSpPr>
        <p:spPr>
          <a:xfrm>
            <a:off x="228600" y="8686800"/>
            <a:ext cx="7315200" cy="923330"/>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square" rtlCol="0">
            <a:spAutoFit/>
          </a:bodyPr>
          <a:lstStyle/>
          <a:p>
            <a:r>
              <a:rPr lang="en-US" dirty="0" smtClean="0"/>
              <a:t>Going to Scout Camp? _____________________</a:t>
            </a:r>
          </a:p>
          <a:p>
            <a:r>
              <a:rPr lang="en-US" dirty="0" smtClean="0"/>
              <a:t>Goals for Scout Camp? ____________  , _________________, __________, ________________, _________________ , ___________, ______________</a:t>
            </a:r>
            <a:endParaRPr lang="en-US" dirty="0"/>
          </a:p>
        </p:txBody>
      </p:sp>
      <p:sp>
        <p:nvSpPr>
          <p:cNvPr id="5" name="TextBox 4"/>
          <p:cNvSpPr txBox="1"/>
          <p:nvPr/>
        </p:nvSpPr>
        <p:spPr>
          <a:xfrm>
            <a:off x="4933171" y="1390650"/>
            <a:ext cx="2144433" cy="369332"/>
          </a:xfrm>
          <a:prstGeom prst="rect">
            <a:avLst/>
          </a:prstGeom>
          <a:noFill/>
        </p:spPr>
        <p:txBody>
          <a:bodyPr wrap="none" rtlCol="0">
            <a:spAutoFit/>
          </a:bodyPr>
          <a:lstStyle/>
          <a:p>
            <a:r>
              <a:rPr lang="en-US" dirty="0" smtClean="0"/>
              <a:t>Paul </a:t>
            </a:r>
            <a:r>
              <a:rPr lang="en-US" dirty="0" err="1" smtClean="0"/>
              <a:t>Bunyon</a:t>
            </a:r>
            <a:r>
              <a:rPr lang="en-US" dirty="0" smtClean="0"/>
              <a:t>  ______</a:t>
            </a:r>
            <a:endParaRPr lang="en-US" dirty="0"/>
          </a:p>
        </p:txBody>
      </p:sp>
      <p:pic>
        <p:nvPicPr>
          <p:cNvPr id="6" name="Picture 5"/>
          <p:cNvPicPr>
            <a:picLocks noChangeAspect="1"/>
          </p:cNvPicPr>
          <p:nvPr/>
        </p:nvPicPr>
        <p:blipFill rotWithShape="1">
          <a:blip r:embed="rId2"/>
          <a:srcRect l="53158" t="14286" r="36007" b="66220"/>
          <a:stretch/>
        </p:blipFill>
        <p:spPr>
          <a:xfrm>
            <a:off x="8751413" y="6441621"/>
            <a:ext cx="1409700" cy="1426029"/>
          </a:xfrm>
          <a:prstGeom prst="rect">
            <a:avLst/>
          </a:prstGeom>
        </p:spPr>
      </p:pic>
      <p:pic>
        <p:nvPicPr>
          <p:cNvPr id="14338" name="Picture 2" descr="Paul Bun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14866">
            <a:off x="5570363" y="554259"/>
            <a:ext cx="1185715" cy="603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1429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3163" t="23437" r="34187" b="4948"/>
          <a:stretch/>
        </p:blipFill>
        <p:spPr>
          <a:xfrm>
            <a:off x="209549" y="304800"/>
            <a:ext cx="7461298" cy="9201150"/>
          </a:xfrm>
          <a:prstGeom prst="rect">
            <a:avLst/>
          </a:prstGeom>
        </p:spPr>
      </p:pic>
      <p:sp>
        <p:nvSpPr>
          <p:cNvPr id="3" name="TextBox 2"/>
          <p:cNvSpPr txBox="1"/>
          <p:nvPr/>
        </p:nvSpPr>
        <p:spPr>
          <a:xfrm>
            <a:off x="2209800" y="2686050"/>
            <a:ext cx="4689041" cy="1754326"/>
          </a:xfrm>
          <a:prstGeom prst="rect">
            <a:avLst/>
          </a:prstGeom>
          <a:noFill/>
        </p:spPr>
        <p:txBody>
          <a:bodyPr wrap="none" rtlCol="0">
            <a:spAutoFit/>
          </a:bodyPr>
          <a:lstStyle/>
          <a:p>
            <a:r>
              <a:rPr lang="en-US" dirty="0" smtClean="0"/>
              <a:t>Citizenship in World                               NOV 2025</a:t>
            </a:r>
          </a:p>
          <a:p>
            <a:r>
              <a:rPr lang="en-US" dirty="0" smtClean="0"/>
              <a:t>Citizenship in Nation                              JAN 2026</a:t>
            </a:r>
          </a:p>
          <a:p>
            <a:r>
              <a:rPr lang="en-US" dirty="0" smtClean="0"/>
              <a:t>Personal Fitness                                       FEB 2026</a:t>
            </a:r>
          </a:p>
          <a:p>
            <a:r>
              <a:rPr lang="en-US" dirty="0" smtClean="0"/>
              <a:t>Personal Management	               FEB 2026</a:t>
            </a:r>
          </a:p>
          <a:p>
            <a:r>
              <a:rPr lang="en-US" dirty="0" smtClean="0"/>
              <a:t>Aviation                                                   OCT 2025</a:t>
            </a:r>
          </a:p>
          <a:p>
            <a:r>
              <a:rPr lang="en-US" dirty="0" smtClean="0"/>
              <a:t>Engineering		             NOV 2025</a:t>
            </a:r>
            <a:endParaRPr lang="en-US" dirty="0"/>
          </a:p>
        </p:txBody>
      </p:sp>
      <p:sp>
        <p:nvSpPr>
          <p:cNvPr id="5" name="TextBox 4"/>
          <p:cNvSpPr txBox="1"/>
          <p:nvPr/>
        </p:nvSpPr>
        <p:spPr>
          <a:xfrm>
            <a:off x="3359409" y="2348984"/>
            <a:ext cx="1552220" cy="369332"/>
          </a:xfrm>
          <a:prstGeom prst="rect">
            <a:avLst/>
          </a:prstGeom>
          <a:solidFill>
            <a:schemeClr val="bg1"/>
          </a:solidFill>
          <a:ln>
            <a:solidFill>
              <a:srgbClr val="FF0000"/>
            </a:solidFill>
          </a:ln>
        </p:spPr>
        <p:txBody>
          <a:bodyPr wrap="none" rtlCol="0">
            <a:spAutoFit/>
          </a:bodyPr>
          <a:lstStyle/>
          <a:p>
            <a:pPr algn="ctr"/>
            <a:r>
              <a:rPr lang="en-US" b="1" dirty="0" smtClean="0"/>
              <a:t>Ryan Bertrand</a:t>
            </a:r>
            <a:endParaRPr lang="en-US" b="1" dirty="0"/>
          </a:p>
        </p:txBody>
      </p:sp>
      <p:sp>
        <p:nvSpPr>
          <p:cNvPr id="6" name="TextBox 5"/>
          <p:cNvSpPr txBox="1"/>
          <p:nvPr/>
        </p:nvSpPr>
        <p:spPr>
          <a:xfrm>
            <a:off x="5762672" y="372894"/>
            <a:ext cx="2208490" cy="369332"/>
          </a:xfrm>
          <a:prstGeom prst="rect">
            <a:avLst/>
          </a:prstGeom>
          <a:solidFill>
            <a:schemeClr val="bg1"/>
          </a:solidFill>
          <a:ln>
            <a:solidFill>
              <a:srgbClr val="FF0000"/>
            </a:solidFill>
          </a:ln>
          <a:scene3d>
            <a:camera prst="orthographicFront"/>
            <a:lightRig rig="threePt" dir="t"/>
          </a:scene3d>
          <a:sp3d>
            <a:bevelT/>
          </a:sp3d>
        </p:spPr>
        <p:txBody>
          <a:bodyPr wrap="none" rtlCol="0">
            <a:spAutoFit/>
          </a:bodyPr>
          <a:lstStyle/>
          <a:p>
            <a:pPr marL="285750" indent="-285750">
              <a:buFont typeface="Wingdings" panose="05000000000000000000" pitchFamily="2" charset="2"/>
              <a:buChar char="ü"/>
            </a:pPr>
            <a:r>
              <a:rPr lang="en-US" dirty="0" smtClean="0"/>
              <a:t>Star Requirements</a:t>
            </a:r>
            <a:endParaRPr lang="en-US" dirty="0"/>
          </a:p>
        </p:txBody>
      </p:sp>
      <p:sp>
        <p:nvSpPr>
          <p:cNvPr id="7" name="TextBox 6"/>
          <p:cNvSpPr txBox="1"/>
          <p:nvPr/>
        </p:nvSpPr>
        <p:spPr>
          <a:xfrm>
            <a:off x="838623" y="2706826"/>
            <a:ext cx="530915" cy="2031325"/>
          </a:xfrm>
          <a:prstGeom prst="rect">
            <a:avLst/>
          </a:prstGeom>
          <a:noFill/>
        </p:spPr>
        <p:txBody>
          <a:bodyPr wrap="none" rtlCol="0">
            <a:spAutoFit/>
          </a:bodyPr>
          <a:lstStyle/>
          <a:p>
            <a:pPr marL="285750" indent="-285750">
              <a:buFont typeface="Wingdings" panose="05000000000000000000" pitchFamily="2" charset="2"/>
              <a:buChar char="ü"/>
            </a:pPr>
            <a:r>
              <a:rPr lang="en-US" dirty="0" smtClean="0"/>
              <a:t>.</a:t>
            </a:r>
          </a:p>
          <a:p>
            <a:pPr marL="285750" indent="-285750">
              <a:buFont typeface="Wingdings" panose="05000000000000000000" pitchFamily="2" charset="2"/>
              <a:buChar char="ü"/>
            </a:pPr>
            <a:r>
              <a:rPr lang="en-US" dirty="0" smtClean="0"/>
              <a:t>.</a:t>
            </a:r>
          </a:p>
          <a:p>
            <a:pPr marL="285750" indent="-285750">
              <a:buFont typeface="Wingdings" panose="05000000000000000000" pitchFamily="2" charset="2"/>
              <a:buChar char="ü"/>
            </a:pPr>
            <a:r>
              <a:rPr lang="en-US" dirty="0" smtClean="0"/>
              <a:t>.</a:t>
            </a:r>
          </a:p>
          <a:p>
            <a:pPr marL="285750" indent="-285750">
              <a:buFont typeface="Wingdings" panose="05000000000000000000" pitchFamily="2" charset="2"/>
              <a:buChar char="ü"/>
            </a:pPr>
            <a:r>
              <a:rPr lang="en-US" dirty="0" smtClean="0"/>
              <a:t>.</a:t>
            </a:r>
          </a:p>
          <a:p>
            <a:pPr marL="285750" indent="-285750">
              <a:buFont typeface="Wingdings" panose="05000000000000000000" pitchFamily="2" charset="2"/>
              <a:buChar char="ü"/>
            </a:pPr>
            <a:r>
              <a:rPr lang="en-US" dirty="0" smtClean="0"/>
              <a:t>.</a:t>
            </a:r>
          </a:p>
          <a:p>
            <a:pPr marL="285750" indent="-285750">
              <a:buFont typeface="Wingdings" panose="05000000000000000000" pitchFamily="2" charset="2"/>
              <a:buChar char="ü"/>
            </a:pPr>
            <a:r>
              <a:rPr lang="en-US" dirty="0" smtClean="0"/>
              <a:t>.</a:t>
            </a:r>
          </a:p>
          <a:p>
            <a:pPr marL="285750" indent="-285750">
              <a:buFont typeface="Wingdings" panose="05000000000000000000" pitchFamily="2" charset="2"/>
              <a:buChar char="ü"/>
            </a:pPr>
            <a:r>
              <a:rPr lang="en-US" dirty="0"/>
              <a:t>.</a:t>
            </a:r>
            <a:endParaRPr lang="en-US" dirty="0" smtClean="0"/>
          </a:p>
        </p:txBody>
      </p:sp>
      <p:sp>
        <p:nvSpPr>
          <p:cNvPr id="8" name="TextBox 7"/>
          <p:cNvSpPr txBox="1"/>
          <p:nvPr/>
        </p:nvSpPr>
        <p:spPr>
          <a:xfrm>
            <a:off x="209549" y="1764209"/>
            <a:ext cx="756938" cy="769441"/>
          </a:xfrm>
          <a:prstGeom prst="rect">
            <a:avLst/>
          </a:prstGeom>
          <a:noFill/>
        </p:spPr>
        <p:txBody>
          <a:bodyPr wrap="none" rtlCol="0">
            <a:spAutoFit/>
          </a:bodyPr>
          <a:lstStyle/>
          <a:p>
            <a:pPr marL="285750" indent="-285750">
              <a:buFont typeface="Wingdings" panose="05000000000000000000" pitchFamily="2" charset="2"/>
              <a:buChar char="ü"/>
            </a:pPr>
            <a:r>
              <a:rPr lang="en-US" sz="4400" dirty="0" smtClean="0"/>
              <a:t> </a:t>
            </a:r>
            <a:endParaRPr lang="en-US" sz="4400" dirty="0"/>
          </a:p>
        </p:txBody>
      </p:sp>
      <p:sp>
        <p:nvSpPr>
          <p:cNvPr id="9" name="Rectangle 8"/>
          <p:cNvSpPr/>
          <p:nvPr/>
        </p:nvSpPr>
        <p:spPr>
          <a:xfrm>
            <a:off x="1200150" y="6629400"/>
            <a:ext cx="5666767" cy="1390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62752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88610" y="296694"/>
            <a:ext cx="2844561" cy="523220"/>
          </a:xfrm>
          <a:prstGeom prst="rect">
            <a:avLst/>
          </a:prstGeom>
          <a:noFill/>
        </p:spPr>
        <p:txBody>
          <a:bodyPr wrap="none" rtlCol="0">
            <a:spAutoFit/>
          </a:bodyPr>
          <a:lstStyle/>
          <a:p>
            <a:r>
              <a:rPr lang="en-US" sz="2800" b="1" dirty="0" smtClean="0"/>
              <a:t>1</a:t>
            </a:r>
            <a:r>
              <a:rPr lang="en-US" sz="2800" b="1" baseline="30000" dirty="0" smtClean="0"/>
              <a:t>st</a:t>
            </a:r>
            <a:r>
              <a:rPr lang="en-US" sz="2800" b="1" dirty="0" smtClean="0"/>
              <a:t> Class Eli Gandy</a:t>
            </a:r>
            <a:endParaRPr lang="en-US" sz="2800" b="1" dirty="0"/>
          </a:p>
        </p:txBody>
      </p:sp>
      <p:sp>
        <p:nvSpPr>
          <p:cNvPr id="4" name="TextBox 3"/>
          <p:cNvSpPr txBox="1"/>
          <p:nvPr/>
        </p:nvSpPr>
        <p:spPr>
          <a:xfrm>
            <a:off x="342900" y="840036"/>
            <a:ext cx="5541453" cy="523220"/>
          </a:xfrm>
          <a:prstGeom prst="rect">
            <a:avLst/>
          </a:prstGeom>
          <a:solidFill>
            <a:srgbClr val="FFFF00"/>
          </a:solidFill>
          <a:ln>
            <a:solidFill>
              <a:srgbClr val="FF0000"/>
            </a:solidFill>
          </a:ln>
          <a:scene3d>
            <a:camera prst="orthographicFront"/>
            <a:lightRig rig="threePt" dir="t"/>
          </a:scene3d>
          <a:sp3d>
            <a:bevelT/>
          </a:sp3d>
        </p:spPr>
        <p:txBody>
          <a:bodyPr wrap="none" rtlCol="0">
            <a:spAutoFit/>
          </a:bodyPr>
          <a:lstStyle/>
          <a:p>
            <a:r>
              <a:rPr lang="en-US" sz="1400" b="1" dirty="0" smtClean="0"/>
              <a:t>Date Promoted to 1</a:t>
            </a:r>
            <a:r>
              <a:rPr lang="en-US" sz="1400" b="1" baseline="30000" dirty="0" smtClean="0"/>
              <a:t>st</a:t>
            </a:r>
            <a:r>
              <a:rPr lang="en-US" sz="1400" b="1" dirty="0" smtClean="0"/>
              <a:t> Class: FEB 1</a:t>
            </a:r>
            <a:r>
              <a:rPr lang="en-US" sz="1400" b="1" baseline="30000" dirty="0" smtClean="0"/>
              <a:t>st</a:t>
            </a:r>
            <a:r>
              <a:rPr lang="en-US" sz="1400" b="1" dirty="0"/>
              <a:t> </a:t>
            </a:r>
            <a:r>
              <a:rPr lang="en-US" sz="1400" b="1" dirty="0" smtClean="0"/>
              <a:t>2026</a:t>
            </a:r>
          </a:p>
          <a:p>
            <a:r>
              <a:rPr lang="en-US" sz="1400" b="1" dirty="0" smtClean="0"/>
              <a:t>Earliest Eligible for Board of Review:  June 1</a:t>
            </a:r>
            <a:r>
              <a:rPr lang="en-US" sz="1400" b="1" baseline="30000" dirty="0" smtClean="0"/>
              <a:t>st</a:t>
            </a:r>
            <a:r>
              <a:rPr lang="en-US" sz="1400" b="1" dirty="0" smtClean="0"/>
              <a:t> 2026 // ~After Scout Camp</a:t>
            </a:r>
            <a:endParaRPr lang="en-US" sz="1400" b="1" dirty="0"/>
          </a:p>
        </p:txBody>
      </p:sp>
      <p:pic>
        <p:nvPicPr>
          <p:cNvPr id="7" name="Picture 6"/>
          <p:cNvPicPr>
            <a:picLocks noChangeAspect="1"/>
          </p:cNvPicPr>
          <p:nvPr/>
        </p:nvPicPr>
        <p:blipFill rotWithShape="1">
          <a:blip r:embed="rId3"/>
          <a:srcRect l="33310" t="23437" r="34040" b="5469"/>
          <a:stretch/>
        </p:blipFill>
        <p:spPr>
          <a:xfrm>
            <a:off x="342900" y="1485921"/>
            <a:ext cx="6667500" cy="8162453"/>
          </a:xfrm>
          <a:prstGeom prst="rect">
            <a:avLst/>
          </a:prstGeom>
        </p:spPr>
      </p:pic>
      <p:sp>
        <p:nvSpPr>
          <p:cNvPr id="8" name="TextBox 7"/>
          <p:cNvSpPr txBox="1"/>
          <p:nvPr/>
        </p:nvSpPr>
        <p:spPr>
          <a:xfrm>
            <a:off x="4320465" y="9364316"/>
            <a:ext cx="1920847" cy="369332"/>
          </a:xfrm>
          <a:prstGeom prst="rect">
            <a:avLst/>
          </a:prstGeom>
          <a:noFill/>
        </p:spPr>
        <p:txBody>
          <a:bodyPr wrap="none" rtlCol="0">
            <a:spAutoFit/>
          </a:bodyPr>
          <a:lstStyle/>
          <a:p>
            <a:r>
              <a:rPr lang="en-US" dirty="0" smtClean="0"/>
              <a:t>&amp; Board of Review</a:t>
            </a:r>
            <a:endParaRPr lang="en-US" dirty="0"/>
          </a:p>
        </p:txBody>
      </p:sp>
      <p:sp>
        <p:nvSpPr>
          <p:cNvPr id="11" name="TextBox 10"/>
          <p:cNvSpPr txBox="1"/>
          <p:nvPr/>
        </p:nvSpPr>
        <p:spPr>
          <a:xfrm>
            <a:off x="5553122" y="372894"/>
            <a:ext cx="1919949" cy="369332"/>
          </a:xfrm>
          <a:prstGeom prst="rect">
            <a:avLst/>
          </a:prstGeom>
          <a:solidFill>
            <a:schemeClr val="bg1"/>
          </a:solidFill>
          <a:ln>
            <a:solidFill>
              <a:srgbClr val="FF0000"/>
            </a:solidFill>
          </a:ln>
          <a:scene3d>
            <a:camera prst="orthographicFront"/>
            <a:lightRig rig="threePt" dir="t"/>
          </a:scene3d>
          <a:sp3d>
            <a:bevelT/>
          </a:sp3d>
        </p:spPr>
        <p:txBody>
          <a:bodyPr wrap="none" rtlCol="0">
            <a:spAutoFit/>
          </a:bodyPr>
          <a:lstStyle/>
          <a:p>
            <a:r>
              <a:rPr lang="en-US" dirty="0" smtClean="0"/>
              <a:t>Star Requirements</a:t>
            </a:r>
            <a:endParaRPr lang="en-US" dirty="0"/>
          </a:p>
        </p:txBody>
      </p:sp>
      <p:sp>
        <p:nvSpPr>
          <p:cNvPr id="12" name="Rectangle 11"/>
          <p:cNvSpPr/>
          <p:nvPr/>
        </p:nvSpPr>
        <p:spPr>
          <a:xfrm>
            <a:off x="1257301" y="7124699"/>
            <a:ext cx="4914900" cy="1269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088610" y="3595844"/>
            <a:ext cx="4033476" cy="2062103"/>
          </a:xfrm>
          <a:prstGeom prst="rect">
            <a:avLst/>
          </a:prstGeom>
          <a:noFill/>
        </p:spPr>
        <p:txBody>
          <a:bodyPr wrap="none" rtlCol="0">
            <a:spAutoFit/>
          </a:bodyPr>
          <a:lstStyle/>
          <a:p>
            <a:r>
              <a:rPr lang="en-US" sz="1600" dirty="0" smtClean="0"/>
              <a:t>First Aid			     June 2025</a:t>
            </a:r>
          </a:p>
          <a:p>
            <a:r>
              <a:rPr lang="en-US" sz="1600" dirty="0" smtClean="0"/>
              <a:t>Swimming			     June 2025</a:t>
            </a:r>
          </a:p>
          <a:p>
            <a:r>
              <a:rPr lang="en-US" sz="1600" dirty="0" smtClean="0"/>
              <a:t>Personal Fitness		              2026</a:t>
            </a:r>
          </a:p>
          <a:p>
            <a:endParaRPr lang="en-US" sz="1600" dirty="0"/>
          </a:p>
          <a:p>
            <a:r>
              <a:rPr lang="en-US" sz="1600" dirty="0" smtClean="0"/>
              <a:t>Pioneering			     DEC 2025</a:t>
            </a:r>
          </a:p>
          <a:p>
            <a:r>
              <a:rPr lang="en-US" sz="1600" dirty="0" smtClean="0"/>
              <a:t>Law			     DEC 2025</a:t>
            </a:r>
          </a:p>
          <a:p>
            <a:endParaRPr lang="en-US" sz="1600" dirty="0"/>
          </a:p>
          <a:p>
            <a:endParaRPr lang="en-US" sz="1600" dirty="0" smtClean="0"/>
          </a:p>
        </p:txBody>
      </p:sp>
      <p:sp>
        <p:nvSpPr>
          <p:cNvPr id="14" name="TextBox 13"/>
          <p:cNvSpPr txBox="1"/>
          <p:nvPr/>
        </p:nvSpPr>
        <p:spPr>
          <a:xfrm>
            <a:off x="835999" y="3626622"/>
            <a:ext cx="530915" cy="1477328"/>
          </a:xfrm>
          <a:prstGeom prst="rect">
            <a:avLst/>
          </a:prstGeom>
          <a:noFill/>
        </p:spPr>
        <p:txBody>
          <a:bodyPr wrap="none" rtlCol="0">
            <a:spAutoFit/>
          </a:bodyPr>
          <a:lstStyle/>
          <a:p>
            <a:pPr marL="285750" indent="-285750">
              <a:buFont typeface="Wingdings" panose="05000000000000000000" pitchFamily="2" charset="2"/>
              <a:buChar char="ü"/>
            </a:pPr>
            <a:r>
              <a:rPr lang="en-US" dirty="0" smtClean="0"/>
              <a:t>.</a:t>
            </a:r>
          </a:p>
          <a:p>
            <a:pPr marL="285750" indent="-285750">
              <a:buFont typeface="Wingdings" panose="05000000000000000000" pitchFamily="2" charset="2"/>
              <a:buChar char="ü"/>
            </a:pPr>
            <a:r>
              <a:rPr lang="en-US" dirty="0" smtClean="0"/>
              <a:t>.</a:t>
            </a:r>
          </a:p>
          <a:p>
            <a:pPr marL="285750" indent="-285750">
              <a:buFont typeface="Wingdings" panose="05000000000000000000" pitchFamily="2" charset="2"/>
              <a:buChar char="ü"/>
            </a:pPr>
            <a:r>
              <a:rPr lang="en-US" dirty="0" smtClean="0"/>
              <a:t>.</a:t>
            </a:r>
          </a:p>
          <a:p>
            <a:pPr marL="285750" indent="-285750">
              <a:buFont typeface="Wingdings" panose="05000000000000000000" pitchFamily="2" charset="2"/>
              <a:buChar char="ü"/>
            </a:pPr>
            <a:r>
              <a:rPr lang="en-US" dirty="0" smtClean="0"/>
              <a:t>.</a:t>
            </a:r>
          </a:p>
          <a:p>
            <a:r>
              <a:rPr lang="en-US" dirty="0" smtClean="0"/>
              <a:t>.</a:t>
            </a:r>
          </a:p>
        </p:txBody>
      </p:sp>
      <p:sp>
        <p:nvSpPr>
          <p:cNvPr id="15" name="TextBox 14"/>
          <p:cNvSpPr txBox="1"/>
          <p:nvPr/>
        </p:nvSpPr>
        <p:spPr>
          <a:xfrm>
            <a:off x="319357" y="6640228"/>
            <a:ext cx="1931119" cy="1754326"/>
          </a:xfrm>
          <a:prstGeom prst="rect">
            <a:avLst/>
          </a:prstGeom>
          <a:solidFill>
            <a:schemeClr val="bg1"/>
          </a:solidFill>
          <a:ln w="38100">
            <a:solidFill>
              <a:schemeClr val="tx1"/>
            </a:solidFill>
          </a:ln>
        </p:spPr>
        <p:txBody>
          <a:bodyPr wrap="square" rtlCol="0">
            <a:spAutoFit/>
          </a:bodyPr>
          <a:lstStyle/>
          <a:p>
            <a:pPr algn="ctr"/>
            <a:r>
              <a:rPr lang="en-US" sz="1200" b="1" u="sng" dirty="0" smtClean="0"/>
              <a:t>3-Month Goals: </a:t>
            </a:r>
          </a:p>
          <a:p>
            <a:pPr algn="ctr"/>
            <a:r>
              <a:rPr lang="en-US" sz="1200" b="1" u="sng" dirty="0" smtClean="0"/>
              <a:t>15MAY</a:t>
            </a:r>
          </a:p>
          <a:p>
            <a:r>
              <a:rPr lang="en-US" sz="1200" dirty="0" smtClean="0"/>
              <a:t>(a) </a:t>
            </a:r>
            <a:r>
              <a:rPr lang="en-US" sz="1200" dirty="0" err="1" smtClean="0"/>
              <a:t>Tot’en</a:t>
            </a:r>
            <a:r>
              <a:rPr lang="en-US" sz="1200" dirty="0" smtClean="0"/>
              <a:t> Chit</a:t>
            </a:r>
          </a:p>
          <a:p>
            <a:r>
              <a:rPr lang="en-US" sz="1200" dirty="0" smtClean="0"/>
              <a:t>(b) Fireman Chit</a:t>
            </a:r>
          </a:p>
          <a:p>
            <a:r>
              <a:rPr lang="en-US" sz="1200" dirty="0" smtClean="0"/>
              <a:t>(c) Merit Badges</a:t>
            </a:r>
          </a:p>
          <a:p>
            <a:pPr marL="342900" indent="-342900">
              <a:buAutoNum type="arabicParenR"/>
            </a:pPr>
            <a:r>
              <a:rPr lang="en-US" sz="1200" dirty="0" smtClean="0"/>
              <a:t>________________</a:t>
            </a:r>
          </a:p>
          <a:p>
            <a:pPr marL="342900" indent="-342900">
              <a:buAutoNum type="arabicParenR"/>
            </a:pPr>
            <a:r>
              <a:rPr lang="en-US" sz="1200" dirty="0" smtClean="0"/>
              <a:t>________________</a:t>
            </a:r>
          </a:p>
          <a:p>
            <a:r>
              <a:rPr lang="en-US" sz="1200" dirty="0" smtClean="0"/>
              <a:t>(d) Campouts ______</a:t>
            </a:r>
          </a:p>
          <a:p>
            <a:r>
              <a:rPr lang="en-US" sz="1200" dirty="0" smtClean="0"/>
              <a:t>(e) Service </a:t>
            </a:r>
            <a:r>
              <a:rPr lang="en-US" sz="1200" dirty="0" err="1" smtClean="0"/>
              <a:t>Hrs</a:t>
            </a:r>
            <a:r>
              <a:rPr lang="en-US" sz="1200" dirty="0" smtClean="0"/>
              <a:t> _____</a:t>
            </a:r>
            <a:endParaRPr lang="en-US" sz="1200" dirty="0"/>
          </a:p>
        </p:txBody>
      </p:sp>
      <p:sp>
        <p:nvSpPr>
          <p:cNvPr id="16" name="TextBox 15"/>
          <p:cNvSpPr txBox="1"/>
          <p:nvPr/>
        </p:nvSpPr>
        <p:spPr>
          <a:xfrm>
            <a:off x="4158053" y="6824894"/>
            <a:ext cx="2002471" cy="1569660"/>
          </a:xfrm>
          <a:prstGeom prst="rect">
            <a:avLst/>
          </a:prstGeom>
          <a:solidFill>
            <a:schemeClr val="bg1"/>
          </a:solidFill>
          <a:ln>
            <a:solidFill>
              <a:schemeClr val="tx1"/>
            </a:solidFill>
          </a:ln>
        </p:spPr>
        <p:txBody>
          <a:bodyPr wrap="none" rtlCol="0">
            <a:spAutoFit/>
          </a:bodyPr>
          <a:lstStyle/>
          <a:p>
            <a:pPr algn="ctr"/>
            <a:r>
              <a:rPr lang="en-US" sz="1600" b="1" u="sng" dirty="0" smtClean="0"/>
              <a:t>Scout Camp</a:t>
            </a:r>
          </a:p>
          <a:p>
            <a:r>
              <a:rPr lang="en-US" sz="1600" dirty="0" smtClean="0"/>
              <a:t>(a) _______________</a:t>
            </a:r>
          </a:p>
          <a:p>
            <a:r>
              <a:rPr lang="en-US" sz="1600" dirty="0" smtClean="0"/>
              <a:t>(b) _______________</a:t>
            </a:r>
          </a:p>
          <a:p>
            <a:r>
              <a:rPr lang="en-US" sz="1600" dirty="0" smtClean="0"/>
              <a:t>(c) _______________</a:t>
            </a:r>
          </a:p>
          <a:p>
            <a:r>
              <a:rPr lang="en-US" sz="1600" dirty="0" smtClean="0"/>
              <a:t>(d) Swimming</a:t>
            </a:r>
          </a:p>
          <a:p>
            <a:endParaRPr lang="en-US" sz="1600" dirty="0"/>
          </a:p>
        </p:txBody>
      </p:sp>
    </p:spTree>
    <p:extLst>
      <p:ext uri="{BB962C8B-B14F-4D97-AF65-F5344CB8AC3E}">
        <p14:creationId xmlns:p14="http://schemas.microsoft.com/office/powerpoint/2010/main" val="1502355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r>
              <a:rPr lang="en-US" i="1"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33988179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8610" y="296694"/>
            <a:ext cx="2844561" cy="523220"/>
          </a:xfrm>
          <a:prstGeom prst="rect">
            <a:avLst/>
          </a:prstGeom>
          <a:noFill/>
        </p:spPr>
        <p:txBody>
          <a:bodyPr wrap="none" rtlCol="0">
            <a:spAutoFit/>
          </a:bodyPr>
          <a:lstStyle/>
          <a:p>
            <a:r>
              <a:rPr lang="en-US" sz="2800" b="1" dirty="0" smtClean="0"/>
              <a:t>1</a:t>
            </a:r>
            <a:r>
              <a:rPr lang="en-US" sz="2800" b="1" baseline="30000" dirty="0" smtClean="0"/>
              <a:t>st</a:t>
            </a:r>
            <a:r>
              <a:rPr lang="en-US" sz="2800" b="1" dirty="0" smtClean="0"/>
              <a:t> Class Eli Gandy</a:t>
            </a:r>
            <a:endParaRPr lang="en-US" sz="2800" b="1" dirty="0"/>
          </a:p>
        </p:txBody>
      </p:sp>
      <p:sp>
        <p:nvSpPr>
          <p:cNvPr id="3" name="TextBox 2"/>
          <p:cNvSpPr txBox="1"/>
          <p:nvPr/>
        </p:nvSpPr>
        <p:spPr>
          <a:xfrm>
            <a:off x="400050" y="784086"/>
            <a:ext cx="4301177" cy="8710077"/>
          </a:xfrm>
          <a:prstGeom prst="rect">
            <a:avLst/>
          </a:prstGeom>
          <a:noFill/>
        </p:spPr>
        <p:txBody>
          <a:bodyPr wrap="none" rtlCol="0">
            <a:spAutoFit/>
          </a:bodyPr>
          <a:lstStyle/>
          <a:p>
            <a:r>
              <a:rPr lang="en-US" sz="2800" dirty="0" smtClean="0"/>
              <a:t>Goals for Feb 2026 </a:t>
            </a:r>
          </a:p>
          <a:p>
            <a:pPr marL="342900" indent="-342900">
              <a:buAutoNum type="arabicParenR"/>
            </a:pPr>
            <a:r>
              <a:rPr lang="en-US" sz="2800" dirty="0" smtClean="0"/>
              <a:t>____________________</a:t>
            </a:r>
          </a:p>
          <a:p>
            <a:pPr marL="342900" indent="-342900">
              <a:buAutoNum type="arabicParenR"/>
            </a:pPr>
            <a:r>
              <a:rPr lang="en-US" sz="2800" dirty="0" smtClean="0"/>
              <a:t>____________________</a:t>
            </a:r>
          </a:p>
          <a:p>
            <a:pPr marL="342900" indent="-342900">
              <a:buAutoNum type="arabicParenR"/>
            </a:pPr>
            <a:r>
              <a:rPr lang="en-US" sz="2800" dirty="0" smtClean="0"/>
              <a:t>_____________________</a:t>
            </a:r>
          </a:p>
          <a:p>
            <a:pPr marL="342900" indent="-342900">
              <a:buAutoNum type="arabicParenR"/>
            </a:pPr>
            <a:r>
              <a:rPr lang="en-US" sz="2800" dirty="0" smtClean="0"/>
              <a:t>_____________________</a:t>
            </a:r>
          </a:p>
          <a:p>
            <a:endParaRPr lang="en-US" sz="2800" dirty="0" smtClean="0"/>
          </a:p>
          <a:p>
            <a:r>
              <a:rPr lang="en-US" sz="2800" dirty="0" smtClean="0"/>
              <a:t>Goals for March 2026</a:t>
            </a:r>
          </a:p>
          <a:p>
            <a:pPr marL="342900" indent="-342900">
              <a:buAutoNum type="arabicParenR"/>
            </a:pPr>
            <a:r>
              <a:rPr lang="en-US" sz="2800" dirty="0"/>
              <a:t>____________________</a:t>
            </a:r>
          </a:p>
          <a:p>
            <a:pPr marL="342900" indent="-342900">
              <a:buAutoNum type="arabicParenR"/>
            </a:pPr>
            <a:r>
              <a:rPr lang="en-US" sz="2800" dirty="0"/>
              <a:t>____________________</a:t>
            </a:r>
          </a:p>
          <a:p>
            <a:pPr marL="342900" indent="-342900">
              <a:buAutoNum type="arabicParenR"/>
            </a:pPr>
            <a:r>
              <a:rPr lang="en-US" sz="2800" dirty="0"/>
              <a:t>_____________________</a:t>
            </a:r>
          </a:p>
          <a:p>
            <a:pPr marL="342900" indent="-342900">
              <a:buAutoNum type="arabicParenR"/>
            </a:pPr>
            <a:r>
              <a:rPr lang="en-US" sz="2800" dirty="0"/>
              <a:t>_____________________</a:t>
            </a:r>
          </a:p>
          <a:p>
            <a:endParaRPr lang="en-US" sz="2800" dirty="0" smtClean="0"/>
          </a:p>
          <a:p>
            <a:r>
              <a:rPr lang="en-US" sz="2800" dirty="0"/>
              <a:t>Goals for </a:t>
            </a:r>
            <a:r>
              <a:rPr lang="en-US" sz="2800" dirty="0" smtClean="0"/>
              <a:t>April 2026</a:t>
            </a:r>
            <a:endParaRPr lang="en-US" sz="2800" dirty="0"/>
          </a:p>
          <a:p>
            <a:pPr marL="342900" indent="-342900">
              <a:buAutoNum type="arabicParenR"/>
            </a:pPr>
            <a:r>
              <a:rPr lang="en-US" sz="2800" dirty="0"/>
              <a:t>____________________</a:t>
            </a:r>
          </a:p>
          <a:p>
            <a:pPr marL="342900" indent="-342900">
              <a:buAutoNum type="arabicParenR"/>
            </a:pPr>
            <a:r>
              <a:rPr lang="en-US" sz="2800" dirty="0"/>
              <a:t>____________________</a:t>
            </a:r>
          </a:p>
          <a:p>
            <a:pPr marL="342900" indent="-342900">
              <a:buAutoNum type="arabicParenR"/>
            </a:pPr>
            <a:r>
              <a:rPr lang="en-US" sz="2800" dirty="0"/>
              <a:t>_____________________</a:t>
            </a:r>
          </a:p>
          <a:p>
            <a:pPr marL="342900" indent="-342900">
              <a:buAutoNum type="arabicParenR"/>
            </a:pPr>
            <a:r>
              <a:rPr lang="en-US" sz="2800" dirty="0"/>
              <a:t>_____________________</a:t>
            </a:r>
          </a:p>
          <a:p>
            <a:endParaRPr lang="en-US" sz="2800" dirty="0"/>
          </a:p>
          <a:p>
            <a:endParaRPr lang="en-US" sz="2800" dirty="0"/>
          </a:p>
          <a:p>
            <a:endParaRPr lang="en-US" sz="2800" dirty="0"/>
          </a:p>
        </p:txBody>
      </p:sp>
      <p:sp>
        <p:nvSpPr>
          <p:cNvPr id="4" name="TextBox 3"/>
          <p:cNvSpPr txBox="1"/>
          <p:nvPr/>
        </p:nvSpPr>
        <p:spPr>
          <a:xfrm>
            <a:off x="228600" y="8686800"/>
            <a:ext cx="7315200" cy="923330"/>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square" rtlCol="0">
            <a:spAutoFit/>
          </a:bodyPr>
          <a:lstStyle/>
          <a:p>
            <a:r>
              <a:rPr lang="en-US" dirty="0" smtClean="0"/>
              <a:t>Going to Scout Camp? _____________________</a:t>
            </a:r>
          </a:p>
          <a:p>
            <a:r>
              <a:rPr lang="en-US" dirty="0" smtClean="0"/>
              <a:t>Goals for Scout Camp? ____________  , _________________, __________, ________________, _________________ , ___________, ______________</a:t>
            </a:r>
            <a:endParaRPr lang="en-US" dirty="0"/>
          </a:p>
        </p:txBody>
      </p:sp>
      <p:sp>
        <p:nvSpPr>
          <p:cNvPr id="5" name="TextBox 4"/>
          <p:cNvSpPr txBox="1"/>
          <p:nvPr/>
        </p:nvSpPr>
        <p:spPr>
          <a:xfrm>
            <a:off x="4933171" y="1390650"/>
            <a:ext cx="2144433" cy="369332"/>
          </a:xfrm>
          <a:prstGeom prst="rect">
            <a:avLst/>
          </a:prstGeom>
          <a:noFill/>
        </p:spPr>
        <p:txBody>
          <a:bodyPr wrap="none" rtlCol="0">
            <a:spAutoFit/>
          </a:bodyPr>
          <a:lstStyle/>
          <a:p>
            <a:r>
              <a:rPr lang="en-US" dirty="0" smtClean="0"/>
              <a:t>Paul </a:t>
            </a:r>
            <a:r>
              <a:rPr lang="en-US" dirty="0" err="1" smtClean="0"/>
              <a:t>Bunyon</a:t>
            </a:r>
            <a:r>
              <a:rPr lang="en-US" dirty="0" smtClean="0"/>
              <a:t>  ______</a:t>
            </a:r>
            <a:endParaRPr lang="en-US" dirty="0"/>
          </a:p>
        </p:txBody>
      </p:sp>
      <p:pic>
        <p:nvPicPr>
          <p:cNvPr id="6" name="Picture 5"/>
          <p:cNvPicPr>
            <a:picLocks noChangeAspect="1"/>
          </p:cNvPicPr>
          <p:nvPr/>
        </p:nvPicPr>
        <p:blipFill rotWithShape="1">
          <a:blip r:embed="rId2"/>
          <a:srcRect l="53158" t="14286" r="36007" b="66220"/>
          <a:stretch/>
        </p:blipFill>
        <p:spPr>
          <a:xfrm>
            <a:off x="5417663" y="6498771"/>
            <a:ext cx="1409700" cy="1426029"/>
          </a:xfrm>
          <a:prstGeom prst="rect">
            <a:avLst/>
          </a:prstGeom>
        </p:spPr>
      </p:pic>
      <p:pic>
        <p:nvPicPr>
          <p:cNvPr id="14338" name="Picture 2" descr="Paul Bun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14866">
            <a:off x="5570363" y="554259"/>
            <a:ext cx="1185715" cy="603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7591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1113" t="26823" r="13836" b="5730"/>
          <a:stretch/>
        </p:blipFill>
        <p:spPr>
          <a:xfrm>
            <a:off x="361949" y="381000"/>
            <a:ext cx="7162801" cy="4933950"/>
          </a:xfrm>
          <a:prstGeom prst="rect">
            <a:avLst/>
          </a:prstGeom>
        </p:spPr>
      </p:pic>
      <p:pic>
        <p:nvPicPr>
          <p:cNvPr id="3" name="Picture 2"/>
          <p:cNvPicPr>
            <a:picLocks noChangeAspect="1"/>
          </p:cNvPicPr>
          <p:nvPr/>
        </p:nvPicPr>
        <p:blipFill rotWithShape="1">
          <a:blip r:embed="rId3"/>
          <a:srcRect l="29942" t="28646" r="19839" b="12761"/>
          <a:stretch/>
        </p:blipFill>
        <p:spPr>
          <a:xfrm>
            <a:off x="361949" y="5429250"/>
            <a:ext cx="6534151" cy="4286250"/>
          </a:xfrm>
          <a:prstGeom prst="rect">
            <a:avLst/>
          </a:prstGeom>
        </p:spPr>
      </p:pic>
      <p:grpSp>
        <p:nvGrpSpPr>
          <p:cNvPr id="12" name="Group 11"/>
          <p:cNvGrpSpPr/>
          <p:nvPr/>
        </p:nvGrpSpPr>
        <p:grpSpPr>
          <a:xfrm>
            <a:off x="221233" y="289441"/>
            <a:ext cx="1214884" cy="1123950"/>
            <a:chOff x="-2826767" y="2190750"/>
            <a:chExt cx="1214884" cy="1123950"/>
          </a:xfrm>
        </p:grpSpPr>
        <p:cxnSp>
          <p:nvCxnSpPr>
            <p:cNvPr id="6" name="Straight Connector 5"/>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smtClean="0"/>
                <a:t>Completed</a:t>
              </a:r>
              <a:endParaRPr lang="en-US" dirty="0"/>
            </a:p>
          </p:txBody>
        </p:sp>
      </p:grpSp>
      <p:grpSp>
        <p:nvGrpSpPr>
          <p:cNvPr id="9" name="Group 8"/>
          <p:cNvGrpSpPr/>
          <p:nvPr/>
        </p:nvGrpSpPr>
        <p:grpSpPr>
          <a:xfrm>
            <a:off x="285750" y="8099941"/>
            <a:ext cx="1214884" cy="1123950"/>
            <a:chOff x="-2826767" y="2190750"/>
            <a:chExt cx="1214884" cy="1123950"/>
          </a:xfrm>
        </p:grpSpPr>
        <p:cxnSp>
          <p:nvCxnSpPr>
            <p:cNvPr id="10" name="Straight Connector 9"/>
            <p:cNvCxnSpPr/>
            <p:nvPr/>
          </p:nvCxnSpPr>
          <p:spPr>
            <a:xfrm flipH="1">
              <a:off x="-2476500" y="2190750"/>
              <a:ext cx="514350" cy="11239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2476500" y="2343150"/>
              <a:ext cx="514350" cy="97155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826767" y="2644259"/>
              <a:ext cx="1214884" cy="369332"/>
            </a:xfrm>
            <a:prstGeom prst="rect">
              <a:avLst/>
            </a:prstGeom>
            <a:solidFill>
              <a:schemeClr val="accent4">
                <a:lumMod val="20000"/>
                <a:lumOff val="80000"/>
              </a:schemeClr>
            </a:solidFill>
          </p:spPr>
          <p:txBody>
            <a:bodyPr wrap="none" rtlCol="0">
              <a:spAutoFit/>
            </a:bodyPr>
            <a:lstStyle/>
            <a:p>
              <a:r>
                <a:rPr lang="en-US" dirty="0" smtClean="0"/>
                <a:t>Completed</a:t>
              </a:r>
              <a:endParaRPr lang="en-US" dirty="0"/>
            </a:p>
          </p:txBody>
        </p:sp>
      </p:grpSp>
      <p:sp>
        <p:nvSpPr>
          <p:cNvPr id="17" name="TextBox 16"/>
          <p:cNvSpPr txBox="1"/>
          <p:nvPr/>
        </p:nvSpPr>
        <p:spPr>
          <a:xfrm>
            <a:off x="2447167" y="3939659"/>
            <a:ext cx="3982116" cy="1569660"/>
          </a:xfrm>
          <a:prstGeom prst="rect">
            <a:avLst/>
          </a:prstGeom>
          <a:noFill/>
        </p:spPr>
        <p:txBody>
          <a:bodyPr wrap="none" rtlCol="0">
            <a:spAutoFit/>
          </a:bodyPr>
          <a:lstStyle/>
          <a:p>
            <a:pPr algn="ctr"/>
            <a:r>
              <a:rPr lang="en-US" sz="4800" b="1" dirty="0" smtClean="0"/>
              <a:t>Eagle Required</a:t>
            </a:r>
          </a:p>
          <a:p>
            <a:pPr algn="ctr"/>
            <a:r>
              <a:rPr lang="en-US" sz="4800" b="1" dirty="0" smtClean="0"/>
              <a:t>Eli Gandy Plan</a:t>
            </a:r>
            <a:endParaRPr lang="en-US" sz="4800" b="1" dirty="0"/>
          </a:p>
        </p:txBody>
      </p:sp>
    </p:spTree>
    <p:extLst>
      <p:ext uri="{BB962C8B-B14F-4D97-AF65-F5344CB8AC3E}">
        <p14:creationId xmlns:p14="http://schemas.microsoft.com/office/powerpoint/2010/main" val="13126506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126" y="296694"/>
            <a:ext cx="5656677" cy="523220"/>
          </a:xfrm>
          <a:prstGeom prst="rect">
            <a:avLst/>
          </a:prstGeom>
          <a:noFill/>
        </p:spPr>
        <p:txBody>
          <a:bodyPr wrap="none" rtlCol="0">
            <a:spAutoFit/>
          </a:bodyPr>
          <a:lstStyle/>
          <a:p>
            <a:r>
              <a:rPr lang="en-US" sz="2800" dirty="0">
                <a:solidFill>
                  <a:srgbClr val="003F87"/>
                </a:solidFill>
                <a:latin typeface="Roboto Slab"/>
              </a:rPr>
              <a:t>Paul Bunyan Award Requirements</a:t>
            </a:r>
          </a:p>
        </p:txBody>
      </p:sp>
      <p:pic>
        <p:nvPicPr>
          <p:cNvPr id="14338" name="Picture 2" descr="Paul Buny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814866">
            <a:off x="6139831" y="518173"/>
            <a:ext cx="1185715" cy="60348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89092" y="799614"/>
            <a:ext cx="7239000" cy="8956298"/>
          </a:xfrm>
          <a:prstGeom prst="rect">
            <a:avLst/>
          </a:prstGeom>
        </p:spPr>
        <p:txBody>
          <a:bodyPr wrap="square">
            <a:spAutoFit/>
          </a:bodyPr>
          <a:lstStyle/>
          <a:p>
            <a:r>
              <a:rPr lang="en-US" dirty="0" smtClean="0">
                <a:solidFill>
                  <a:srgbClr val="212121"/>
                </a:solidFill>
                <a:latin typeface="Roboto" panose="020B0604020202020204" charset="0"/>
              </a:rPr>
              <a:t>Study </a:t>
            </a:r>
            <a:r>
              <a:rPr lang="en-US" dirty="0">
                <a:solidFill>
                  <a:srgbClr val="212121"/>
                </a:solidFill>
                <a:latin typeface="Roboto" panose="020B0604020202020204" charset="0"/>
              </a:rPr>
              <a:t>the </a:t>
            </a:r>
            <a:r>
              <a:rPr lang="en-US" i="1" dirty="0">
                <a:solidFill>
                  <a:srgbClr val="212121"/>
                </a:solidFill>
                <a:latin typeface="Roboto" panose="020B0604020202020204" charset="0"/>
              </a:rPr>
              <a:t>Scouts BSA Handbook</a:t>
            </a:r>
            <a:r>
              <a:rPr lang="en-US" dirty="0">
                <a:solidFill>
                  <a:srgbClr val="212121"/>
                </a:solidFill>
                <a:latin typeface="Roboto" panose="020B0604020202020204" charset="0"/>
              </a:rPr>
              <a:t> and the </a:t>
            </a:r>
            <a:r>
              <a:rPr lang="en-US" i="1" dirty="0">
                <a:solidFill>
                  <a:srgbClr val="212121"/>
                </a:solidFill>
                <a:latin typeface="Roboto" panose="020B0604020202020204" charset="0"/>
              </a:rPr>
              <a:t>Camping</a:t>
            </a:r>
            <a:r>
              <a:rPr lang="en-US" dirty="0">
                <a:solidFill>
                  <a:srgbClr val="212121"/>
                </a:solidFill>
                <a:latin typeface="Roboto" panose="020B0604020202020204" charset="0"/>
              </a:rPr>
              <a:t> merit badge pamphlet, and demonstrate to your Scoutmaster or other qualified person the following:</a:t>
            </a:r>
          </a:p>
          <a:p>
            <a:pPr>
              <a:buFont typeface="+mj-lt"/>
              <a:buAutoNum type="arabicPeriod"/>
            </a:pPr>
            <a:r>
              <a:rPr lang="en-US" dirty="0">
                <a:solidFill>
                  <a:srgbClr val="212121"/>
                </a:solidFill>
                <a:latin typeface="Roboto" panose="020B0604020202020204" charset="0"/>
              </a:rPr>
              <a:t>Explain the most likely hazards you may encounter while using woods tools listed in requirement 5 and what you should do to anticipate, help prevent, manage, and respond to these hazards.</a:t>
            </a:r>
          </a:p>
          <a:p>
            <a:pPr>
              <a:buFont typeface="+mj-lt"/>
              <a:buAutoNum type="arabicPeriod"/>
            </a:pPr>
            <a:r>
              <a:rPr lang="en-US" dirty="0">
                <a:solidFill>
                  <a:srgbClr val="212121"/>
                </a:solidFill>
                <a:latin typeface="Roboto" panose="020B0604020202020204" charset="0"/>
              </a:rPr>
              <a:t>Show that you know first aid for injuries that could occur while using woods tools.</a:t>
            </a:r>
          </a:p>
          <a:p>
            <a:pPr>
              <a:buFont typeface="+mj-lt"/>
              <a:buAutoNum type="arabicPeriod"/>
            </a:pPr>
            <a:r>
              <a:rPr lang="en-US" dirty="0">
                <a:solidFill>
                  <a:srgbClr val="212121"/>
                </a:solidFill>
                <a:latin typeface="Roboto" panose="020B0604020202020204" charset="0"/>
              </a:rPr>
              <a:t>Earn the </a:t>
            </a:r>
            <a:r>
              <a:rPr lang="en-US" dirty="0" err="1">
                <a:solidFill>
                  <a:srgbClr val="067EEB"/>
                </a:solidFill>
                <a:latin typeface="Roboto" panose="020B0604020202020204" charset="0"/>
                <a:hlinkClick r:id="rId3"/>
              </a:rPr>
              <a:t>Totin</a:t>
            </a:r>
            <a:r>
              <a:rPr lang="en-US" dirty="0">
                <a:solidFill>
                  <a:srgbClr val="067EEB"/>
                </a:solidFill>
                <a:latin typeface="Roboto" panose="020B0604020202020204" charset="0"/>
                <a:hlinkClick r:id="rId3"/>
              </a:rPr>
              <a:t>’ Chip</a:t>
            </a:r>
            <a:r>
              <a:rPr lang="en-US" dirty="0">
                <a:solidFill>
                  <a:srgbClr val="212121"/>
                </a:solidFill>
                <a:latin typeface="Roboto" panose="020B0604020202020204" charset="0"/>
              </a:rPr>
              <a:t>.</a:t>
            </a:r>
          </a:p>
          <a:p>
            <a:pPr>
              <a:buFont typeface="+mj-lt"/>
              <a:buAutoNum type="arabicPeriod"/>
            </a:pPr>
            <a:r>
              <a:rPr lang="en-US" dirty="0">
                <a:solidFill>
                  <a:srgbClr val="212121"/>
                </a:solidFill>
                <a:latin typeface="Roboto" panose="020B0604020202020204" charset="0"/>
              </a:rPr>
              <a:t>Help a Scout or patrol earn the </a:t>
            </a:r>
            <a:r>
              <a:rPr lang="en-US" dirty="0" err="1">
                <a:solidFill>
                  <a:srgbClr val="067EEB"/>
                </a:solidFill>
                <a:latin typeface="Roboto" panose="020B0604020202020204" charset="0"/>
                <a:hlinkClick r:id="rId3"/>
              </a:rPr>
              <a:t>Totin</a:t>
            </a:r>
            <a:r>
              <a:rPr lang="en-US" dirty="0">
                <a:solidFill>
                  <a:srgbClr val="067EEB"/>
                </a:solidFill>
                <a:latin typeface="Roboto" panose="020B0604020202020204" charset="0"/>
                <a:hlinkClick r:id="rId3"/>
              </a:rPr>
              <a:t>’ Chip</a:t>
            </a:r>
            <a:r>
              <a:rPr lang="en-US" dirty="0">
                <a:solidFill>
                  <a:srgbClr val="212121"/>
                </a:solidFill>
                <a:latin typeface="Roboto" panose="020B0604020202020204" charset="0"/>
              </a:rPr>
              <a:t>, and demonstrate to them the value of proper woods-tools use.</a:t>
            </a:r>
          </a:p>
          <a:p>
            <a:pPr>
              <a:buFont typeface="+mj-lt"/>
              <a:buAutoNum type="arabicPeriod"/>
            </a:pPr>
            <a:r>
              <a:rPr lang="en-US" dirty="0">
                <a:solidFill>
                  <a:srgbClr val="212121"/>
                </a:solidFill>
                <a:latin typeface="Roboto" panose="020B0604020202020204" charset="0"/>
              </a:rPr>
              <a:t>Be familiar with the proper and safe use, maintenance and storage of woods tools including:</a:t>
            </a:r>
          </a:p>
          <a:p>
            <a:pPr marL="742950" lvl="1" indent="-285750">
              <a:buFont typeface="+mj-lt"/>
              <a:buAutoNum type="arabicPeriod"/>
            </a:pPr>
            <a:r>
              <a:rPr lang="en-US" dirty="0">
                <a:solidFill>
                  <a:srgbClr val="212121"/>
                </a:solidFill>
                <a:latin typeface="Roboto" panose="020B0604020202020204" charset="0"/>
              </a:rPr>
              <a:t>Axe</a:t>
            </a:r>
          </a:p>
          <a:p>
            <a:pPr marL="742950" lvl="1" indent="-285750">
              <a:buFont typeface="+mj-lt"/>
              <a:buAutoNum type="arabicPeriod"/>
            </a:pPr>
            <a:r>
              <a:rPr lang="en-US" dirty="0">
                <a:solidFill>
                  <a:srgbClr val="212121"/>
                </a:solidFill>
                <a:latin typeface="Roboto" panose="020B0604020202020204" charset="0"/>
              </a:rPr>
              <a:t>Hatchet</a:t>
            </a:r>
          </a:p>
          <a:p>
            <a:pPr marL="742950" lvl="1" indent="-285750">
              <a:buFont typeface="+mj-lt"/>
              <a:buAutoNum type="arabicPeriod"/>
            </a:pPr>
            <a:r>
              <a:rPr lang="en-US" dirty="0">
                <a:solidFill>
                  <a:srgbClr val="212121"/>
                </a:solidFill>
                <a:latin typeface="Roboto" panose="020B0604020202020204" charset="0"/>
              </a:rPr>
              <a:t>Loppers</a:t>
            </a:r>
          </a:p>
          <a:p>
            <a:pPr marL="742950" lvl="1" indent="-285750">
              <a:buFont typeface="+mj-lt"/>
              <a:buAutoNum type="arabicPeriod"/>
            </a:pPr>
            <a:r>
              <a:rPr lang="en-US" dirty="0">
                <a:solidFill>
                  <a:srgbClr val="212121"/>
                </a:solidFill>
                <a:latin typeface="Roboto" panose="020B0604020202020204" charset="0"/>
              </a:rPr>
              <a:t>McLeod</a:t>
            </a:r>
          </a:p>
          <a:p>
            <a:pPr marL="742950" lvl="1" indent="-285750">
              <a:buFont typeface="+mj-lt"/>
              <a:buAutoNum type="arabicPeriod"/>
            </a:pPr>
            <a:r>
              <a:rPr lang="en-US" dirty="0">
                <a:solidFill>
                  <a:srgbClr val="212121"/>
                </a:solidFill>
                <a:latin typeface="Roboto" panose="020B0604020202020204" charset="0"/>
              </a:rPr>
              <a:t>Pulaski</a:t>
            </a:r>
          </a:p>
          <a:p>
            <a:pPr marL="742950" lvl="1" indent="-285750">
              <a:buFont typeface="+mj-lt"/>
              <a:buAutoNum type="arabicPeriod"/>
            </a:pPr>
            <a:r>
              <a:rPr lang="en-US" dirty="0">
                <a:solidFill>
                  <a:srgbClr val="212121"/>
                </a:solidFill>
                <a:latin typeface="Roboto" panose="020B0604020202020204" charset="0"/>
              </a:rPr>
              <a:t>Saw</a:t>
            </a:r>
          </a:p>
          <a:p>
            <a:pPr marL="742950" lvl="1" indent="-285750">
              <a:buFont typeface="+mj-lt"/>
              <a:buAutoNum type="arabicPeriod"/>
            </a:pPr>
            <a:r>
              <a:rPr lang="en-US" dirty="0">
                <a:solidFill>
                  <a:srgbClr val="212121"/>
                </a:solidFill>
                <a:latin typeface="Roboto" panose="020B0604020202020204" charset="0"/>
              </a:rPr>
              <a:t>Shovel</a:t>
            </a:r>
          </a:p>
          <a:p>
            <a:pPr marL="742950" lvl="1" indent="-285750">
              <a:buFont typeface="+mj-lt"/>
              <a:buAutoNum type="arabicPeriod"/>
            </a:pPr>
            <a:r>
              <a:rPr lang="en-US" dirty="0">
                <a:solidFill>
                  <a:srgbClr val="212121"/>
                </a:solidFill>
                <a:latin typeface="Roboto" panose="020B0604020202020204" charset="0"/>
              </a:rPr>
              <a:t>Pick Axe</a:t>
            </a:r>
          </a:p>
          <a:p>
            <a:pPr marL="742950" lvl="1" indent="-285750">
              <a:buFont typeface="+mj-lt"/>
              <a:buAutoNum type="arabicPeriod"/>
            </a:pPr>
            <a:r>
              <a:rPr lang="en-US" dirty="0" err="1">
                <a:solidFill>
                  <a:srgbClr val="212121"/>
                </a:solidFill>
                <a:latin typeface="Roboto" panose="020B0604020202020204" charset="0"/>
              </a:rPr>
              <a:t>PryBar</a:t>
            </a: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Demonstrate proper use of four of the tools listed in requirement 5.</a:t>
            </a:r>
          </a:p>
          <a:p>
            <a:pPr>
              <a:buFont typeface="+mj-lt"/>
              <a:buAutoNum type="arabicPeriod"/>
            </a:pPr>
            <a:r>
              <a:rPr lang="en-US" dirty="0">
                <a:solidFill>
                  <a:srgbClr val="212121"/>
                </a:solidFill>
                <a:latin typeface="Roboto" panose="020B0604020202020204" charset="0"/>
              </a:rPr>
              <a:t>With unit leader approval and supervision, using woods tools, spend at least two hours doing one of the following conservation oriented projects:</a:t>
            </a:r>
          </a:p>
          <a:p>
            <a:pPr marL="742950" lvl="1" indent="-285750">
              <a:buFont typeface="+mj-lt"/>
              <a:buAutoNum type="arabicPeriod"/>
            </a:pPr>
            <a:r>
              <a:rPr lang="en-US" dirty="0">
                <a:solidFill>
                  <a:srgbClr val="212121"/>
                </a:solidFill>
                <a:latin typeface="Roboto" panose="020B0604020202020204" charset="0"/>
              </a:rPr>
              <a:t>Clear trails or fire lanes for two hours.</a:t>
            </a:r>
          </a:p>
          <a:p>
            <a:pPr marL="742950" lvl="1" indent="-285750">
              <a:buFont typeface="+mj-lt"/>
              <a:buAutoNum type="arabicPeriod"/>
            </a:pPr>
            <a:r>
              <a:rPr lang="en-US" dirty="0">
                <a:solidFill>
                  <a:srgbClr val="212121"/>
                </a:solidFill>
                <a:latin typeface="Roboto" panose="020B0604020202020204" charset="0"/>
              </a:rPr>
              <a:t>Trim a downed tree, cut into four-foot lengths, and stack; make a brush with branches.</a:t>
            </a:r>
          </a:p>
          <a:p>
            <a:pPr marL="742950" lvl="1" indent="-285750">
              <a:buFont typeface="+mj-lt"/>
              <a:buAutoNum type="arabicPeriod"/>
            </a:pPr>
            <a:r>
              <a:rPr lang="en-US" dirty="0">
                <a:solidFill>
                  <a:srgbClr val="212121"/>
                </a:solidFill>
                <a:latin typeface="Roboto" panose="020B0604020202020204" charset="0"/>
              </a:rPr>
              <a:t>Build a natural retaining wall or irrigation way to aid in a planned conservation effort.</a:t>
            </a:r>
            <a:endParaRPr lang="en-US" b="0" i="0" dirty="0">
              <a:solidFill>
                <a:srgbClr val="212121"/>
              </a:solidFill>
              <a:effectLst/>
              <a:latin typeface="Roboto" panose="020B0604020202020204" charset="0"/>
            </a:endParaRPr>
          </a:p>
        </p:txBody>
      </p:sp>
    </p:spTree>
    <p:extLst>
      <p:ext uri="{BB962C8B-B14F-4D97-AF65-F5344CB8AC3E}">
        <p14:creationId xmlns:p14="http://schemas.microsoft.com/office/powerpoint/2010/main" val="31827773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r>
              <a:rPr lang="en-US" i="1"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129086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a:t>
            </a:r>
            <a:r>
              <a:rPr lang="en-US" sz="2800" b="1" dirty="0" smtClean="0">
                <a:solidFill>
                  <a:srgbClr val="003F87"/>
                </a:solidFill>
                <a:latin typeface="Roboto Slab"/>
              </a:rPr>
              <a:t>Requirements</a:t>
            </a:r>
          </a:p>
          <a:p>
            <a:endParaRPr lang="en-US" sz="2800" b="1" dirty="0">
              <a:solidFill>
                <a:srgbClr val="003F87"/>
              </a:solidFill>
              <a:latin typeface="Roboto Slab"/>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smtClean="0">
              <a:solidFill>
                <a:srgbClr val="212121"/>
              </a:solidFill>
              <a:latin typeface="Roboto" panose="020B0604020202020204" charset="0"/>
            </a:endParaRPr>
          </a:p>
          <a:p>
            <a:r>
              <a:rPr lang="en-US" sz="2400" dirty="0" smtClean="0">
                <a:solidFill>
                  <a:srgbClr val="212121"/>
                </a:solidFill>
                <a:latin typeface="Roboto" panose="020B0604020202020204" charset="0"/>
              </a:rPr>
              <a:t>The </a:t>
            </a:r>
            <a:r>
              <a:rPr lang="en-US" sz="2400" dirty="0">
                <a:solidFill>
                  <a:srgbClr val="212121"/>
                </a:solidFill>
                <a:latin typeface="Roboto" panose="020B0604020202020204" charset="0"/>
              </a:rPr>
              <a:t>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42282685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8610" y="296694"/>
            <a:ext cx="2844561" cy="523220"/>
          </a:xfrm>
          <a:prstGeom prst="rect">
            <a:avLst/>
          </a:prstGeom>
          <a:noFill/>
        </p:spPr>
        <p:txBody>
          <a:bodyPr wrap="none" rtlCol="0">
            <a:spAutoFit/>
          </a:bodyPr>
          <a:lstStyle/>
          <a:p>
            <a:r>
              <a:rPr lang="en-US" sz="2800" b="1" dirty="0" smtClean="0"/>
              <a:t>1</a:t>
            </a:r>
            <a:r>
              <a:rPr lang="en-US" sz="2800" b="1" baseline="30000" dirty="0" smtClean="0"/>
              <a:t>st</a:t>
            </a:r>
            <a:r>
              <a:rPr lang="en-US" sz="2800" b="1" dirty="0" smtClean="0"/>
              <a:t> Class Eli Gandy</a:t>
            </a:r>
            <a:endParaRPr lang="en-US" sz="2800" b="1" dirty="0"/>
          </a:p>
        </p:txBody>
      </p:sp>
      <p:sp>
        <p:nvSpPr>
          <p:cNvPr id="3" name="TextBox 2"/>
          <p:cNvSpPr txBox="1"/>
          <p:nvPr/>
        </p:nvSpPr>
        <p:spPr>
          <a:xfrm>
            <a:off x="285750" y="819914"/>
            <a:ext cx="7239001" cy="10433625"/>
          </a:xfrm>
          <a:prstGeom prst="rect">
            <a:avLst/>
          </a:prstGeom>
          <a:noFill/>
        </p:spPr>
        <p:txBody>
          <a:bodyPr wrap="square" rtlCol="0">
            <a:spAutoFit/>
          </a:bodyPr>
          <a:lstStyle/>
          <a:p>
            <a:pPr marL="514350" indent="-514350">
              <a:buAutoNum type="arabicParenR"/>
            </a:pPr>
            <a:endParaRPr lang="en-US" sz="2400" b="1" dirty="0"/>
          </a:p>
          <a:p>
            <a:pPr algn="ctr"/>
            <a:r>
              <a:rPr lang="en-US" sz="2400" b="1" dirty="0" smtClean="0"/>
              <a:t>Patrol Leader tasks:</a:t>
            </a:r>
          </a:p>
          <a:p>
            <a:pPr marL="457200" indent="-457200">
              <a:buFont typeface="+mj-lt"/>
              <a:buAutoNum type="arabicPeriod"/>
            </a:pPr>
            <a:r>
              <a:rPr lang="en-US" sz="2000" b="1" dirty="0" smtClean="0">
                <a:latin typeface="Times New Roman" panose="02020603050405020304" pitchFamily="18" charset="0"/>
                <a:cs typeface="Times New Roman" panose="02020603050405020304" pitchFamily="18" charset="0"/>
              </a:rPr>
              <a:t>Track Scouts progress and help them promote</a:t>
            </a:r>
          </a:p>
          <a:p>
            <a:pPr marL="457200" indent="-457200">
              <a:buFont typeface="+mj-lt"/>
              <a:buAutoNum type="arabicPeriod"/>
            </a:pPr>
            <a:r>
              <a:rPr lang="en-US" sz="2000" b="1" dirty="0" smtClean="0">
                <a:latin typeface="Times New Roman" panose="02020603050405020304" pitchFamily="18" charset="0"/>
                <a:cs typeface="Times New Roman" panose="02020603050405020304" pitchFamily="18" charset="0"/>
              </a:rPr>
              <a:t>Make plans for rank-up efforts</a:t>
            </a:r>
          </a:p>
          <a:p>
            <a:pPr marL="457200" indent="-457200">
              <a:buFont typeface="+mj-lt"/>
              <a:buAutoNum type="arabicPeriod"/>
            </a:pPr>
            <a:r>
              <a:rPr lang="en-US" sz="2000" b="1" dirty="0" smtClean="0">
                <a:latin typeface="Times New Roman" panose="02020603050405020304" pitchFamily="18" charset="0"/>
                <a:cs typeface="Times New Roman" panose="02020603050405020304" pitchFamily="18" charset="0"/>
              </a:rPr>
              <a:t>Make plans for MBs for Patrol</a:t>
            </a:r>
          </a:p>
          <a:p>
            <a:pPr marL="457200" indent="-457200">
              <a:buFont typeface="+mj-lt"/>
              <a:buAutoNum type="arabicPeriod"/>
            </a:pPr>
            <a:r>
              <a:rPr lang="en-US" sz="2000" b="1" dirty="0" smtClean="0">
                <a:latin typeface="Times New Roman" panose="02020603050405020304" pitchFamily="18" charset="0"/>
                <a:cs typeface="Times New Roman" panose="02020603050405020304" pitchFamily="18" charset="0"/>
              </a:rPr>
              <a:t>Report to Scribe attendance</a:t>
            </a:r>
          </a:p>
          <a:p>
            <a:pPr marL="457200" indent="-457200">
              <a:buFont typeface="+mj-lt"/>
              <a:buAutoNum type="arabicPeriod"/>
            </a:pPr>
            <a:r>
              <a:rPr lang="en-US" sz="2000" b="1" dirty="0" smtClean="0">
                <a:latin typeface="Times New Roman" panose="02020603050405020304" pitchFamily="18" charset="0"/>
                <a:cs typeface="Times New Roman" panose="02020603050405020304" pitchFamily="18" charset="0"/>
              </a:rPr>
              <a:t>Prepare Patrol for next adventure / campout</a:t>
            </a: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-Who is Grub Master</a:t>
            </a:r>
          </a:p>
          <a:p>
            <a:pPr marL="457200" indent="-457200">
              <a:buFont typeface="+mj-lt"/>
              <a:buAutoNum type="arabicPeriod"/>
            </a:pPr>
            <a:r>
              <a:rPr lang="en-US" sz="2000" b="1" dirty="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 Tent mates</a:t>
            </a:r>
          </a:p>
          <a:p>
            <a:pPr marL="457200" indent="-457200">
              <a:buFont typeface="+mj-lt"/>
              <a:buAutoNum type="arabicPeriod"/>
            </a:pPr>
            <a:r>
              <a:rPr lang="en-US" sz="2000" b="1" dirty="0" smtClean="0">
                <a:latin typeface="Times New Roman" panose="02020603050405020304" pitchFamily="18" charset="0"/>
                <a:cs typeface="Times New Roman" panose="02020603050405020304" pitchFamily="18" charset="0"/>
              </a:rPr>
              <a:t>	-specialize packing list items: knives, raingear, </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Plan and lead patrol meetings and activities.</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Keep patrol members informed.</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Create a duty roster for each camping trip.</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Help patrol members succeed in their assigned duties</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Represent the patrol at all Patrol Leaders’ Council (PLC) meetings. </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Make sure Assistant Patrol Leader attends any meeting/activity he will not be able to attend.</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Prepares the patrol to take part in all troop activities.</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Develop patrol spirit.</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Work with other troop leaders to make the troop run well.</a:t>
            </a:r>
          </a:p>
          <a:p>
            <a:pPr marL="457200" indent="-457200">
              <a:spcAft>
                <a:spcPts val="1200"/>
              </a:spcAft>
              <a:buFont typeface="+mj-lt"/>
              <a:buAutoNum type="arabicPeriod"/>
            </a:pPr>
            <a:r>
              <a:rPr lang="en-US" sz="2000" b="1" dirty="0">
                <a:latin typeface="Times New Roman" panose="02020603050405020304" pitchFamily="18" charset="0"/>
                <a:cs typeface="Times New Roman" panose="02020603050405020304" pitchFamily="18" charset="0"/>
              </a:rPr>
              <a:t>Know what patrol members and other leaders can do.</a:t>
            </a:r>
          </a:p>
          <a:p>
            <a:endParaRPr lang="en-US" sz="2400" b="1" dirty="0" smtClean="0"/>
          </a:p>
          <a:p>
            <a:pPr marL="514350" indent="-514350">
              <a:buAutoNum type="arabicParenR"/>
            </a:pPr>
            <a:endParaRPr lang="en-US" sz="2000" dirty="0" smtClean="0"/>
          </a:p>
          <a:p>
            <a:pPr marL="514350" indent="-514350">
              <a:buAutoNum type="arabicParenR"/>
            </a:pPr>
            <a:endParaRPr lang="en-US" sz="2000" dirty="0" smtClean="0"/>
          </a:p>
          <a:p>
            <a:endParaRPr lang="en-US" sz="2000" dirty="0"/>
          </a:p>
          <a:p>
            <a:endParaRPr lang="en-US" sz="2000" dirty="0"/>
          </a:p>
          <a:p>
            <a:endParaRPr lang="en-US" sz="2000" dirty="0"/>
          </a:p>
        </p:txBody>
      </p:sp>
    </p:spTree>
    <p:extLst>
      <p:ext uri="{BB962C8B-B14F-4D97-AF65-F5344CB8AC3E}">
        <p14:creationId xmlns:p14="http://schemas.microsoft.com/office/powerpoint/2010/main" val="13574548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819914"/>
            <a:ext cx="7086600" cy="6247864"/>
          </a:xfrm>
          <a:prstGeom prst="rect">
            <a:avLst/>
          </a:prstGeom>
        </p:spPr>
        <p:txBody>
          <a:bodyPr wrap="square">
            <a:spAutoFit/>
          </a:bodyPr>
          <a:lstStyle/>
          <a:p>
            <a:r>
              <a:rPr lang="en-US" sz="1600" dirty="0"/>
              <a:t> </a:t>
            </a:r>
            <a:r>
              <a:rPr lang="en-US" sz="1600" dirty="0" smtClean="0"/>
              <a:t>Assistant </a:t>
            </a:r>
            <a:r>
              <a:rPr lang="en-US" sz="1600" dirty="0"/>
              <a:t>Patrol Leader responsibilities next three months:</a:t>
            </a:r>
          </a:p>
          <a:p>
            <a:pPr marL="514350" indent="-514350">
              <a:lnSpc>
                <a:spcPct val="200000"/>
              </a:lnSpc>
              <a:buFont typeface="+mj-lt"/>
              <a:buAutoNum type="arabicParenR"/>
            </a:pPr>
            <a:r>
              <a:rPr lang="en-US" b="1" dirty="0"/>
              <a:t>Mentor scouts on how to pitch a tent</a:t>
            </a:r>
          </a:p>
          <a:p>
            <a:pPr marL="514350" indent="-514350">
              <a:lnSpc>
                <a:spcPct val="200000"/>
              </a:lnSpc>
              <a:buFont typeface="+mj-lt"/>
              <a:buAutoNum type="arabicParenR"/>
            </a:pPr>
            <a:r>
              <a:rPr lang="en-US" b="1" dirty="0"/>
              <a:t>Teach scouts on packing for camping trip</a:t>
            </a:r>
          </a:p>
          <a:p>
            <a:pPr marL="514350" indent="-514350">
              <a:lnSpc>
                <a:spcPct val="200000"/>
              </a:lnSpc>
              <a:buFont typeface="+mj-lt"/>
              <a:buAutoNum type="arabicParenR"/>
            </a:pPr>
            <a:r>
              <a:rPr lang="en-US" b="1" dirty="0"/>
              <a:t>Mentor Patrol Grub master planning</a:t>
            </a:r>
          </a:p>
          <a:p>
            <a:pPr marL="514350" indent="-514350">
              <a:lnSpc>
                <a:spcPct val="200000"/>
              </a:lnSpc>
              <a:buFont typeface="+mj-lt"/>
              <a:buAutoNum type="arabicParenR"/>
            </a:pPr>
            <a:r>
              <a:rPr lang="en-US" b="1" dirty="0"/>
              <a:t>Teach Patrol </a:t>
            </a:r>
            <a:r>
              <a:rPr lang="en-US" b="1" dirty="0" err="1"/>
              <a:t>Tot’n</a:t>
            </a:r>
            <a:r>
              <a:rPr lang="en-US" b="1" dirty="0"/>
              <a:t> Chit at CHOP campout</a:t>
            </a:r>
          </a:p>
          <a:p>
            <a:pPr marL="514350" indent="-514350">
              <a:buFont typeface="+mj-lt"/>
              <a:buAutoNum type="arabicParenR"/>
            </a:pPr>
            <a:r>
              <a:rPr lang="en-US" b="1" dirty="0"/>
              <a:t>Organize service project where the Patrol can participate</a:t>
            </a:r>
          </a:p>
          <a:p>
            <a:pPr marL="514350" indent="-514350">
              <a:buFont typeface="+mj-lt"/>
              <a:buAutoNum type="arabicParenR"/>
            </a:pPr>
            <a:r>
              <a:rPr lang="en-US" b="1" dirty="0"/>
              <a:t>Plan one Merit Badge event for Patrol: Fireman ship </a:t>
            </a:r>
            <a:r>
              <a:rPr lang="en-US" b="1" dirty="0" smtClean="0"/>
              <a:t>MB</a:t>
            </a:r>
          </a:p>
          <a:p>
            <a:pPr marL="514350" indent="-514350">
              <a:buFont typeface="+mj-lt"/>
              <a:buAutoNum type="arabicParenR"/>
            </a:pPr>
            <a:endParaRPr lang="en-US" b="1" dirty="0" smtClean="0"/>
          </a:p>
          <a:p>
            <a:pPr marL="342900" indent="-342900">
              <a:spcAft>
                <a:spcPts val="1800"/>
              </a:spcAft>
              <a:buFont typeface="+mj-lt"/>
              <a:buAutoNum type="arabicParenR"/>
            </a:pPr>
            <a:r>
              <a:rPr lang="en-US" dirty="0" smtClean="0">
                <a:latin typeface="Helvetica" charset="0"/>
              </a:rPr>
              <a:t>Honest insight to the Patrol Leader </a:t>
            </a:r>
            <a:endParaRPr lang="en-US" dirty="0">
              <a:latin typeface="Helvetica" charset="0"/>
            </a:endParaRPr>
          </a:p>
          <a:p>
            <a:pPr marL="342900" indent="-342900">
              <a:spcAft>
                <a:spcPts val="1800"/>
              </a:spcAft>
              <a:buFont typeface="+mj-lt"/>
              <a:buAutoNum type="arabicParenR"/>
            </a:pPr>
            <a:r>
              <a:rPr lang="en-US" dirty="0">
                <a:latin typeface="Helvetica" charset="0"/>
              </a:rPr>
              <a:t>Help Scouts earn advancement requirements through First Class.</a:t>
            </a:r>
          </a:p>
          <a:p>
            <a:pPr marL="342900" indent="-342900">
              <a:spcAft>
                <a:spcPts val="1800"/>
              </a:spcAft>
              <a:buFont typeface="+mj-lt"/>
              <a:buAutoNum type="arabicParenR"/>
            </a:pPr>
            <a:r>
              <a:rPr lang="en-US" dirty="0">
                <a:latin typeface="Helvetica" charset="0"/>
              </a:rPr>
              <a:t>Help older Scouts teach skills to new Scouts with the guidance of the Assistant Scoutmaster.</a:t>
            </a:r>
          </a:p>
          <a:p>
            <a:pPr marL="342900" indent="-342900">
              <a:spcAft>
                <a:spcPts val="1800"/>
              </a:spcAft>
              <a:buFont typeface="+mj-lt"/>
              <a:buAutoNum type="arabicParenR"/>
            </a:pPr>
            <a:r>
              <a:rPr lang="en-US" dirty="0">
                <a:latin typeface="Helvetica" charset="0"/>
              </a:rPr>
              <a:t>Teach basic Scout skills.</a:t>
            </a:r>
          </a:p>
          <a:p>
            <a:pPr marL="514350" indent="-514350">
              <a:buAutoNum type="arabicParenR"/>
            </a:pPr>
            <a:endParaRPr lang="en-US" b="1" dirty="0"/>
          </a:p>
        </p:txBody>
      </p:sp>
      <p:sp>
        <p:nvSpPr>
          <p:cNvPr id="3" name="TextBox 2"/>
          <p:cNvSpPr txBox="1"/>
          <p:nvPr/>
        </p:nvSpPr>
        <p:spPr>
          <a:xfrm>
            <a:off x="2088610" y="296694"/>
            <a:ext cx="2844561" cy="523220"/>
          </a:xfrm>
          <a:prstGeom prst="rect">
            <a:avLst/>
          </a:prstGeom>
          <a:noFill/>
        </p:spPr>
        <p:txBody>
          <a:bodyPr wrap="none" rtlCol="0">
            <a:spAutoFit/>
          </a:bodyPr>
          <a:lstStyle/>
          <a:p>
            <a:r>
              <a:rPr lang="en-US" sz="2800" b="1" dirty="0" smtClean="0"/>
              <a:t>1</a:t>
            </a:r>
            <a:r>
              <a:rPr lang="en-US" sz="2800" b="1" baseline="30000" dirty="0" smtClean="0"/>
              <a:t>st</a:t>
            </a:r>
            <a:r>
              <a:rPr lang="en-US" sz="2800" b="1" dirty="0" smtClean="0"/>
              <a:t> Class Eli Gandy</a:t>
            </a:r>
            <a:endParaRPr lang="en-US" sz="2800" b="1" dirty="0"/>
          </a:p>
        </p:txBody>
      </p:sp>
    </p:spTree>
    <p:extLst>
      <p:ext uri="{BB962C8B-B14F-4D97-AF65-F5344CB8AC3E}">
        <p14:creationId xmlns:p14="http://schemas.microsoft.com/office/powerpoint/2010/main" val="10305715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450" y="846058"/>
            <a:ext cx="7467600" cy="8309967"/>
          </a:xfrm>
          <a:prstGeom prst="rect">
            <a:avLst/>
          </a:prstGeom>
        </p:spPr>
        <p:txBody>
          <a:bodyPr wrap="square">
            <a:spAutoFit/>
          </a:bodyPr>
          <a:lstStyle/>
          <a:p>
            <a:pPr fontAlgn="base"/>
            <a:r>
              <a:rPr lang="en-US" sz="1400" dirty="0">
                <a:solidFill>
                  <a:srgbClr val="000000"/>
                </a:solidFill>
                <a:latin typeface="Open Sans"/>
              </a:rPr>
              <a:t>Scouting offers many opportunities for you to lead. The longer you’re in the program, the more others will look to you to step up. But how do you become a good, responsible leader who commands respect from Scouts and adults alike? </a:t>
            </a:r>
            <a:endParaRPr lang="en-US" sz="1400" dirty="0" smtClean="0">
              <a:solidFill>
                <a:srgbClr val="000000"/>
              </a:solidFill>
              <a:latin typeface="Open Sans"/>
            </a:endParaRPr>
          </a:p>
          <a:p>
            <a:pPr fontAlgn="base"/>
            <a:endParaRPr lang="en-US" sz="1400" dirty="0">
              <a:solidFill>
                <a:srgbClr val="000000"/>
              </a:solidFill>
              <a:latin typeface="Open Sans"/>
            </a:endParaRPr>
          </a:p>
          <a:p>
            <a:pPr fontAlgn="base"/>
            <a:r>
              <a:rPr lang="en-US" sz="1400" dirty="0" smtClean="0">
                <a:solidFill>
                  <a:srgbClr val="000000"/>
                </a:solidFill>
                <a:latin typeface="Open Sans"/>
              </a:rPr>
              <a:t>Here </a:t>
            </a:r>
            <a:r>
              <a:rPr lang="en-US" sz="1400" dirty="0">
                <a:solidFill>
                  <a:srgbClr val="000000"/>
                </a:solidFill>
                <a:latin typeface="Open Sans"/>
              </a:rPr>
              <a:t>are a few tips:</a:t>
            </a:r>
          </a:p>
          <a:p>
            <a:pPr fontAlgn="base"/>
            <a:endParaRPr lang="en-US" sz="1400" dirty="0" smtClean="0">
              <a:solidFill>
                <a:srgbClr val="000000"/>
              </a:solidFill>
              <a:latin typeface="Open Sans"/>
            </a:endParaRPr>
          </a:p>
          <a:p>
            <a:pPr fontAlgn="base"/>
            <a:r>
              <a:rPr lang="en-US" sz="1400" b="1" dirty="0" smtClean="0">
                <a:solidFill>
                  <a:srgbClr val="FF0000"/>
                </a:solidFill>
                <a:latin typeface="Open Sans"/>
              </a:rPr>
              <a:t>•</a:t>
            </a:r>
            <a:r>
              <a:rPr lang="en-US" sz="1400" b="1" dirty="0">
                <a:solidFill>
                  <a:srgbClr val="FF0000"/>
                </a:solidFill>
                <a:latin typeface="Open Sans"/>
              </a:rPr>
              <a:t> </a:t>
            </a:r>
            <a:r>
              <a:rPr lang="en-US" sz="1400" b="1" dirty="0">
                <a:solidFill>
                  <a:srgbClr val="FF0000"/>
                </a:solidFill>
                <a:latin typeface="inherit"/>
              </a:rPr>
              <a:t>Keep your word</a:t>
            </a:r>
            <a:r>
              <a:rPr lang="en-US" sz="1400" b="1" dirty="0">
                <a:solidFill>
                  <a:srgbClr val="000000"/>
                </a:solidFill>
                <a:latin typeface="inherit"/>
              </a:rPr>
              <a:t>.</a:t>
            </a:r>
            <a:r>
              <a:rPr lang="en-US" sz="1400" dirty="0">
                <a:solidFill>
                  <a:srgbClr val="000000"/>
                </a:solidFill>
                <a:latin typeface="Open Sans"/>
              </a:rPr>
              <a:t> If you say you’ll do something, do it. If you don’t know if you’ll be able to keep a promise, don’t make a promise. Your words won’t mean much when you don’t follow through consistently with your actions.</a:t>
            </a:r>
          </a:p>
          <a:p>
            <a:pPr fontAlgn="base"/>
            <a:endParaRPr lang="en-US" sz="1400" dirty="0" smtClean="0">
              <a:solidFill>
                <a:srgbClr val="000000"/>
              </a:solidFill>
              <a:latin typeface="Open Sans"/>
            </a:endParaRPr>
          </a:p>
          <a:p>
            <a:pPr fontAlgn="base"/>
            <a:r>
              <a:rPr lang="en-US" sz="1400" dirty="0" smtClean="0">
                <a:solidFill>
                  <a:srgbClr val="000000"/>
                </a:solidFill>
                <a:latin typeface="Open Sans"/>
              </a:rPr>
              <a:t>•</a:t>
            </a:r>
            <a:r>
              <a:rPr lang="en-US" sz="1400" dirty="0">
                <a:solidFill>
                  <a:srgbClr val="000000"/>
                </a:solidFill>
                <a:latin typeface="Open Sans"/>
              </a:rPr>
              <a:t> </a:t>
            </a:r>
            <a:r>
              <a:rPr lang="en-US" sz="1400" b="1" dirty="0">
                <a:solidFill>
                  <a:srgbClr val="FF0000"/>
                </a:solidFill>
                <a:latin typeface="inherit"/>
              </a:rPr>
              <a:t>Communicate and delegate</a:t>
            </a:r>
            <a:r>
              <a:rPr lang="en-US" sz="1400" b="1" dirty="0">
                <a:solidFill>
                  <a:srgbClr val="000000"/>
                </a:solidFill>
                <a:latin typeface="inherit"/>
              </a:rPr>
              <a:t>.</a:t>
            </a:r>
            <a:r>
              <a:rPr lang="en-US" sz="1400" dirty="0">
                <a:solidFill>
                  <a:srgbClr val="000000"/>
                </a:solidFill>
                <a:latin typeface="Open Sans"/>
              </a:rPr>
              <a:t> Treat your troop as your team, not as your subordinates. Share your plans or challenging situations with them rather than keeping it all to yourself. Someone else could have a good idea for how to tackle a problem. Assign tasks to take pressure off yourself and to empower your team.</a:t>
            </a:r>
          </a:p>
          <a:p>
            <a:pPr fontAlgn="base"/>
            <a:endParaRPr lang="en-US" sz="1400" dirty="0" smtClean="0">
              <a:solidFill>
                <a:srgbClr val="000000"/>
              </a:solidFill>
              <a:latin typeface="Open Sans"/>
            </a:endParaRPr>
          </a:p>
          <a:p>
            <a:pPr fontAlgn="base"/>
            <a:r>
              <a:rPr lang="en-US" sz="1400" dirty="0" smtClean="0">
                <a:solidFill>
                  <a:srgbClr val="000000"/>
                </a:solidFill>
                <a:latin typeface="Open Sans"/>
              </a:rPr>
              <a:t>•</a:t>
            </a:r>
            <a:r>
              <a:rPr lang="en-US" sz="1400" dirty="0">
                <a:solidFill>
                  <a:srgbClr val="000000"/>
                </a:solidFill>
                <a:latin typeface="Open Sans"/>
              </a:rPr>
              <a:t> </a:t>
            </a:r>
            <a:r>
              <a:rPr lang="en-US" sz="1400" b="1" dirty="0">
                <a:solidFill>
                  <a:srgbClr val="FF0000"/>
                </a:solidFill>
                <a:latin typeface="inherit"/>
              </a:rPr>
              <a:t>Be fair</a:t>
            </a:r>
            <a:r>
              <a:rPr lang="en-US" sz="1400" b="1" dirty="0">
                <a:solidFill>
                  <a:srgbClr val="000000"/>
                </a:solidFill>
                <a:latin typeface="inherit"/>
              </a:rPr>
              <a:t>.</a:t>
            </a:r>
            <a:r>
              <a:rPr lang="en-US" sz="1400" dirty="0">
                <a:solidFill>
                  <a:srgbClr val="000000"/>
                </a:solidFill>
                <a:latin typeface="Open Sans"/>
              </a:rPr>
              <a:t> You might want to rely on your friends, but showing favorites can create resentment. Be empathetic and treat everyone the way you’d want to be treated.</a:t>
            </a:r>
          </a:p>
          <a:p>
            <a:pPr fontAlgn="base"/>
            <a:endParaRPr lang="en-US" sz="1400" dirty="0" smtClean="0">
              <a:solidFill>
                <a:srgbClr val="000000"/>
              </a:solidFill>
              <a:latin typeface="Open Sans"/>
            </a:endParaRPr>
          </a:p>
          <a:p>
            <a:pPr fontAlgn="base"/>
            <a:r>
              <a:rPr lang="en-US" sz="1400" u="sng" dirty="0" smtClean="0">
                <a:solidFill>
                  <a:srgbClr val="FF0000"/>
                </a:solidFill>
                <a:latin typeface="Open Sans"/>
              </a:rPr>
              <a:t>•</a:t>
            </a:r>
            <a:r>
              <a:rPr lang="en-US" sz="1400" u="sng" dirty="0">
                <a:solidFill>
                  <a:srgbClr val="FF0000"/>
                </a:solidFill>
                <a:latin typeface="Open Sans"/>
              </a:rPr>
              <a:t> </a:t>
            </a:r>
            <a:r>
              <a:rPr lang="en-US" sz="1400" b="1" u="sng" dirty="0">
                <a:solidFill>
                  <a:srgbClr val="FF0000"/>
                </a:solidFill>
                <a:latin typeface="inherit"/>
              </a:rPr>
              <a:t>Give praise and encouragement</a:t>
            </a:r>
            <a:r>
              <a:rPr lang="en-US" sz="1400" b="1" dirty="0">
                <a:solidFill>
                  <a:srgbClr val="000000"/>
                </a:solidFill>
                <a:latin typeface="inherit"/>
              </a:rPr>
              <a:t>.</a:t>
            </a:r>
            <a:r>
              <a:rPr lang="en-US" sz="1400" dirty="0">
                <a:solidFill>
                  <a:srgbClr val="000000"/>
                </a:solidFill>
                <a:latin typeface="Open Sans"/>
              </a:rPr>
              <a:t> Let your troop know you value their help and effort. Simply saying “good job” can go a long way.</a:t>
            </a:r>
          </a:p>
          <a:p>
            <a:pPr fontAlgn="base"/>
            <a:endParaRPr lang="en-US" sz="1400" dirty="0" smtClean="0">
              <a:solidFill>
                <a:srgbClr val="000000"/>
              </a:solidFill>
              <a:latin typeface="Open Sans"/>
            </a:endParaRPr>
          </a:p>
          <a:p>
            <a:pPr fontAlgn="base"/>
            <a:r>
              <a:rPr lang="en-US" sz="1400" dirty="0" smtClean="0">
                <a:solidFill>
                  <a:srgbClr val="000000"/>
                </a:solidFill>
                <a:latin typeface="Open Sans"/>
              </a:rPr>
              <a:t>•</a:t>
            </a:r>
            <a:r>
              <a:rPr lang="en-US" sz="1400" dirty="0">
                <a:solidFill>
                  <a:srgbClr val="000000"/>
                </a:solidFill>
                <a:latin typeface="Open Sans"/>
              </a:rPr>
              <a:t> </a:t>
            </a:r>
            <a:r>
              <a:rPr lang="en-US" sz="1400" b="1" dirty="0">
                <a:solidFill>
                  <a:srgbClr val="FF0000"/>
                </a:solidFill>
                <a:latin typeface="inherit"/>
              </a:rPr>
              <a:t>Ask for help</a:t>
            </a:r>
            <a:r>
              <a:rPr lang="en-US" sz="1400" b="1" dirty="0">
                <a:solidFill>
                  <a:srgbClr val="000000"/>
                </a:solidFill>
                <a:latin typeface="inherit"/>
              </a:rPr>
              <a:t>.</a:t>
            </a:r>
            <a:r>
              <a:rPr lang="en-US" sz="1400" dirty="0">
                <a:solidFill>
                  <a:srgbClr val="000000"/>
                </a:solidFill>
                <a:latin typeface="Open Sans"/>
              </a:rPr>
              <a:t> You don’t have to do everything yourself. Adult leaders can provide guidance; fellow Scouts can provide support. You’re not a failure if you fail. It’s all part of growing as a leader.</a:t>
            </a:r>
          </a:p>
          <a:p>
            <a:pPr fontAlgn="base"/>
            <a:r>
              <a:rPr lang="en-US" sz="1400" dirty="0">
                <a:solidFill>
                  <a:srgbClr val="000000"/>
                </a:solidFill>
                <a:latin typeface="Open Sans"/>
              </a:rPr>
              <a:t>Every job contributes to a vibrant, effective troop. </a:t>
            </a:r>
            <a:r>
              <a:rPr lang="en-US" sz="1400" dirty="0" smtClean="0">
                <a:solidFill>
                  <a:srgbClr val="000000"/>
                </a:solidFill>
                <a:latin typeface="Open Sans"/>
              </a:rPr>
              <a:t> </a:t>
            </a:r>
            <a:r>
              <a:rPr lang="en-US" sz="1400" dirty="0" smtClean="0">
                <a:latin typeface="Helvetica" charset="0"/>
              </a:rPr>
              <a:t>Don't </a:t>
            </a:r>
            <a:r>
              <a:rPr lang="en-US" sz="1400" dirty="0">
                <a:latin typeface="Helvetica" charset="0"/>
              </a:rPr>
              <a:t>be embarrassed to ask for help. You have many resources at your disposal. When confronted with a situation you don't know how to handle, ask someone with more experience for some advice and direction. </a:t>
            </a:r>
            <a:endParaRPr lang="en-US" sz="1400" dirty="0" smtClean="0">
              <a:latin typeface="Helvetica" charset="0"/>
            </a:endParaRPr>
          </a:p>
          <a:p>
            <a:pPr fontAlgn="base"/>
            <a:endParaRPr lang="en-US" sz="1400" dirty="0">
              <a:latin typeface="Helvetica" charset="0"/>
            </a:endParaRPr>
          </a:p>
          <a:p>
            <a:pPr>
              <a:spcAft>
                <a:spcPts val="1800"/>
              </a:spcAft>
            </a:pPr>
            <a:r>
              <a:rPr lang="en-US" sz="1400" b="1" u="sng" dirty="0">
                <a:solidFill>
                  <a:srgbClr val="FF0000"/>
                </a:solidFill>
                <a:latin typeface="Helvetica" charset="0"/>
              </a:rPr>
              <a:t>Criticize in Private</a:t>
            </a:r>
            <a:r>
              <a:rPr lang="en-US" sz="1400" dirty="0">
                <a:latin typeface="Helvetica" charset="0"/>
              </a:rPr>
              <a:t>. There will be times when you must provide a Scout with critical feedback. Pull the Scout aside and quietly explain what could be done better. Add suggestion on how it should be done correctly.</a:t>
            </a:r>
          </a:p>
          <a:p>
            <a:pPr>
              <a:spcAft>
                <a:spcPts val="1800"/>
              </a:spcAft>
            </a:pPr>
            <a:r>
              <a:rPr lang="en-US" sz="1400" b="1" u="sng" dirty="0">
                <a:solidFill>
                  <a:srgbClr val="FF0000"/>
                </a:solidFill>
                <a:latin typeface="Helvetica" charset="0"/>
              </a:rPr>
              <a:t>Accept Criticism as a Gift</a:t>
            </a:r>
            <a:r>
              <a:rPr lang="en-US" sz="1400" dirty="0">
                <a:latin typeface="Helvetica" charset="0"/>
              </a:rPr>
              <a:t>. Criticism, when offered and received properly, can give you ideas for performing your role better. Being open to suggestions and adopting those that will benefit your troop are signs of a good leader.</a:t>
            </a:r>
          </a:p>
          <a:p>
            <a:pPr>
              <a:spcAft>
                <a:spcPts val="1800"/>
              </a:spcAft>
            </a:pPr>
            <a:r>
              <a:rPr lang="en-US" sz="1400" b="1" u="sng" dirty="0">
                <a:solidFill>
                  <a:srgbClr val="FF0000"/>
                </a:solidFill>
                <a:latin typeface="Helvetica" charset="0"/>
              </a:rPr>
              <a:t>Have Fun</a:t>
            </a:r>
            <a:r>
              <a:rPr lang="en-US" sz="1400" dirty="0">
                <a:latin typeface="Helvetica" charset="0"/>
              </a:rPr>
              <a:t>. Most of all, have fun learning to be a leader. Your joy and enthusiasm will spread to other Scouts and will help energize the activities of the troop</a:t>
            </a:r>
            <a:endParaRPr lang="en-US" sz="1400" b="0" i="0" dirty="0">
              <a:solidFill>
                <a:srgbClr val="000000"/>
              </a:solidFill>
              <a:effectLst/>
              <a:latin typeface="Open Sans"/>
            </a:endParaRPr>
          </a:p>
        </p:txBody>
      </p:sp>
      <p:sp>
        <p:nvSpPr>
          <p:cNvPr id="3" name="Rectangle 2"/>
          <p:cNvSpPr/>
          <p:nvPr/>
        </p:nvSpPr>
        <p:spPr>
          <a:xfrm>
            <a:off x="2998559" y="400526"/>
            <a:ext cx="1950214" cy="369332"/>
          </a:xfrm>
          <a:prstGeom prst="rect">
            <a:avLst/>
          </a:prstGeom>
        </p:spPr>
        <p:txBody>
          <a:bodyPr wrap="none">
            <a:spAutoFit/>
          </a:bodyPr>
          <a:lstStyle/>
          <a:p>
            <a:r>
              <a:rPr lang="en-US" b="1" u="sng" dirty="0">
                <a:solidFill>
                  <a:srgbClr val="FF0000"/>
                </a:solidFill>
                <a:latin typeface="Helvetica" charset="0"/>
              </a:rPr>
              <a:t>Leadership Tips</a:t>
            </a:r>
            <a:endParaRPr lang="en-US" b="1" u="sng" dirty="0">
              <a:solidFill>
                <a:srgbClr val="FF0000"/>
              </a:solidFill>
            </a:endParaRPr>
          </a:p>
        </p:txBody>
      </p:sp>
    </p:spTree>
    <p:extLst>
      <p:ext uri="{BB962C8B-B14F-4D97-AF65-F5344CB8AC3E}">
        <p14:creationId xmlns:p14="http://schemas.microsoft.com/office/powerpoint/2010/main" val="3680516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66863" y="274638"/>
            <a:ext cx="7043737" cy="1143000"/>
          </a:xfrm>
          <a:prstGeom prst="rect">
            <a:avLst/>
          </a:prstGeom>
        </p:spPr>
        <p:txBody>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smtClean="0">
                <a:latin typeface="Helvetica" charset="0"/>
              </a:rPr>
              <a:t>Servant Leadership</a:t>
            </a:r>
            <a:endParaRPr lang="en-US" dirty="0">
              <a:latin typeface="Helvetica" charset="0"/>
            </a:endParaRPr>
          </a:p>
        </p:txBody>
      </p:sp>
      <p:sp>
        <p:nvSpPr>
          <p:cNvPr id="3" name="Content Placeholder 2"/>
          <p:cNvSpPr txBox="1">
            <a:spLocks/>
          </p:cNvSpPr>
          <p:nvPr/>
        </p:nvSpPr>
        <p:spPr>
          <a:xfrm>
            <a:off x="457200" y="1600200"/>
            <a:ext cx="8229600" cy="4233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spcBef>
                <a:spcPts val="0"/>
              </a:spcBef>
              <a:spcAft>
                <a:spcPts val="1800"/>
              </a:spcAft>
            </a:pPr>
            <a:r>
              <a:rPr lang="en-US" smtClean="0">
                <a:latin typeface="Helvetica" charset="0"/>
              </a:rPr>
              <a:t>Choosing to Lead</a:t>
            </a:r>
          </a:p>
          <a:p>
            <a:pPr>
              <a:spcBef>
                <a:spcPts val="0"/>
              </a:spcBef>
              <a:spcAft>
                <a:spcPts val="1800"/>
              </a:spcAft>
            </a:pPr>
            <a:r>
              <a:rPr lang="en-US" smtClean="0">
                <a:latin typeface="Helvetica" charset="0"/>
              </a:rPr>
              <a:t>Give rather than receive</a:t>
            </a:r>
          </a:p>
          <a:p>
            <a:pPr>
              <a:spcBef>
                <a:spcPts val="0"/>
              </a:spcBef>
              <a:spcAft>
                <a:spcPts val="1800"/>
              </a:spcAft>
            </a:pPr>
            <a:r>
              <a:rPr lang="en-US" smtClean="0">
                <a:latin typeface="Helvetica" charset="0"/>
              </a:rPr>
              <a:t>Make a difference</a:t>
            </a:r>
          </a:p>
          <a:p>
            <a:pPr>
              <a:spcBef>
                <a:spcPts val="0"/>
              </a:spcBef>
              <a:spcAft>
                <a:spcPts val="1800"/>
              </a:spcAft>
            </a:pPr>
            <a:r>
              <a:rPr lang="en-US" smtClean="0">
                <a:latin typeface="Helvetica" charset="0"/>
              </a:rPr>
              <a:t>Help others to succeed</a:t>
            </a:r>
          </a:p>
          <a:p>
            <a:pPr>
              <a:spcBef>
                <a:spcPts val="0"/>
              </a:spcBef>
              <a:spcAft>
                <a:spcPts val="1800"/>
              </a:spcAft>
            </a:pPr>
            <a:r>
              <a:rPr lang="en-US" smtClean="0">
                <a:latin typeface="Helvetica" charset="0"/>
              </a:rPr>
              <a:t>Make the group successful</a:t>
            </a:r>
          </a:p>
          <a:p>
            <a:pPr>
              <a:spcBef>
                <a:spcPts val="0"/>
              </a:spcBef>
              <a:spcAft>
                <a:spcPts val="1800"/>
              </a:spcAft>
            </a:pPr>
            <a:r>
              <a:rPr lang="en-US" smtClean="0">
                <a:latin typeface="Helvetica" charset="0"/>
              </a:rPr>
              <a:t>Respect for others…dignity</a:t>
            </a:r>
            <a:endParaRPr lang="en-US" dirty="0">
              <a:latin typeface="Helvetica" charset="0"/>
            </a:endParaRPr>
          </a:p>
        </p:txBody>
      </p:sp>
      <p:sp>
        <p:nvSpPr>
          <p:cNvPr id="4" name="Title 1"/>
          <p:cNvSpPr txBox="1">
            <a:spLocks/>
          </p:cNvSpPr>
          <p:nvPr/>
        </p:nvSpPr>
        <p:spPr>
          <a:xfrm>
            <a:off x="1357313" y="5262563"/>
            <a:ext cx="7043737" cy="1143000"/>
          </a:xfrm>
          <a:prstGeom prst="rect">
            <a:avLst/>
          </a:prstGeom>
        </p:spPr>
        <p:txBody>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smtClean="0">
                <a:latin typeface="Helvetica" charset="0"/>
              </a:rPr>
              <a:t>Other Leadership Styles</a:t>
            </a:r>
            <a:endParaRPr lang="en-US" dirty="0">
              <a:latin typeface="Helvetica" charset="0"/>
            </a:endParaRPr>
          </a:p>
        </p:txBody>
      </p:sp>
      <p:sp>
        <p:nvSpPr>
          <p:cNvPr id="5" name="Content Placeholder 2"/>
          <p:cNvSpPr txBox="1">
            <a:spLocks/>
          </p:cNvSpPr>
          <p:nvPr/>
        </p:nvSpPr>
        <p:spPr>
          <a:xfrm>
            <a:off x="247650" y="6588125"/>
            <a:ext cx="8229600" cy="4233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spcBef>
                <a:spcPts val="0"/>
              </a:spcBef>
              <a:spcAft>
                <a:spcPts val="1800"/>
              </a:spcAft>
            </a:pPr>
            <a:r>
              <a:rPr lang="en-US" smtClean="0">
                <a:latin typeface="Helvetica" charset="0"/>
              </a:rPr>
              <a:t>Doing It All Yourself</a:t>
            </a:r>
          </a:p>
          <a:p>
            <a:pPr>
              <a:spcBef>
                <a:spcPts val="0"/>
              </a:spcBef>
              <a:spcAft>
                <a:spcPts val="1800"/>
              </a:spcAft>
            </a:pPr>
            <a:r>
              <a:rPr lang="en-US" smtClean="0">
                <a:latin typeface="Helvetica" charset="0"/>
              </a:rPr>
              <a:t>Controlling</a:t>
            </a:r>
          </a:p>
          <a:p>
            <a:pPr>
              <a:spcBef>
                <a:spcPts val="0"/>
              </a:spcBef>
              <a:spcAft>
                <a:spcPts val="1800"/>
              </a:spcAft>
            </a:pPr>
            <a:r>
              <a:rPr lang="en-US" smtClean="0">
                <a:latin typeface="Helvetica" charset="0"/>
              </a:rPr>
              <a:t>Intimidation</a:t>
            </a:r>
          </a:p>
          <a:p>
            <a:pPr>
              <a:spcBef>
                <a:spcPts val="0"/>
              </a:spcBef>
              <a:spcAft>
                <a:spcPts val="1800"/>
              </a:spcAft>
            </a:pPr>
            <a:r>
              <a:rPr lang="en-US" smtClean="0">
                <a:latin typeface="Helvetica" charset="0"/>
              </a:rPr>
              <a:t>Wanting Everyone to Like You</a:t>
            </a:r>
            <a:endParaRPr lang="en-US" dirty="0">
              <a:latin typeface="Helvetica" charset="0"/>
            </a:endParaRPr>
          </a:p>
        </p:txBody>
      </p:sp>
    </p:spTree>
    <p:extLst>
      <p:ext uri="{BB962C8B-B14F-4D97-AF65-F5344CB8AC3E}">
        <p14:creationId xmlns:p14="http://schemas.microsoft.com/office/powerpoint/2010/main" val="40745837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47813" y="636588"/>
            <a:ext cx="7043737" cy="1143000"/>
          </a:xfrm>
          <a:prstGeom prst="rect">
            <a:avLst/>
          </a:prstGeom>
        </p:spPr>
        <p:txBody>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dirty="0" smtClean="0">
                <a:latin typeface="Helvetica" charset="0"/>
              </a:rPr>
              <a:t>The Servant Leader</a:t>
            </a:r>
            <a:endParaRPr lang="en-US" dirty="0">
              <a:latin typeface="Helvetica" charset="0"/>
            </a:endParaRPr>
          </a:p>
        </p:txBody>
      </p:sp>
      <p:sp>
        <p:nvSpPr>
          <p:cNvPr id="3" name="Content Placeholder 2"/>
          <p:cNvSpPr txBox="1">
            <a:spLocks/>
          </p:cNvSpPr>
          <p:nvPr/>
        </p:nvSpPr>
        <p:spPr>
          <a:xfrm>
            <a:off x="457200" y="1600200"/>
            <a:ext cx="6953250" cy="4233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spcBef>
                <a:spcPts val="0"/>
              </a:spcBef>
              <a:spcAft>
                <a:spcPts val="1800"/>
              </a:spcAft>
            </a:pPr>
            <a:r>
              <a:rPr lang="en-US" sz="2000" b="1" dirty="0" smtClean="0">
                <a:solidFill>
                  <a:srgbClr val="FF0000"/>
                </a:solidFill>
                <a:latin typeface="Helvetica" charset="0"/>
              </a:rPr>
              <a:t>Boss vs Team Member</a:t>
            </a:r>
          </a:p>
          <a:p>
            <a:pPr>
              <a:spcBef>
                <a:spcPts val="0"/>
              </a:spcBef>
              <a:spcAft>
                <a:spcPts val="1800"/>
              </a:spcAft>
            </a:pPr>
            <a:r>
              <a:rPr lang="en-US" sz="2000" dirty="0" smtClean="0">
                <a:latin typeface="Helvetica" charset="0"/>
              </a:rPr>
              <a:t>When a leader recognizes that he is responsible to the team (and not the other way around) and acts accordingly, he becomes a “servant leader.” </a:t>
            </a:r>
          </a:p>
          <a:p>
            <a:pPr>
              <a:spcBef>
                <a:spcPts val="0"/>
              </a:spcBef>
              <a:spcAft>
                <a:spcPts val="1800"/>
              </a:spcAft>
            </a:pPr>
            <a:r>
              <a:rPr lang="en-US" sz="2000" dirty="0" smtClean="0">
                <a:latin typeface="Helvetica" charset="0"/>
              </a:rPr>
              <a:t>Enable the success of those led, remove barriers for them to the best of the leader’s ability, and create an environment for the team to succeed.</a:t>
            </a:r>
          </a:p>
          <a:p>
            <a:pPr>
              <a:spcBef>
                <a:spcPts val="0"/>
              </a:spcBef>
              <a:spcAft>
                <a:spcPts val="1800"/>
              </a:spcAft>
            </a:pPr>
            <a:r>
              <a:rPr lang="en-US" sz="2000" dirty="0" smtClean="0">
                <a:latin typeface="Helvetica" charset="0"/>
              </a:rPr>
              <a:t>Leaders need to lead— to set direction and lead team members in that direction. </a:t>
            </a:r>
          </a:p>
          <a:p>
            <a:pPr>
              <a:spcBef>
                <a:spcPts val="0"/>
              </a:spcBef>
              <a:spcAft>
                <a:spcPts val="1800"/>
              </a:spcAft>
            </a:pPr>
            <a:endParaRPr lang="en-US" sz="2000" dirty="0">
              <a:latin typeface="Helvetica" charset="0"/>
            </a:endParaRPr>
          </a:p>
        </p:txBody>
      </p:sp>
      <p:sp>
        <p:nvSpPr>
          <p:cNvPr id="4" name="Content Placeholder 2"/>
          <p:cNvSpPr txBox="1">
            <a:spLocks/>
          </p:cNvSpPr>
          <p:nvPr/>
        </p:nvSpPr>
        <p:spPr>
          <a:xfrm>
            <a:off x="609600" y="5448300"/>
            <a:ext cx="6953250" cy="4233863"/>
          </a:xfrm>
          <a:prstGeom prst="rect">
            <a:avLst/>
          </a:prstGeom>
        </p:spPr>
        <p:txBody>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spcBef>
                <a:spcPts val="0"/>
              </a:spcBef>
              <a:spcAft>
                <a:spcPts val="1800"/>
              </a:spcAft>
            </a:pPr>
            <a:r>
              <a:rPr lang="en-US" sz="2000" smtClean="0">
                <a:latin typeface="Helvetica" charset="0"/>
              </a:rPr>
              <a:t>Need to listen and know when the time for discussion is over.</a:t>
            </a:r>
          </a:p>
          <a:p>
            <a:pPr>
              <a:spcBef>
                <a:spcPts val="0"/>
              </a:spcBef>
              <a:spcAft>
                <a:spcPts val="1800"/>
              </a:spcAft>
            </a:pPr>
            <a:r>
              <a:rPr lang="en-US" sz="2000" smtClean="0">
                <a:latin typeface="Helvetica" charset="0"/>
              </a:rPr>
              <a:t>Achieve consensus and know when to preserve things that are good without foundering in a constant storm of question and reinvention.</a:t>
            </a:r>
          </a:p>
          <a:p>
            <a:pPr>
              <a:spcBef>
                <a:spcPts val="0"/>
              </a:spcBef>
              <a:spcAft>
                <a:spcPts val="1800"/>
              </a:spcAft>
            </a:pPr>
            <a:r>
              <a:rPr lang="en-US" sz="2000" smtClean="0">
                <a:latin typeface="Helvetica" charset="0"/>
              </a:rPr>
              <a:t>Set/maintain standards and know when to reject what does not maintain those standards or the team vision.</a:t>
            </a:r>
          </a:p>
          <a:p>
            <a:pPr>
              <a:spcBef>
                <a:spcPts val="0"/>
              </a:spcBef>
              <a:spcAft>
                <a:spcPts val="1800"/>
              </a:spcAft>
            </a:pPr>
            <a:r>
              <a:rPr lang="en-US" sz="2000" smtClean="0">
                <a:latin typeface="Helvetica" charset="0"/>
              </a:rPr>
              <a:t>Serve their customers and know how to make a difference with the team. Please think about how you can be a servant leader in your current role in the troop.</a:t>
            </a:r>
            <a:endParaRPr lang="en-US" sz="2000" dirty="0">
              <a:latin typeface="Helvetica" charset="0"/>
            </a:endParaRPr>
          </a:p>
        </p:txBody>
      </p:sp>
    </p:spTree>
    <p:extLst>
      <p:ext uri="{BB962C8B-B14F-4D97-AF65-F5344CB8AC3E}">
        <p14:creationId xmlns:p14="http://schemas.microsoft.com/office/powerpoint/2010/main" val="37869349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a:t>
            </a:r>
            <a:r>
              <a:rPr lang="en-US" sz="2800" b="1" dirty="0" smtClean="0">
                <a:solidFill>
                  <a:srgbClr val="003F87"/>
                </a:solidFill>
                <a:latin typeface="Roboto Slab"/>
              </a:rPr>
              <a:t>Requirements</a:t>
            </a:r>
          </a:p>
          <a:p>
            <a:endParaRPr lang="en-US" sz="2800" b="1" dirty="0">
              <a:solidFill>
                <a:srgbClr val="003F87"/>
              </a:solidFill>
              <a:latin typeface="Roboto Slab"/>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smtClean="0">
              <a:solidFill>
                <a:srgbClr val="212121"/>
              </a:solidFill>
              <a:latin typeface="Roboto" panose="020B0604020202020204" charset="0"/>
            </a:endParaRPr>
          </a:p>
          <a:p>
            <a:r>
              <a:rPr lang="en-US" sz="2400" dirty="0" smtClean="0">
                <a:solidFill>
                  <a:srgbClr val="212121"/>
                </a:solidFill>
                <a:latin typeface="Roboto" panose="020B0604020202020204" charset="0"/>
              </a:rPr>
              <a:t>The </a:t>
            </a:r>
            <a:r>
              <a:rPr lang="en-US" sz="2400" dirty="0">
                <a:solidFill>
                  <a:srgbClr val="212121"/>
                </a:solidFill>
                <a:latin typeface="Roboto" panose="020B0604020202020204" charset="0"/>
              </a:rPr>
              <a:t>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27875632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90550" y="2064904"/>
            <a:ext cx="6648450" cy="750974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0A0A0A"/>
                </a:solidFill>
                <a:effectLst/>
                <a:latin typeface="Google Sans"/>
              </a:rPr>
              <a:t>Key Details for the Scouts BSA World Conservation Award:</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smtClean="0">
                <a:ln>
                  <a:noFill/>
                </a:ln>
                <a:solidFill>
                  <a:srgbClr val="0A0A0A"/>
                </a:solidFill>
                <a:effectLst/>
                <a:latin typeface="Google Sans"/>
              </a:rPr>
              <a:t>Requirements:</a:t>
            </a:r>
            <a:r>
              <a:rPr kumimoji="0" lang="en-US" altLang="en-US" sz="2400" b="0" i="0" u="none" strike="noStrike" cap="none" normalizeH="0" baseline="0" dirty="0" smtClean="0">
                <a:ln>
                  <a:noFill/>
                </a:ln>
                <a:solidFill>
                  <a:srgbClr val="0A0A0A"/>
                </a:solidFill>
                <a:effectLst/>
                <a:latin typeface="Google Sans"/>
              </a:rPr>
              <a:t> Scouts must earn three specific merit badges: </a:t>
            </a:r>
            <a:r>
              <a:rPr kumimoji="0" lang="en-US" altLang="en-US" sz="2400" b="1" i="0" u="sng" strike="noStrike" cap="none" normalizeH="0" baseline="0" dirty="0" smtClean="0">
                <a:ln>
                  <a:noFill/>
                </a:ln>
                <a:solidFill>
                  <a:srgbClr val="FF0000"/>
                </a:solidFill>
                <a:effectLst/>
                <a:latin typeface="Google Sans"/>
              </a:rPr>
              <a:t>Environmental Science, Citizenship in the World, and either Soil and Water Conservation or Fish and Wildlife Management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smtClean="0">
                <a:ln>
                  <a:noFill/>
                </a:ln>
                <a:solidFill>
                  <a:srgbClr val="0A0A0A"/>
                </a:solidFill>
                <a:effectLst/>
                <a:latin typeface="Google Sans"/>
              </a:rPr>
              <a:t>Project:</a:t>
            </a:r>
            <a:r>
              <a:rPr kumimoji="0" lang="en-US" altLang="en-US" sz="2400" b="0" i="0" u="none" strike="noStrike" cap="none" normalizeH="0" baseline="0" dirty="0" smtClean="0">
                <a:ln>
                  <a:noFill/>
                </a:ln>
                <a:solidFill>
                  <a:srgbClr val="0A0A0A"/>
                </a:solidFill>
                <a:effectLst/>
                <a:latin typeface="Google Sans"/>
              </a:rPr>
              <a:t> A conservation project totaling at least three hours must be completed, which addresses a conservation need common to more than one country.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smtClean="0">
                <a:ln>
                  <a:noFill/>
                </a:ln>
                <a:solidFill>
                  <a:srgbClr val="0A0A0A"/>
                </a:solidFill>
                <a:effectLst/>
                <a:latin typeface="Google Sans"/>
              </a:rPr>
              <a:t>Application:</a:t>
            </a:r>
            <a:r>
              <a:rPr kumimoji="0" lang="en-US" altLang="en-US" sz="2400" b="0" i="0" u="none" strike="noStrike" cap="none" normalizeH="0" baseline="0" dirty="0" smtClean="0">
                <a:ln>
                  <a:noFill/>
                </a:ln>
                <a:solidFill>
                  <a:srgbClr val="0A0A0A"/>
                </a:solidFill>
                <a:effectLst/>
                <a:latin typeface="Google Sans"/>
              </a:rPr>
              <a:t> The application must be submitted to the local council service center to purchase the patch, which is worn on the right pocket as a temporary insignia.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smtClean="0">
                <a:ln>
                  <a:noFill/>
                </a:ln>
                <a:solidFill>
                  <a:srgbClr val="0A0A0A"/>
                </a:solidFill>
                <a:effectLst/>
                <a:latin typeface="Google Sans"/>
              </a:rPr>
              <a:t>Purpose:</a:t>
            </a:r>
            <a:r>
              <a:rPr kumimoji="0" lang="en-US" altLang="en-US" sz="2400" b="0" i="0" u="none" strike="noStrike" cap="none" normalizeH="0" baseline="0" dirty="0" smtClean="0">
                <a:ln>
                  <a:noFill/>
                </a:ln>
                <a:solidFill>
                  <a:srgbClr val="0A0A0A"/>
                </a:solidFill>
                <a:effectLst/>
                <a:latin typeface="Google Sans"/>
              </a:rPr>
              <a:t> To encourage Scouts to "think globally, act locally" and understand environmental interdependence.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smtClean="0">
              <a:ln>
                <a:noFill/>
              </a:ln>
              <a:solidFill>
                <a:schemeClr val="tx1"/>
              </a:solidFill>
              <a:effectLst/>
              <a:latin typeface="Arial" panose="020B0604020202020204" pitchFamily="34" charset="0"/>
            </a:endParaRPr>
          </a:p>
        </p:txBody>
      </p:sp>
      <p:pic>
        <p:nvPicPr>
          <p:cNvPr id="3" name="Picture 2"/>
          <p:cNvPicPr>
            <a:picLocks noChangeAspect="1"/>
          </p:cNvPicPr>
          <p:nvPr/>
        </p:nvPicPr>
        <p:blipFill rotWithShape="1">
          <a:blip r:embed="rId2"/>
          <a:srcRect l="53158" t="14286" r="36007" b="66220"/>
          <a:stretch/>
        </p:blipFill>
        <p:spPr>
          <a:xfrm>
            <a:off x="3209925" y="440871"/>
            <a:ext cx="1409700" cy="1426029"/>
          </a:xfrm>
          <a:prstGeom prst="rect">
            <a:avLst/>
          </a:prstGeom>
        </p:spPr>
      </p:pic>
    </p:spTree>
    <p:extLst>
      <p:ext uri="{BB962C8B-B14F-4D97-AF65-F5344CB8AC3E}">
        <p14:creationId xmlns:p14="http://schemas.microsoft.com/office/powerpoint/2010/main" val="18456144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567009" y="384838"/>
            <a:ext cx="4314259" cy="707886"/>
          </a:xfrm>
          <a:prstGeom prst="rect">
            <a:avLst/>
          </a:prstGeom>
          <a:noFill/>
        </p:spPr>
        <p:txBody>
          <a:bodyPr wrap="none" rtlCol="0">
            <a:spAutoFit/>
          </a:bodyPr>
          <a:lstStyle/>
          <a:p>
            <a:pPr algn="ctr"/>
            <a:r>
              <a:rPr lang="en-US" sz="2000" b="1" dirty="0" err="1" smtClean="0"/>
              <a:t>Avier</a:t>
            </a:r>
            <a:r>
              <a:rPr lang="en-US" sz="2000" b="1" dirty="0" smtClean="0"/>
              <a:t> Mercado</a:t>
            </a:r>
          </a:p>
          <a:p>
            <a:pPr algn="ctr"/>
            <a:r>
              <a:rPr lang="en-US" sz="2000" b="1" dirty="0" smtClean="0"/>
              <a:t>Scout Mentor: 1</a:t>
            </a:r>
            <a:r>
              <a:rPr lang="en-US" sz="2000" b="1" baseline="30000" dirty="0" smtClean="0"/>
              <a:t>st</a:t>
            </a:r>
            <a:r>
              <a:rPr lang="en-US" sz="2000" b="1" dirty="0" smtClean="0"/>
              <a:t> Class Scout Eli Gandy</a:t>
            </a:r>
            <a:endParaRPr lang="en-US" sz="2000" b="1" dirty="0"/>
          </a:p>
        </p:txBody>
      </p:sp>
      <p:grpSp>
        <p:nvGrpSpPr>
          <p:cNvPr id="8" name="Group 7"/>
          <p:cNvGrpSpPr/>
          <p:nvPr/>
        </p:nvGrpSpPr>
        <p:grpSpPr>
          <a:xfrm>
            <a:off x="400050" y="1913917"/>
            <a:ext cx="4451347" cy="5656920"/>
            <a:chOff x="2883241" y="2515364"/>
            <a:chExt cx="4451347" cy="5656920"/>
          </a:xfrm>
        </p:grpSpPr>
        <p:pic>
          <p:nvPicPr>
            <p:cNvPr id="5" name="Picture 4"/>
            <p:cNvPicPr>
              <a:picLocks noChangeAspect="1"/>
            </p:cNvPicPr>
            <p:nvPr/>
          </p:nvPicPr>
          <p:blipFill rotWithShape="1">
            <a:blip r:embed="rId3"/>
            <a:srcRect l="36384" t="24740" r="35505" b="11719"/>
            <a:stretch/>
          </p:blipFill>
          <p:spPr>
            <a:xfrm>
              <a:off x="2883241" y="2515364"/>
              <a:ext cx="4451347" cy="5656920"/>
            </a:xfrm>
            <a:prstGeom prst="rect">
              <a:avLst/>
            </a:prstGeom>
          </p:spPr>
        </p:pic>
        <p:sp>
          <p:nvSpPr>
            <p:cNvPr id="7" name="TextBox 6"/>
            <p:cNvSpPr txBox="1"/>
            <p:nvPr/>
          </p:nvSpPr>
          <p:spPr>
            <a:xfrm>
              <a:off x="3597619" y="2515364"/>
              <a:ext cx="2915478" cy="400110"/>
            </a:xfrm>
            <a:prstGeom prst="rect">
              <a:avLst/>
            </a:prstGeom>
            <a:noFill/>
          </p:spPr>
          <p:txBody>
            <a:bodyPr wrap="none" rtlCol="0">
              <a:spAutoFit/>
            </a:bodyPr>
            <a:lstStyle/>
            <a:p>
              <a:r>
                <a:rPr lang="en-US" sz="2000" b="1" dirty="0" smtClean="0"/>
                <a:t>Scout Rank Requirements</a:t>
              </a:r>
              <a:endParaRPr lang="en-US" sz="2000" b="1" dirty="0"/>
            </a:p>
          </p:txBody>
        </p:sp>
      </p:grpSp>
      <p:sp>
        <p:nvSpPr>
          <p:cNvPr id="9" name="TextBox 8"/>
          <p:cNvSpPr txBox="1"/>
          <p:nvPr/>
        </p:nvSpPr>
        <p:spPr>
          <a:xfrm>
            <a:off x="333204" y="1319803"/>
            <a:ext cx="5088188" cy="369332"/>
          </a:xfrm>
          <a:prstGeom prst="rect">
            <a:avLst/>
          </a:prstGeom>
          <a:noFill/>
        </p:spPr>
        <p:txBody>
          <a:bodyPr wrap="none" rtlCol="0">
            <a:spAutoFit/>
          </a:bodyPr>
          <a:lstStyle/>
          <a:p>
            <a:r>
              <a:rPr lang="en-US" dirty="0" smtClean="0"/>
              <a:t>Date Signed into Scout Troop: __________________</a:t>
            </a:r>
            <a:endParaRPr lang="en-US" dirty="0"/>
          </a:p>
        </p:txBody>
      </p:sp>
      <p:sp>
        <p:nvSpPr>
          <p:cNvPr id="13" name="TextBox 12"/>
          <p:cNvSpPr txBox="1"/>
          <p:nvPr/>
        </p:nvSpPr>
        <p:spPr>
          <a:xfrm>
            <a:off x="333204" y="7999459"/>
            <a:ext cx="4158511" cy="1754326"/>
          </a:xfrm>
          <a:prstGeom prst="rect">
            <a:avLst/>
          </a:prstGeom>
          <a:noFill/>
        </p:spPr>
        <p:txBody>
          <a:bodyPr wrap="none" rtlCol="0">
            <a:spAutoFit/>
          </a:bodyPr>
          <a:lstStyle/>
          <a:p>
            <a:pPr algn="ctr"/>
            <a:r>
              <a:rPr lang="en-US" b="1" u="sng" dirty="0" smtClean="0"/>
              <a:t>3-Month Goals</a:t>
            </a:r>
          </a:p>
          <a:p>
            <a:r>
              <a:rPr lang="en-US" dirty="0" smtClean="0"/>
              <a:t>May 15 Goal:  	(a) _______________</a:t>
            </a:r>
          </a:p>
          <a:p>
            <a:r>
              <a:rPr lang="en-US" dirty="0"/>
              <a:t>	</a:t>
            </a:r>
            <a:r>
              <a:rPr lang="en-US" dirty="0" smtClean="0"/>
              <a:t>	(b) _______________</a:t>
            </a:r>
          </a:p>
          <a:p>
            <a:r>
              <a:rPr lang="en-US" dirty="0"/>
              <a:t>	</a:t>
            </a:r>
            <a:r>
              <a:rPr lang="en-US" dirty="0" smtClean="0"/>
              <a:t>	(c) _______________</a:t>
            </a:r>
          </a:p>
          <a:p>
            <a:r>
              <a:rPr lang="en-US" dirty="0"/>
              <a:t>	</a:t>
            </a:r>
            <a:r>
              <a:rPr lang="en-US" dirty="0" smtClean="0"/>
              <a:t>	(d) Campouts ______</a:t>
            </a:r>
          </a:p>
          <a:p>
            <a:endParaRPr lang="en-US" dirty="0"/>
          </a:p>
        </p:txBody>
      </p:sp>
      <p:sp>
        <p:nvSpPr>
          <p:cNvPr id="14" name="TextBox 13"/>
          <p:cNvSpPr txBox="1"/>
          <p:nvPr/>
        </p:nvSpPr>
        <p:spPr>
          <a:xfrm>
            <a:off x="5180148" y="6812815"/>
            <a:ext cx="2232727" cy="1754326"/>
          </a:xfrm>
          <a:prstGeom prst="rect">
            <a:avLst/>
          </a:prstGeom>
          <a:noFill/>
        </p:spPr>
        <p:txBody>
          <a:bodyPr wrap="none" rtlCol="0">
            <a:spAutoFit/>
          </a:bodyPr>
          <a:lstStyle/>
          <a:p>
            <a:pPr algn="ctr"/>
            <a:r>
              <a:rPr lang="en-US" b="1" u="sng" dirty="0" smtClean="0"/>
              <a:t>Scout Camp</a:t>
            </a:r>
          </a:p>
          <a:p>
            <a:r>
              <a:rPr lang="en-US" dirty="0" smtClean="0"/>
              <a:t>(a) _______________</a:t>
            </a:r>
          </a:p>
          <a:p>
            <a:r>
              <a:rPr lang="en-US" dirty="0" smtClean="0"/>
              <a:t>(b) _______________</a:t>
            </a:r>
          </a:p>
          <a:p>
            <a:r>
              <a:rPr lang="en-US" dirty="0" smtClean="0"/>
              <a:t>(c) _______________</a:t>
            </a:r>
          </a:p>
          <a:p>
            <a:r>
              <a:rPr lang="en-US" dirty="0" smtClean="0"/>
              <a:t>(d) Swimming</a:t>
            </a:r>
          </a:p>
          <a:p>
            <a:endParaRPr lang="en-US" dirty="0"/>
          </a:p>
        </p:txBody>
      </p:sp>
      <p:sp>
        <p:nvSpPr>
          <p:cNvPr id="10" name="TextBox 9"/>
          <p:cNvSpPr txBox="1"/>
          <p:nvPr/>
        </p:nvSpPr>
        <p:spPr>
          <a:xfrm>
            <a:off x="5180148" y="4257817"/>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smtClean="0"/>
              <a:t>3-Month Goals: </a:t>
            </a:r>
          </a:p>
          <a:p>
            <a:pPr algn="ctr"/>
            <a:r>
              <a:rPr lang="en-US" sz="1600" b="1" u="sng" dirty="0" smtClean="0"/>
              <a:t>15MAY</a:t>
            </a:r>
          </a:p>
          <a:p>
            <a:r>
              <a:rPr lang="en-US" sz="1600" dirty="0" smtClean="0"/>
              <a:t>(a) </a:t>
            </a:r>
            <a:r>
              <a:rPr lang="en-US" sz="1600" dirty="0" err="1" smtClean="0"/>
              <a:t>Tot’en</a:t>
            </a:r>
            <a:r>
              <a:rPr lang="en-US" sz="1600" dirty="0" smtClean="0"/>
              <a:t> Chit</a:t>
            </a:r>
          </a:p>
          <a:p>
            <a:r>
              <a:rPr lang="en-US" sz="1600" dirty="0" smtClean="0"/>
              <a:t>(b) Fireman Chit</a:t>
            </a:r>
          </a:p>
          <a:p>
            <a:r>
              <a:rPr lang="en-US" sz="1600" dirty="0" smtClean="0"/>
              <a:t>(c) Merit Badges</a:t>
            </a:r>
          </a:p>
          <a:p>
            <a:pPr marL="342900" indent="-342900">
              <a:buAutoNum type="arabicParenR"/>
            </a:pPr>
            <a:r>
              <a:rPr lang="en-US" sz="1600" dirty="0" smtClean="0"/>
              <a:t>________________</a:t>
            </a:r>
          </a:p>
          <a:p>
            <a:pPr marL="342900" indent="-342900">
              <a:buAutoNum type="arabicParenR"/>
            </a:pPr>
            <a:r>
              <a:rPr lang="en-US" sz="1600" dirty="0" smtClean="0"/>
              <a:t>________________</a:t>
            </a:r>
          </a:p>
          <a:p>
            <a:r>
              <a:rPr lang="en-US" sz="1600" dirty="0" smtClean="0"/>
              <a:t>(d) Campouts ______</a:t>
            </a:r>
          </a:p>
          <a:p>
            <a:r>
              <a:rPr lang="en-US" sz="1600" dirty="0" smtClean="0"/>
              <a:t>(e) Service </a:t>
            </a:r>
            <a:r>
              <a:rPr lang="en-US" sz="1600" dirty="0" err="1" smtClean="0"/>
              <a:t>Hrs</a:t>
            </a:r>
            <a:r>
              <a:rPr lang="en-US" sz="1600" dirty="0" smtClean="0"/>
              <a:t> _____</a:t>
            </a:r>
            <a:endParaRPr lang="en-US" sz="1600" dirty="0"/>
          </a:p>
        </p:txBody>
      </p:sp>
    </p:spTree>
    <p:extLst>
      <p:ext uri="{BB962C8B-B14F-4D97-AF65-F5344CB8AC3E}">
        <p14:creationId xmlns:p14="http://schemas.microsoft.com/office/powerpoint/2010/main" val="40804159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r>
              <a:rPr lang="en-US" i="1"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6533123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otin' Chi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395" y="388937"/>
            <a:ext cx="2203055" cy="14589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66700" y="331787"/>
            <a:ext cx="7270750" cy="9140964"/>
          </a:xfrm>
          <a:prstGeom prst="rect">
            <a:avLst/>
          </a:prstGeom>
        </p:spPr>
        <p:txBody>
          <a:bodyPr wrap="square">
            <a:spAutoFit/>
          </a:bodyPr>
          <a:lstStyle/>
          <a:p>
            <a:r>
              <a:rPr lang="en-US" sz="2800" b="1" dirty="0" err="1">
                <a:solidFill>
                  <a:srgbClr val="003F87"/>
                </a:solidFill>
                <a:latin typeface="Roboto Slab"/>
              </a:rPr>
              <a:t>Totin</a:t>
            </a:r>
            <a:r>
              <a:rPr lang="en-US" sz="2800" b="1" dirty="0">
                <a:solidFill>
                  <a:srgbClr val="003F87"/>
                </a:solidFill>
                <a:latin typeface="Roboto Slab"/>
              </a:rPr>
              <a:t>’ Chip </a:t>
            </a:r>
            <a:r>
              <a:rPr lang="en-US" sz="2800" b="1" dirty="0" smtClean="0">
                <a:solidFill>
                  <a:srgbClr val="003F87"/>
                </a:solidFill>
                <a:latin typeface="Roboto Slab"/>
              </a:rPr>
              <a:t>Requirements</a:t>
            </a:r>
          </a:p>
          <a:p>
            <a:endParaRPr lang="en-US" sz="2800" b="1" dirty="0">
              <a:solidFill>
                <a:srgbClr val="003F87"/>
              </a:solidFill>
              <a:latin typeface="Roboto Slab"/>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smtClean="0">
              <a:solidFill>
                <a:srgbClr val="212121"/>
              </a:solidFill>
              <a:latin typeface="Roboto" panose="020B0604020202020204" charset="0"/>
            </a:endParaRPr>
          </a:p>
          <a:p>
            <a:endParaRPr lang="en-US" sz="2400" dirty="0">
              <a:solidFill>
                <a:srgbClr val="212121"/>
              </a:solidFill>
              <a:latin typeface="Roboto" panose="020B0604020202020204" charset="0"/>
            </a:endParaRPr>
          </a:p>
          <a:p>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Read and understand woods tools use and safety rules from the Scouts BSA handbooks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Demonstrate proper handling, care, and use of the pocketknife, ax, and saw</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Use knife, ax, and saw as tools, not playthings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all safety rules to protect others</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Respect property. Cut living and dead trees only with permission and good reason</a:t>
            </a:r>
            <a:r>
              <a:rPr lang="en-US" sz="2400" dirty="0" smtClean="0">
                <a:solidFill>
                  <a:srgbClr val="212121"/>
                </a:solidFill>
                <a:latin typeface="Roboto" panose="020B0604020202020204" charset="0"/>
              </a:rPr>
              <a:t>.</a:t>
            </a:r>
          </a:p>
          <a:p>
            <a:pPr>
              <a:buFont typeface="+mj-lt"/>
              <a:buAutoNum type="arabicPeriod"/>
            </a:pPr>
            <a:endParaRPr lang="en-US" sz="2400" dirty="0">
              <a:solidFill>
                <a:srgbClr val="212121"/>
              </a:solidFill>
              <a:latin typeface="Roboto" panose="020B0604020202020204" charset="0"/>
            </a:endParaRPr>
          </a:p>
          <a:p>
            <a:pPr>
              <a:buFont typeface="+mj-lt"/>
              <a:buAutoNum type="arabicPeriod"/>
            </a:pPr>
            <a:r>
              <a:rPr lang="en-US" sz="2400" dirty="0">
                <a:solidFill>
                  <a:srgbClr val="212121"/>
                </a:solidFill>
                <a:latin typeface="Roboto" panose="020B0604020202020204" charset="0"/>
              </a:rPr>
              <a:t>Subscribe to the Outdoor Code.</a:t>
            </a:r>
          </a:p>
          <a:p>
            <a:endParaRPr lang="en-US" sz="2400" dirty="0" smtClean="0">
              <a:solidFill>
                <a:srgbClr val="212121"/>
              </a:solidFill>
              <a:latin typeface="Roboto" panose="020B0604020202020204" charset="0"/>
            </a:endParaRPr>
          </a:p>
          <a:p>
            <a:r>
              <a:rPr lang="en-US" sz="2400" dirty="0" smtClean="0">
                <a:solidFill>
                  <a:srgbClr val="212121"/>
                </a:solidFill>
                <a:latin typeface="Roboto" panose="020B0604020202020204" charset="0"/>
              </a:rPr>
              <a:t>The </a:t>
            </a:r>
            <a:r>
              <a:rPr lang="en-US" sz="2400" dirty="0">
                <a:solidFill>
                  <a:srgbClr val="212121"/>
                </a:solidFill>
                <a:latin typeface="Roboto" panose="020B0604020202020204" charset="0"/>
              </a:rPr>
              <a:t>Scout’s “</a:t>
            </a:r>
            <a:r>
              <a:rPr lang="en-US" sz="2400" dirty="0" err="1">
                <a:solidFill>
                  <a:srgbClr val="212121"/>
                </a:solidFill>
                <a:latin typeface="Roboto" panose="020B0604020202020204" charset="0"/>
              </a:rPr>
              <a:t>Totin</a:t>
            </a:r>
            <a:r>
              <a:rPr lang="en-US" sz="2400" dirty="0">
                <a:solidFill>
                  <a:srgbClr val="212121"/>
                </a:solidFill>
                <a:latin typeface="Roboto" panose="020B0604020202020204" charset="0"/>
              </a:rPr>
              <a:t>’ Rights” can be taken away if they fail in their responsibility</a:t>
            </a:r>
            <a:r>
              <a:rPr lang="en-US" sz="2800" dirty="0">
                <a:solidFill>
                  <a:srgbClr val="212121"/>
                </a:solidFill>
                <a:latin typeface="Roboto" panose="020B0604020202020204" charset="0"/>
              </a:rPr>
              <a:t>.</a:t>
            </a:r>
            <a:endParaRPr lang="en-US" sz="2800" b="0" i="0" dirty="0">
              <a:solidFill>
                <a:srgbClr val="212121"/>
              </a:solidFill>
              <a:effectLst/>
              <a:latin typeface="Roboto" panose="020B0604020202020204" charset="0"/>
            </a:endParaRPr>
          </a:p>
        </p:txBody>
      </p:sp>
      <p:sp>
        <p:nvSpPr>
          <p:cNvPr id="5" name="Rectangle 4"/>
          <p:cNvSpPr/>
          <p:nvPr/>
        </p:nvSpPr>
        <p:spPr>
          <a:xfrm>
            <a:off x="266700" y="1613238"/>
            <a:ext cx="7270750" cy="1200329"/>
          </a:xfrm>
          <a:prstGeom prst="rect">
            <a:avLst/>
          </a:prstGeom>
        </p:spPr>
        <p:txBody>
          <a:bodyPr wrap="square">
            <a:spAutoFit/>
          </a:bodyPr>
          <a:lstStyle/>
          <a:p>
            <a:r>
              <a:rPr lang="en-US" dirty="0">
                <a:solidFill>
                  <a:srgbClr val="212121"/>
                </a:solidFill>
                <a:latin typeface="Roboto" panose="020B0604020202020204" charset="0"/>
              </a:rPr>
              <a:t>This certification grants a Scout the right to carry and use woods tools. The Scout must show their Scout leader, or someone designated by their leader, that the Scout understands their responsibility to do the following:</a:t>
            </a:r>
          </a:p>
        </p:txBody>
      </p:sp>
    </p:spTree>
    <p:extLst>
      <p:ext uri="{BB962C8B-B14F-4D97-AF65-F5344CB8AC3E}">
        <p14:creationId xmlns:p14="http://schemas.microsoft.com/office/powerpoint/2010/main" val="2349690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couting America | Prepared. For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606" y="382790"/>
            <a:ext cx="1642982" cy="18740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307330" y="382790"/>
            <a:ext cx="4314258" cy="1261884"/>
          </a:xfrm>
          <a:prstGeom prst="rect">
            <a:avLst/>
          </a:prstGeom>
          <a:noFill/>
        </p:spPr>
        <p:txBody>
          <a:bodyPr wrap="none" rtlCol="0">
            <a:spAutoFit/>
          </a:bodyPr>
          <a:lstStyle/>
          <a:p>
            <a:pPr algn="ctr"/>
            <a:r>
              <a:rPr lang="en-US" sz="2800" b="1" dirty="0" smtClean="0"/>
              <a:t>Samuel </a:t>
            </a:r>
            <a:r>
              <a:rPr lang="en-US" sz="2800" b="1" dirty="0" err="1" smtClean="0"/>
              <a:t>Coxwell</a:t>
            </a:r>
            <a:endParaRPr lang="en-US" sz="2800" b="1" dirty="0" smtClean="0"/>
          </a:p>
          <a:p>
            <a:pPr algn="ctr"/>
            <a:r>
              <a:rPr lang="en-US" sz="2000" b="1" dirty="0"/>
              <a:t>Scout Mentor: 1</a:t>
            </a:r>
            <a:r>
              <a:rPr lang="en-US" sz="2000" b="1" baseline="30000" dirty="0"/>
              <a:t>st</a:t>
            </a:r>
            <a:r>
              <a:rPr lang="en-US" sz="2000" b="1" dirty="0"/>
              <a:t> Class Scout Eli Gandy</a:t>
            </a:r>
          </a:p>
          <a:p>
            <a:pPr algn="ctr"/>
            <a:endParaRPr lang="en-US" sz="2800" b="1" dirty="0"/>
          </a:p>
        </p:txBody>
      </p:sp>
      <p:grpSp>
        <p:nvGrpSpPr>
          <p:cNvPr id="8" name="Group 7"/>
          <p:cNvGrpSpPr/>
          <p:nvPr/>
        </p:nvGrpSpPr>
        <p:grpSpPr>
          <a:xfrm>
            <a:off x="320818" y="2256817"/>
            <a:ext cx="4451347" cy="5656920"/>
            <a:chOff x="2883241" y="2515364"/>
            <a:chExt cx="4451347" cy="5656920"/>
          </a:xfrm>
        </p:grpSpPr>
        <p:pic>
          <p:nvPicPr>
            <p:cNvPr id="5" name="Picture 4"/>
            <p:cNvPicPr>
              <a:picLocks noChangeAspect="1"/>
            </p:cNvPicPr>
            <p:nvPr/>
          </p:nvPicPr>
          <p:blipFill rotWithShape="1">
            <a:blip r:embed="rId3"/>
            <a:srcRect l="36384" t="24740" r="35505" b="11719"/>
            <a:stretch/>
          </p:blipFill>
          <p:spPr>
            <a:xfrm>
              <a:off x="2883241" y="2515364"/>
              <a:ext cx="4451347" cy="5656920"/>
            </a:xfrm>
            <a:prstGeom prst="rect">
              <a:avLst/>
            </a:prstGeom>
          </p:spPr>
        </p:pic>
        <p:sp>
          <p:nvSpPr>
            <p:cNvPr id="7" name="TextBox 6"/>
            <p:cNvSpPr txBox="1"/>
            <p:nvPr/>
          </p:nvSpPr>
          <p:spPr>
            <a:xfrm>
              <a:off x="3597619" y="2515364"/>
              <a:ext cx="2915478" cy="400110"/>
            </a:xfrm>
            <a:prstGeom prst="rect">
              <a:avLst/>
            </a:prstGeom>
            <a:noFill/>
          </p:spPr>
          <p:txBody>
            <a:bodyPr wrap="none" rtlCol="0">
              <a:spAutoFit/>
            </a:bodyPr>
            <a:lstStyle/>
            <a:p>
              <a:r>
                <a:rPr lang="en-US" sz="2000" b="1" dirty="0" smtClean="0"/>
                <a:t>Scout Rank Requirements</a:t>
              </a:r>
              <a:endParaRPr lang="en-US" sz="2000" b="1" dirty="0"/>
            </a:p>
          </p:txBody>
        </p:sp>
      </p:grpSp>
      <p:sp>
        <p:nvSpPr>
          <p:cNvPr id="9" name="TextBox 8"/>
          <p:cNvSpPr txBox="1"/>
          <p:nvPr/>
        </p:nvSpPr>
        <p:spPr>
          <a:xfrm>
            <a:off x="219898" y="1767588"/>
            <a:ext cx="5088188" cy="369332"/>
          </a:xfrm>
          <a:prstGeom prst="rect">
            <a:avLst/>
          </a:prstGeom>
          <a:noFill/>
        </p:spPr>
        <p:txBody>
          <a:bodyPr wrap="none" rtlCol="0">
            <a:spAutoFit/>
          </a:bodyPr>
          <a:lstStyle/>
          <a:p>
            <a:r>
              <a:rPr lang="en-US" dirty="0" smtClean="0"/>
              <a:t>Date Signed into Scout Troop: __________________</a:t>
            </a:r>
            <a:endParaRPr lang="en-US" dirty="0"/>
          </a:p>
        </p:txBody>
      </p:sp>
      <p:sp>
        <p:nvSpPr>
          <p:cNvPr id="10" name="TextBox 9"/>
          <p:cNvSpPr txBox="1"/>
          <p:nvPr/>
        </p:nvSpPr>
        <p:spPr>
          <a:xfrm>
            <a:off x="333204" y="7999459"/>
            <a:ext cx="4158511" cy="1754326"/>
          </a:xfrm>
          <a:prstGeom prst="rect">
            <a:avLst/>
          </a:prstGeom>
          <a:noFill/>
        </p:spPr>
        <p:txBody>
          <a:bodyPr wrap="none" rtlCol="0">
            <a:spAutoFit/>
          </a:bodyPr>
          <a:lstStyle/>
          <a:p>
            <a:pPr algn="ctr"/>
            <a:r>
              <a:rPr lang="en-US" b="1" u="sng" dirty="0" smtClean="0"/>
              <a:t>3-Month Goals</a:t>
            </a:r>
          </a:p>
          <a:p>
            <a:r>
              <a:rPr lang="en-US" dirty="0" smtClean="0"/>
              <a:t>May 15 Goal:  	(a) _______________</a:t>
            </a:r>
          </a:p>
          <a:p>
            <a:r>
              <a:rPr lang="en-US" dirty="0"/>
              <a:t>	</a:t>
            </a:r>
            <a:r>
              <a:rPr lang="en-US" dirty="0" smtClean="0"/>
              <a:t>	(b) _______________</a:t>
            </a:r>
          </a:p>
          <a:p>
            <a:r>
              <a:rPr lang="en-US" dirty="0"/>
              <a:t>	</a:t>
            </a:r>
            <a:r>
              <a:rPr lang="en-US" dirty="0" smtClean="0"/>
              <a:t>	(c) _______________</a:t>
            </a:r>
          </a:p>
          <a:p>
            <a:r>
              <a:rPr lang="en-US" dirty="0"/>
              <a:t>	</a:t>
            </a:r>
            <a:r>
              <a:rPr lang="en-US" dirty="0" smtClean="0"/>
              <a:t>	(d) Campouts ______</a:t>
            </a:r>
          </a:p>
          <a:p>
            <a:endParaRPr lang="en-US" dirty="0"/>
          </a:p>
        </p:txBody>
      </p:sp>
      <p:sp>
        <p:nvSpPr>
          <p:cNvPr id="12" name="TextBox 11"/>
          <p:cNvSpPr txBox="1"/>
          <p:nvPr/>
        </p:nvSpPr>
        <p:spPr>
          <a:xfrm>
            <a:off x="5092756" y="2656927"/>
            <a:ext cx="2241832" cy="2308324"/>
          </a:xfrm>
          <a:prstGeom prst="rect">
            <a:avLst/>
          </a:prstGeom>
          <a:solidFill>
            <a:schemeClr val="bg1"/>
          </a:solidFill>
          <a:ln w="38100">
            <a:solidFill>
              <a:schemeClr val="tx1"/>
            </a:solidFill>
          </a:ln>
        </p:spPr>
        <p:txBody>
          <a:bodyPr wrap="none" rtlCol="0">
            <a:spAutoFit/>
          </a:bodyPr>
          <a:lstStyle/>
          <a:p>
            <a:pPr algn="ctr"/>
            <a:r>
              <a:rPr lang="en-US" sz="1600" b="1" u="sng" dirty="0" smtClean="0"/>
              <a:t>3-Month Goals: </a:t>
            </a:r>
          </a:p>
          <a:p>
            <a:pPr algn="ctr"/>
            <a:r>
              <a:rPr lang="en-US" sz="1600" b="1" u="sng" dirty="0" smtClean="0"/>
              <a:t>15MAY</a:t>
            </a:r>
          </a:p>
          <a:p>
            <a:r>
              <a:rPr lang="en-US" sz="1600" dirty="0" smtClean="0"/>
              <a:t>(a) </a:t>
            </a:r>
            <a:r>
              <a:rPr lang="en-US" sz="1600" dirty="0" err="1" smtClean="0"/>
              <a:t>Tot’en</a:t>
            </a:r>
            <a:r>
              <a:rPr lang="en-US" sz="1600" dirty="0" smtClean="0"/>
              <a:t> Chit</a:t>
            </a:r>
          </a:p>
          <a:p>
            <a:r>
              <a:rPr lang="en-US" sz="1600" dirty="0" smtClean="0"/>
              <a:t>(b) Fireman Chit</a:t>
            </a:r>
          </a:p>
          <a:p>
            <a:r>
              <a:rPr lang="en-US" sz="1600" dirty="0" smtClean="0"/>
              <a:t>(c) Merit Badges</a:t>
            </a:r>
          </a:p>
          <a:p>
            <a:pPr marL="342900" indent="-342900">
              <a:buAutoNum type="arabicParenR"/>
            </a:pPr>
            <a:r>
              <a:rPr lang="en-US" sz="1600" dirty="0" smtClean="0"/>
              <a:t>________________</a:t>
            </a:r>
          </a:p>
          <a:p>
            <a:pPr marL="342900" indent="-342900">
              <a:buAutoNum type="arabicParenR"/>
            </a:pPr>
            <a:r>
              <a:rPr lang="en-US" sz="1600" dirty="0" smtClean="0"/>
              <a:t>________________</a:t>
            </a:r>
          </a:p>
          <a:p>
            <a:r>
              <a:rPr lang="en-US" sz="1600" dirty="0" smtClean="0"/>
              <a:t>(d) Campouts ______</a:t>
            </a:r>
          </a:p>
          <a:p>
            <a:r>
              <a:rPr lang="en-US" sz="1600" dirty="0" smtClean="0"/>
              <a:t>(e) Service </a:t>
            </a:r>
            <a:r>
              <a:rPr lang="en-US" sz="1600" dirty="0" err="1" smtClean="0"/>
              <a:t>Hrs</a:t>
            </a:r>
            <a:r>
              <a:rPr lang="en-US" sz="1600" dirty="0" smtClean="0"/>
              <a:t> _____</a:t>
            </a:r>
            <a:endParaRPr lang="en-US" sz="1600" dirty="0"/>
          </a:p>
        </p:txBody>
      </p:sp>
      <p:sp>
        <p:nvSpPr>
          <p:cNvPr id="13" name="TextBox 12"/>
          <p:cNvSpPr txBox="1"/>
          <p:nvPr/>
        </p:nvSpPr>
        <p:spPr>
          <a:xfrm>
            <a:off x="5079159" y="5130705"/>
            <a:ext cx="2232727" cy="1754326"/>
          </a:xfrm>
          <a:prstGeom prst="rect">
            <a:avLst/>
          </a:prstGeom>
          <a:noFill/>
          <a:ln>
            <a:solidFill>
              <a:schemeClr val="tx1"/>
            </a:solidFill>
          </a:ln>
        </p:spPr>
        <p:txBody>
          <a:bodyPr wrap="none" rtlCol="0">
            <a:spAutoFit/>
          </a:bodyPr>
          <a:lstStyle/>
          <a:p>
            <a:pPr algn="ctr"/>
            <a:r>
              <a:rPr lang="en-US" b="1" u="sng" dirty="0" smtClean="0"/>
              <a:t>Scout Camp</a:t>
            </a:r>
          </a:p>
          <a:p>
            <a:r>
              <a:rPr lang="en-US" dirty="0" smtClean="0"/>
              <a:t>(a) _______________</a:t>
            </a:r>
          </a:p>
          <a:p>
            <a:r>
              <a:rPr lang="en-US" dirty="0" smtClean="0"/>
              <a:t>(b) _______________</a:t>
            </a:r>
          </a:p>
          <a:p>
            <a:r>
              <a:rPr lang="en-US" dirty="0" smtClean="0"/>
              <a:t>(c) _______________</a:t>
            </a:r>
          </a:p>
          <a:p>
            <a:r>
              <a:rPr lang="en-US" dirty="0" smtClean="0"/>
              <a:t>(d) Swimming</a:t>
            </a:r>
          </a:p>
          <a:p>
            <a:endParaRPr lang="en-US" dirty="0"/>
          </a:p>
        </p:txBody>
      </p:sp>
    </p:spTree>
    <p:extLst>
      <p:ext uri="{BB962C8B-B14F-4D97-AF65-F5344CB8AC3E}">
        <p14:creationId xmlns:p14="http://schemas.microsoft.com/office/powerpoint/2010/main" val="6223483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645" y="2089666"/>
            <a:ext cx="7315200" cy="7571303"/>
          </a:xfrm>
          <a:prstGeom prst="rect">
            <a:avLst/>
          </a:prstGeom>
        </p:spPr>
        <p:txBody>
          <a:bodyPr wrap="square">
            <a:spAutoFit/>
          </a:bodyPr>
          <a:lstStyle/>
          <a:p>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have read and understand use and safety rules from the </a:t>
            </a:r>
            <a:r>
              <a:rPr lang="en-US" i="1" dirty="0">
                <a:solidFill>
                  <a:srgbClr val="212121"/>
                </a:solidFill>
                <a:latin typeface="Roboto" panose="020B0604020202020204" charset="0"/>
              </a:rPr>
              <a:t>Scouts BSA Handbook</a:t>
            </a:r>
            <a:r>
              <a:rPr lang="en-US" i="1"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build a campfire only when necessary and when I have the necessary permits (regulations vary by locality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minimize campfire impacts or use existing fire lays consistent with the principles of Leave No Trace. I will check to see that all flammable material is cleared at least 5 feet in all directions from fire (total 10 feet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safely use and store fire-starting materials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see that fire is attended to at all times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make sure that water and/or a shovel is readily available. I will promptly report any wildfire to the proper authorities</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will use the cold-out test to make sure the fire is cold out and will make sure the fire lay is cleaned before I leave it</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pPr>
              <a:buFont typeface="+mj-lt"/>
              <a:buAutoNum type="arabicPeriod"/>
            </a:pPr>
            <a:r>
              <a:rPr lang="en-US" dirty="0">
                <a:solidFill>
                  <a:srgbClr val="212121"/>
                </a:solidFill>
                <a:latin typeface="Roboto" panose="020B0604020202020204" charset="0"/>
              </a:rPr>
              <a:t>I follow the Outdoor Code, the </a:t>
            </a:r>
            <a:r>
              <a:rPr lang="en-US" i="1" dirty="0">
                <a:solidFill>
                  <a:srgbClr val="212121"/>
                </a:solidFill>
                <a:latin typeface="Roboto" panose="020B0604020202020204" charset="0"/>
              </a:rPr>
              <a:t>Guide to Safe Scouting</a:t>
            </a:r>
            <a:r>
              <a:rPr lang="en-US" dirty="0">
                <a:solidFill>
                  <a:srgbClr val="212121"/>
                </a:solidFill>
                <a:latin typeface="Roboto" panose="020B0604020202020204" charset="0"/>
              </a:rPr>
              <a:t>, and the principles of Leave No Trace and Tread Lightly</a:t>
            </a:r>
            <a:r>
              <a:rPr lang="en-US" dirty="0" smtClean="0">
                <a:solidFill>
                  <a:srgbClr val="212121"/>
                </a:solidFill>
                <a:latin typeface="Roboto" panose="020B0604020202020204" charset="0"/>
              </a:rPr>
              <a:t>!</a:t>
            </a:r>
          </a:p>
          <a:p>
            <a:pPr>
              <a:buFont typeface="+mj-lt"/>
              <a:buAutoNum type="arabicPeriod"/>
            </a:pPr>
            <a:endParaRPr lang="en-US" dirty="0">
              <a:solidFill>
                <a:srgbClr val="212121"/>
              </a:solidFill>
              <a:latin typeface="Roboto" panose="020B0604020202020204" charset="0"/>
            </a:endParaRPr>
          </a:p>
          <a:p>
            <a:r>
              <a:rPr lang="en-US" dirty="0">
                <a:solidFill>
                  <a:srgbClr val="212121"/>
                </a:solidFill>
                <a:latin typeface="Roboto" panose="020B0604020202020204" charset="0"/>
              </a:rPr>
              <a:t>The Scout’s “</a:t>
            </a:r>
            <a:r>
              <a:rPr lang="en-US" dirty="0" err="1">
                <a:solidFill>
                  <a:srgbClr val="212121"/>
                </a:solidFill>
                <a:latin typeface="Roboto" panose="020B0604020202020204" charset="0"/>
              </a:rPr>
              <a:t>Firem’n</a:t>
            </a:r>
            <a:r>
              <a:rPr lang="en-US" dirty="0">
                <a:solidFill>
                  <a:srgbClr val="212121"/>
                </a:solidFill>
                <a:latin typeface="Roboto" panose="020B0604020202020204" charset="0"/>
              </a:rPr>
              <a:t> Rights” can be taken away if they fail in their responsibility.</a:t>
            </a:r>
            <a:endParaRPr lang="en-US" b="0" i="0" dirty="0">
              <a:solidFill>
                <a:srgbClr val="212121"/>
              </a:solidFill>
              <a:effectLst/>
              <a:latin typeface="Roboto" panose="020B0604020202020204" charset="0"/>
            </a:endParaRPr>
          </a:p>
        </p:txBody>
      </p:sp>
      <p:sp>
        <p:nvSpPr>
          <p:cNvPr id="3" name="Rectangle 2"/>
          <p:cNvSpPr/>
          <p:nvPr/>
        </p:nvSpPr>
        <p:spPr>
          <a:xfrm>
            <a:off x="2052404" y="329684"/>
            <a:ext cx="3134191" cy="369332"/>
          </a:xfrm>
          <a:prstGeom prst="rect">
            <a:avLst/>
          </a:prstGeom>
        </p:spPr>
        <p:txBody>
          <a:bodyPr wrap="none">
            <a:spAutoFit/>
          </a:bodyPr>
          <a:lstStyle/>
          <a:p>
            <a:r>
              <a:rPr lang="en-US" b="1" dirty="0" err="1">
                <a:solidFill>
                  <a:srgbClr val="003F87"/>
                </a:solidFill>
                <a:latin typeface="Roboto Slab"/>
              </a:rPr>
              <a:t>Firem’n</a:t>
            </a:r>
            <a:r>
              <a:rPr lang="en-US" b="1" dirty="0">
                <a:solidFill>
                  <a:srgbClr val="003F87"/>
                </a:solidFill>
                <a:latin typeface="Roboto Slab"/>
              </a:rPr>
              <a:t> Chit Requirements</a:t>
            </a:r>
            <a:endParaRPr lang="en-US" dirty="0">
              <a:solidFill>
                <a:srgbClr val="003F87"/>
              </a:solidFill>
              <a:latin typeface="Roboto Slab"/>
            </a:endParaRPr>
          </a:p>
        </p:txBody>
      </p:sp>
      <p:pic>
        <p:nvPicPr>
          <p:cNvPr id="19458" name="Picture 2" descr="Firem’n Ch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95" y="386834"/>
            <a:ext cx="2381250" cy="1485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2645" y="718572"/>
            <a:ext cx="4933950" cy="1569660"/>
          </a:xfrm>
          <a:prstGeom prst="rect">
            <a:avLst/>
          </a:prstGeom>
        </p:spPr>
        <p:txBody>
          <a:bodyPr wrap="square">
            <a:spAutoFit/>
          </a:bodyPr>
          <a:lstStyle/>
          <a:p>
            <a:r>
              <a:rPr lang="en-US" sz="1600" dirty="0">
                <a:solidFill>
                  <a:srgbClr val="212121"/>
                </a:solidFill>
                <a:latin typeface="Roboto" panose="020B0604020202020204" charset="0"/>
              </a:rPr>
              <a:t>This certification grants a Scout the right to carry fire-lighting devices (matches, lighters, etc.) to build campfires. The Scout must show their Scout leader, or someone designated by their leader, an understanding of the responsibility to do the following:</a:t>
            </a:r>
          </a:p>
        </p:txBody>
      </p:sp>
    </p:spTree>
    <p:extLst>
      <p:ext uri="{BB962C8B-B14F-4D97-AF65-F5344CB8AC3E}">
        <p14:creationId xmlns:p14="http://schemas.microsoft.com/office/powerpoint/2010/main" val="33608728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8631</TotalTime>
  <Words>2074</Words>
  <Application>Microsoft Office PowerPoint</Application>
  <PresentationFormat>Custom</PresentationFormat>
  <Paragraphs>660</Paragraphs>
  <Slides>40</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40</vt:i4>
      </vt:variant>
    </vt:vector>
  </HeadingPairs>
  <TitlesOfParts>
    <vt:vector size="52" baseType="lpstr">
      <vt:lpstr>Arial</vt:lpstr>
      <vt:lpstr>Calibri</vt:lpstr>
      <vt:lpstr>Calibri Light</vt:lpstr>
      <vt:lpstr>Google Sans</vt:lpstr>
      <vt:lpstr>Helvetica</vt:lpstr>
      <vt:lpstr>inherit</vt:lpstr>
      <vt:lpstr>Open Sans</vt:lpstr>
      <vt:lpstr>Roboto</vt:lpstr>
      <vt:lpstr>Roboto Slab</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32</cp:revision>
  <dcterms:created xsi:type="dcterms:W3CDTF">2025-12-10T03:06:43Z</dcterms:created>
  <dcterms:modified xsi:type="dcterms:W3CDTF">2026-02-13T20:47:53Z</dcterms:modified>
</cp:coreProperties>
</file>