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6" r:id="rId3"/>
    <p:sldId id="257" r:id="rId4"/>
    <p:sldId id="278" r:id="rId5"/>
    <p:sldId id="279" r:id="rId6"/>
    <p:sldId id="298" r:id="rId7"/>
    <p:sldId id="289" r:id="rId8"/>
    <p:sldId id="290" r:id="rId9"/>
    <p:sldId id="291" r:id="rId10"/>
    <p:sldId id="299" r:id="rId11"/>
    <p:sldId id="258" r:id="rId12"/>
    <p:sldId id="280" r:id="rId13"/>
    <p:sldId id="281" r:id="rId14"/>
    <p:sldId id="300" r:id="rId15"/>
    <p:sldId id="259" r:id="rId16"/>
    <p:sldId id="260" r:id="rId17"/>
    <p:sldId id="282" r:id="rId18"/>
    <p:sldId id="283" r:id="rId19"/>
    <p:sldId id="301" r:id="rId20"/>
    <p:sldId id="261" r:id="rId21"/>
    <p:sldId id="262" r:id="rId22"/>
    <p:sldId id="284" r:id="rId23"/>
    <p:sldId id="285" r:id="rId24"/>
    <p:sldId id="302" r:id="rId25"/>
    <p:sldId id="263" r:id="rId26"/>
    <p:sldId id="286" r:id="rId27"/>
    <p:sldId id="287" r:id="rId28"/>
    <p:sldId id="303" r:id="rId29"/>
    <p:sldId id="265" r:id="rId30"/>
    <p:sldId id="264" r:id="rId31"/>
    <p:sldId id="266" r:id="rId32"/>
    <p:sldId id="272" r:id="rId33"/>
    <p:sldId id="274" r:id="rId34"/>
    <p:sldId id="304" r:id="rId35"/>
    <p:sldId id="288" r:id="rId36"/>
    <p:sldId id="268" r:id="rId37"/>
    <p:sldId id="267" r:id="rId38"/>
    <p:sldId id="305" r:id="rId39"/>
    <p:sldId id="269" r:id="rId40"/>
    <p:sldId id="273" r:id="rId41"/>
    <p:sldId id="275" r:id="rId42"/>
    <p:sldId id="276" r:id="rId43"/>
    <p:sldId id="277" r:id="rId44"/>
    <p:sldId id="270" r:id="rId45"/>
    <p:sldId id="293" r:id="rId46"/>
    <p:sldId id="271" r:id="rId47"/>
    <p:sldId id="294" r:id="rId48"/>
    <p:sldId id="295" r:id="rId49"/>
    <p:sldId id="292" r:id="rId50"/>
    <p:sldId id="297" r:id="rId51"/>
    <p:sldId id="306" r:id="rId52"/>
  </p:sldIdLst>
  <p:sldSz cx="7772400" cy="100584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2964" y="90"/>
      </p:cViewPr>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004296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829784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1964799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246937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BB9728-8FF0-46DB-BC3E-7920F999838A}"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27456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BB9728-8FF0-46DB-BC3E-7920F999838A}"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1475891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BB9728-8FF0-46DB-BC3E-7920F999838A}"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50119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BB9728-8FF0-46DB-BC3E-7920F999838A}"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98928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B9728-8FF0-46DB-BC3E-7920F999838A}"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27776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F9BB9728-8FF0-46DB-BC3E-7920F999838A}"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75319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F9BB9728-8FF0-46DB-BC3E-7920F999838A}"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33698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F9BB9728-8FF0-46DB-BC3E-7920F999838A}" type="datetimeFigureOut">
              <a:rPr lang="en-US" smtClean="0"/>
              <a:t>7/10/2026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B5EF5E34-971A-4C29-A351-FC43906BDF8A}" type="slidenum">
              <a:rPr lang="en-US" smtClean="0"/>
              <a:t>‹#›</a:t>
            </a:fld>
            <a:endParaRPr lang="en-US"/>
          </a:p>
        </p:txBody>
      </p:sp>
      <p:sp>
        <p:nvSpPr>
          <p:cNvPr id="7" name="Rectangle 6"/>
          <p:cNvSpPr/>
          <p:nvPr userDrawn="1"/>
        </p:nvSpPr>
        <p:spPr>
          <a:xfrm>
            <a:off x="26102" y="120100"/>
            <a:ext cx="7699896" cy="974814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a:p>
        </p:txBody>
      </p:sp>
      <p:sp>
        <p:nvSpPr>
          <p:cNvPr id="8" name="Rectangle 7"/>
          <p:cNvSpPr/>
          <p:nvPr userDrawn="1"/>
        </p:nvSpPr>
        <p:spPr>
          <a:xfrm>
            <a:off x="119631" y="240482"/>
            <a:ext cx="7533137" cy="9467721"/>
          </a:xfrm>
          <a:prstGeom prst="rect">
            <a:avLst/>
          </a:prstGeom>
          <a:no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a:p>
        </p:txBody>
      </p:sp>
    </p:spTree>
    <p:extLst>
      <p:ext uri="{BB962C8B-B14F-4D97-AF65-F5344CB8AC3E}">
        <p14:creationId xmlns:p14="http://schemas.microsoft.com/office/powerpoint/2010/main" val="1399095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hyperlink" Target="https://www.scouting.org/awards/awards-central/totin-chip/"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www.scouting.org/awards/awards-central/totin-chip/" TargetMode="External"/><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uting America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941" y="1468042"/>
            <a:ext cx="5678518" cy="436930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19401" y="7112583"/>
            <a:ext cx="3533595" cy="2000548"/>
          </a:xfrm>
          <a:prstGeom prst="rect">
            <a:avLst/>
          </a:prstGeom>
          <a:noFill/>
        </p:spPr>
        <p:txBody>
          <a:bodyPr wrap="none" rtlCol="0">
            <a:spAutoFit/>
          </a:bodyPr>
          <a:lstStyle/>
          <a:p>
            <a:pPr algn="ctr"/>
            <a:r>
              <a:rPr lang="en-US" sz="4400" b="1" dirty="0"/>
              <a:t>Patrol Leader</a:t>
            </a:r>
          </a:p>
          <a:p>
            <a:pPr algn="ctr"/>
            <a:r>
              <a:rPr lang="en-US" sz="4400" b="1" dirty="0"/>
              <a:t>Ryan Bertrand</a:t>
            </a:r>
          </a:p>
          <a:p>
            <a:pPr algn="ctr"/>
            <a:r>
              <a:rPr lang="en-US" sz="3200" b="1" dirty="0"/>
              <a:t>(Troop Historian)</a:t>
            </a:r>
          </a:p>
        </p:txBody>
      </p:sp>
    </p:spTree>
    <p:extLst>
      <p:ext uri="{BB962C8B-B14F-4D97-AF65-F5344CB8AC3E}">
        <p14:creationId xmlns:p14="http://schemas.microsoft.com/office/powerpoint/2010/main" val="226616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994D4-7ACD-AE17-8B50-EF581C028C23}"/>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3E67B9EA-A92A-FF74-0784-CD817750095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455FC2D-CCB3-8285-2054-5F3349586B33}"/>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F79532EC-2DA8-8990-9CE1-07BB72E89571}"/>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453461B3-0E50-0937-9EF6-EE9CA19C1FD3}"/>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B31B5506-4610-B1F0-F4A6-633867FE40DC}"/>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797261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07330" y="382790"/>
            <a:ext cx="4314258" cy="1261884"/>
          </a:xfrm>
          <a:prstGeom prst="rect">
            <a:avLst/>
          </a:prstGeom>
          <a:noFill/>
        </p:spPr>
        <p:txBody>
          <a:bodyPr wrap="none" rtlCol="0">
            <a:spAutoFit/>
          </a:bodyPr>
          <a:lstStyle/>
          <a:p>
            <a:pPr algn="ctr"/>
            <a:r>
              <a:rPr lang="en-US" sz="2800" b="1" dirty="0"/>
              <a:t>Samuel </a:t>
            </a:r>
            <a:r>
              <a:rPr lang="en-US" sz="2800" b="1" dirty="0" err="1"/>
              <a:t>Coxwell</a:t>
            </a:r>
            <a:endParaRPr lang="en-US" sz="2800" b="1" dirty="0"/>
          </a:p>
          <a:p>
            <a:pPr algn="ctr"/>
            <a:r>
              <a:rPr lang="en-US" sz="2000" b="1" dirty="0"/>
              <a:t>Scout Mentor: 1</a:t>
            </a:r>
            <a:r>
              <a:rPr lang="en-US" sz="2000" b="1" baseline="30000" dirty="0"/>
              <a:t>st</a:t>
            </a:r>
            <a:r>
              <a:rPr lang="en-US" sz="2000" b="1" dirty="0"/>
              <a:t> Class Scout Eli Gandy</a:t>
            </a:r>
          </a:p>
          <a:p>
            <a:pPr algn="ctr"/>
            <a:endParaRPr lang="en-US" sz="2800" b="1" dirty="0"/>
          </a:p>
        </p:txBody>
      </p:sp>
      <p:grpSp>
        <p:nvGrpSpPr>
          <p:cNvPr id="8" name="Group 7"/>
          <p:cNvGrpSpPr/>
          <p:nvPr/>
        </p:nvGrpSpPr>
        <p:grpSpPr>
          <a:xfrm>
            <a:off x="320818" y="2256817"/>
            <a:ext cx="4451347" cy="5656920"/>
            <a:chOff x="2883241" y="2515364"/>
            <a:chExt cx="4451347" cy="5656920"/>
          </a:xfrm>
        </p:grpSpPr>
        <p:pic>
          <p:nvPicPr>
            <p:cNvPr id="5" name="Picture 4"/>
            <p:cNvPicPr>
              <a:picLocks noChangeAspect="1"/>
            </p:cNvPicPr>
            <p:nvPr/>
          </p:nvPicPr>
          <p:blipFill rotWithShape="1">
            <a:blip r:embed="rId3"/>
            <a:srcRect l="36384" t="24740" r="35505" b="11719"/>
            <a:stretch/>
          </p:blipFill>
          <p:spPr>
            <a:xfrm>
              <a:off x="2883241" y="2515364"/>
              <a:ext cx="4451347" cy="5656920"/>
            </a:xfrm>
            <a:prstGeom prst="rect">
              <a:avLst/>
            </a:prstGeom>
          </p:spPr>
        </p:pic>
        <p:sp>
          <p:nvSpPr>
            <p:cNvPr id="7" name="TextBox 6"/>
            <p:cNvSpPr txBox="1"/>
            <p:nvPr/>
          </p:nvSpPr>
          <p:spPr>
            <a:xfrm>
              <a:off x="3597619" y="2515364"/>
              <a:ext cx="2915478" cy="400110"/>
            </a:xfrm>
            <a:prstGeom prst="rect">
              <a:avLst/>
            </a:prstGeom>
            <a:noFill/>
          </p:spPr>
          <p:txBody>
            <a:bodyPr wrap="none" rtlCol="0">
              <a:spAutoFit/>
            </a:bodyPr>
            <a:lstStyle/>
            <a:p>
              <a:r>
                <a:rPr lang="en-US" sz="2000" b="1" dirty="0"/>
                <a:t>Scout Rank Requirements</a:t>
              </a:r>
            </a:p>
          </p:txBody>
        </p:sp>
      </p:grpSp>
      <p:sp>
        <p:nvSpPr>
          <p:cNvPr id="9" name="TextBox 8"/>
          <p:cNvSpPr txBox="1"/>
          <p:nvPr/>
        </p:nvSpPr>
        <p:spPr>
          <a:xfrm>
            <a:off x="219898" y="1767588"/>
            <a:ext cx="5088188" cy="369332"/>
          </a:xfrm>
          <a:prstGeom prst="rect">
            <a:avLst/>
          </a:prstGeom>
          <a:noFill/>
        </p:spPr>
        <p:txBody>
          <a:bodyPr wrap="none" rtlCol="0">
            <a:spAutoFit/>
          </a:bodyPr>
          <a:lstStyle/>
          <a:p>
            <a:r>
              <a:rPr lang="en-US" dirty="0"/>
              <a:t>Date Signed into Scout Troop: __________________</a:t>
            </a:r>
          </a:p>
        </p:txBody>
      </p:sp>
      <p:sp>
        <p:nvSpPr>
          <p:cNvPr id="10" name="TextBox 9"/>
          <p:cNvSpPr txBox="1"/>
          <p:nvPr/>
        </p:nvSpPr>
        <p:spPr>
          <a:xfrm>
            <a:off x="333204" y="7999459"/>
            <a:ext cx="4158511" cy="1754326"/>
          </a:xfrm>
          <a:prstGeom prst="rect">
            <a:avLst/>
          </a:prstGeom>
          <a:noFill/>
        </p:spPr>
        <p:txBody>
          <a:bodyPr wrap="none" rtlCol="0">
            <a:spAutoFit/>
          </a:bodyPr>
          <a:lstStyle/>
          <a:p>
            <a:pPr algn="ctr"/>
            <a:r>
              <a:rPr lang="en-US" b="1" u="sng" dirty="0"/>
              <a:t>3-Month Goals</a:t>
            </a:r>
          </a:p>
          <a:p>
            <a:r>
              <a:rPr lang="en-US" dirty="0"/>
              <a:t>May 15 Goal:  	(a) _______________</a:t>
            </a:r>
          </a:p>
          <a:p>
            <a:r>
              <a:rPr lang="en-US" dirty="0"/>
              <a:t>		(b) _______________</a:t>
            </a:r>
          </a:p>
          <a:p>
            <a:r>
              <a:rPr lang="en-US" dirty="0"/>
              <a:t>		(c) _______________</a:t>
            </a:r>
          </a:p>
          <a:p>
            <a:r>
              <a:rPr lang="en-US" dirty="0"/>
              <a:t>		(d) Campouts ______</a:t>
            </a:r>
          </a:p>
          <a:p>
            <a:endParaRPr lang="en-US" dirty="0"/>
          </a:p>
        </p:txBody>
      </p:sp>
      <p:sp>
        <p:nvSpPr>
          <p:cNvPr id="12" name="TextBox 11"/>
          <p:cNvSpPr txBox="1"/>
          <p:nvPr/>
        </p:nvSpPr>
        <p:spPr>
          <a:xfrm>
            <a:off x="5092756" y="2656927"/>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
        <p:nvSpPr>
          <p:cNvPr id="13" name="TextBox 12"/>
          <p:cNvSpPr txBox="1"/>
          <p:nvPr/>
        </p:nvSpPr>
        <p:spPr>
          <a:xfrm>
            <a:off x="5079159" y="5130705"/>
            <a:ext cx="2232727" cy="1754326"/>
          </a:xfrm>
          <a:prstGeom prst="rect">
            <a:avLst/>
          </a:prstGeom>
          <a:noFill/>
          <a:ln>
            <a:solidFill>
              <a:schemeClr val="tx1"/>
            </a:solidFill>
          </a:ln>
        </p:spPr>
        <p:txBody>
          <a:bodyPr wrap="none" rtlCol="0">
            <a:spAutoFit/>
          </a:bodyPr>
          <a:lstStyle/>
          <a:p>
            <a:pPr algn="ctr"/>
            <a:r>
              <a:rPr lang="en-US" b="1" u="sng" dirty="0"/>
              <a:t>Scout Camp</a:t>
            </a:r>
          </a:p>
          <a:p>
            <a:r>
              <a:rPr lang="en-US" dirty="0"/>
              <a:t>(a) _______________</a:t>
            </a:r>
          </a:p>
          <a:p>
            <a:r>
              <a:rPr lang="en-US" dirty="0"/>
              <a:t>(b) _______________</a:t>
            </a:r>
          </a:p>
          <a:p>
            <a:r>
              <a:rPr lang="en-US" dirty="0"/>
              <a:t>(c) _______________</a:t>
            </a:r>
          </a:p>
          <a:p>
            <a:r>
              <a:rPr lang="en-US" dirty="0"/>
              <a:t>(d) Swimming</a:t>
            </a:r>
          </a:p>
          <a:p>
            <a:endParaRPr lang="en-US" dirty="0"/>
          </a:p>
        </p:txBody>
      </p:sp>
    </p:spTree>
    <p:extLst>
      <p:ext uri="{BB962C8B-B14F-4D97-AF65-F5344CB8AC3E}">
        <p14:creationId xmlns:p14="http://schemas.microsoft.com/office/powerpoint/2010/main" val="622348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360872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442797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79C51-6F68-410A-A9FC-94F56A9D3EBA}"/>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FD9B22F9-9217-AFE3-B2B6-71C491A6A33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B593734-33DB-1703-DA4A-62D56EAB41BA}"/>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1F92FDF8-19D9-57F3-5370-E9FE02027CC0}"/>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F29953FA-4DB1-12EE-CEA5-977DFB36FCF3}"/>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97BE1A25-CB24-629B-2E55-BF4D616DB165}"/>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3189748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9776" y="384725"/>
            <a:ext cx="3310906" cy="523220"/>
          </a:xfrm>
          <a:prstGeom prst="rect">
            <a:avLst/>
          </a:prstGeom>
          <a:noFill/>
        </p:spPr>
        <p:txBody>
          <a:bodyPr wrap="none" rtlCol="0">
            <a:spAutoFit/>
          </a:bodyPr>
          <a:lstStyle/>
          <a:p>
            <a:r>
              <a:rPr lang="en-US" sz="2800" b="1" dirty="0"/>
              <a:t>Scout Lucas </a:t>
            </a:r>
            <a:r>
              <a:rPr lang="en-US" sz="2800" b="1" dirty="0" err="1"/>
              <a:t>Tonkison</a:t>
            </a:r>
            <a:endParaRPr lang="en-US" sz="2800" b="1" dirty="0"/>
          </a:p>
        </p:txBody>
      </p:sp>
      <p:sp>
        <p:nvSpPr>
          <p:cNvPr id="9" name="TextBox 8"/>
          <p:cNvSpPr txBox="1"/>
          <p:nvPr/>
        </p:nvSpPr>
        <p:spPr>
          <a:xfrm>
            <a:off x="342900" y="1006352"/>
            <a:ext cx="4683718" cy="369332"/>
          </a:xfrm>
          <a:prstGeom prst="rect">
            <a:avLst/>
          </a:prstGeom>
          <a:noFill/>
        </p:spPr>
        <p:txBody>
          <a:bodyPr wrap="none" rtlCol="0">
            <a:spAutoFit/>
          </a:bodyPr>
          <a:lstStyle/>
          <a:p>
            <a:r>
              <a:rPr lang="en-US" dirty="0"/>
              <a:t>Date Promoted to Scout: __________________</a:t>
            </a:r>
          </a:p>
        </p:txBody>
      </p:sp>
      <p:pic>
        <p:nvPicPr>
          <p:cNvPr id="6" name="Picture 5"/>
          <p:cNvPicPr>
            <a:picLocks noChangeAspect="1"/>
          </p:cNvPicPr>
          <p:nvPr/>
        </p:nvPicPr>
        <p:blipFill rotWithShape="1">
          <a:blip r:embed="rId3"/>
          <a:srcRect l="36540" t="24063" r="37212" b="5416"/>
          <a:stretch/>
        </p:blipFill>
        <p:spPr>
          <a:xfrm>
            <a:off x="171450" y="1375683"/>
            <a:ext cx="5562600" cy="8402319"/>
          </a:xfrm>
          <a:prstGeom prst="rect">
            <a:avLst/>
          </a:prstGeom>
        </p:spPr>
      </p:pic>
      <p:sp>
        <p:nvSpPr>
          <p:cNvPr id="12" name="TextBox 11"/>
          <p:cNvSpPr txBox="1"/>
          <p:nvPr/>
        </p:nvSpPr>
        <p:spPr>
          <a:xfrm>
            <a:off x="5468583" y="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
        <p:nvSpPr>
          <p:cNvPr id="13" name="TextBox 12"/>
          <p:cNvSpPr txBox="1"/>
          <p:nvPr/>
        </p:nvSpPr>
        <p:spPr>
          <a:xfrm>
            <a:off x="5570114" y="24737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a:t>Scout Camp</a:t>
            </a:r>
          </a:p>
          <a:p>
            <a:r>
              <a:rPr lang="en-US" sz="1600" dirty="0"/>
              <a:t>(a) _______________</a:t>
            </a:r>
          </a:p>
          <a:p>
            <a:r>
              <a:rPr lang="en-US" sz="1600" dirty="0"/>
              <a:t>(b) _______________</a:t>
            </a:r>
          </a:p>
          <a:p>
            <a:r>
              <a:rPr lang="en-US" sz="1600" dirty="0"/>
              <a:t>(c) _______________</a:t>
            </a:r>
          </a:p>
          <a:p>
            <a:r>
              <a:rPr lang="en-US" sz="1600" dirty="0"/>
              <a:t>(d) Swimming</a:t>
            </a:r>
          </a:p>
          <a:p>
            <a:endParaRPr lang="en-US" sz="1600" dirty="0"/>
          </a:p>
        </p:txBody>
      </p:sp>
    </p:spTree>
    <p:extLst>
      <p:ext uri="{BB962C8B-B14F-4D97-AF65-F5344CB8AC3E}">
        <p14:creationId xmlns:p14="http://schemas.microsoft.com/office/powerpoint/2010/main" val="2044237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40196" y="342900"/>
            <a:ext cx="3310906" cy="523220"/>
          </a:xfrm>
          <a:prstGeom prst="rect">
            <a:avLst/>
          </a:prstGeom>
          <a:noFill/>
        </p:spPr>
        <p:txBody>
          <a:bodyPr wrap="none" rtlCol="0">
            <a:spAutoFit/>
          </a:bodyPr>
          <a:lstStyle/>
          <a:p>
            <a:r>
              <a:rPr lang="en-US" sz="2800" b="1" dirty="0"/>
              <a:t>Scout Lucas </a:t>
            </a:r>
            <a:r>
              <a:rPr lang="en-US" sz="2800" b="1" dirty="0" err="1"/>
              <a:t>Tonkison</a:t>
            </a:r>
            <a:endParaRPr lang="en-US" sz="2800" b="1" dirty="0"/>
          </a:p>
        </p:txBody>
      </p:sp>
      <p:pic>
        <p:nvPicPr>
          <p:cNvPr id="4" name="Picture 3"/>
          <p:cNvPicPr>
            <a:picLocks noChangeAspect="1"/>
          </p:cNvPicPr>
          <p:nvPr/>
        </p:nvPicPr>
        <p:blipFill rotWithShape="1">
          <a:blip r:embed="rId2"/>
          <a:srcRect l="37408" t="27344" r="36384" b="6250"/>
          <a:stretch/>
        </p:blipFill>
        <p:spPr>
          <a:xfrm>
            <a:off x="247649" y="866119"/>
            <a:ext cx="6096001" cy="8684245"/>
          </a:xfrm>
          <a:prstGeom prst="rect">
            <a:avLst/>
          </a:prstGeom>
        </p:spPr>
      </p:pic>
    </p:spTree>
    <p:extLst>
      <p:ext uri="{BB962C8B-B14F-4D97-AF65-F5344CB8AC3E}">
        <p14:creationId xmlns:p14="http://schemas.microsoft.com/office/powerpoint/2010/main" val="3345237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596960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2963357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16826-390F-D0C0-2E24-D77390FC0D9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9A4939EA-3B72-04E7-5570-69EC98D7FF7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1131ED7-2163-555D-1C8D-B98C6B67CF15}"/>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F4CD63C7-48F5-9625-1B79-5348118BADB3}"/>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76945858-969F-848D-A042-332A256F0A65}"/>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32B24EA5-BC57-E643-78CD-0C8ECC73C324}"/>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3353444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81F4-98D3-EE7E-E413-6AF4DFB613CE}"/>
            </a:ext>
          </a:extLst>
        </p:cNvPr>
        <p:cNvGrpSpPr/>
        <p:nvPr/>
      </p:nvGrpSpPr>
      <p:grpSpPr>
        <a:xfrm>
          <a:off x="0" y="0"/>
          <a:ext cx="0" cy="0"/>
          <a:chOff x="0" y="0"/>
          <a:chExt cx="0" cy="0"/>
        </a:xfrm>
      </p:grpSpPr>
      <p:pic>
        <p:nvPicPr>
          <p:cNvPr id="1026" name="Picture 2" descr="Scouting America - Wikipedia">
            <a:extLst>
              <a:ext uri="{FF2B5EF4-FFF2-40B4-BE49-F238E27FC236}">
                <a16:creationId xmlns:a16="http://schemas.microsoft.com/office/drawing/2014/main" id="{FABD0F16-8412-3B18-8F85-FB9EE721F4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905" y="1590705"/>
            <a:ext cx="5678518" cy="436930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2C5B130-562C-2CBF-DC18-6D59F71A37A1}"/>
              </a:ext>
            </a:extLst>
          </p:cNvPr>
          <p:cNvSpPr txBox="1"/>
          <p:nvPr/>
        </p:nvSpPr>
        <p:spPr>
          <a:xfrm>
            <a:off x="887126" y="7021145"/>
            <a:ext cx="5942076" cy="2000548"/>
          </a:xfrm>
          <a:prstGeom prst="rect">
            <a:avLst/>
          </a:prstGeom>
          <a:noFill/>
        </p:spPr>
        <p:txBody>
          <a:bodyPr wrap="none" rtlCol="0">
            <a:spAutoFit/>
          </a:bodyPr>
          <a:lstStyle/>
          <a:p>
            <a:pPr algn="ctr"/>
            <a:r>
              <a:rPr lang="en-US" sz="4400" b="1" dirty="0"/>
              <a:t>Asst Patrol Leader</a:t>
            </a:r>
          </a:p>
          <a:p>
            <a:pPr algn="ctr"/>
            <a:r>
              <a:rPr lang="en-US" sz="4400" b="1" dirty="0"/>
              <a:t>1</a:t>
            </a:r>
            <a:r>
              <a:rPr lang="en-US" sz="4400" b="1" baseline="30000" dirty="0"/>
              <a:t>st</a:t>
            </a:r>
            <a:r>
              <a:rPr lang="en-US" sz="4400" b="1" dirty="0"/>
              <a:t> Class Scout: Eli Gandy</a:t>
            </a:r>
          </a:p>
          <a:p>
            <a:pPr algn="ctr"/>
            <a:r>
              <a:rPr lang="en-US" sz="3600" b="1" dirty="0"/>
              <a:t>(Troop Scribe)</a:t>
            </a:r>
          </a:p>
        </p:txBody>
      </p:sp>
    </p:spTree>
    <p:extLst>
      <p:ext uri="{BB962C8B-B14F-4D97-AF65-F5344CB8AC3E}">
        <p14:creationId xmlns:p14="http://schemas.microsoft.com/office/powerpoint/2010/main" val="881150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42900" y="382790"/>
            <a:ext cx="2920864" cy="523220"/>
          </a:xfrm>
          <a:prstGeom prst="rect">
            <a:avLst/>
          </a:prstGeom>
          <a:noFill/>
        </p:spPr>
        <p:txBody>
          <a:bodyPr wrap="none" rtlCol="0">
            <a:spAutoFit/>
          </a:bodyPr>
          <a:lstStyle/>
          <a:p>
            <a:r>
              <a:rPr lang="en-US" sz="2800" b="1" dirty="0"/>
              <a:t>Scout Daniel Ennis</a:t>
            </a:r>
          </a:p>
        </p:txBody>
      </p:sp>
      <p:pic>
        <p:nvPicPr>
          <p:cNvPr id="4" name="Picture 3"/>
          <p:cNvPicPr>
            <a:picLocks noChangeAspect="1"/>
          </p:cNvPicPr>
          <p:nvPr/>
        </p:nvPicPr>
        <p:blipFill rotWithShape="1">
          <a:blip r:embed="rId3"/>
          <a:srcRect l="38696" t="24739" r="37555" b="5730"/>
          <a:stretch/>
        </p:blipFill>
        <p:spPr>
          <a:xfrm>
            <a:off x="342900" y="1319803"/>
            <a:ext cx="4999466" cy="8229578"/>
          </a:xfrm>
          <a:prstGeom prst="rect">
            <a:avLst/>
          </a:prstGeom>
        </p:spPr>
      </p:pic>
      <p:sp>
        <p:nvSpPr>
          <p:cNvPr id="9" name="TextBox 8"/>
          <p:cNvSpPr txBox="1"/>
          <p:nvPr/>
        </p:nvSpPr>
        <p:spPr>
          <a:xfrm>
            <a:off x="342900" y="1006352"/>
            <a:ext cx="4683718" cy="369332"/>
          </a:xfrm>
          <a:prstGeom prst="rect">
            <a:avLst/>
          </a:prstGeom>
          <a:noFill/>
        </p:spPr>
        <p:txBody>
          <a:bodyPr wrap="none" rtlCol="0">
            <a:spAutoFit/>
          </a:bodyPr>
          <a:lstStyle/>
          <a:p>
            <a:r>
              <a:rPr lang="en-US" dirty="0"/>
              <a:t>Date Promoted to Scout: __________________</a:t>
            </a:r>
          </a:p>
        </p:txBody>
      </p:sp>
      <p:sp>
        <p:nvSpPr>
          <p:cNvPr id="7" name="TextBox 6"/>
          <p:cNvSpPr txBox="1"/>
          <p:nvPr/>
        </p:nvSpPr>
        <p:spPr>
          <a:xfrm>
            <a:off x="5468583" y="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
        <p:nvSpPr>
          <p:cNvPr id="8" name="TextBox 7"/>
          <p:cNvSpPr txBox="1"/>
          <p:nvPr/>
        </p:nvSpPr>
        <p:spPr>
          <a:xfrm>
            <a:off x="5570114" y="24737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a:t>Scout Camp</a:t>
            </a:r>
          </a:p>
          <a:p>
            <a:r>
              <a:rPr lang="en-US" sz="1600" dirty="0"/>
              <a:t>(a) _______________</a:t>
            </a:r>
          </a:p>
          <a:p>
            <a:r>
              <a:rPr lang="en-US" sz="1600" dirty="0"/>
              <a:t>(b) _______________</a:t>
            </a:r>
          </a:p>
          <a:p>
            <a:r>
              <a:rPr lang="en-US" sz="1600" dirty="0"/>
              <a:t>(c) _______________</a:t>
            </a:r>
          </a:p>
          <a:p>
            <a:r>
              <a:rPr lang="en-US" sz="1600" dirty="0"/>
              <a:t>(d) Swimming</a:t>
            </a:r>
          </a:p>
          <a:p>
            <a:endParaRPr lang="en-US" sz="1600" dirty="0"/>
          </a:p>
        </p:txBody>
      </p:sp>
    </p:spTree>
    <p:extLst>
      <p:ext uri="{BB962C8B-B14F-4D97-AF65-F5344CB8AC3E}">
        <p14:creationId xmlns:p14="http://schemas.microsoft.com/office/powerpoint/2010/main" val="4023682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7408" t="27344" r="36384" b="6250"/>
          <a:stretch/>
        </p:blipFill>
        <p:spPr>
          <a:xfrm>
            <a:off x="228599" y="429567"/>
            <a:ext cx="6496051" cy="9254148"/>
          </a:xfrm>
          <a:prstGeom prst="rect">
            <a:avLst/>
          </a:prstGeom>
        </p:spPr>
      </p:pic>
      <p:sp>
        <p:nvSpPr>
          <p:cNvPr id="3" name="TextBox 2"/>
          <p:cNvSpPr txBox="1"/>
          <p:nvPr/>
        </p:nvSpPr>
        <p:spPr>
          <a:xfrm>
            <a:off x="1983096" y="134262"/>
            <a:ext cx="2139047" cy="400110"/>
          </a:xfrm>
          <a:prstGeom prst="rect">
            <a:avLst/>
          </a:prstGeom>
          <a:solidFill>
            <a:schemeClr val="bg1"/>
          </a:solidFill>
        </p:spPr>
        <p:txBody>
          <a:bodyPr wrap="none" rtlCol="0">
            <a:spAutoFit/>
          </a:bodyPr>
          <a:lstStyle/>
          <a:p>
            <a:r>
              <a:rPr lang="en-US" sz="2000" b="1" dirty="0"/>
              <a:t>Scout Daniel Ennis</a:t>
            </a:r>
          </a:p>
        </p:txBody>
      </p:sp>
    </p:spTree>
    <p:extLst>
      <p:ext uri="{BB962C8B-B14F-4D97-AF65-F5344CB8AC3E}">
        <p14:creationId xmlns:p14="http://schemas.microsoft.com/office/powerpoint/2010/main" val="2225273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58997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4231167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E85A1-53F3-0C40-BE90-61CB5DE0124B}"/>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58F0120-5AE1-9338-F3AC-019A2687987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49A392A-6B32-14D0-AC2D-CD4B07CA7FF0}"/>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7EA63BA5-54BD-40D5-DC87-D57A08B2E5DE}"/>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DFA19104-0F70-FDE7-D2C3-3159F5FC311B}"/>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73C7B215-6B4F-03AC-DD55-95FAB6675236}"/>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4005930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112011" y="255327"/>
            <a:ext cx="3542958" cy="523220"/>
          </a:xfrm>
          <a:prstGeom prst="rect">
            <a:avLst/>
          </a:prstGeom>
          <a:noFill/>
        </p:spPr>
        <p:txBody>
          <a:bodyPr wrap="none" rtlCol="0">
            <a:spAutoFit/>
          </a:bodyPr>
          <a:lstStyle/>
          <a:p>
            <a:r>
              <a:rPr lang="en-US" sz="2800" b="1" dirty="0"/>
              <a:t>Scout Nathaniel Hanks</a:t>
            </a:r>
          </a:p>
        </p:txBody>
      </p:sp>
      <p:pic>
        <p:nvPicPr>
          <p:cNvPr id="4" name="Picture 3"/>
          <p:cNvPicPr>
            <a:picLocks noChangeAspect="1"/>
          </p:cNvPicPr>
          <p:nvPr/>
        </p:nvPicPr>
        <p:blipFill rotWithShape="1">
          <a:blip r:embed="rId3"/>
          <a:srcRect l="38696" t="24739" r="37555" b="5730"/>
          <a:stretch/>
        </p:blipFill>
        <p:spPr>
          <a:xfrm>
            <a:off x="190500" y="710469"/>
            <a:ext cx="5612518" cy="9238718"/>
          </a:xfrm>
          <a:prstGeom prst="rect">
            <a:avLst/>
          </a:prstGeom>
        </p:spPr>
      </p:pic>
      <p:sp>
        <p:nvSpPr>
          <p:cNvPr id="9" name="TextBox 8"/>
          <p:cNvSpPr txBox="1"/>
          <p:nvPr/>
        </p:nvSpPr>
        <p:spPr>
          <a:xfrm>
            <a:off x="342900" y="701552"/>
            <a:ext cx="4683718" cy="369332"/>
          </a:xfrm>
          <a:prstGeom prst="rect">
            <a:avLst/>
          </a:prstGeom>
          <a:noFill/>
        </p:spPr>
        <p:txBody>
          <a:bodyPr wrap="none" rtlCol="0">
            <a:spAutoFit/>
          </a:bodyPr>
          <a:lstStyle/>
          <a:p>
            <a:r>
              <a:rPr lang="en-US" dirty="0"/>
              <a:t>Date Promoted to Scout: __________________</a:t>
            </a:r>
          </a:p>
        </p:txBody>
      </p:sp>
      <p:sp>
        <p:nvSpPr>
          <p:cNvPr id="7" name="TextBox 6"/>
          <p:cNvSpPr txBox="1"/>
          <p:nvPr/>
        </p:nvSpPr>
        <p:spPr>
          <a:xfrm>
            <a:off x="5388241" y="4260399"/>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
        <p:nvSpPr>
          <p:cNvPr id="8" name="TextBox 7"/>
          <p:cNvSpPr txBox="1"/>
          <p:nvPr/>
        </p:nvSpPr>
        <p:spPr>
          <a:xfrm>
            <a:off x="5570114" y="24737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a:t>Scout Camp</a:t>
            </a:r>
          </a:p>
          <a:p>
            <a:r>
              <a:rPr lang="en-US" sz="1600" dirty="0"/>
              <a:t>(a) _______________</a:t>
            </a:r>
          </a:p>
          <a:p>
            <a:r>
              <a:rPr lang="en-US" sz="1600" dirty="0"/>
              <a:t>(b) _______________</a:t>
            </a:r>
          </a:p>
          <a:p>
            <a:r>
              <a:rPr lang="en-US" sz="1600" dirty="0"/>
              <a:t>(c) _______________</a:t>
            </a:r>
          </a:p>
          <a:p>
            <a:r>
              <a:rPr lang="en-US" sz="1600" dirty="0"/>
              <a:t>(d) Swimming</a:t>
            </a:r>
          </a:p>
          <a:p>
            <a:endParaRPr lang="en-US" sz="1600" dirty="0"/>
          </a:p>
        </p:txBody>
      </p:sp>
    </p:spTree>
    <p:extLst>
      <p:ext uri="{BB962C8B-B14F-4D97-AF65-F5344CB8AC3E}">
        <p14:creationId xmlns:p14="http://schemas.microsoft.com/office/powerpoint/2010/main" val="1410789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16972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1587964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D894C-E232-059B-B0F9-03AB6126172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22579500-6045-5BEA-06F5-8D4A0A38E0C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5A72339-59E0-99EA-82A5-1CE99C91446A}"/>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E4E5AA3E-36C6-2F99-EBD0-CDD6FDAD204D}"/>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3DDDB9E5-E978-10F0-0EED-BD17BBCC008F}"/>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64B46332-D307-A939-9433-411469DC572A}"/>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396205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88610" y="372894"/>
            <a:ext cx="3742178" cy="523220"/>
          </a:xfrm>
          <a:prstGeom prst="rect">
            <a:avLst/>
          </a:prstGeom>
          <a:noFill/>
        </p:spPr>
        <p:txBody>
          <a:bodyPr wrap="none" rtlCol="0">
            <a:spAutoFit/>
          </a:bodyPr>
          <a:lstStyle/>
          <a:p>
            <a:r>
              <a:rPr lang="en-US" sz="2800" b="1" dirty="0"/>
              <a:t>2d Class Ryan Bertrand</a:t>
            </a:r>
          </a:p>
        </p:txBody>
      </p:sp>
      <p:sp>
        <p:nvSpPr>
          <p:cNvPr id="4" name="TextBox 3"/>
          <p:cNvSpPr txBox="1"/>
          <p:nvPr/>
        </p:nvSpPr>
        <p:spPr>
          <a:xfrm>
            <a:off x="342900" y="1006352"/>
            <a:ext cx="4866782" cy="369332"/>
          </a:xfrm>
          <a:prstGeom prst="rect">
            <a:avLst/>
          </a:prstGeom>
          <a:noFill/>
        </p:spPr>
        <p:txBody>
          <a:bodyPr wrap="none" rtlCol="0">
            <a:spAutoFit/>
          </a:bodyPr>
          <a:lstStyle/>
          <a:p>
            <a:r>
              <a:rPr lang="en-US" dirty="0"/>
              <a:t>Date Promoted to 2d Class: __________________</a:t>
            </a:r>
          </a:p>
        </p:txBody>
      </p:sp>
      <p:pic>
        <p:nvPicPr>
          <p:cNvPr id="6" name="Picture 5"/>
          <p:cNvPicPr>
            <a:picLocks noChangeAspect="1"/>
          </p:cNvPicPr>
          <p:nvPr/>
        </p:nvPicPr>
        <p:blipFill rotWithShape="1">
          <a:blip r:embed="rId3"/>
          <a:srcRect l="39165" t="24740" r="38726" b="7292"/>
          <a:stretch/>
        </p:blipFill>
        <p:spPr>
          <a:xfrm>
            <a:off x="342900" y="1485922"/>
            <a:ext cx="4705350" cy="8133086"/>
          </a:xfrm>
          <a:prstGeom prst="rect">
            <a:avLst/>
          </a:prstGeom>
        </p:spPr>
      </p:pic>
      <p:sp>
        <p:nvSpPr>
          <p:cNvPr id="7" name="TextBox 6"/>
          <p:cNvSpPr txBox="1"/>
          <p:nvPr/>
        </p:nvSpPr>
        <p:spPr>
          <a:xfrm>
            <a:off x="5230586" y="251460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
        <p:nvSpPr>
          <p:cNvPr id="8" name="TextBox 7"/>
          <p:cNvSpPr txBox="1"/>
          <p:nvPr/>
        </p:nvSpPr>
        <p:spPr>
          <a:xfrm>
            <a:off x="5332117" y="49883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a:t>Scout Camp</a:t>
            </a:r>
          </a:p>
          <a:p>
            <a:r>
              <a:rPr lang="en-US" sz="1600" dirty="0"/>
              <a:t>(a) _______________</a:t>
            </a:r>
          </a:p>
          <a:p>
            <a:r>
              <a:rPr lang="en-US" sz="1600" dirty="0"/>
              <a:t>(b) _______________</a:t>
            </a:r>
          </a:p>
          <a:p>
            <a:r>
              <a:rPr lang="en-US" sz="1600" dirty="0"/>
              <a:t>(c) _______________</a:t>
            </a:r>
          </a:p>
          <a:p>
            <a:r>
              <a:rPr lang="en-US" sz="1600" dirty="0"/>
              <a:t>(d) Swimming</a:t>
            </a:r>
          </a:p>
          <a:p>
            <a:endParaRPr lang="en-US" sz="1600" dirty="0"/>
          </a:p>
        </p:txBody>
      </p:sp>
    </p:spTree>
    <p:extLst>
      <p:ext uri="{BB962C8B-B14F-4D97-AF65-F5344CB8AC3E}">
        <p14:creationId xmlns:p14="http://schemas.microsoft.com/office/powerpoint/2010/main" val="4012738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77348" y="304140"/>
            <a:ext cx="4314258" cy="1015663"/>
          </a:xfrm>
          <a:prstGeom prst="rect">
            <a:avLst/>
          </a:prstGeom>
          <a:noFill/>
        </p:spPr>
        <p:txBody>
          <a:bodyPr wrap="none" rtlCol="0">
            <a:spAutoFit/>
          </a:bodyPr>
          <a:lstStyle/>
          <a:p>
            <a:pPr algn="ctr"/>
            <a:r>
              <a:rPr lang="en-US" sz="2000" b="1" dirty="0"/>
              <a:t>Noah Saunders</a:t>
            </a:r>
          </a:p>
          <a:p>
            <a:pPr algn="ctr"/>
            <a:r>
              <a:rPr lang="en-US" sz="2000" b="1" dirty="0"/>
              <a:t>Scout Mentor: 1</a:t>
            </a:r>
            <a:r>
              <a:rPr lang="en-US" sz="2000" b="1" baseline="30000" dirty="0"/>
              <a:t>st</a:t>
            </a:r>
            <a:r>
              <a:rPr lang="en-US" sz="2000" b="1" dirty="0"/>
              <a:t> Class Scout Eli Gandy</a:t>
            </a:r>
          </a:p>
          <a:p>
            <a:pPr algn="ctr"/>
            <a:endParaRPr lang="en-US" sz="2000" b="1" dirty="0"/>
          </a:p>
        </p:txBody>
      </p:sp>
      <p:grpSp>
        <p:nvGrpSpPr>
          <p:cNvPr id="8" name="Group 7"/>
          <p:cNvGrpSpPr/>
          <p:nvPr/>
        </p:nvGrpSpPr>
        <p:grpSpPr>
          <a:xfrm>
            <a:off x="400050" y="1761517"/>
            <a:ext cx="4451347" cy="5656920"/>
            <a:chOff x="2883241" y="2515364"/>
            <a:chExt cx="4451347" cy="5656920"/>
          </a:xfrm>
        </p:grpSpPr>
        <p:pic>
          <p:nvPicPr>
            <p:cNvPr id="5" name="Picture 4"/>
            <p:cNvPicPr>
              <a:picLocks noChangeAspect="1"/>
            </p:cNvPicPr>
            <p:nvPr/>
          </p:nvPicPr>
          <p:blipFill rotWithShape="1">
            <a:blip r:embed="rId3"/>
            <a:srcRect l="36384" t="24740" r="35505" b="11719"/>
            <a:stretch/>
          </p:blipFill>
          <p:spPr>
            <a:xfrm>
              <a:off x="2883241" y="2515364"/>
              <a:ext cx="4451347" cy="5656920"/>
            </a:xfrm>
            <a:prstGeom prst="rect">
              <a:avLst/>
            </a:prstGeom>
          </p:spPr>
        </p:pic>
        <p:sp>
          <p:nvSpPr>
            <p:cNvPr id="7" name="TextBox 6"/>
            <p:cNvSpPr txBox="1"/>
            <p:nvPr/>
          </p:nvSpPr>
          <p:spPr>
            <a:xfrm>
              <a:off x="3597619" y="2515364"/>
              <a:ext cx="2915478" cy="400110"/>
            </a:xfrm>
            <a:prstGeom prst="rect">
              <a:avLst/>
            </a:prstGeom>
            <a:noFill/>
          </p:spPr>
          <p:txBody>
            <a:bodyPr wrap="none" rtlCol="0">
              <a:spAutoFit/>
            </a:bodyPr>
            <a:lstStyle/>
            <a:p>
              <a:r>
                <a:rPr lang="en-US" sz="2000" b="1" dirty="0"/>
                <a:t>Scout Rank Requirements</a:t>
              </a:r>
            </a:p>
          </p:txBody>
        </p:sp>
      </p:grpSp>
      <p:sp>
        <p:nvSpPr>
          <p:cNvPr id="9" name="TextBox 8"/>
          <p:cNvSpPr txBox="1"/>
          <p:nvPr/>
        </p:nvSpPr>
        <p:spPr>
          <a:xfrm>
            <a:off x="400050" y="1135137"/>
            <a:ext cx="5088188" cy="369332"/>
          </a:xfrm>
          <a:prstGeom prst="rect">
            <a:avLst/>
          </a:prstGeom>
          <a:noFill/>
        </p:spPr>
        <p:txBody>
          <a:bodyPr wrap="none" rtlCol="0">
            <a:spAutoFit/>
          </a:bodyPr>
          <a:lstStyle/>
          <a:p>
            <a:r>
              <a:rPr lang="en-US" dirty="0"/>
              <a:t>Date Signed into Scout Troop: __________________</a:t>
            </a:r>
          </a:p>
        </p:txBody>
      </p:sp>
      <p:sp>
        <p:nvSpPr>
          <p:cNvPr id="13" name="TextBox 12"/>
          <p:cNvSpPr txBox="1"/>
          <p:nvPr/>
        </p:nvSpPr>
        <p:spPr>
          <a:xfrm>
            <a:off x="333204" y="7999459"/>
            <a:ext cx="4158511" cy="1754326"/>
          </a:xfrm>
          <a:prstGeom prst="rect">
            <a:avLst/>
          </a:prstGeom>
          <a:noFill/>
        </p:spPr>
        <p:txBody>
          <a:bodyPr wrap="none" rtlCol="0">
            <a:spAutoFit/>
          </a:bodyPr>
          <a:lstStyle/>
          <a:p>
            <a:pPr algn="ctr"/>
            <a:r>
              <a:rPr lang="en-US" b="1" u="sng" dirty="0"/>
              <a:t>3-Month Goals</a:t>
            </a:r>
          </a:p>
          <a:p>
            <a:r>
              <a:rPr lang="en-US" dirty="0"/>
              <a:t>May 15 Goal:  	(a) _______________</a:t>
            </a:r>
          </a:p>
          <a:p>
            <a:r>
              <a:rPr lang="en-US" dirty="0"/>
              <a:t>		(b) _______________</a:t>
            </a:r>
          </a:p>
          <a:p>
            <a:r>
              <a:rPr lang="en-US" dirty="0"/>
              <a:t>		(c) _______________</a:t>
            </a:r>
          </a:p>
          <a:p>
            <a:r>
              <a:rPr lang="en-US" dirty="0"/>
              <a:t>		(d) Campouts ______</a:t>
            </a:r>
          </a:p>
          <a:p>
            <a:endParaRPr lang="en-US" dirty="0"/>
          </a:p>
        </p:txBody>
      </p:sp>
      <p:sp>
        <p:nvSpPr>
          <p:cNvPr id="15" name="TextBox 14"/>
          <p:cNvSpPr txBox="1"/>
          <p:nvPr/>
        </p:nvSpPr>
        <p:spPr>
          <a:xfrm>
            <a:off x="5115458" y="236242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
        <p:nvSpPr>
          <p:cNvPr id="16" name="TextBox 15"/>
          <p:cNvSpPr txBox="1"/>
          <p:nvPr/>
        </p:nvSpPr>
        <p:spPr>
          <a:xfrm>
            <a:off x="5101861" y="4836198"/>
            <a:ext cx="2232727" cy="1754326"/>
          </a:xfrm>
          <a:prstGeom prst="rect">
            <a:avLst/>
          </a:prstGeom>
          <a:noFill/>
          <a:ln>
            <a:solidFill>
              <a:schemeClr val="tx1"/>
            </a:solidFill>
          </a:ln>
        </p:spPr>
        <p:txBody>
          <a:bodyPr wrap="none" rtlCol="0">
            <a:spAutoFit/>
          </a:bodyPr>
          <a:lstStyle/>
          <a:p>
            <a:pPr algn="ctr"/>
            <a:r>
              <a:rPr lang="en-US" b="1" u="sng" dirty="0"/>
              <a:t>Scout Camp</a:t>
            </a:r>
          </a:p>
          <a:p>
            <a:r>
              <a:rPr lang="en-US" dirty="0"/>
              <a:t>(a) _______________</a:t>
            </a:r>
          </a:p>
          <a:p>
            <a:r>
              <a:rPr lang="en-US" dirty="0"/>
              <a:t>(b) _______________</a:t>
            </a:r>
          </a:p>
          <a:p>
            <a:r>
              <a:rPr lang="en-US" dirty="0"/>
              <a:t>(c) _______________</a:t>
            </a:r>
          </a:p>
          <a:p>
            <a:r>
              <a:rPr lang="en-US" dirty="0"/>
              <a:t>(d) Swimming</a:t>
            </a:r>
          </a:p>
          <a:p>
            <a:endParaRPr lang="en-US" dirty="0"/>
          </a:p>
        </p:txBody>
      </p:sp>
    </p:spTree>
    <p:extLst>
      <p:ext uri="{BB962C8B-B14F-4D97-AF65-F5344CB8AC3E}">
        <p14:creationId xmlns:p14="http://schemas.microsoft.com/office/powerpoint/2010/main" val="3577073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40196" y="342900"/>
            <a:ext cx="3599512" cy="523220"/>
          </a:xfrm>
          <a:prstGeom prst="rect">
            <a:avLst/>
          </a:prstGeom>
          <a:noFill/>
        </p:spPr>
        <p:txBody>
          <a:bodyPr wrap="none" rtlCol="0">
            <a:spAutoFit/>
          </a:bodyPr>
          <a:lstStyle/>
          <a:p>
            <a:r>
              <a:rPr lang="en-US" sz="2800" b="1" dirty="0"/>
              <a:t>2d Class Ryan Bertrand</a:t>
            </a:r>
          </a:p>
        </p:txBody>
      </p:sp>
      <p:pic>
        <p:nvPicPr>
          <p:cNvPr id="4" name="Picture 3"/>
          <p:cNvPicPr>
            <a:picLocks noChangeAspect="1"/>
          </p:cNvPicPr>
          <p:nvPr/>
        </p:nvPicPr>
        <p:blipFill rotWithShape="1">
          <a:blip r:embed="rId2"/>
          <a:srcRect l="38872" t="27864" r="39165" b="16147"/>
          <a:stretch/>
        </p:blipFill>
        <p:spPr>
          <a:xfrm>
            <a:off x="419099" y="866120"/>
            <a:ext cx="6134101" cy="8792208"/>
          </a:xfrm>
          <a:prstGeom prst="rect">
            <a:avLst/>
          </a:prstGeom>
        </p:spPr>
      </p:pic>
    </p:spTree>
    <p:extLst>
      <p:ext uri="{BB962C8B-B14F-4D97-AF65-F5344CB8AC3E}">
        <p14:creationId xmlns:p14="http://schemas.microsoft.com/office/powerpoint/2010/main" val="3193873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9312" t="38021" r="38579" b="26042"/>
          <a:stretch/>
        </p:blipFill>
        <p:spPr>
          <a:xfrm>
            <a:off x="247649" y="1047750"/>
            <a:ext cx="7316445" cy="6686550"/>
          </a:xfrm>
          <a:prstGeom prst="rect">
            <a:avLst/>
          </a:prstGeom>
        </p:spPr>
      </p:pic>
      <p:sp>
        <p:nvSpPr>
          <p:cNvPr id="3" name="TextBox 2"/>
          <p:cNvSpPr txBox="1"/>
          <p:nvPr/>
        </p:nvSpPr>
        <p:spPr>
          <a:xfrm>
            <a:off x="2106115" y="323850"/>
            <a:ext cx="3599512" cy="523220"/>
          </a:xfrm>
          <a:prstGeom prst="rect">
            <a:avLst/>
          </a:prstGeom>
          <a:noFill/>
        </p:spPr>
        <p:txBody>
          <a:bodyPr wrap="none" rtlCol="0">
            <a:spAutoFit/>
          </a:bodyPr>
          <a:lstStyle/>
          <a:p>
            <a:r>
              <a:rPr lang="en-US" sz="2800" b="1" dirty="0"/>
              <a:t>2d Class Ryan Bertrand</a:t>
            </a:r>
          </a:p>
        </p:txBody>
      </p:sp>
    </p:spTree>
    <p:extLst>
      <p:ext uri="{BB962C8B-B14F-4D97-AF65-F5344CB8AC3E}">
        <p14:creationId xmlns:p14="http://schemas.microsoft.com/office/powerpoint/2010/main" val="203522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1113" t="26823" r="13836" b="5730"/>
          <a:stretch/>
        </p:blipFill>
        <p:spPr>
          <a:xfrm>
            <a:off x="361949" y="381000"/>
            <a:ext cx="7162801" cy="4933950"/>
          </a:xfrm>
          <a:prstGeom prst="rect">
            <a:avLst/>
          </a:prstGeom>
        </p:spPr>
      </p:pic>
      <p:pic>
        <p:nvPicPr>
          <p:cNvPr id="3" name="Picture 2"/>
          <p:cNvPicPr>
            <a:picLocks noChangeAspect="1"/>
          </p:cNvPicPr>
          <p:nvPr/>
        </p:nvPicPr>
        <p:blipFill rotWithShape="1">
          <a:blip r:embed="rId3"/>
          <a:srcRect l="29942" t="28646" r="19839" b="12761"/>
          <a:stretch/>
        </p:blipFill>
        <p:spPr>
          <a:xfrm>
            <a:off x="361949" y="5429250"/>
            <a:ext cx="6534151" cy="4286250"/>
          </a:xfrm>
          <a:prstGeom prst="rect">
            <a:avLst/>
          </a:prstGeom>
        </p:spPr>
      </p:pic>
      <p:sp>
        <p:nvSpPr>
          <p:cNvPr id="4" name="TextBox 3"/>
          <p:cNvSpPr txBox="1"/>
          <p:nvPr/>
        </p:nvSpPr>
        <p:spPr>
          <a:xfrm>
            <a:off x="1892786" y="3939659"/>
            <a:ext cx="5090881" cy="1569660"/>
          </a:xfrm>
          <a:prstGeom prst="rect">
            <a:avLst/>
          </a:prstGeom>
          <a:noFill/>
        </p:spPr>
        <p:txBody>
          <a:bodyPr wrap="none" rtlCol="0">
            <a:spAutoFit/>
          </a:bodyPr>
          <a:lstStyle/>
          <a:p>
            <a:pPr algn="ctr"/>
            <a:r>
              <a:rPr lang="en-US" sz="4800" b="1" dirty="0"/>
              <a:t>Eagle Required</a:t>
            </a:r>
          </a:p>
          <a:p>
            <a:pPr algn="ctr"/>
            <a:r>
              <a:rPr lang="en-US" sz="4800" b="1" dirty="0"/>
              <a:t>Ryan Bertrand Plan</a:t>
            </a:r>
          </a:p>
        </p:txBody>
      </p:sp>
      <p:grpSp>
        <p:nvGrpSpPr>
          <p:cNvPr id="12" name="Group 11"/>
          <p:cNvGrpSpPr/>
          <p:nvPr/>
        </p:nvGrpSpPr>
        <p:grpSpPr>
          <a:xfrm>
            <a:off x="6485000" y="419100"/>
            <a:ext cx="1214884" cy="1123950"/>
            <a:chOff x="-2826767" y="2190750"/>
            <a:chExt cx="1214884" cy="1123950"/>
          </a:xfrm>
        </p:grpSpPr>
        <p:cxnSp>
          <p:nvCxnSpPr>
            <p:cNvPr id="6" name="Straight Connector 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a:t>Completed</a:t>
              </a:r>
            </a:p>
          </p:txBody>
        </p:sp>
      </p:grpSp>
      <p:grpSp>
        <p:nvGrpSpPr>
          <p:cNvPr id="13" name="Group 12"/>
          <p:cNvGrpSpPr/>
          <p:nvPr/>
        </p:nvGrpSpPr>
        <p:grpSpPr>
          <a:xfrm>
            <a:off x="3335907" y="342900"/>
            <a:ext cx="1214884" cy="1123950"/>
            <a:chOff x="-2826767" y="2190750"/>
            <a:chExt cx="1214884" cy="1123950"/>
          </a:xfrm>
        </p:grpSpPr>
        <p:cxnSp>
          <p:nvCxnSpPr>
            <p:cNvPr id="14" name="Straight Connector 13"/>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a:t>Completed</a:t>
              </a:r>
            </a:p>
          </p:txBody>
        </p:sp>
      </p:grpSp>
      <p:grpSp>
        <p:nvGrpSpPr>
          <p:cNvPr id="17" name="Group 16"/>
          <p:cNvGrpSpPr/>
          <p:nvPr/>
        </p:nvGrpSpPr>
        <p:grpSpPr>
          <a:xfrm>
            <a:off x="4789550" y="2066925"/>
            <a:ext cx="1214884" cy="1123950"/>
            <a:chOff x="-2826767" y="2190750"/>
            <a:chExt cx="1214884" cy="1123950"/>
          </a:xfrm>
        </p:grpSpPr>
        <p:cxnSp>
          <p:nvCxnSpPr>
            <p:cNvPr id="18" name="Straight Connector 17"/>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a:t>Completed</a:t>
              </a:r>
            </a:p>
          </p:txBody>
        </p:sp>
      </p:grpSp>
      <p:grpSp>
        <p:nvGrpSpPr>
          <p:cNvPr id="25" name="Group 24"/>
          <p:cNvGrpSpPr/>
          <p:nvPr/>
        </p:nvGrpSpPr>
        <p:grpSpPr>
          <a:xfrm>
            <a:off x="1796575" y="8222397"/>
            <a:ext cx="1539332" cy="1123950"/>
            <a:chOff x="-2960117" y="2190750"/>
            <a:chExt cx="1539332" cy="1123950"/>
          </a:xfrm>
        </p:grpSpPr>
        <p:cxnSp>
          <p:nvCxnSpPr>
            <p:cNvPr id="26" name="Straight Connector 2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960117" y="2644259"/>
              <a:ext cx="1539332" cy="369332"/>
            </a:xfrm>
            <a:prstGeom prst="rect">
              <a:avLst/>
            </a:prstGeom>
            <a:solidFill>
              <a:schemeClr val="accent4">
                <a:lumMod val="20000"/>
                <a:lumOff val="80000"/>
              </a:schemeClr>
            </a:solidFill>
          </p:spPr>
          <p:txBody>
            <a:bodyPr wrap="none" rtlCol="0">
              <a:spAutoFit/>
            </a:bodyPr>
            <a:lstStyle/>
            <a:p>
              <a:r>
                <a:rPr lang="en-US" dirty="0"/>
                <a:t>Not interested</a:t>
              </a:r>
            </a:p>
          </p:txBody>
        </p:sp>
      </p:grpSp>
      <p:grpSp>
        <p:nvGrpSpPr>
          <p:cNvPr id="29" name="Group 28"/>
          <p:cNvGrpSpPr/>
          <p:nvPr/>
        </p:nvGrpSpPr>
        <p:grpSpPr>
          <a:xfrm>
            <a:off x="3335907" y="8048625"/>
            <a:ext cx="1539332" cy="1123950"/>
            <a:chOff x="-2960117" y="2190750"/>
            <a:chExt cx="1539332" cy="1123950"/>
          </a:xfrm>
        </p:grpSpPr>
        <p:cxnSp>
          <p:nvCxnSpPr>
            <p:cNvPr id="30" name="Straight Connector 29"/>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960117" y="2644259"/>
              <a:ext cx="1539332" cy="369332"/>
            </a:xfrm>
            <a:prstGeom prst="rect">
              <a:avLst/>
            </a:prstGeom>
            <a:solidFill>
              <a:schemeClr val="accent4">
                <a:lumMod val="20000"/>
                <a:lumOff val="80000"/>
              </a:schemeClr>
            </a:solidFill>
          </p:spPr>
          <p:txBody>
            <a:bodyPr wrap="none" rtlCol="0">
              <a:spAutoFit/>
            </a:bodyPr>
            <a:lstStyle/>
            <a:p>
              <a:r>
                <a:rPr lang="en-US" dirty="0"/>
                <a:t>Not interested</a:t>
              </a:r>
            </a:p>
          </p:txBody>
        </p:sp>
      </p:grpSp>
      <p:sp>
        <p:nvSpPr>
          <p:cNvPr id="33" name="TextBox 32"/>
          <p:cNvSpPr txBox="1"/>
          <p:nvPr/>
        </p:nvSpPr>
        <p:spPr>
          <a:xfrm>
            <a:off x="1881329" y="266700"/>
            <a:ext cx="974947"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FEB-APR</a:t>
            </a:r>
          </a:p>
        </p:txBody>
      </p:sp>
      <p:sp>
        <p:nvSpPr>
          <p:cNvPr id="34" name="TextBox 33"/>
          <p:cNvSpPr txBox="1"/>
          <p:nvPr/>
        </p:nvSpPr>
        <p:spPr>
          <a:xfrm>
            <a:off x="361949" y="1998702"/>
            <a:ext cx="974947"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FEB-APR</a:t>
            </a:r>
          </a:p>
        </p:txBody>
      </p:sp>
      <p:grpSp>
        <p:nvGrpSpPr>
          <p:cNvPr id="35" name="Group 34"/>
          <p:cNvGrpSpPr/>
          <p:nvPr/>
        </p:nvGrpSpPr>
        <p:grpSpPr>
          <a:xfrm>
            <a:off x="3304298" y="1914525"/>
            <a:ext cx="1214884" cy="1123950"/>
            <a:chOff x="-2826767" y="2190750"/>
            <a:chExt cx="1214884" cy="1123950"/>
          </a:xfrm>
        </p:grpSpPr>
        <p:cxnSp>
          <p:nvCxnSpPr>
            <p:cNvPr id="36" name="Straight Connector 3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a:t>Completed</a:t>
              </a:r>
            </a:p>
          </p:txBody>
        </p:sp>
      </p:grpSp>
      <p:sp>
        <p:nvSpPr>
          <p:cNvPr id="39" name="TextBox 38"/>
          <p:cNvSpPr txBox="1"/>
          <p:nvPr/>
        </p:nvSpPr>
        <p:spPr>
          <a:xfrm>
            <a:off x="361948" y="3801070"/>
            <a:ext cx="974947"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FEB-APR</a:t>
            </a:r>
          </a:p>
        </p:txBody>
      </p:sp>
      <p:sp>
        <p:nvSpPr>
          <p:cNvPr id="40" name="TextBox 39"/>
          <p:cNvSpPr txBox="1"/>
          <p:nvPr/>
        </p:nvSpPr>
        <p:spPr>
          <a:xfrm>
            <a:off x="361948" y="342900"/>
            <a:ext cx="1032590"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JAN-MAY</a:t>
            </a:r>
          </a:p>
        </p:txBody>
      </p:sp>
      <p:sp>
        <p:nvSpPr>
          <p:cNvPr id="42" name="TextBox 41"/>
          <p:cNvSpPr txBox="1"/>
          <p:nvPr/>
        </p:nvSpPr>
        <p:spPr>
          <a:xfrm>
            <a:off x="361948" y="8219122"/>
            <a:ext cx="1300036"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Scout Camp</a:t>
            </a:r>
          </a:p>
        </p:txBody>
      </p:sp>
      <p:sp>
        <p:nvSpPr>
          <p:cNvPr id="43" name="TextBox 42"/>
          <p:cNvSpPr txBox="1"/>
          <p:nvPr/>
        </p:nvSpPr>
        <p:spPr>
          <a:xfrm>
            <a:off x="4168915" y="5879068"/>
            <a:ext cx="1300036"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Scout Camp</a:t>
            </a:r>
          </a:p>
        </p:txBody>
      </p:sp>
      <p:sp>
        <p:nvSpPr>
          <p:cNvPr id="44" name="Rectangle 43"/>
          <p:cNvSpPr/>
          <p:nvPr/>
        </p:nvSpPr>
        <p:spPr>
          <a:xfrm>
            <a:off x="1881329" y="2183368"/>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2011480" y="5953125"/>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475246" y="2086272"/>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963135" y="381000"/>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7714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126" y="296694"/>
            <a:ext cx="5656677" cy="523220"/>
          </a:xfrm>
          <a:prstGeom prst="rect">
            <a:avLst/>
          </a:prstGeom>
          <a:noFill/>
        </p:spPr>
        <p:txBody>
          <a:bodyPr wrap="none" rtlCol="0">
            <a:spAutoFit/>
          </a:bodyPr>
          <a:lstStyle/>
          <a:p>
            <a:r>
              <a:rPr lang="en-US" sz="2800" dirty="0">
                <a:solidFill>
                  <a:srgbClr val="003F87"/>
                </a:solidFill>
                <a:latin typeface="Roboto Slab"/>
              </a:rPr>
              <a:t>Paul Bunyan Award Requirements</a:t>
            </a:r>
          </a:p>
        </p:txBody>
      </p:sp>
      <p:pic>
        <p:nvPicPr>
          <p:cNvPr id="6" name="Picture 5"/>
          <p:cNvPicPr>
            <a:picLocks noChangeAspect="1"/>
          </p:cNvPicPr>
          <p:nvPr/>
        </p:nvPicPr>
        <p:blipFill rotWithShape="1">
          <a:blip r:embed="rId2"/>
          <a:srcRect l="53158" t="14286" r="36007" b="66220"/>
          <a:stretch/>
        </p:blipFill>
        <p:spPr>
          <a:xfrm>
            <a:off x="10770713" y="4993821"/>
            <a:ext cx="1409700" cy="1426029"/>
          </a:xfrm>
          <a:prstGeom prst="rect">
            <a:avLst/>
          </a:prstGeom>
        </p:spPr>
      </p:pic>
      <p:pic>
        <p:nvPicPr>
          <p:cNvPr id="14338" name="Picture 2" descr="Paul Bun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4866">
            <a:off x="6139831" y="518173"/>
            <a:ext cx="1185715" cy="6034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9092" y="799614"/>
            <a:ext cx="7239000" cy="8956298"/>
          </a:xfrm>
          <a:prstGeom prst="rect">
            <a:avLst/>
          </a:prstGeom>
        </p:spPr>
        <p:txBody>
          <a:bodyPr wrap="square">
            <a:spAutoFit/>
          </a:bodyPr>
          <a:lstStyle/>
          <a:p>
            <a:r>
              <a:rPr lang="en-US" dirty="0">
                <a:solidFill>
                  <a:srgbClr val="212121"/>
                </a:solidFill>
                <a:latin typeface="Roboto" panose="020B0604020202020204" charset="0"/>
              </a:rPr>
              <a:t>Study the </a:t>
            </a:r>
            <a:r>
              <a:rPr lang="en-US" i="1" dirty="0">
                <a:solidFill>
                  <a:srgbClr val="212121"/>
                </a:solidFill>
                <a:latin typeface="Roboto" panose="020B0604020202020204" charset="0"/>
              </a:rPr>
              <a:t>Scouts BSA Handbook</a:t>
            </a:r>
            <a:r>
              <a:rPr lang="en-US" dirty="0">
                <a:solidFill>
                  <a:srgbClr val="212121"/>
                </a:solidFill>
                <a:latin typeface="Roboto" panose="020B0604020202020204" charset="0"/>
              </a:rPr>
              <a:t> and the </a:t>
            </a:r>
            <a:r>
              <a:rPr lang="en-US" i="1" dirty="0">
                <a:solidFill>
                  <a:srgbClr val="212121"/>
                </a:solidFill>
                <a:latin typeface="Roboto" panose="020B0604020202020204" charset="0"/>
              </a:rPr>
              <a:t>Camping</a:t>
            </a:r>
            <a:r>
              <a:rPr lang="en-US" dirty="0">
                <a:solidFill>
                  <a:srgbClr val="212121"/>
                </a:solidFill>
                <a:latin typeface="Roboto" panose="020B0604020202020204" charset="0"/>
              </a:rPr>
              <a:t> merit badge pamphlet, and demonstrate to your Scoutmaster or other qualified person the following:</a:t>
            </a:r>
          </a:p>
          <a:p>
            <a:pPr>
              <a:buFont typeface="+mj-lt"/>
              <a:buAutoNum type="arabicPeriod"/>
            </a:pPr>
            <a:r>
              <a:rPr lang="en-US" dirty="0">
                <a:solidFill>
                  <a:srgbClr val="212121"/>
                </a:solidFill>
                <a:latin typeface="Roboto" panose="020B0604020202020204" charset="0"/>
              </a:rPr>
              <a:t>Explain the most likely hazards you may encounter while using woods tools listed in requirement 5 and what you should do to anticipate, help prevent, manage, and respond to these hazards.</a:t>
            </a:r>
          </a:p>
          <a:p>
            <a:pPr>
              <a:buFont typeface="+mj-lt"/>
              <a:buAutoNum type="arabicPeriod"/>
            </a:pPr>
            <a:r>
              <a:rPr lang="en-US" dirty="0">
                <a:solidFill>
                  <a:srgbClr val="212121"/>
                </a:solidFill>
                <a:latin typeface="Roboto" panose="020B0604020202020204" charset="0"/>
              </a:rPr>
              <a:t>Show that you know first aid for injuries that could occur while using woods tools.</a:t>
            </a:r>
          </a:p>
          <a:p>
            <a:pPr>
              <a:buFont typeface="+mj-lt"/>
              <a:buAutoNum type="arabicPeriod"/>
            </a:pPr>
            <a:r>
              <a:rPr lang="en-US" dirty="0">
                <a:solidFill>
                  <a:srgbClr val="212121"/>
                </a:solidFill>
                <a:latin typeface="Roboto" panose="020B0604020202020204" charset="0"/>
              </a:rPr>
              <a:t>Earn the </a:t>
            </a:r>
            <a:r>
              <a:rPr lang="en-US" dirty="0" err="1">
                <a:solidFill>
                  <a:srgbClr val="067EEB"/>
                </a:solidFill>
                <a:latin typeface="Roboto" panose="020B0604020202020204" charset="0"/>
                <a:hlinkClick r:id="rId4"/>
              </a:rPr>
              <a:t>Totin</a:t>
            </a:r>
            <a:r>
              <a:rPr lang="en-US" dirty="0">
                <a:solidFill>
                  <a:srgbClr val="067EEB"/>
                </a:solidFill>
                <a:latin typeface="Roboto" panose="020B0604020202020204" charset="0"/>
                <a:hlinkClick r:id="rId4"/>
              </a:rPr>
              <a:t>’ Chip</a:t>
            </a:r>
            <a:r>
              <a:rPr lang="en-US" dirty="0">
                <a:solidFill>
                  <a:srgbClr val="212121"/>
                </a:solidFill>
                <a:latin typeface="Roboto" panose="020B0604020202020204" charset="0"/>
              </a:rPr>
              <a:t>.</a:t>
            </a:r>
          </a:p>
          <a:p>
            <a:pPr>
              <a:buFont typeface="+mj-lt"/>
              <a:buAutoNum type="arabicPeriod"/>
            </a:pPr>
            <a:r>
              <a:rPr lang="en-US" dirty="0">
                <a:solidFill>
                  <a:srgbClr val="212121"/>
                </a:solidFill>
                <a:latin typeface="Roboto" panose="020B0604020202020204" charset="0"/>
              </a:rPr>
              <a:t>Help a Scout or patrol earn the </a:t>
            </a:r>
            <a:r>
              <a:rPr lang="en-US" dirty="0" err="1">
                <a:solidFill>
                  <a:srgbClr val="067EEB"/>
                </a:solidFill>
                <a:latin typeface="Roboto" panose="020B0604020202020204" charset="0"/>
                <a:hlinkClick r:id="rId4"/>
              </a:rPr>
              <a:t>Totin</a:t>
            </a:r>
            <a:r>
              <a:rPr lang="en-US" dirty="0">
                <a:solidFill>
                  <a:srgbClr val="067EEB"/>
                </a:solidFill>
                <a:latin typeface="Roboto" panose="020B0604020202020204" charset="0"/>
                <a:hlinkClick r:id="rId4"/>
              </a:rPr>
              <a:t>’ Chip</a:t>
            </a:r>
            <a:r>
              <a:rPr lang="en-US" dirty="0">
                <a:solidFill>
                  <a:srgbClr val="212121"/>
                </a:solidFill>
                <a:latin typeface="Roboto" panose="020B0604020202020204" charset="0"/>
              </a:rPr>
              <a:t>, and demonstrate to them the value of proper woods-tools use.</a:t>
            </a:r>
          </a:p>
          <a:p>
            <a:pPr>
              <a:buFont typeface="+mj-lt"/>
              <a:buAutoNum type="arabicPeriod"/>
            </a:pPr>
            <a:r>
              <a:rPr lang="en-US" dirty="0">
                <a:solidFill>
                  <a:srgbClr val="212121"/>
                </a:solidFill>
                <a:latin typeface="Roboto" panose="020B0604020202020204" charset="0"/>
              </a:rPr>
              <a:t>Be familiar with the proper and safe use, maintenance and storage of woods tools including:</a:t>
            </a:r>
          </a:p>
          <a:p>
            <a:pPr marL="742950" lvl="1" indent="-285750">
              <a:buFont typeface="+mj-lt"/>
              <a:buAutoNum type="arabicPeriod"/>
            </a:pPr>
            <a:r>
              <a:rPr lang="en-US" dirty="0">
                <a:solidFill>
                  <a:srgbClr val="212121"/>
                </a:solidFill>
                <a:latin typeface="Roboto" panose="020B0604020202020204" charset="0"/>
              </a:rPr>
              <a:t>Axe</a:t>
            </a:r>
          </a:p>
          <a:p>
            <a:pPr marL="742950" lvl="1" indent="-285750">
              <a:buFont typeface="+mj-lt"/>
              <a:buAutoNum type="arabicPeriod"/>
            </a:pPr>
            <a:r>
              <a:rPr lang="en-US" dirty="0">
                <a:solidFill>
                  <a:srgbClr val="212121"/>
                </a:solidFill>
                <a:latin typeface="Roboto" panose="020B0604020202020204" charset="0"/>
              </a:rPr>
              <a:t>Hatchet</a:t>
            </a:r>
          </a:p>
          <a:p>
            <a:pPr marL="742950" lvl="1" indent="-285750">
              <a:buFont typeface="+mj-lt"/>
              <a:buAutoNum type="arabicPeriod"/>
            </a:pPr>
            <a:r>
              <a:rPr lang="en-US" dirty="0">
                <a:solidFill>
                  <a:srgbClr val="212121"/>
                </a:solidFill>
                <a:latin typeface="Roboto" panose="020B0604020202020204" charset="0"/>
              </a:rPr>
              <a:t>Loppers</a:t>
            </a:r>
          </a:p>
          <a:p>
            <a:pPr marL="742950" lvl="1" indent="-285750">
              <a:buFont typeface="+mj-lt"/>
              <a:buAutoNum type="arabicPeriod"/>
            </a:pPr>
            <a:r>
              <a:rPr lang="en-US" dirty="0">
                <a:solidFill>
                  <a:srgbClr val="212121"/>
                </a:solidFill>
                <a:latin typeface="Roboto" panose="020B0604020202020204" charset="0"/>
              </a:rPr>
              <a:t>McLeod</a:t>
            </a:r>
          </a:p>
          <a:p>
            <a:pPr marL="742950" lvl="1" indent="-285750">
              <a:buFont typeface="+mj-lt"/>
              <a:buAutoNum type="arabicPeriod"/>
            </a:pPr>
            <a:r>
              <a:rPr lang="en-US" dirty="0">
                <a:solidFill>
                  <a:srgbClr val="212121"/>
                </a:solidFill>
                <a:latin typeface="Roboto" panose="020B0604020202020204" charset="0"/>
              </a:rPr>
              <a:t>Pulaski</a:t>
            </a:r>
          </a:p>
          <a:p>
            <a:pPr marL="742950" lvl="1" indent="-285750">
              <a:buFont typeface="+mj-lt"/>
              <a:buAutoNum type="arabicPeriod"/>
            </a:pPr>
            <a:r>
              <a:rPr lang="en-US" dirty="0">
                <a:solidFill>
                  <a:srgbClr val="212121"/>
                </a:solidFill>
                <a:latin typeface="Roboto" panose="020B0604020202020204" charset="0"/>
              </a:rPr>
              <a:t>Saw</a:t>
            </a:r>
          </a:p>
          <a:p>
            <a:pPr marL="742950" lvl="1" indent="-285750">
              <a:buFont typeface="+mj-lt"/>
              <a:buAutoNum type="arabicPeriod"/>
            </a:pPr>
            <a:r>
              <a:rPr lang="en-US" dirty="0">
                <a:solidFill>
                  <a:srgbClr val="212121"/>
                </a:solidFill>
                <a:latin typeface="Roboto" panose="020B0604020202020204" charset="0"/>
              </a:rPr>
              <a:t>Shovel</a:t>
            </a:r>
          </a:p>
          <a:p>
            <a:pPr marL="742950" lvl="1" indent="-285750">
              <a:buFont typeface="+mj-lt"/>
              <a:buAutoNum type="arabicPeriod"/>
            </a:pPr>
            <a:r>
              <a:rPr lang="en-US" dirty="0">
                <a:solidFill>
                  <a:srgbClr val="212121"/>
                </a:solidFill>
                <a:latin typeface="Roboto" panose="020B0604020202020204" charset="0"/>
              </a:rPr>
              <a:t>Pick Axe</a:t>
            </a:r>
          </a:p>
          <a:p>
            <a:pPr marL="742950" lvl="1" indent="-285750">
              <a:buFont typeface="+mj-lt"/>
              <a:buAutoNum type="arabicPeriod"/>
            </a:pPr>
            <a:r>
              <a:rPr lang="en-US" dirty="0" err="1">
                <a:solidFill>
                  <a:srgbClr val="212121"/>
                </a:solidFill>
                <a:latin typeface="Roboto" panose="020B0604020202020204" charset="0"/>
              </a:rPr>
              <a:t>PryBar</a:t>
            </a: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Demonstrate proper use of four of the tools listed in requirement 5.</a:t>
            </a:r>
          </a:p>
          <a:p>
            <a:pPr>
              <a:buFont typeface="+mj-lt"/>
              <a:buAutoNum type="arabicPeriod"/>
            </a:pPr>
            <a:r>
              <a:rPr lang="en-US" dirty="0">
                <a:solidFill>
                  <a:srgbClr val="212121"/>
                </a:solidFill>
                <a:latin typeface="Roboto" panose="020B0604020202020204" charset="0"/>
              </a:rPr>
              <a:t>With unit leader approval and supervision, using woods tools, spend at least two hours doing one of the following conservation oriented projects:</a:t>
            </a:r>
          </a:p>
          <a:p>
            <a:pPr marL="742950" lvl="1" indent="-285750">
              <a:buFont typeface="+mj-lt"/>
              <a:buAutoNum type="arabicPeriod"/>
            </a:pPr>
            <a:r>
              <a:rPr lang="en-US" dirty="0">
                <a:solidFill>
                  <a:srgbClr val="212121"/>
                </a:solidFill>
                <a:latin typeface="Roboto" panose="020B0604020202020204" charset="0"/>
              </a:rPr>
              <a:t>Clear trails or fire lanes for two hours.</a:t>
            </a:r>
          </a:p>
          <a:p>
            <a:pPr marL="742950" lvl="1" indent="-285750">
              <a:buFont typeface="+mj-lt"/>
              <a:buAutoNum type="arabicPeriod"/>
            </a:pPr>
            <a:r>
              <a:rPr lang="en-US" dirty="0">
                <a:solidFill>
                  <a:srgbClr val="212121"/>
                </a:solidFill>
                <a:latin typeface="Roboto" panose="020B0604020202020204" charset="0"/>
              </a:rPr>
              <a:t>Trim a downed tree, cut into four-foot lengths, and stack; make a brush with branches.</a:t>
            </a:r>
          </a:p>
          <a:p>
            <a:pPr marL="742950" lvl="1" indent="-285750">
              <a:buFont typeface="+mj-lt"/>
              <a:buAutoNum type="arabicPeriod"/>
            </a:pPr>
            <a:r>
              <a:rPr lang="en-US" dirty="0">
                <a:solidFill>
                  <a:srgbClr val="212121"/>
                </a:solidFill>
                <a:latin typeface="Roboto" panose="020B0604020202020204" charset="0"/>
              </a:rPr>
              <a:t>Build a natural retaining wall or irrigation way to aid in a planned conservation effort.</a:t>
            </a:r>
            <a:endParaRPr lang="en-US" b="0" i="0" dirty="0">
              <a:solidFill>
                <a:srgbClr val="212121"/>
              </a:solidFill>
              <a:effectLst/>
              <a:latin typeface="Roboto" panose="020B0604020202020204" charset="0"/>
            </a:endParaRPr>
          </a:p>
        </p:txBody>
      </p:sp>
    </p:spTree>
    <p:extLst>
      <p:ext uri="{BB962C8B-B14F-4D97-AF65-F5344CB8AC3E}">
        <p14:creationId xmlns:p14="http://schemas.microsoft.com/office/powerpoint/2010/main" val="1160139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114E1-945A-82A6-A70E-70873343304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395E60BC-1F67-757F-8310-B5614519455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984F7D6-BA1F-75D7-B651-AC30DEC5E78C}"/>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22F28806-751F-6A97-044F-6CCFD966C8A2}"/>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34D5830A-4360-5276-CC73-0D2FABDBB242}"/>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373A8BD0-6874-F68A-DABD-7929C7D66346}"/>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3965640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8610" y="296694"/>
            <a:ext cx="3599512" cy="523220"/>
          </a:xfrm>
          <a:prstGeom prst="rect">
            <a:avLst/>
          </a:prstGeom>
          <a:noFill/>
        </p:spPr>
        <p:txBody>
          <a:bodyPr wrap="none" rtlCol="0">
            <a:spAutoFit/>
          </a:bodyPr>
          <a:lstStyle/>
          <a:p>
            <a:r>
              <a:rPr lang="en-US" sz="2800" b="1" dirty="0"/>
              <a:t>2d Class Ryan Bertrand</a:t>
            </a:r>
          </a:p>
        </p:txBody>
      </p:sp>
      <p:sp>
        <p:nvSpPr>
          <p:cNvPr id="3" name="TextBox 2"/>
          <p:cNvSpPr txBox="1"/>
          <p:nvPr/>
        </p:nvSpPr>
        <p:spPr>
          <a:xfrm>
            <a:off x="400050" y="784086"/>
            <a:ext cx="4301562" cy="8833187"/>
          </a:xfrm>
          <a:prstGeom prst="rect">
            <a:avLst/>
          </a:prstGeom>
          <a:noFill/>
        </p:spPr>
        <p:txBody>
          <a:bodyPr wrap="none" rtlCol="0">
            <a:spAutoFit/>
          </a:bodyPr>
          <a:lstStyle/>
          <a:p>
            <a:r>
              <a:rPr lang="en-US" sz="2800" u="sng" dirty="0"/>
              <a:t>Goals for Feb 2026 </a:t>
            </a:r>
          </a:p>
          <a:p>
            <a:pPr marL="342900" indent="-342900">
              <a:buAutoNum type="arabicParenR"/>
            </a:pPr>
            <a:r>
              <a:rPr lang="en-US" sz="2400" dirty="0"/>
              <a:t>Finish Personal Management</a:t>
            </a:r>
          </a:p>
          <a:p>
            <a:pPr marL="342900" indent="-342900">
              <a:buAutoNum type="arabicParenR"/>
            </a:pPr>
            <a:r>
              <a:rPr lang="en-US" sz="2400" dirty="0"/>
              <a:t>Start: AI MB___________</a:t>
            </a:r>
          </a:p>
          <a:p>
            <a:pPr marL="342900" indent="-342900">
              <a:buAutoNum type="arabicParenR"/>
            </a:pPr>
            <a:r>
              <a:rPr lang="en-US" sz="2400" dirty="0"/>
              <a:t>Start: </a:t>
            </a:r>
            <a:r>
              <a:rPr lang="en-US" sz="2400" dirty="0" err="1"/>
              <a:t>Cit</a:t>
            </a:r>
            <a:r>
              <a:rPr lang="en-US" sz="2400" dirty="0"/>
              <a:t> in Community MB</a:t>
            </a:r>
          </a:p>
          <a:p>
            <a:pPr marL="342900" indent="-342900">
              <a:buAutoNum type="arabicParenR"/>
            </a:pPr>
            <a:r>
              <a:rPr lang="en-US" sz="2400" dirty="0"/>
              <a:t>Start: Family Life MB</a:t>
            </a:r>
          </a:p>
          <a:p>
            <a:pPr marL="342900" indent="-342900">
              <a:buAutoNum type="arabicParenR"/>
            </a:pPr>
            <a:r>
              <a:rPr lang="en-US" sz="2400" dirty="0"/>
              <a:t>Earn Paul </a:t>
            </a:r>
            <a:r>
              <a:rPr lang="en-US" sz="2400" dirty="0" err="1"/>
              <a:t>Bunyon</a:t>
            </a:r>
            <a:endParaRPr lang="en-US" sz="2400" dirty="0"/>
          </a:p>
          <a:p>
            <a:endParaRPr lang="en-US" sz="2800" dirty="0"/>
          </a:p>
          <a:p>
            <a:r>
              <a:rPr lang="en-US" sz="2800" u="sng" dirty="0"/>
              <a:t>Goals for March 2026</a:t>
            </a:r>
          </a:p>
          <a:p>
            <a:pPr marL="342900" indent="-342900">
              <a:buAutoNum type="arabicParenR"/>
            </a:pPr>
            <a:r>
              <a:rPr lang="en-US" sz="2400" dirty="0"/>
              <a:t>____________________</a:t>
            </a:r>
          </a:p>
          <a:p>
            <a:pPr marL="342900" indent="-342900">
              <a:buAutoNum type="arabicParenR"/>
            </a:pPr>
            <a:r>
              <a:rPr lang="en-US" sz="2400" dirty="0"/>
              <a:t>Oceanography MB______</a:t>
            </a:r>
          </a:p>
          <a:p>
            <a:pPr marL="342900" indent="-342900">
              <a:buAutoNum type="arabicParenR"/>
            </a:pPr>
            <a:r>
              <a:rPr lang="en-US" sz="2400" dirty="0"/>
              <a:t>Wilderness Survival MB _</a:t>
            </a:r>
          </a:p>
          <a:p>
            <a:pPr marL="342900" indent="-342900">
              <a:buAutoNum type="arabicParenR"/>
            </a:pPr>
            <a:r>
              <a:rPr lang="en-US" sz="2400" dirty="0"/>
              <a:t>_____________________</a:t>
            </a:r>
          </a:p>
          <a:p>
            <a:endParaRPr lang="en-US" sz="2800" dirty="0"/>
          </a:p>
          <a:p>
            <a:r>
              <a:rPr lang="en-US" sz="2800" u="sng" dirty="0"/>
              <a:t>Goals for April 2026</a:t>
            </a:r>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a:p>
          <a:p>
            <a:endParaRPr lang="en-US" sz="2800" dirty="0"/>
          </a:p>
          <a:p>
            <a:endParaRPr lang="en-US" sz="2800" dirty="0"/>
          </a:p>
        </p:txBody>
      </p:sp>
      <p:sp>
        <p:nvSpPr>
          <p:cNvPr id="4" name="TextBox 3"/>
          <p:cNvSpPr txBox="1"/>
          <p:nvPr/>
        </p:nvSpPr>
        <p:spPr>
          <a:xfrm>
            <a:off x="228600" y="8686800"/>
            <a:ext cx="7315200" cy="923330"/>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rtlCol="0">
            <a:spAutoFit/>
          </a:bodyPr>
          <a:lstStyle/>
          <a:p>
            <a:r>
              <a:rPr lang="en-US" dirty="0"/>
              <a:t>Going to Scout Camp? _____________________</a:t>
            </a:r>
          </a:p>
          <a:p>
            <a:r>
              <a:rPr lang="en-US" dirty="0"/>
              <a:t>Goals for Scout Camp? ____________  , _________________, __________, ________________, _________________ , ___________, ______________</a:t>
            </a:r>
          </a:p>
        </p:txBody>
      </p:sp>
      <p:sp>
        <p:nvSpPr>
          <p:cNvPr id="5" name="TextBox 4"/>
          <p:cNvSpPr txBox="1"/>
          <p:nvPr/>
        </p:nvSpPr>
        <p:spPr>
          <a:xfrm>
            <a:off x="4933171" y="1390650"/>
            <a:ext cx="2144433" cy="369332"/>
          </a:xfrm>
          <a:prstGeom prst="rect">
            <a:avLst/>
          </a:prstGeom>
          <a:noFill/>
        </p:spPr>
        <p:txBody>
          <a:bodyPr wrap="none" rtlCol="0">
            <a:spAutoFit/>
          </a:bodyPr>
          <a:lstStyle/>
          <a:p>
            <a:r>
              <a:rPr lang="en-US" dirty="0"/>
              <a:t>Paul </a:t>
            </a:r>
            <a:r>
              <a:rPr lang="en-US" dirty="0" err="1"/>
              <a:t>Bunyon</a:t>
            </a:r>
            <a:r>
              <a:rPr lang="en-US" dirty="0"/>
              <a:t>  ______</a:t>
            </a:r>
          </a:p>
        </p:txBody>
      </p:sp>
      <p:pic>
        <p:nvPicPr>
          <p:cNvPr id="6" name="Picture 5"/>
          <p:cNvPicPr>
            <a:picLocks noChangeAspect="1"/>
          </p:cNvPicPr>
          <p:nvPr/>
        </p:nvPicPr>
        <p:blipFill rotWithShape="1">
          <a:blip r:embed="rId2"/>
          <a:srcRect l="53158" t="14286" r="36007" b="66220"/>
          <a:stretch/>
        </p:blipFill>
        <p:spPr>
          <a:xfrm>
            <a:off x="8751413" y="6441621"/>
            <a:ext cx="1409700" cy="1426029"/>
          </a:xfrm>
          <a:prstGeom prst="rect">
            <a:avLst/>
          </a:prstGeom>
        </p:spPr>
      </p:pic>
      <p:pic>
        <p:nvPicPr>
          <p:cNvPr id="14338" name="Picture 2" descr="Paul Bun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4866">
            <a:off x="5570363" y="554259"/>
            <a:ext cx="1185715" cy="60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42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163" t="23437" r="34187" b="4948"/>
          <a:stretch/>
        </p:blipFill>
        <p:spPr>
          <a:xfrm>
            <a:off x="209549" y="304800"/>
            <a:ext cx="7461298" cy="9201150"/>
          </a:xfrm>
          <a:prstGeom prst="rect">
            <a:avLst/>
          </a:prstGeom>
        </p:spPr>
      </p:pic>
      <p:sp>
        <p:nvSpPr>
          <p:cNvPr id="3" name="TextBox 2"/>
          <p:cNvSpPr txBox="1"/>
          <p:nvPr/>
        </p:nvSpPr>
        <p:spPr>
          <a:xfrm>
            <a:off x="2209800" y="2686050"/>
            <a:ext cx="4689041" cy="1754326"/>
          </a:xfrm>
          <a:prstGeom prst="rect">
            <a:avLst/>
          </a:prstGeom>
          <a:noFill/>
        </p:spPr>
        <p:txBody>
          <a:bodyPr wrap="none" rtlCol="0">
            <a:spAutoFit/>
          </a:bodyPr>
          <a:lstStyle/>
          <a:p>
            <a:r>
              <a:rPr lang="en-US" dirty="0"/>
              <a:t>Citizenship in World                               NOV 2025</a:t>
            </a:r>
          </a:p>
          <a:p>
            <a:r>
              <a:rPr lang="en-US" dirty="0"/>
              <a:t>Citizenship in Nation                              JAN 2026</a:t>
            </a:r>
          </a:p>
          <a:p>
            <a:r>
              <a:rPr lang="en-US" dirty="0"/>
              <a:t>Personal Fitness                                       FEB 2026</a:t>
            </a:r>
          </a:p>
          <a:p>
            <a:r>
              <a:rPr lang="en-US" dirty="0"/>
              <a:t>Personal Management	               FEB 2026</a:t>
            </a:r>
          </a:p>
          <a:p>
            <a:r>
              <a:rPr lang="en-US" dirty="0"/>
              <a:t>Aviation                                                   OCT 2025</a:t>
            </a:r>
          </a:p>
          <a:p>
            <a:r>
              <a:rPr lang="en-US" dirty="0"/>
              <a:t>Engineering		             NOV 2025</a:t>
            </a:r>
          </a:p>
        </p:txBody>
      </p:sp>
      <p:sp>
        <p:nvSpPr>
          <p:cNvPr id="5" name="TextBox 4"/>
          <p:cNvSpPr txBox="1"/>
          <p:nvPr/>
        </p:nvSpPr>
        <p:spPr>
          <a:xfrm>
            <a:off x="3359409" y="2348984"/>
            <a:ext cx="1552220" cy="369332"/>
          </a:xfrm>
          <a:prstGeom prst="rect">
            <a:avLst/>
          </a:prstGeom>
          <a:solidFill>
            <a:schemeClr val="bg1"/>
          </a:solidFill>
          <a:ln>
            <a:solidFill>
              <a:srgbClr val="FF0000"/>
            </a:solidFill>
          </a:ln>
        </p:spPr>
        <p:txBody>
          <a:bodyPr wrap="none" rtlCol="0">
            <a:spAutoFit/>
          </a:bodyPr>
          <a:lstStyle/>
          <a:p>
            <a:pPr algn="ctr"/>
            <a:r>
              <a:rPr lang="en-US" b="1" dirty="0"/>
              <a:t>Ryan Bertrand</a:t>
            </a:r>
          </a:p>
        </p:txBody>
      </p:sp>
      <p:sp>
        <p:nvSpPr>
          <p:cNvPr id="6" name="TextBox 5"/>
          <p:cNvSpPr txBox="1"/>
          <p:nvPr/>
        </p:nvSpPr>
        <p:spPr>
          <a:xfrm>
            <a:off x="5762672" y="372894"/>
            <a:ext cx="2208490" cy="369332"/>
          </a:xfrm>
          <a:prstGeom prst="rect">
            <a:avLst/>
          </a:prstGeom>
          <a:solidFill>
            <a:schemeClr val="bg1"/>
          </a:solidFill>
          <a:ln>
            <a:solidFill>
              <a:srgbClr val="FF0000"/>
            </a:solidFill>
          </a:ln>
          <a:scene3d>
            <a:camera prst="orthographicFront"/>
            <a:lightRig rig="threePt" dir="t"/>
          </a:scene3d>
          <a:sp3d>
            <a:bevelT/>
          </a:sp3d>
        </p:spPr>
        <p:txBody>
          <a:bodyPr wrap="none" rtlCol="0">
            <a:spAutoFit/>
          </a:bodyPr>
          <a:lstStyle/>
          <a:p>
            <a:pPr marL="285750" indent="-285750">
              <a:buFont typeface="Wingdings" panose="05000000000000000000" pitchFamily="2" charset="2"/>
              <a:buChar char="ü"/>
            </a:pPr>
            <a:r>
              <a:rPr lang="en-US" dirty="0"/>
              <a:t>Star Requirements</a:t>
            </a:r>
          </a:p>
        </p:txBody>
      </p:sp>
      <p:sp>
        <p:nvSpPr>
          <p:cNvPr id="7" name="TextBox 6"/>
          <p:cNvSpPr txBox="1"/>
          <p:nvPr/>
        </p:nvSpPr>
        <p:spPr>
          <a:xfrm>
            <a:off x="838623" y="2706826"/>
            <a:ext cx="530915" cy="2031325"/>
          </a:xfrm>
          <a:prstGeom prst="rect">
            <a:avLst/>
          </a:prstGeom>
          <a:noFill/>
        </p:spPr>
        <p:txBody>
          <a:bodyPr wrap="none" rtlCol="0">
            <a:spAutoFit/>
          </a:bodyPr>
          <a:lstStyle/>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p:txBody>
      </p:sp>
      <p:sp>
        <p:nvSpPr>
          <p:cNvPr id="8" name="TextBox 7"/>
          <p:cNvSpPr txBox="1"/>
          <p:nvPr/>
        </p:nvSpPr>
        <p:spPr>
          <a:xfrm>
            <a:off x="209549" y="1764209"/>
            <a:ext cx="756938" cy="769441"/>
          </a:xfrm>
          <a:prstGeom prst="rect">
            <a:avLst/>
          </a:prstGeom>
          <a:noFill/>
        </p:spPr>
        <p:txBody>
          <a:bodyPr wrap="none" rtlCol="0">
            <a:spAutoFit/>
          </a:bodyPr>
          <a:lstStyle/>
          <a:p>
            <a:pPr marL="285750" indent="-285750">
              <a:buFont typeface="Wingdings" panose="05000000000000000000" pitchFamily="2" charset="2"/>
              <a:buChar char="ü"/>
            </a:pPr>
            <a:r>
              <a:rPr lang="en-US" sz="4400" dirty="0"/>
              <a:t> </a:t>
            </a:r>
          </a:p>
        </p:txBody>
      </p:sp>
      <p:sp>
        <p:nvSpPr>
          <p:cNvPr id="9" name="Rectangle 8"/>
          <p:cNvSpPr/>
          <p:nvPr/>
        </p:nvSpPr>
        <p:spPr>
          <a:xfrm>
            <a:off x="1200150" y="6629400"/>
            <a:ext cx="5666767" cy="139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6275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88610" y="296694"/>
            <a:ext cx="2844561" cy="523220"/>
          </a:xfrm>
          <a:prstGeom prst="rect">
            <a:avLst/>
          </a:prstGeom>
          <a:noFill/>
        </p:spPr>
        <p:txBody>
          <a:bodyPr wrap="none" rtlCol="0">
            <a:spAutoFit/>
          </a:bodyPr>
          <a:lstStyle/>
          <a:p>
            <a:r>
              <a:rPr lang="en-US" sz="2800" b="1" dirty="0"/>
              <a:t>1</a:t>
            </a:r>
            <a:r>
              <a:rPr lang="en-US" sz="2800" b="1" baseline="30000" dirty="0"/>
              <a:t>st</a:t>
            </a:r>
            <a:r>
              <a:rPr lang="en-US" sz="2800" b="1" dirty="0"/>
              <a:t> Class Eli Gandy</a:t>
            </a:r>
          </a:p>
        </p:txBody>
      </p:sp>
      <p:sp>
        <p:nvSpPr>
          <p:cNvPr id="4" name="TextBox 3"/>
          <p:cNvSpPr txBox="1"/>
          <p:nvPr/>
        </p:nvSpPr>
        <p:spPr>
          <a:xfrm>
            <a:off x="342900" y="840036"/>
            <a:ext cx="5541453" cy="523220"/>
          </a:xfrm>
          <a:prstGeom prst="rect">
            <a:avLst/>
          </a:prstGeom>
          <a:solidFill>
            <a:srgbClr val="FFFF00"/>
          </a:solidFill>
          <a:ln>
            <a:solidFill>
              <a:srgbClr val="FF0000"/>
            </a:solidFill>
          </a:ln>
          <a:scene3d>
            <a:camera prst="orthographicFront"/>
            <a:lightRig rig="threePt" dir="t"/>
          </a:scene3d>
          <a:sp3d>
            <a:bevelT/>
          </a:sp3d>
        </p:spPr>
        <p:txBody>
          <a:bodyPr wrap="none" rtlCol="0">
            <a:spAutoFit/>
          </a:bodyPr>
          <a:lstStyle/>
          <a:p>
            <a:r>
              <a:rPr lang="en-US" sz="1400" b="1" dirty="0"/>
              <a:t>Date Promoted to 1</a:t>
            </a:r>
            <a:r>
              <a:rPr lang="en-US" sz="1400" b="1" baseline="30000" dirty="0"/>
              <a:t>st</a:t>
            </a:r>
            <a:r>
              <a:rPr lang="en-US" sz="1400" b="1" dirty="0"/>
              <a:t> Class: FEB 1</a:t>
            </a:r>
            <a:r>
              <a:rPr lang="en-US" sz="1400" b="1" baseline="30000" dirty="0"/>
              <a:t>st</a:t>
            </a:r>
            <a:r>
              <a:rPr lang="en-US" sz="1400" b="1" dirty="0"/>
              <a:t> 2026</a:t>
            </a:r>
          </a:p>
          <a:p>
            <a:r>
              <a:rPr lang="en-US" sz="1400" b="1" dirty="0"/>
              <a:t>Earliest Eligible for Board of Review:  June 1</a:t>
            </a:r>
            <a:r>
              <a:rPr lang="en-US" sz="1400" b="1" baseline="30000" dirty="0"/>
              <a:t>st</a:t>
            </a:r>
            <a:r>
              <a:rPr lang="en-US" sz="1400" b="1" dirty="0"/>
              <a:t> 2026 // ~After Scout Camp</a:t>
            </a:r>
          </a:p>
        </p:txBody>
      </p:sp>
      <p:pic>
        <p:nvPicPr>
          <p:cNvPr id="7" name="Picture 6"/>
          <p:cNvPicPr>
            <a:picLocks noChangeAspect="1"/>
          </p:cNvPicPr>
          <p:nvPr/>
        </p:nvPicPr>
        <p:blipFill rotWithShape="1">
          <a:blip r:embed="rId3"/>
          <a:srcRect l="33310" t="23437" r="34040" b="5469"/>
          <a:stretch/>
        </p:blipFill>
        <p:spPr>
          <a:xfrm>
            <a:off x="342900" y="1485921"/>
            <a:ext cx="6667500" cy="8162453"/>
          </a:xfrm>
          <a:prstGeom prst="rect">
            <a:avLst/>
          </a:prstGeom>
        </p:spPr>
      </p:pic>
      <p:sp>
        <p:nvSpPr>
          <p:cNvPr id="8" name="TextBox 7"/>
          <p:cNvSpPr txBox="1"/>
          <p:nvPr/>
        </p:nvSpPr>
        <p:spPr>
          <a:xfrm>
            <a:off x="4320465" y="9364316"/>
            <a:ext cx="1920847" cy="369332"/>
          </a:xfrm>
          <a:prstGeom prst="rect">
            <a:avLst/>
          </a:prstGeom>
          <a:noFill/>
        </p:spPr>
        <p:txBody>
          <a:bodyPr wrap="none" rtlCol="0">
            <a:spAutoFit/>
          </a:bodyPr>
          <a:lstStyle/>
          <a:p>
            <a:r>
              <a:rPr lang="en-US" dirty="0"/>
              <a:t>&amp; Board of Review</a:t>
            </a:r>
          </a:p>
        </p:txBody>
      </p:sp>
      <p:sp>
        <p:nvSpPr>
          <p:cNvPr id="11" name="TextBox 10"/>
          <p:cNvSpPr txBox="1"/>
          <p:nvPr/>
        </p:nvSpPr>
        <p:spPr>
          <a:xfrm>
            <a:off x="5553122" y="372894"/>
            <a:ext cx="1919949" cy="369332"/>
          </a:xfrm>
          <a:prstGeom prst="rect">
            <a:avLst/>
          </a:prstGeom>
          <a:solidFill>
            <a:schemeClr val="bg1"/>
          </a:solidFill>
          <a:ln>
            <a:solidFill>
              <a:srgbClr val="FF0000"/>
            </a:solidFill>
          </a:ln>
          <a:scene3d>
            <a:camera prst="orthographicFront"/>
            <a:lightRig rig="threePt" dir="t"/>
          </a:scene3d>
          <a:sp3d>
            <a:bevelT/>
          </a:sp3d>
        </p:spPr>
        <p:txBody>
          <a:bodyPr wrap="none" rtlCol="0">
            <a:spAutoFit/>
          </a:bodyPr>
          <a:lstStyle/>
          <a:p>
            <a:r>
              <a:rPr lang="en-US" dirty="0"/>
              <a:t>Star Requirements</a:t>
            </a:r>
          </a:p>
        </p:txBody>
      </p:sp>
      <p:sp>
        <p:nvSpPr>
          <p:cNvPr id="12" name="Rectangle 11"/>
          <p:cNvSpPr/>
          <p:nvPr/>
        </p:nvSpPr>
        <p:spPr>
          <a:xfrm>
            <a:off x="1257301" y="7124699"/>
            <a:ext cx="4914900" cy="1269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088610" y="3595844"/>
            <a:ext cx="4033476" cy="2062103"/>
          </a:xfrm>
          <a:prstGeom prst="rect">
            <a:avLst/>
          </a:prstGeom>
          <a:noFill/>
        </p:spPr>
        <p:txBody>
          <a:bodyPr wrap="none" rtlCol="0">
            <a:spAutoFit/>
          </a:bodyPr>
          <a:lstStyle/>
          <a:p>
            <a:r>
              <a:rPr lang="en-US" sz="1600" dirty="0"/>
              <a:t>First Aid			     June 2025</a:t>
            </a:r>
          </a:p>
          <a:p>
            <a:r>
              <a:rPr lang="en-US" sz="1600" dirty="0"/>
              <a:t>Swimming			     June 2025</a:t>
            </a:r>
          </a:p>
          <a:p>
            <a:r>
              <a:rPr lang="en-US" sz="1600" dirty="0"/>
              <a:t>Personal Fitness		              2026</a:t>
            </a:r>
          </a:p>
          <a:p>
            <a:endParaRPr lang="en-US" sz="1600" dirty="0"/>
          </a:p>
          <a:p>
            <a:r>
              <a:rPr lang="en-US" sz="1600" dirty="0"/>
              <a:t>Pioneering			     DEC 2025</a:t>
            </a:r>
          </a:p>
          <a:p>
            <a:r>
              <a:rPr lang="en-US" sz="1600" dirty="0"/>
              <a:t>Law			     DEC 2025</a:t>
            </a:r>
          </a:p>
          <a:p>
            <a:endParaRPr lang="en-US" sz="1600" dirty="0"/>
          </a:p>
          <a:p>
            <a:endParaRPr lang="en-US" sz="1600" dirty="0"/>
          </a:p>
        </p:txBody>
      </p:sp>
      <p:sp>
        <p:nvSpPr>
          <p:cNvPr id="14" name="TextBox 13"/>
          <p:cNvSpPr txBox="1"/>
          <p:nvPr/>
        </p:nvSpPr>
        <p:spPr>
          <a:xfrm>
            <a:off x="835999" y="3626622"/>
            <a:ext cx="530915" cy="1477328"/>
          </a:xfrm>
          <a:prstGeom prst="rect">
            <a:avLst/>
          </a:prstGeom>
          <a:noFill/>
        </p:spPr>
        <p:txBody>
          <a:bodyPr wrap="none" rtlCol="0">
            <a:spAutoFit/>
          </a:bodyPr>
          <a:lstStyle/>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pPr marL="285750" indent="-285750">
              <a:buFont typeface="Wingdings" panose="05000000000000000000" pitchFamily="2" charset="2"/>
              <a:buChar char="ü"/>
            </a:pPr>
            <a:r>
              <a:rPr lang="en-US" dirty="0"/>
              <a:t>.</a:t>
            </a:r>
          </a:p>
          <a:p>
            <a:r>
              <a:rPr lang="en-US" dirty="0"/>
              <a:t>.</a:t>
            </a:r>
          </a:p>
        </p:txBody>
      </p:sp>
      <p:sp>
        <p:nvSpPr>
          <p:cNvPr id="15" name="TextBox 14"/>
          <p:cNvSpPr txBox="1"/>
          <p:nvPr/>
        </p:nvSpPr>
        <p:spPr>
          <a:xfrm>
            <a:off x="319357" y="6640228"/>
            <a:ext cx="1931119" cy="1754326"/>
          </a:xfrm>
          <a:prstGeom prst="rect">
            <a:avLst/>
          </a:prstGeom>
          <a:solidFill>
            <a:schemeClr val="bg1"/>
          </a:solidFill>
          <a:ln w="38100">
            <a:solidFill>
              <a:schemeClr val="tx1"/>
            </a:solidFill>
          </a:ln>
        </p:spPr>
        <p:txBody>
          <a:bodyPr wrap="square" rtlCol="0">
            <a:spAutoFit/>
          </a:bodyPr>
          <a:lstStyle/>
          <a:p>
            <a:pPr algn="ctr"/>
            <a:r>
              <a:rPr lang="en-US" sz="1200" b="1" u="sng" dirty="0"/>
              <a:t>3-Month Goals: </a:t>
            </a:r>
          </a:p>
          <a:p>
            <a:pPr algn="ctr"/>
            <a:r>
              <a:rPr lang="en-US" sz="1200" b="1" u="sng" dirty="0"/>
              <a:t>15MAY</a:t>
            </a:r>
          </a:p>
          <a:p>
            <a:r>
              <a:rPr lang="en-US" sz="1200" dirty="0"/>
              <a:t>(a) </a:t>
            </a:r>
            <a:r>
              <a:rPr lang="en-US" sz="1200" dirty="0" err="1"/>
              <a:t>Tot’en</a:t>
            </a:r>
            <a:r>
              <a:rPr lang="en-US" sz="1200" dirty="0"/>
              <a:t> Chit</a:t>
            </a:r>
          </a:p>
          <a:p>
            <a:r>
              <a:rPr lang="en-US" sz="1200" dirty="0"/>
              <a:t>(b) Fireman Chit</a:t>
            </a:r>
          </a:p>
          <a:p>
            <a:r>
              <a:rPr lang="en-US" sz="1200" dirty="0"/>
              <a:t>(c) Merit Badges</a:t>
            </a:r>
          </a:p>
          <a:p>
            <a:pPr marL="342900" indent="-342900">
              <a:buAutoNum type="arabicParenR"/>
            </a:pPr>
            <a:r>
              <a:rPr lang="en-US" sz="1200" dirty="0"/>
              <a:t>________________</a:t>
            </a:r>
          </a:p>
          <a:p>
            <a:pPr marL="342900" indent="-342900">
              <a:buAutoNum type="arabicParenR"/>
            </a:pPr>
            <a:r>
              <a:rPr lang="en-US" sz="1200" dirty="0"/>
              <a:t>________________</a:t>
            </a:r>
          </a:p>
          <a:p>
            <a:r>
              <a:rPr lang="en-US" sz="1200" dirty="0"/>
              <a:t>(d) Campouts ______</a:t>
            </a:r>
          </a:p>
          <a:p>
            <a:r>
              <a:rPr lang="en-US" sz="1200" dirty="0"/>
              <a:t>(e) Service </a:t>
            </a:r>
            <a:r>
              <a:rPr lang="en-US" sz="1200" dirty="0" err="1"/>
              <a:t>Hrs</a:t>
            </a:r>
            <a:r>
              <a:rPr lang="en-US" sz="1200" dirty="0"/>
              <a:t> _____</a:t>
            </a:r>
          </a:p>
        </p:txBody>
      </p:sp>
      <p:sp>
        <p:nvSpPr>
          <p:cNvPr id="16" name="TextBox 15"/>
          <p:cNvSpPr txBox="1"/>
          <p:nvPr/>
        </p:nvSpPr>
        <p:spPr>
          <a:xfrm>
            <a:off x="4158053" y="6824894"/>
            <a:ext cx="2002471" cy="1569660"/>
          </a:xfrm>
          <a:prstGeom prst="rect">
            <a:avLst/>
          </a:prstGeom>
          <a:solidFill>
            <a:schemeClr val="bg1"/>
          </a:solidFill>
          <a:ln>
            <a:solidFill>
              <a:schemeClr val="tx1"/>
            </a:solidFill>
          </a:ln>
        </p:spPr>
        <p:txBody>
          <a:bodyPr wrap="none" rtlCol="0">
            <a:spAutoFit/>
          </a:bodyPr>
          <a:lstStyle/>
          <a:p>
            <a:pPr algn="ctr"/>
            <a:r>
              <a:rPr lang="en-US" sz="1600" b="1" u="sng" dirty="0"/>
              <a:t>Scout Camp</a:t>
            </a:r>
          </a:p>
          <a:p>
            <a:r>
              <a:rPr lang="en-US" sz="1600" dirty="0"/>
              <a:t>(a) _______________</a:t>
            </a:r>
          </a:p>
          <a:p>
            <a:r>
              <a:rPr lang="en-US" sz="1600" dirty="0"/>
              <a:t>(b) _______________</a:t>
            </a:r>
          </a:p>
          <a:p>
            <a:r>
              <a:rPr lang="en-US" sz="1600" dirty="0"/>
              <a:t>(c) _______________</a:t>
            </a:r>
          </a:p>
          <a:p>
            <a:r>
              <a:rPr lang="en-US" sz="1600" dirty="0"/>
              <a:t>(d) Swimming</a:t>
            </a:r>
          </a:p>
          <a:p>
            <a:endParaRPr lang="en-US" sz="1600" dirty="0"/>
          </a:p>
        </p:txBody>
      </p:sp>
    </p:spTree>
    <p:extLst>
      <p:ext uri="{BB962C8B-B14F-4D97-AF65-F5344CB8AC3E}">
        <p14:creationId xmlns:p14="http://schemas.microsoft.com/office/powerpoint/2010/main" val="1502355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C9A6B-E48E-569A-714F-4F7735B87CDB}"/>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3225E535-6FF2-9D05-BEF1-6760C52650B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5EE20E8-8D89-08FA-677E-6C9B89BA23F3}"/>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24A52911-17CB-B75A-1AFA-8780D2660652}"/>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FE414A91-E154-48F2-8463-6A4C605DA8D0}"/>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A79779A2-6AEA-E1B1-2ED8-567AF1068609}"/>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3834573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8610" y="296694"/>
            <a:ext cx="2844561" cy="523220"/>
          </a:xfrm>
          <a:prstGeom prst="rect">
            <a:avLst/>
          </a:prstGeom>
          <a:noFill/>
        </p:spPr>
        <p:txBody>
          <a:bodyPr wrap="none" rtlCol="0">
            <a:spAutoFit/>
          </a:bodyPr>
          <a:lstStyle/>
          <a:p>
            <a:r>
              <a:rPr lang="en-US" sz="2800" b="1" dirty="0"/>
              <a:t>1</a:t>
            </a:r>
            <a:r>
              <a:rPr lang="en-US" sz="2800" b="1" baseline="30000" dirty="0"/>
              <a:t>st</a:t>
            </a:r>
            <a:r>
              <a:rPr lang="en-US" sz="2800" b="1" dirty="0"/>
              <a:t> Class Eli Gandy</a:t>
            </a:r>
          </a:p>
        </p:txBody>
      </p:sp>
      <p:sp>
        <p:nvSpPr>
          <p:cNvPr id="3" name="TextBox 2"/>
          <p:cNvSpPr txBox="1"/>
          <p:nvPr/>
        </p:nvSpPr>
        <p:spPr>
          <a:xfrm>
            <a:off x="400050" y="784086"/>
            <a:ext cx="4301177" cy="8710077"/>
          </a:xfrm>
          <a:prstGeom prst="rect">
            <a:avLst/>
          </a:prstGeom>
          <a:noFill/>
        </p:spPr>
        <p:txBody>
          <a:bodyPr wrap="none" rtlCol="0">
            <a:spAutoFit/>
          </a:bodyPr>
          <a:lstStyle/>
          <a:p>
            <a:r>
              <a:rPr lang="en-US" sz="2800" dirty="0"/>
              <a:t>Goals for Feb 2026 </a:t>
            </a:r>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a:p>
          <a:p>
            <a:r>
              <a:rPr lang="en-US" sz="2800" dirty="0"/>
              <a:t>Goals for March 2026</a:t>
            </a:r>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a:p>
          <a:p>
            <a:r>
              <a:rPr lang="en-US" sz="2800" dirty="0"/>
              <a:t>Goals for April 2026</a:t>
            </a:r>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a:p>
          <a:p>
            <a:endParaRPr lang="en-US" sz="2800" dirty="0"/>
          </a:p>
          <a:p>
            <a:endParaRPr lang="en-US" sz="2800" dirty="0"/>
          </a:p>
        </p:txBody>
      </p:sp>
      <p:sp>
        <p:nvSpPr>
          <p:cNvPr id="4" name="TextBox 3"/>
          <p:cNvSpPr txBox="1"/>
          <p:nvPr/>
        </p:nvSpPr>
        <p:spPr>
          <a:xfrm>
            <a:off x="228600" y="8686800"/>
            <a:ext cx="7315200" cy="923330"/>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rtlCol="0">
            <a:spAutoFit/>
          </a:bodyPr>
          <a:lstStyle/>
          <a:p>
            <a:r>
              <a:rPr lang="en-US" dirty="0"/>
              <a:t>Going to Scout Camp? _____________________</a:t>
            </a:r>
          </a:p>
          <a:p>
            <a:r>
              <a:rPr lang="en-US" dirty="0"/>
              <a:t>Goals for Scout Camp? ____________  , _________________, __________, ________________, _________________ , ___________, ______________</a:t>
            </a:r>
          </a:p>
        </p:txBody>
      </p:sp>
      <p:sp>
        <p:nvSpPr>
          <p:cNvPr id="5" name="TextBox 4"/>
          <p:cNvSpPr txBox="1"/>
          <p:nvPr/>
        </p:nvSpPr>
        <p:spPr>
          <a:xfrm>
            <a:off x="4933171" y="1390650"/>
            <a:ext cx="2144433" cy="369332"/>
          </a:xfrm>
          <a:prstGeom prst="rect">
            <a:avLst/>
          </a:prstGeom>
          <a:noFill/>
        </p:spPr>
        <p:txBody>
          <a:bodyPr wrap="none" rtlCol="0">
            <a:spAutoFit/>
          </a:bodyPr>
          <a:lstStyle/>
          <a:p>
            <a:r>
              <a:rPr lang="en-US" dirty="0"/>
              <a:t>Paul </a:t>
            </a:r>
            <a:r>
              <a:rPr lang="en-US" dirty="0" err="1"/>
              <a:t>Bunyon</a:t>
            </a:r>
            <a:r>
              <a:rPr lang="en-US" dirty="0"/>
              <a:t>  ______</a:t>
            </a:r>
          </a:p>
        </p:txBody>
      </p:sp>
      <p:pic>
        <p:nvPicPr>
          <p:cNvPr id="6" name="Picture 5"/>
          <p:cNvPicPr>
            <a:picLocks noChangeAspect="1"/>
          </p:cNvPicPr>
          <p:nvPr/>
        </p:nvPicPr>
        <p:blipFill rotWithShape="1">
          <a:blip r:embed="rId2"/>
          <a:srcRect l="53158" t="14286" r="36007" b="66220"/>
          <a:stretch/>
        </p:blipFill>
        <p:spPr>
          <a:xfrm>
            <a:off x="5417663" y="6498771"/>
            <a:ext cx="1409700" cy="1426029"/>
          </a:xfrm>
          <a:prstGeom prst="rect">
            <a:avLst/>
          </a:prstGeom>
        </p:spPr>
      </p:pic>
      <p:pic>
        <p:nvPicPr>
          <p:cNvPr id="14338" name="Picture 2" descr="Paul Bun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4866">
            <a:off x="5570363" y="554259"/>
            <a:ext cx="1185715" cy="60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759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398817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1113" t="26823" r="13836" b="5730"/>
          <a:stretch/>
        </p:blipFill>
        <p:spPr>
          <a:xfrm>
            <a:off x="361949" y="381000"/>
            <a:ext cx="7162801" cy="4933950"/>
          </a:xfrm>
          <a:prstGeom prst="rect">
            <a:avLst/>
          </a:prstGeom>
        </p:spPr>
      </p:pic>
      <p:pic>
        <p:nvPicPr>
          <p:cNvPr id="3" name="Picture 2"/>
          <p:cNvPicPr>
            <a:picLocks noChangeAspect="1"/>
          </p:cNvPicPr>
          <p:nvPr/>
        </p:nvPicPr>
        <p:blipFill rotWithShape="1">
          <a:blip r:embed="rId3"/>
          <a:srcRect l="29942" t="28646" r="19839" b="12761"/>
          <a:stretch/>
        </p:blipFill>
        <p:spPr>
          <a:xfrm>
            <a:off x="361949" y="5429250"/>
            <a:ext cx="6534151" cy="4286250"/>
          </a:xfrm>
          <a:prstGeom prst="rect">
            <a:avLst/>
          </a:prstGeom>
        </p:spPr>
      </p:pic>
      <p:grpSp>
        <p:nvGrpSpPr>
          <p:cNvPr id="12" name="Group 11"/>
          <p:cNvGrpSpPr/>
          <p:nvPr/>
        </p:nvGrpSpPr>
        <p:grpSpPr>
          <a:xfrm>
            <a:off x="221233" y="289441"/>
            <a:ext cx="1214884" cy="1123950"/>
            <a:chOff x="-2826767" y="2190750"/>
            <a:chExt cx="1214884" cy="1123950"/>
          </a:xfrm>
        </p:grpSpPr>
        <p:cxnSp>
          <p:nvCxnSpPr>
            <p:cNvPr id="6" name="Straight Connector 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a:t>Completed</a:t>
              </a:r>
            </a:p>
          </p:txBody>
        </p:sp>
      </p:grpSp>
      <p:grpSp>
        <p:nvGrpSpPr>
          <p:cNvPr id="9" name="Group 8"/>
          <p:cNvGrpSpPr/>
          <p:nvPr/>
        </p:nvGrpSpPr>
        <p:grpSpPr>
          <a:xfrm>
            <a:off x="285750" y="8099941"/>
            <a:ext cx="1214884" cy="1123950"/>
            <a:chOff x="-2826767" y="2190750"/>
            <a:chExt cx="1214884" cy="1123950"/>
          </a:xfrm>
        </p:grpSpPr>
        <p:cxnSp>
          <p:nvCxnSpPr>
            <p:cNvPr id="10" name="Straight Connector 9"/>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a:t>Completed</a:t>
              </a:r>
            </a:p>
          </p:txBody>
        </p:sp>
      </p:grpSp>
      <p:sp>
        <p:nvSpPr>
          <p:cNvPr id="17" name="TextBox 16"/>
          <p:cNvSpPr txBox="1"/>
          <p:nvPr/>
        </p:nvSpPr>
        <p:spPr>
          <a:xfrm>
            <a:off x="2447167" y="3939659"/>
            <a:ext cx="3982116" cy="1569660"/>
          </a:xfrm>
          <a:prstGeom prst="rect">
            <a:avLst/>
          </a:prstGeom>
          <a:noFill/>
        </p:spPr>
        <p:txBody>
          <a:bodyPr wrap="none" rtlCol="0">
            <a:spAutoFit/>
          </a:bodyPr>
          <a:lstStyle/>
          <a:p>
            <a:pPr algn="ctr"/>
            <a:r>
              <a:rPr lang="en-US" sz="4800" b="1" dirty="0"/>
              <a:t>Eagle Required</a:t>
            </a:r>
          </a:p>
          <a:p>
            <a:pPr algn="ctr"/>
            <a:r>
              <a:rPr lang="en-US" sz="4800" b="1" dirty="0"/>
              <a:t>Eli Gandy Plan</a:t>
            </a:r>
          </a:p>
        </p:txBody>
      </p:sp>
    </p:spTree>
    <p:extLst>
      <p:ext uri="{BB962C8B-B14F-4D97-AF65-F5344CB8AC3E}">
        <p14:creationId xmlns:p14="http://schemas.microsoft.com/office/powerpoint/2010/main" val="1312650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126" y="296694"/>
            <a:ext cx="5656677" cy="523220"/>
          </a:xfrm>
          <a:prstGeom prst="rect">
            <a:avLst/>
          </a:prstGeom>
          <a:noFill/>
        </p:spPr>
        <p:txBody>
          <a:bodyPr wrap="none" rtlCol="0">
            <a:spAutoFit/>
          </a:bodyPr>
          <a:lstStyle/>
          <a:p>
            <a:r>
              <a:rPr lang="en-US" sz="2800" dirty="0">
                <a:solidFill>
                  <a:srgbClr val="003F87"/>
                </a:solidFill>
                <a:latin typeface="Roboto Slab"/>
              </a:rPr>
              <a:t>Paul Bunyan Award Requirements</a:t>
            </a:r>
          </a:p>
        </p:txBody>
      </p:sp>
      <p:pic>
        <p:nvPicPr>
          <p:cNvPr id="14338" name="Picture 2" descr="Paul Buny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14866">
            <a:off x="6139831" y="518173"/>
            <a:ext cx="1185715" cy="6034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9092" y="799614"/>
            <a:ext cx="7239000" cy="8956298"/>
          </a:xfrm>
          <a:prstGeom prst="rect">
            <a:avLst/>
          </a:prstGeom>
        </p:spPr>
        <p:txBody>
          <a:bodyPr wrap="square">
            <a:spAutoFit/>
          </a:bodyPr>
          <a:lstStyle/>
          <a:p>
            <a:r>
              <a:rPr lang="en-US" dirty="0">
                <a:solidFill>
                  <a:srgbClr val="212121"/>
                </a:solidFill>
                <a:latin typeface="Roboto" panose="020B0604020202020204" charset="0"/>
              </a:rPr>
              <a:t>Study the </a:t>
            </a:r>
            <a:r>
              <a:rPr lang="en-US" i="1" dirty="0">
                <a:solidFill>
                  <a:srgbClr val="212121"/>
                </a:solidFill>
                <a:latin typeface="Roboto" panose="020B0604020202020204" charset="0"/>
              </a:rPr>
              <a:t>Scouts BSA Handbook</a:t>
            </a:r>
            <a:r>
              <a:rPr lang="en-US" dirty="0">
                <a:solidFill>
                  <a:srgbClr val="212121"/>
                </a:solidFill>
                <a:latin typeface="Roboto" panose="020B0604020202020204" charset="0"/>
              </a:rPr>
              <a:t> and the </a:t>
            </a:r>
            <a:r>
              <a:rPr lang="en-US" i="1" dirty="0">
                <a:solidFill>
                  <a:srgbClr val="212121"/>
                </a:solidFill>
                <a:latin typeface="Roboto" panose="020B0604020202020204" charset="0"/>
              </a:rPr>
              <a:t>Camping</a:t>
            </a:r>
            <a:r>
              <a:rPr lang="en-US" dirty="0">
                <a:solidFill>
                  <a:srgbClr val="212121"/>
                </a:solidFill>
                <a:latin typeface="Roboto" panose="020B0604020202020204" charset="0"/>
              </a:rPr>
              <a:t> merit badge pamphlet, and demonstrate to your Scoutmaster or other qualified person the following:</a:t>
            </a:r>
          </a:p>
          <a:p>
            <a:pPr>
              <a:buFont typeface="+mj-lt"/>
              <a:buAutoNum type="arabicPeriod"/>
            </a:pPr>
            <a:r>
              <a:rPr lang="en-US" dirty="0">
                <a:solidFill>
                  <a:srgbClr val="212121"/>
                </a:solidFill>
                <a:latin typeface="Roboto" panose="020B0604020202020204" charset="0"/>
              </a:rPr>
              <a:t>Explain the most likely hazards you may encounter while using woods tools listed in requirement 5 and what you should do to anticipate, help prevent, manage, and respond to these hazards.</a:t>
            </a:r>
          </a:p>
          <a:p>
            <a:pPr>
              <a:buFont typeface="+mj-lt"/>
              <a:buAutoNum type="arabicPeriod"/>
            </a:pPr>
            <a:r>
              <a:rPr lang="en-US" dirty="0">
                <a:solidFill>
                  <a:srgbClr val="212121"/>
                </a:solidFill>
                <a:latin typeface="Roboto" panose="020B0604020202020204" charset="0"/>
              </a:rPr>
              <a:t>Show that you know first aid for injuries that could occur while using woods tools.</a:t>
            </a:r>
          </a:p>
          <a:p>
            <a:pPr>
              <a:buFont typeface="+mj-lt"/>
              <a:buAutoNum type="arabicPeriod"/>
            </a:pPr>
            <a:r>
              <a:rPr lang="en-US" dirty="0">
                <a:solidFill>
                  <a:srgbClr val="212121"/>
                </a:solidFill>
                <a:latin typeface="Roboto" panose="020B0604020202020204" charset="0"/>
              </a:rPr>
              <a:t>Earn the </a:t>
            </a:r>
            <a:r>
              <a:rPr lang="en-US" dirty="0" err="1">
                <a:solidFill>
                  <a:srgbClr val="067EEB"/>
                </a:solidFill>
                <a:latin typeface="Roboto" panose="020B0604020202020204" charset="0"/>
                <a:hlinkClick r:id="rId3"/>
              </a:rPr>
              <a:t>Totin</a:t>
            </a:r>
            <a:r>
              <a:rPr lang="en-US" dirty="0">
                <a:solidFill>
                  <a:srgbClr val="067EEB"/>
                </a:solidFill>
                <a:latin typeface="Roboto" panose="020B0604020202020204" charset="0"/>
                <a:hlinkClick r:id="rId3"/>
              </a:rPr>
              <a:t>’ Chip</a:t>
            </a:r>
            <a:r>
              <a:rPr lang="en-US" dirty="0">
                <a:solidFill>
                  <a:srgbClr val="212121"/>
                </a:solidFill>
                <a:latin typeface="Roboto" panose="020B0604020202020204" charset="0"/>
              </a:rPr>
              <a:t>.</a:t>
            </a:r>
          </a:p>
          <a:p>
            <a:pPr>
              <a:buFont typeface="+mj-lt"/>
              <a:buAutoNum type="arabicPeriod"/>
            </a:pPr>
            <a:r>
              <a:rPr lang="en-US" dirty="0">
                <a:solidFill>
                  <a:srgbClr val="212121"/>
                </a:solidFill>
                <a:latin typeface="Roboto" panose="020B0604020202020204" charset="0"/>
              </a:rPr>
              <a:t>Help a Scout or patrol earn the </a:t>
            </a:r>
            <a:r>
              <a:rPr lang="en-US" dirty="0" err="1">
                <a:solidFill>
                  <a:srgbClr val="067EEB"/>
                </a:solidFill>
                <a:latin typeface="Roboto" panose="020B0604020202020204" charset="0"/>
                <a:hlinkClick r:id="rId3"/>
              </a:rPr>
              <a:t>Totin</a:t>
            </a:r>
            <a:r>
              <a:rPr lang="en-US" dirty="0">
                <a:solidFill>
                  <a:srgbClr val="067EEB"/>
                </a:solidFill>
                <a:latin typeface="Roboto" panose="020B0604020202020204" charset="0"/>
                <a:hlinkClick r:id="rId3"/>
              </a:rPr>
              <a:t>’ Chip</a:t>
            </a:r>
            <a:r>
              <a:rPr lang="en-US" dirty="0">
                <a:solidFill>
                  <a:srgbClr val="212121"/>
                </a:solidFill>
                <a:latin typeface="Roboto" panose="020B0604020202020204" charset="0"/>
              </a:rPr>
              <a:t>, and demonstrate to them the value of proper woods-tools use.</a:t>
            </a:r>
          </a:p>
          <a:p>
            <a:pPr>
              <a:buFont typeface="+mj-lt"/>
              <a:buAutoNum type="arabicPeriod"/>
            </a:pPr>
            <a:r>
              <a:rPr lang="en-US" dirty="0">
                <a:solidFill>
                  <a:srgbClr val="212121"/>
                </a:solidFill>
                <a:latin typeface="Roboto" panose="020B0604020202020204" charset="0"/>
              </a:rPr>
              <a:t>Be familiar with the proper and safe use, maintenance and storage of woods tools including:</a:t>
            </a:r>
          </a:p>
          <a:p>
            <a:pPr marL="742950" lvl="1" indent="-285750">
              <a:buFont typeface="+mj-lt"/>
              <a:buAutoNum type="arabicPeriod"/>
            </a:pPr>
            <a:r>
              <a:rPr lang="en-US" dirty="0">
                <a:solidFill>
                  <a:srgbClr val="212121"/>
                </a:solidFill>
                <a:latin typeface="Roboto" panose="020B0604020202020204" charset="0"/>
              </a:rPr>
              <a:t>Axe</a:t>
            </a:r>
          </a:p>
          <a:p>
            <a:pPr marL="742950" lvl="1" indent="-285750">
              <a:buFont typeface="+mj-lt"/>
              <a:buAutoNum type="arabicPeriod"/>
            </a:pPr>
            <a:r>
              <a:rPr lang="en-US" dirty="0">
                <a:solidFill>
                  <a:srgbClr val="212121"/>
                </a:solidFill>
                <a:latin typeface="Roboto" panose="020B0604020202020204" charset="0"/>
              </a:rPr>
              <a:t>Hatchet</a:t>
            </a:r>
          </a:p>
          <a:p>
            <a:pPr marL="742950" lvl="1" indent="-285750">
              <a:buFont typeface="+mj-lt"/>
              <a:buAutoNum type="arabicPeriod"/>
            </a:pPr>
            <a:r>
              <a:rPr lang="en-US" dirty="0">
                <a:solidFill>
                  <a:srgbClr val="212121"/>
                </a:solidFill>
                <a:latin typeface="Roboto" panose="020B0604020202020204" charset="0"/>
              </a:rPr>
              <a:t>Loppers</a:t>
            </a:r>
          </a:p>
          <a:p>
            <a:pPr marL="742950" lvl="1" indent="-285750">
              <a:buFont typeface="+mj-lt"/>
              <a:buAutoNum type="arabicPeriod"/>
            </a:pPr>
            <a:r>
              <a:rPr lang="en-US" dirty="0">
                <a:solidFill>
                  <a:srgbClr val="212121"/>
                </a:solidFill>
                <a:latin typeface="Roboto" panose="020B0604020202020204" charset="0"/>
              </a:rPr>
              <a:t>McLeod</a:t>
            </a:r>
          </a:p>
          <a:p>
            <a:pPr marL="742950" lvl="1" indent="-285750">
              <a:buFont typeface="+mj-lt"/>
              <a:buAutoNum type="arabicPeriod"/>
            </a:pPr>
            <a:r>
              <a:rPr lang="en-US" dirty="0">
                <a:solidFill>
                  <a:srgbClr val="212121"/>
                </a:solidFill>
                <a:latin typeface="Roboto" panose="020B0604020202020204" charset="0"/>
              </a:rPr>
              <a:t>Pulaski</a:t>
            </a:r>
          </a:p>
          <a:p>
            <a:pPr marL="742950" lvl="1" indent="-285750">
              <a:buFont typeface="+mj-lt"/>
              <a:buAutoNum type="arabicPeriod"/>
            </a:pPr>
            <a:r>
              <a:rPr lang="en-US" dirty="0">
                <a:solidFill>
                  <a:srgbClr val="212121"/>
                </a:solidFill>
                <a:latin typeface="Roboto" panose="020B0604020202020204" charset="0"/>
              </a:rPr>
              <a:t>Saw</a:t>
            </a:r>
          </a:p>
          <a:p>
            <a:pPr marL="742950" lvl="1" indent="-285750">
              <a:buFont typeface="+mj-lt"/>
              <a:buAutoNum type="arabicPeriod"/>
            </a:pPr>
            <a:r>
              <a:rPr lang="en-US" dirty="0">
                <a:solidFill>
                  <a:srgbClr val="212121"/>
                </a:solidFill>
                <a:latin typeface="Roboto" panose="020B0604020202020204" charset="0"/>
              </a:rPr>
              <a:t>Shovel</a:t>
            </a:r>
          </a:p>
          <a:p>
            <a:pPr marL="742950" lvl="1" indent="-285750">
              <a:buFont typeface="+mj-lt"/>
              <a:buAutoNum type="arabicPeriod"/>
            </a:pPr>
            <a:r>
              <a:rPr lang="en-US" dirty="0">
                <a:solidFill>
                  <a:srgbClr val="212121"/>
                </a:solidFill>
                <a:latin typeface="Roboto" panose="020B0604020202020204" charset="0"/>
              </a:rPr>
              <a:t>Pick Axe</a:t>
            </a:r>
          </a:p>
          <a:p>
            <a:pPr marL="742950" lvl="1" indent="-285750">
              <a:buFont typeface="+mj-lt"/>
              <a:buAutoNum type="arabicPeriod"/>
            </a:pPr>
            <a:r>
              <a:rPr lang="en-US" dirty="0" err="1">
                <a:solidFill>
                  <a:srgbClr val="212121"/>
                </a:solidFill>
                <a:latin typeface="Roboto" panose="020B0604020202020204" charset="0"/>
              </a:rPr>
              <a:t>PryBar</a:t>
            </a: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Demonstrate proper use of four of the tools listed in requirement 5.</a:t>
            </a:r>
          </a:p>
          <a:p>
            <a:pPr>
              <a:buFont typeface="+mj-lt"/>
              <a:buAutoNum type="arabicPeriod"/>
            </a:pPr>
            <a:r>
              <a:rPr lang="en-US" dirty="0">
                <a:solidFill>
                  <a:srgbClr val="212121"/>
                </a:solidFill>
                <a:latin typeface="Roboto" panose="020B0604020202020204" charset="0"/>
              </a:rPr>
              <a:t>With unit leader approval and supervision, using woods tools, spend at least two hours doing one of the following conservation oriented projects:</a:t>
            </a:r>
          </a:p>
          <a:p>
            <a:pPr marL="742950" lvl="1" indent="-285750">
              <a:buFont typeface="+mj-lt"/>
              <a:buAutoNum type="arabicPeriod"/>
            </a:pPr>
            <a:r>
              <a:rPr lang="en-US" dirty="0">
                <a:solidFill>
                  <a:srgbClr val="212121"/>
                </a:solidFill>
                <a:latin typeface="Roboto" panose="020B0604020202020204" charset="0"/>
              </a:rPr>
              <a:t>Clear trails or fire lanes for two hours.</a:t>
            </a:r>
          </a:p>
          <a:p>
            <a:pPr marL="742950" lvl="1" indent="-285750">
              <a:buFont typeface="+mj-lt"/>
              <a:buAutoNum type="arabicPeriod"/>
            </a:pPr>
            <a:r>
              <a:rPr lang="en-US" dirty="0">
                <a:solidFill>
                  <a:srgbClr val="212121"/>
                </a:solidFill>
                <a:latin typeface="Roboto" panose="020B0604020202020204" charset="0"/>
              </a:rPr>
              <a:t>Trim a downed tree, cut into four-foot lengths, and stack; make a brush with branches.</a:t>
            </a:r>
          </a:p>
          <a:p>
            <a:pPr marL="742950" lvl="1" indent="-285750">
              <a:buFont typeface="+mj-lt"/>
              <a:buAutoNum type="arabicPeriod"/>
            </a:pPr>
            <a:r>
              <a:rPr lang="en-US" dirty="0">
                <a:solidFill>
                  <a:srgbClr val="212121"/>
                </a:solidFill>
                <a:latin typeface="Roboto" panose="020B0604020202020204" charset="0"/>
              </a:rPr>
              <a:t>Build a natural retaining wall or irrigation way to aid in a planned conservation effort.</a:t>
            </a:r>
            <a:endParaRPr lang="en-US" b="0" i="0" dirty="0">
              <a:solidFill>
                <a:srgbClr val="212121"/>
              </a:solidFill>
              <a:effectLst/>
              <a:latin typeface="Roboto" panose="020B0604020202020204" charset="0"/>
            </a:endParaRPr>
          </a:p>
        </p:txBody>
      </p:sp>
    </p:spTree>
    <p:extLst>
      <p:ext uri="{BB962C8B-B14F-4D97-AF65-F5344CB8AC3E}">
        <p14:creationId xmlns:p14="http://schemas.microsoft.com/office/powerpoint/2010/main" val="3182777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12908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4228268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8610" y="296694"/>
            <a:ext cx="2844561" cy="523220"/>
          </a:xfrm>
          <a:prstGeom prst="rect">
            <a:avLst/>
          </a:prstGeom>
          <a:noFill/>
        </p:spPr>
        <p:txBody>
          <a:bodyPr wrap="none" rtlCol="0">
            <a:spAutoFit/>
          </a:bodyPr>
          <a:lstStyle/>
          <a:p>
            <a:r>
              <a:rPr lang="en-US" sz="2800" b="1" dirty="0"/>
              <a:t>1</a:t>
            </a:r>
            <a:r>
              <a:rPr lang="en-US" sz="2800" b="1" baseline="30000" dirty="0"/>
              <a:t>st</a:t>
            </a:r>
            <a:r>
              <a:rPr lang="en-US" sz="2800" b="1" dirty="0"/>
              <a:t> Class Eli Gandy</a:t>
            </a:r>
          </a:p>
        </p:txBody>
      </p:sp>
      <p:sp>
        <p:nvSpPr>
          <p:cNvPr id="3" name="TextBox 2"/>
          <p:cNvSpPr txBox="1"/>
          <p:nvPr/>
        </p:nvSpPr>
        <p:spPr>
          <a:xfrm>
            <a:off x="285750" y="819914"/>
            <a:ext cx="7239001" cy="10433625"/>
          </a:xfrm>
          <a:prstGeom prst="rect">
            <a:avLst/>
          </a:prstGeom>
          <a:noFill/>
        </p:spPr>
        <p:txBody>
          <a:bodyPr wrap="square" rtlCol="0">
            <a:spAutoFit/>
          </a:bodyPr>
          <a:lstStyle/>
          <a:p>
            <a:pPr marL="514350" indent="-514350">
              <a:buAutoNum type="arabicParenR"/>
            </a:pPr>
            <a:endParaRPr lang="en-US" sz="2400" b="1" dirty="0"/>
          </a:p>
          <a:p>
            <a:pPr algn="ctr"/>
            <a:r>
              <a:rPr lang="en-US" sz="2400" b="1" dirty="0"/>
              <a:t>Patrol Leader tasks:</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Track Scouts progress and help them promote</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Make plans for rank-up efforts</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Make plans for MBs for Patrol</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Report to Scribe attendance</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Prepare Patrol for next adventure / campout</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	-Who is Grub Master</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	- Tent mates</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	-specialize packing list items: knives, raingear, </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Plan and lead patrol meetings and activities.</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Keep patrol members informed.</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Create a duty roster for each camping trip.</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Help patrol members succeed in their assigned duties</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Represent the patrol at all Patrol Leaders’ Council (PLC) meetings. </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Make sure Assistant Patrol Leader attends any meeting/activity he will not be able to attend.</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Prepares the patrol to take part in all troop activities.</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Develop patrol spirit.</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Work with other troop leaders to make the troop run well.</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Know what patrol members and other leaders can do.</a:t>
            </a:r>
          </a:p>
          <a:p>
            <a:endParaRPr lang="en-US" sz="2400" b="1" dirty="0"/>
          </a:p>
          <a:p>
            <a:pPr marL="514350" indent="-514350">
              <a:buAutoNum type="arabicParenR"/>
            </a:pPr>
            <a:endParaRPr lang="en-US" sz="2000" dirty="0"/>
          </a:p>
          <a:p>
            <a:pPr marL="514350" indent="-514350">
              <a:buAutoNum type="arabicParenR"/>
            </a:pPr>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1357454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19914"/>
            <a:ext cx="7086600" cy="6247864"/>
          </a:xfrm>
          <a:prstGeom prst="rect">
            <a:avLst/>
          </a:prstGeom>
        </p:spPr>
        <p:txBody>
          <a:bodyPr wrap="square">
            <a:spAutoFit/>
          </a:bodyPr>
          <a:lstStyle/>
          <a:p>
            <a:r>
              <a:rPr lang="en-US" sz="1600" dirty="0"/>
              <a:t> Assistant Patrol Leader responsibilities next three months:</a:t>
            </a:r>
          </a:p>
          <a:p>
            <a:pPr marL="514350" indent="-514350">
              <a:lnSpc>
                <a:spcPct val="200000"/>
              </a:lnSpc>
              <a:buFont typeface="+mj-lt"/>
              <a:buAutoNum type="arabicParenR"/>
            </a:pPr>
            <a:r>
              <a:rPr lang="en-US" b="1" dirty="0"/>
              <a:t>Mentor scouts on how to pitch a tent</a:t>
            </a:r>
          </a:p>
          <a:p>
            <a:pPr marL="514350" indent="-514350">
              <a:lnSpc>
                <a:spcPct val="200000"/>
              </a:lnSpc>
              <a:buFont typeface="+mj-lt"/>
              <a:buAutoNum type="arabicParenR"/>
            </a:pPr>
            <a:r>
              <a:rPr lang="en-US" b="1" dirty="0"/>
              <a:t>Teach scouts on packing for camping trip</a:t>
            </a:r>
          </a:p>
          <a:p>
            <a:pPr marL="514350" indent="-514350">
              <a:lnSpc>
                <a:spcPct val="200000"/>
              </a:lnSpc>
              <a:buFont typeface="+mj-lt"/>
              <a:buAutoNum type="arabicParenR"/>
            </a:pPr>
            <a:r>
              <a:rPr lang="en-US" b="1" dirty="0"/>
              <a:t>Mentor Patrol Grub master planning</a:t>
            </a:r>
          </a:p>
          <a:p>
            <a:pPr marL="514350" indent="-514350">
              <a:lnSpc>
                <a:spcPct val="200000"/>
              </a:lnSpc>
              <a:buFont typeface="+mj-lt"/>
              <a:buAutoNum type="arabicParenR"/>
            </a:pPr>
            <a:r>
              <a:rPr lang="en-US" b="1" dirty="0"/>
              <a:t>Teach Patrol </a:t>
            </a:r>
            <a:r>
              <a:rPr lang="en-US" b="1" dirty="0" err="1"/>
              <a:t>Tot’n</a:t>
            </a:r>
            <a:r>
              <a:rPr lang="en-US" b="1" dirty="0"/>
              <a:t> Chit at CHOP campout</a:t>
            </a:r>
          </a:p>
          <a:p>
            <a:pPr marL="514350" indent="-514350">
              <a:buFont typeface="+mj-lt"/>
              <a:buAutoNum type="arabicParenR"/>
            </a:pPr>
            <a:r>
              <a:rPr lang="en-US" b="1" dirty="0"/>
              <a:t>Organize service project where the Patrol can participate</a:t>
            </a:r>
          </a:p>
          <a:p>
            <a:pPr marL="514350" indent="-514350">
              <a:buFont typeface="+mj-lt"/>
              <a:buAutoNum type="arabicParenR"/>
            </a:pPr>
            <a:r>
              <a:rPr lang="en-US" b="1" dirty="0"/>
              <a:t>Plan one Merit Badge event for Patrol: Fireman ship MB</a:t>
            </a:r>
          </a:p>
          <a:p>
            <a:pPr marL="514350" indent="-514350">
              <a:buFont typeface="+mj-lt"/>
              <a:buAutoNum type="arabicParenR"/>
            </a:pPr>
            <a:endParaRPr lang="en-US" b="1" dirty="0"/>
          </a:p>
          <a:p>
            <a:pPr marL="342900" indent="-342900">
              <a:spcAft>
                <a:spcPts val="1800"/>
              </a:spcAft>
              <a:buFont typeface="+mj-lt"/>
              <a:buAutoNum type="arabicParenR"/>
            </a:pPr>
            <a:r>
              <a:rPr lang="en-US" dirty="0">
                <a:latin typeface="Helvetica" charset="0"/>
              </a:rPr>
              <a:t>Honest insight to the Patrol Leader </a:t>
            </a:r>
          </a:p>
          <a:p>
            <a:pPr marL="342900" indent="-342900">
              <a:spcAft>
                <a:spcPts val="1800"/>
              </a:spcAft>
              <a:buFont typeface="+mj-lt"/>
              <a:buAutoNum type="arabicParenR"/>
            </a:pPr>
            <a:r>
              <a:rPr lang="en-US" dirty="0">
                <a:latin typeface="Helvetica" charset="0"/>
              </a:rPr>
              <a:t>Help Scouts earn advancement requirements through First Class.</a:t>
            </a:r>
          </a:p>
          <a:p>
            <a:pPr marL="342900" indent="-342900">
              <a:spcAft>
                <a:spcPts val="1800"/>
              </a:spcAft>
              <a:buFont typeface="+mj-lt"/>
              <a:buAutoNum type="arabicParenR"/>
            </a:pPr>
            <a:r>
              <a:rPr lang="en-US" dirty="0">
                <a:latin typeface="Helvetica" charset="0"/>
              </a:rPr>
              <a:t>Help older Scouts teach skills to new Scouts with the guidance of the Assistant Scoutmaster.</a:t>
            </a:r>
          </a:p>
          <a:p>
            <a:pPr marL="342900" indent="-342900">
              <a:spcAft>
                <a:spcPts val="1800"/>
              </a:spcAft>
              <a:buFont typeface="+mj-lt"/>
              <a:buAutoNum type="arabicParenR"/>
            </a:pPr>
            <a:r>
              <a:rPr lang="en-US" dirty="0">
                <a:latin typeface="Helvetica" charset="0"/>
              </a:rPr>
              <a:t>Teach basic Scout skills.</a:t>
            </a:r>
          </a:p>
          <a:p>
            <a:pPr marL="514350" indent="-514350">
              <a:buAutoNum type="arabicParenR"/>
            </a:pPr>
            <a:endParaRPr lang="en-US" b="1" dirty="0"/>
          </a:p>
        </p:txBody>
      </p:sp>
      <p:sp>
        <p:nvSpPr>
          <p:cNvPr id="3" name="TextBox 2"/>
          <p:cNvSpPr txBox="1"/>
          <p:nvPr/>
        </p:nvSpPr>
        <p:spPr>
          <a:xfrm>
            <a:off x="2088610" y="296694"/>
            <a:ext cx="2844561" cy="523220"/>
          </a:xfrm>
          <a:prstGeom prst="rect">
            <a:avLst/>
          </a:prstGeom>
          <a:noFill/>
        </p:spPr>
        <p:txBody>
          <a:bodyPr wrap="none" rtlCol="0">
            <a:spAutoFit/>
          </a:bodyPr>
          <a:lstStyle/>
          <a:p>
            <a:r>
              <a:rPr lang="en-US" sz="2800" b="1" dirty="0"/>
              <a:t>1</a:t>
            </a:r>
            <a:r>
              <a:rPr lang="en-US" sz="2800" b="1" baseline="30000" dirty="0"/>
              <a:t>st</a:t>
            </a:r>
            <a:r>
              <a:rPr lang="en-US" sz="2800" b="1" dirty="0"/>
              <a:t> Class Eli Gandy</a:t>
            </a:r>
          </a:p>
        </p:txBody>
      </p:sp>
    </p:spTree>
    <p:extLst>
      <p:ext uri="{BB962C8B-B14F-4D97-AF65-F5344CB8AC3E}">
        <p14:creationId xmlns:p14="http://schemas.microsoft.com/office/powerpoint/2010/main" val="1030571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 y="846058"/>
            <a:ext cx="7467600" cy="8309967"/>
          </a:xfrm>
          <a:prstGeom prst="rect">
            <a:avLst/>
          </a:prstGeom>
        </p:spPr>
        <p:txBody>
          <a:bodyPr wrap="square">
            <a:spAutoFit/>
          </a:bodyPr>
          <a:lstStyle/>
          <a:p>
            <a:pPr fontAlgn="base"/>
            <a:r>
              <a:rPr lang="en-US" sz="1400" dirty="0">
                <a:solidFill>
                  <a:srgbClr val="000000"/>
                </a:solidFill>
                <a:latin typeface="Open Sans"/>
              </a:rPr>
              <a:t>Scouting offers many opportunities for you to lead. The longer you’re in the program, the more others will look to you to step up. But how do you become a good, responsible leader who commands respect from Scouts and adults alike? </a:t>
            </a:r>
          </a:p>
          <a:p>
            <a:pPr fontAlgn="base"/>
            <a:endParaRPr lang="en-US" sz="1400" dirty="0">
              <a:solidFill>
                <a:srgbClr val="000000"/>
              </a:solidFill>
              <a:latin typeface="Open Sans"/>
            </a:endParaRPr>
          </a:p>
          <a:p>
            <a:pPr fontAlgn="base"/>
            <a:r>
              <a:rPr lang="en-US" sz="1400" dirty="0">
                <a:solidFill>
                  <a:srgbClr val="000000"/>
                </a:solidFill>
                <a:latin typeface="Open Sans"/>
              </a:rPr>
              <a:t>Here are a few tips:</a:t>
            </a:r>
          </a:p>
          <a:p>
            <a:pPr fontAlgn="base"/>
            <a:endParaRPr lang="en-US" sz="1400" dirty="0">
              <a:solidFill>
                <a:srgbClr val="000000"/>
              </a:solidFill>
              <a:latin typeface="Open Sans"/>
            </a:endParaRPr>
          </a:p>
          <a:p>
            <a:pPr fontAlgn="base"/>
            <a:r>
              <a:rPr lang="en-US" sz="1400" b="1" dirty="0">
                <a:solidFill>
                  <a:srgbClr val="FF0000"/>
                </a:solidFill>
                <a:latin typeface="Open Sans"/>
              </a:rPr>
              <a:t>• </a:t>
            </a:r>
            <a:r>
              <a:rPr lang="en-US" sz="1400" b="1" dirty="0">
                <a:solidFill>
                  <a:srgbClr val="FF0000"/>
                </a:solidFill>
                <a:latin typeface="inherit"/>
              </a:rPr>
              <a:t>Keep your word</a:t>
            </a:r>
            <a:r>
              <a:rPr lang="en-US" sz="1400" b="1" dirty="0">
                <a:solidFill>
                  <a:srgbClr val="000000"/>
                </a:solidFill>
                <a:latin typeface="inherit"/>
              </a:rPr>
              <a:t>.</a:t>
            </a:r>
            <a:r>
              <a:rPr lang="en-US" sz="1400" dirty="0">
                <a:solidFill>
                  <a:srgbClr val="000000"/>
                </a:solidFill>
                <a:latin typeface="Open Sans"/>
              </a:rPr>
              <a:t> If you say you’ll do something, do it. If you don’t know if you’ll be able to keep a promise, don’t make a promise. Your words won’t mean much when you don’t follow through consistently with your actions.</a:t>
            </a:r>
          </a:p>
          <a:p>
            <a:pPr fontAlgn="base"/>
            <a:endParaRPr lang="en-US" sz="1400" dirty="0">
              <a:solidFill>
                <a:srgbClr val="000000"/>
              </a:solidFill>
              <a:latin typeface="Open Sans"/>
            </a:endParaRPr>
          </a:p>
          <a:p>
            <a:pPr fontAlgn="base"/>
            <a:r>
              <a:rPr lang="en-US" sz="1400" dirty="0">
                <a:solidFill>
                  <a:srgbClr val="000000"/>
                </a:solidFill>
                <a:latin typeface="Open Sans"/>
              </a:rPr>
              <a:t>• </a:t>
            </a:r>
            <a:r>
              <a:rPr lang="en-US" sz="1400" b="1" dirty="0">
                <a:solidFill>
                  <a:srgbClr val="FF0000"/>
                </a:solidFill>
                <a:latin typeface="inherit"/>
              </a:rPr>
              <a:t>Communicate and delegate</a:t>
            </a:r>
            <a:r>
              <a:rPr lang="en-US" sz="1400" b="1" dirty="0">
                <a:solidFill>
                  <a:srgbClr val="000000"/>
                </a:solidFill>
                <a:latin typeface="inherit"/>
              </a:rPr>
              <a:t>.</a:t>
            </a:r>
            <a:r>
              <a:rPr lang="en-US" sz="1400" dirty="0">
                <a:solidFill>
                  <a:srgbClr val="000000"/>
                </a:solidFill>
                <a:latin typeface="Open Sans"/>
              </a:rPr>
              <a:t> Treat your troop as your team, not as your subordinates. Share your plans or challenging situations with them rather than keeping it all to yourself. Someone else could have a good idea for how to tackle a problem. Assign tasks to take pressure off yourself and to empower your team.</a:t>
            </a:r>
          </a:p>
          <a:p>
            <a:pPr fontAlgn="base"/>
            <a:endParaRPr lang="en-US" sz="1400" dirty="0">
              <a:solidFill>
                <a:srgbClr val="000000"/>
              </a:solidFill>
              <a:latin typeface="Open Sans"/>
            </a:endParaRPr>
          </a:p>
          <a:p>
            <a:pPr fontAlgn="base"/>
            <a:r>
              <a:rPr lang="en-US" sz="1400" dirty="0">
                <a:solidFill>
                  <a:srgbClr val="000000"/>
                </a:solidFill>
                <a:latin typeface="Open Sans"/>
              </a:rPr>
              <a:t>• </a:t>
            </a:r>
            <a:r>
              <a:rPr lang="en-US" sz="1400" b="1" dirty="0">
                <a:solidFill>
                  <a:srgbClr val="FF0000"/>
                </a:solidFill>
                <a:latin typeface="inherit"/>
              </a:rPr>
              <a:t>Be fair</a:t>
            </a:r>
            <a:r>
              <a:rPr lang="en-US" sz="1400" b="1" dirty="0">
                <a:solidFill>
                  <a:srgbClr val="000000"/>
                </a:solidFill>
                <a:latin typeface="inherit"/>
              </a:rPr>
              <a:t>.</a:t>
            </a:r>
            <a:r>
              <a:rPr lang="en-US" sz="1400" dirty="0">
                <a:solidFill>
                  <a:srgbClr val="000000"/>
                </a:solidFill>
                <a:latin typeface="Open Sans"/>
              </a:rPr>
              <a:t> You might want to rely on your friends, but showing favorites can create resentment. Be empathetic and treat everyone the way you’d want to be treated.</a:t>
            </a:r>
          </a:p>
          <a:p>
            <a:pPr fontAlgn="base"/>
            <a:endParaRPr lang="en-US" sz="1400" dirty="0">
              <a:solidFill>
                <a:srgbClr val="000000"/>
              </a:solidFill>
              <a:latin typeface="Open Sans"/>
            </a:endParaRPr>
          </a:p>
          <a:p>
            <a:pPr fontAlgn="base"/>
            <a:r>
              <a:rPr lang="en-US" sz="1400" u="sng" dirty="0">
                <a:solidFill>
                  <a:srgbClr val="FF0000"/>
                </a:solidFill>
                <a:latin typeface="Open Sans"/>
              </a:rPr>
              <a:t>• </a:t>
            </a:r>
            <a:r>
              <a:rPr lang="en-US" sz="1400" b="1" u="sng" dirty="0">
                <a:solidFill>
                  <a:srgbClr val="FF0000"/>
                </a:solidFill>
                <a:latin typeface="inherit"/>
              </a:rPr>
              <a:t>Give praise and encouragement</a:t>
            </a:r>
            <a:r>
              <a:rPr lang="en-US" sz="1400" b="1" dirty="0">
                <a:solidFill>
                  <a:srgbClr val="000000"/>
                </a:solidFill>
                <a:latin typeface="inherit"/>
              </a:rPr>
              <a:t>.</a:t>
            </a:r>
            <a:r>
              <a:rPr lang="en-US" sz="1400" dirty="0">
                <a:solidFill>
                  <a:srgbClr val="000000"/>
                </a:solidFill>
                <a:latin typeface="Open Sans"/>
              </a:rPr>
              <a:t> Let your troop know you value their help and effort. Simply saying “good job” can go a long way.</a:t>
            </a:r>
          </a:p>
          <a:p>
            <a:pPr fontAlgn="base"/>
            <a:endParaRPr lang="en-US" sz="1400" dirty="0">
              <a:solidFill>
                <a:srgbClr val="000000"/>
              </a:solidFill>
              <a:latin typeface="Open Sans"/>
            </a:endParaRPr>
          </a:p>
          <a:p>
            <a:pPr fontAlgn="base"/>
            <a:r>
              <a:rPr lang="en-US" sz="1400" dirty="0">
                <a:solidFill>
                  <a:srgbClr val="000000"/>
                </a:solidFill>
                <a:latin typeface="Open Sans"/>
              </a:rPr>
              <a:t>• </a:t>
            </a:r>
            <a:r>
              <a:rPr lang="en-US" sz="1400" b="1" dirty="0">
                <a:solidFill>
                  <a:srgbClr val="FF0000"/>
                </a:solidFill>
                <a:latin typeface="inherit"/>
              </a:rPr>
              <a:t>Ask for help</a:t>
            </a:r>
            <a:r>
              <a:rPr lang="en-US" sz="1400" b="1" dirty="0">
                <a:solidFill>
                  <a:srgbClr val="000000"/>
                </a:solidFill>
                <a:latin typeface="inherit"/>
              </a:rPr>
              <a:t>.</a:t>
            </a:r>
            <a:r>
              <a:rPr lang="en-US" sz="1400" dirty="0">
                <a:solidFill>
                  <a:srgbClr val="000000"/>
                </a:solidFill>
                <a:latin typeface="Open Sans"/>
              </a:rPr>
              <a:t> You don’t have to do everything yourself. Adult leaders can provide guidance; fellow Scouts can provide support. You’re not a failure if you fail. It’s all part of growing as a leader.</a:t>
            </a:r>
          </a:p>
          <a:p>
            <a:pPr fontAlgn="base"/>
            <a:r>
              <a:rPr lang="en-US" sz="1400" dirty="0">
                <a:solidFill>
                  <a:srgbClr val="000000"/>
                </a:solidFill>
                <a:latin typeface="Open Sans"/>
              </a:rPr>
              <a:t>Every job contributes to a vibrant, effective troop.  </a:t>
            </a:r>
            <a:r>
              <a:rPr lang="en-US" sz="1400" dirty="0">
                <a:latin typeface="Helvetica" charset="0"/>
              </a:rPr>
              <a:t>Don't be embarrassed to ask for help. You have many resources at your disposal. When confronted with a situation you don't know how to handle, ask someone with more experience for some advice and direction. </a:t>
            </a:r>
          </a:p>
          <a:p>
            <a:pPr fontAlgn="base"/>
            <a:endParaRPr lang="en-US" sz="1400" dirty="0">
              <a:latin typeface="Helvetica" charset="0"/>
            </a:endParaRPr>
          </a:p>
          <a:p>
            <a:pPr>
              <a:spcAft>
                <a:spcPts val="1800"/>
              </a:spcAft>
            </a:pPr>
            <a:r>
              <a:rPr lang="en-US" sz="1400" b="1" u="sng" dirty="0">
                <a:solidFill>
                  <a:srgbClr val="FF0000"/>
                </a:solidFill>
                <a:latin typeface="Helvetica" charset="0"/>
              </a:rPr>
              <a:t>Criticize in Private</a:t>
            </a:r>
            <a:r>
              <a:rPr lang="en-US" sz="1400" dirty="0">
                <a:latin typeface="Helvetica" charset="0"/>
              </a:rPr>
              <a:t>. There will be times when you must provide a Scout with critical feedback. Pull the Scout aside and quietly explain what could be done better. Add suggestion on how it should be done correctly.</a:t>
            </a:r>
          </a:p>
          <a:p>
            <a:pPr>
              <a:spcAft>
                <a:spcPts val="1800"/>
              </a:spcAft>
            </a:pPr>
            <a:r>
              <a:rPr lang="en-US" sz="1400" b="1" u="sng" dirty="0">
                <a:solidFill>
                  <a:srgbClr val="FF0000"/>
                </a:solidFill>
                <a:latin typeface="Helvetica" charset="0"/>
              </a:rPr>
              <a:t>Accept Criticism as a Gift</a:t>
            </a:r>
            <a:r>
              <a:rPr lang="en-US" sz="1400" dirty="0">
                <a:latin typeface="Helvetica" charset="0"/>
              </a:rPr>
              <a:t>. Criticism, when offered and received properly, can give you ideas for performing your role better. Being open to suggestions and adopting those that will benefit your troop are signs of a good leader.</a:t>
            </a:r>
          </a:p>
          <a:p>
            <a:pPr>
              <a:spcAft>
                <a:spcPts val="1800"/>
              </a:spcAft>
            </a:pPr>
            <a:r>
              <a:rPr lang="en-US" sz="1400" b="1" u="sng" dirty="0">
                <a:solidFill>
                  <a:srgbClr val="FF0000"/>
                </a:solidFill>
                <a:latin typeface="Helvetica" charset="0"/>
              </a:rPr>
              <a:t>Have Fun</a:t>
            </a:r>
            <a:r>
              <a:rPr lang="en-US" sz="1400" dirty="0">
                <a:latin typeface="Helvetica" charset="0"/>
              </a:rPr>
              <a:t>. Most of all, have fun learning to be a leader. Your joy and enthusiasm will spread to other Scouts and will help energize the activities of the troop</a:t>
            </a:r>
            <a:endParaRPr lang="en-US" sz="1400" b="0" i="0" dirty="0">
              <a:solidFill>
                <a:srgbClr val="000000"/>
              </a:solidFill>
              <a:effectLst/>
              <a:latin typeface="Open Sans"/>
            </a:endParaRPr>
          </a:p>
        </p:txBody>
      </p:sp>
      <p:sp>
        <p:nvSpPr>
          <p:cNvPr id="3" name="Rectangle 2"/>
          <p:cNvSpPr/>
          <p:nvPr/>
        </p:nvSpPr>
        <p:spPr>
          <a:xfrm>
            <a:off x="2998559" y="400526"/>
            <a:ext cx="1950214" cy="369332"/>
          </a:xfrm>
          <a:prstGeom prst="rect">
            <a:avLst/>
          </a:prstGeom>
        </p:spPr>
        <p:txBody>
          <a:bodyPr wrap="none">
            <a:spAutoFit/>
          </a:bodyPr>
          <a:lstStyle/>
          <a:p>
            <a:r>
              <a:rPr lang="en-US" b="1" u="sng" dirty="0">
                <a:solidFill>
                  <a:srgbClr val="FF0000"/>
                </a:solidFill>
                <a:latin typeface="Helvetica" charset="0"/>
              </a:rPr>
              <a:t>Leadership Tips</a:t>
            </a:r>
            <a:endParaRPr lang="en-US" b="1" u="sng" dirty="0">
              <a:solidFill>
                <a:srgbClr val="FF0000"/>
              </a:solidFill>
            </a:endParaRPr>
          </a:p>
        </p:txBody>
      </p:sp>
    </p:spTree>
    <p:extLst>
      <p:ext uri="{BB962C8B-B14F-4D97-AF65-F5344CB8AC3E}">
        <p14:creationId xmlns:p14="http://schemas.microsoft.com/office/powerpoint/2010/main" val="368051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66863" y="274638"/>
            <a:ext cx="7043737" cy="1143000"/>
          </a:xfrm>
          <a:prstGeom prst="rect">
            <a:avLst/>
          </a:prstGeom>
        </p:spPr>
        <p:txBody>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a:latin typeface="Helvetica" charset="0"/>
              </a:rPr>
              <a:t>Servant Leadership</a:t>
            </a:r>
            <a:endParaRPr lang="en-US" dirty="0">
              <a:latin typeface="Helvetica" charset="0"/>
            </a:endParaRPr>
          </a:p>
        </p:txBody>
      </p:sp>
      <p:sp>
        <p:nvSpPr>
          <p:cNvPr id="3" name="Content Placeholder 2"/>
          <p:cNvSpPr txBox="1">
            <a:spLocks/>
          </p:cNvSpPr>
          <p:nvPr/>
        </p:nvSpPr>
        <p:spPr>
          <a:xfrm>
            <a:off x="457200" y="1600200"/>
            <a:ext cx="822960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a:latin typeface="Helvetica" charset="0"/>
              </a:rPr>
              <a:t>Choosing to Lead</a:t>
            </a:r>
          </a:p>
          <a:p>
            <a:pPr>
              <a:spcBef>
                <a:spcPts val="0"/>
              </a:spcBef>
              <a:spcAft>
                <a:spcPts val="1800"/>
              </a:spcAft>
            </a:pPr>
            <a:r>
              <a:rPr lang="en-US">
                <a:latin typeface="Helvetica" charset="0"/>
              </a:rPr>
              <a:t>Give rather than receive</a:t>
            </a:r>
          </a:p>
          <a:p>
            <a:pPr>
              <a:spcBef>
                <a:spcPts val="0"/>
              </a:spcBef>
              <a:spcAft>
                <a:spcPts val="1800"/>
              </a:spcAft>
            </a:pPr>
            <a:r>
              <a:rPr lang="en-US">
                <a:latin typeface="Helvetica" charset="0"/>
              </a:rPr>
              <a:t>Make a difference</a:t>
            </a:r>
          </a:p>
          <a:p>
            <a:pPr>
              <a:spcBef>
                <a:spcPts val="0"/>
              </a:spcBef>
              <a:spcAft>
                <a:spcPts val="1800"/>
              </a:spcAft>
            </a:pPr>
            <a:r>
              <a:rPr lang="en-US">
                <a:latin typeface="Helvetica" charset="0"/>
              </a:rPr>
              <a:t>Help others to succeed</a:t>
            </a:r>
          </a:p>
          <a:p>
            <a:pPr>
              <a:spcBef>
                <a:spcPts val="0"/>
              </a:spcBef>
              <a:spcAft>
                <a:spcPts val="1800"/>
              </a:spcAft>
            </a:pPr>
            <a:r>
              <a:rPr lang="en-US">
                <a:latin typeface="Helvetica" charset="0"/>
              </a:rPr>
              <a:t>Make the group successful</a:t>
            </a:r>
          </a:p>
          <a:p>
            <a:pPr>
              <a:spcBef>
                <a:spcPts val="0"/>
              </a:spcBef>
              <a:spcAft>
                <a:spcPts val="1800"/>
              </a:spcAft>
            </a:pPr>
            <a:r>
              <a:rPr lang="en-US">
                <a:latin typeface="Helvetica" charset="0"/>
              </a:rPr>
              <a:t>Respect for others…dignity</a:t>
            </a:r>
            <a:endParaRPr lang="en-US" dirty="0">
              <a:latin typeface="Helvetica" charset="0"/>
            </a:endParaRPr>
          </a:p>
        </p:txBody>
      </p:sp>
      <p:sp>
        <p:nvSpPr>
          <p:cNvPr id="4" name="Title 1"/>
          <p:cNvSpPr txBox="1">
            <a:spLocks/>
          </p:cNvSpPr>
          <p:nvPr/>
        </p:nvSpPr>
        <p:spPr>
          <a:xfrm>
            <a:off x="1357313" y="5262563"/>
            <a:ext cx="7043737" cy="1143000"/>
          </a:xfrm>
          <a:prstGeom prst="rect">
            <a:avLst/>
          </a:prstGeom>
        </p:spPr>
        <p:txBody>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a:latin typeface="Helvetica" charset="0"/>
              </a:rPr>
              <a:t>Other Leadership Styles</a:t>
            </a:r>
            <a:endParaRPr lang="en-US" dirty="0">
              <a:latin typeface="Helvetica" charset="0"/>
            </a:endParaRPr>
          </a:p>
        </p:txBody>
      </p:sp>
      <p:sp>
        <p:nvSpPr>
          <p:cNvPr id="5" name="Content Placeholder 2"/>
          <p:cNvSpPr txBox="1">
            <a:spLocks/>
          </p:cNvSpPr>
          <p:nvPr/>
        </p:nvSpPr>
        <p:spPr>
          <a:xfrm>
            <a:off x="247650" y="6588125"/>
            <a:ext cx="822960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a:latin typeface="Helvetica" charset="0"/>
              </a:rPr>
              <a:t>Doing It All Yourself</a:t>
            </a:r>
          </a:p>
          <a:p>
            <a:pPr>
              <a:spcBef>
                <a:spcPts val="0"/>
              </a:spcBef>
              <a:spcAft>
                <a:spcPts val="1800"/>
              </a:spcAft>
            </a:pPr>
            <a:r>
              <a:rPr lang="en-US">
                <a:latin typeface="Helvetica" charset="0"/>
              </a:rPr>
              <a:t>Controlling</a:t>
            </a:r>
          </a:p>
          <a:p>
            <a:pPr>
              <a:spcBef>
                <a:spcPts val="0"/>
              </a:spcBef>
              <a:spcAft>
                <a:spcPts val="1800"/>
              </a:spcAft>
            </a:pPr>
            <a:r>
              <a:rPr lang="en-US">
                <a:latin typeface="Helvetica" charset="0"/>
              </a:rPr>
              <a:t>Intimidation</a:t>
            </a:r>
          </a:p>
          <a:p>
            <a:pPr>
              <a:spcBef>
                <a:spcPts val="0"/>
              </a:spcBef>
              <a:spcAft>
                <a:spcPts val="1800"/>
              </a:spcAft>
            </a:pPr>
            <a:r>
              <a:rPr lang="en-US">
                <a:latin typeface="Helvetica" charset="0"/>
              </a:rPr>
              <a:t>Wanting Everyone to Like You</a:t>
            </a:r>
            <a:endParaRPr lang="en-US" dirty="0">
              <a:latin typeface="Helvetica" charset="0"/>
            </a:endParaRPr>
          </a:p>
        </p:txBody>
      </p:sp>
    </p:spTree>
    <p:extLst>
      <p:ext uri="{BB962C8B-B14F-4D97-AF65-F5344CB8AC3E}">
        <p14:creationId xmlns:p14="http://schemas.microsoft.com/office/powerpoint/2010/main" val="4074583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47813" y="636588"/>
            <a:ext cx="7043737" cy="1143000"/>
          </a:xfrm>
          <a:prstGeom prst="rect">
            <a:avLst/>
          </a:prstGeom>
        </p:spPr>
        <p:txBody>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dirty="0">
                <a:latin typeface="Helvetica" charset="0"/>
              </a:rPr>
              <a:t>The Servant Leader</a:t>
            </a:r>
          </a:p>
        </p:txBody>
      </p:sp>
      <p:sp>
        <p:nvSpPr>
          <p:cNvPr id="3" name="Content Placeholder 2"/>
          <p:cNvSpPr txBox="1">
            <a:spLocks/>
          </p:cNvSpPr>
          <p:nvPr/>
        </p:nvSpPr>
        <p:spPr>
          <a:xfrm>
            <a:off x="457200" y="1600200"/>
            <a:ext cx="695325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sz="2000" b="1" dirty="0">
                <a:solidFill>
                  <a:srgbClr val="FF0000"/>
                </a:solidFill>
                <a:latin typeface="Helvetica" charset="0"/>
              </a:rPr>
              <a:t>Boss vs Team Member</a:t>
            </a:r>
          </a:p>
          <a:p>
            <a:pPr>
              <a:spcBef>
                <a:spcPts val="0"/>
              </a:spcBef>
              <a:spcAft>
                <a:spcPts val="1800"/>
              </a:spcAft>
            </a:pPr>
            <a:r>
              <a:rPr lang="en-US" sz="2000" dirty="0">
                <a:latin typeface="Helvetica" charset="0"/>
              </a:rPr>
              <a:t>When a leader recognizes that he is responsible to the team (and not the other way around) and acts accordingly, he becomes a “servant leader.” </a:t>
            </a:r>
          </a:p>
          <a:p>
            <a:pPr>
              <a:spcBef>
                <a:spcPts val="0"/>
              </a:spcBef>
              <a:spcAft>
                <a:spcPts val="1800"/>
              </a:spcAft>
            </a:pPr>
            <a:r>
              <a:rPr lang="en-US" sz="2000" dirty="0">
                <a:latin typeface="Helvetica" charset="0"/>
              </a:rPr>
              <a:t>Enable the success of those led, remove barriers for them to the best of the leader’s ability, and create an environment for the team to succeed.</a:t>
            </a:r>
          </a:p>
          <a:p>
            <a:pPr>
              <a:spcBef>
                <a:spcPts val="0"/>
              </a:spcBef>
              <a:spcAft>
                <a:spcPts val="1800"/>
              </a:spcAft>
            </a:pPr>
            <a:r>
              <a:rPr lang="en-US" sz="2000" dirty="0">
                <a:latin typeface="Helvetica" charset="0"/>
              </a:rPr>
              <a:t>Leaders need to lead— to set direction and lead team members in that direction. </a:t>
            </a:r>
          </a:p>
          <a:p>
            <a:pPr>
              <a:spcBef>
                <a:spcPts val="0"/>
              </a:spcBef>
              <a:spcAft>
                <a:spcPts val="1800"/>
              </a:spcAft>
            </a:pPr>
            <a:endParaRPr lang="en-US" sz="2000" dirty="0">
              <a:latin typeface="Helvetica" charset="0"/>
            </a:endParaRPr>
          </a:p>
        </p:txBody>
      </p:sp>
      <p:sp>
        <p:nvSpPr>
          <p:cNvPr id="4" name="Content Placeholder 2"/>
          <p:cNvSpPr txBox="1">
            <a:spLocks/>
          </p:cNvSpPr>
          <p:nvPr/>
        </p:nvSpPr>
        <p:spPr>
          <a:xfrm>
            <a:off x="609600" y="5448300"/>
            <a:ext cx="695325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sz="2000">
                <a:latin typeface="Helvetica" charset="0"/>
              </a:rPr>
              <a:t>Need to listen and know when the time for discussion is over.</a:t>
            </a:r>
          </a:p>
          <a:p>
            <a:pPr>
              <a:spcBef>
                <a:spcPts val="0"/>
              </a:spcBef>
              <a:spcAft>
                <a:spcPts val="1800"/>
              </a:spcAft>
            </a:pPr>
            <a:r>
              <a:rPr lang="en-US" sz="2000">
                <a:latin typeface="Helvetica" charset="0"/>
              </a:rPr>
              <a:t>Achieve consensus and know when to preserve things that are good without foundering in a constant storm of question and reinvention.</a:t>
            </a:r>
          </a:p>
          <a:p>
            <a:pPr>
              <a:spcBef>
                <a:spcPts val="0"/>
              </a:spcBef>
              <a:spcAft>
                <a:spcPts val="1800"/>
              </a:spcAft>
            </a:pPr>
            <a:r>
              <a:rPr lang="en-US" sz="2000">
                <a:latin typeface="Helvetica" charset="0"/>
              </a:rPr>
              <a:t>Set/maintain standards and know when to reject what does not maintain those standards or the team vision.</a:t>
            </a:r>
          </a:p>
          <a:p>
            <a:pPr>
              <a:spcBef>
                <a:spcPts val="0"/>
              </a:spcBef>
              <a:spcAft>
                <a:spcPts val="1800"/>
              </a:spcAft>
            </a:pPr>
            <a:r>
              <a:rPr lang="en-US" sz="2000">
                <a:latin typeface="Helvetica" charset="0"/>
              </a:rPr>
              <a:t>Serve their customers and know how to make a difference with the team. Please think about how you can be a servant leader in your current role in the troop.</a:t>
            </a:r>
            <a:endParaRPr lang="en-US" sz="2000" dirty="0">
              <a:latin typeface="Helvetica" charset="0"/>
            </a:endParaRPr>
          </a:p>
        </p:txBody>
      </p:sp>
    </p:spTree>
    <p:extLst>
      <p:ext uri="{BB962C8B-B14F-4D97-AF65-F5344CB8AC3E}">
        <p14:creationId xmlns:p14="http://schemas.microsoft.com/office/powerpoint/2010/main" val="3786934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90550" y="2064904"/>
            <a:ext cx="6648450" cy="750974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A0A0A"/>
                </a:solidFill>
                <a:effectLst/>
                <a:latin typeface="Google Sans"/>
              </a:rPr>
              <a:t>Key Details for the Scouts BSA World Conservation Award:</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Requirements:</a:t>
            </a:r>
            <a:r>
              <a:rPr kumimoji="0" lang="en-US" altLang="en-US" sz="2400" b="0" i="0" u="none" strike="noStrike" cap="none" normalizeH="0" baseline="0" dirty="0">
                <a:ln>
                  <a:noFill/>
                </a:ln>
                <a:solidFill>
                  <a:srgbClr val="0A0A0A"/>
                </a:solidFill>
                <a:effectLst/>
                <a:latin typeface="Google Sans"/>
              </a:rPr>
              <a:t> Scouts must earn three specific merit badges: </a:t>
            </a:r>
            <a:r>
              <a:rPr kumimoji="0" lang="en-US" altLang="en-US" sz="2400" b="1" i="0" u="sng" strike="noStrike" cap="none" normalizeH="0" baseline="0" dirty="0">
                <a:ln>
                  <a:noFill/>
                </a:ln>
                <a:solidFill>
                  <a:srgbClr val="FF0000"/>
                </a:solidFill>
                <a:effectLst/>
                <a:latin typeface="Google Sans"/>
              </a:rPr>
              <a:t>Environmental Science, Citizenship in the World, and either Soil and Water Conservation or Fish and Wildlife Management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Project:</a:t>
            </a:r>
            <a:r>
              <a:rPr kumimoji="0" lang="en-US" altLang="en-US" sz="2400" b="0" i="0" u="none" strike="noStrike" cap="none" normalizeH="0" baseline="0" dirty="0">
                <a:ln>
                  <a:noFill/>
                </a:ln>
                <a:solidFill>
                  <a:srgbClr val="0A0A0A"/>
                </a:solidFill>
                <a:effectLst/>
                <a:latin typeface="Google Sans"/>
              </a:rPr>
              <a:t> A conservation project totaling at least three hours must be completed, which addresses a conservation need common to more than one country.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Application:</a:t>
            </a:r>
            <a:r>
              <a:rPr kumimoji="0" lang="en-US" altLang="en-US" sz="2400" b="0" i="0" u="none" strike="noStrike" cap="none" normalizeH="0" baseline="0" dirty="0">
                <a:ln>
                  <a:noFill/>
                </a:ln>
                <a:solidFill>
                  <a:srgbClr val="0A0A0A"/>
                </a:solidFill>
                <a:effectLst/>
                <a:latin typeface="Google Sans"/>
              </a:rPr>
              <a:t> The application must be submitted to the local council service center to purchase the patch, which is worn on the right pocket as a temporary insignia.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Purpose:</a:t>
            </a:r>
            <a:r>
              <a:rPr kumimoji="0" lang="en-US" altLang="en-US" sz="2400" b="0" i="0" u="none" strike="noStrike" cap="none" normalizeH="0" baseline="0" dirty="0">
                <a:ln>
                  <a:noFill/>
                </a:ln>
                <a:solidFill>
                  <a:srgbClr val="0A0A0A"/>
                </a:solidFill>
                <a:effectLst/>
                <a:latin typeface="Google Sans"/>
              </a:rPr>
              <a:t> To encourage Scouts to "think globally, act locally" and understand environmental interdependence.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pic>
        <p:nvPicPr>
          <p:cNvPr id="3" name="Picture 2"/>
          <p:cNvPicPr>
            <a:picLocks noChangeAspect="1"/>
          </p:cNvPicPr>
          <p:nvPr/>
        </p:nvPicPr>
        <p:blipFill rotWithShape="1">
          <a:blip r:embed="rId2"/>
          <a:srcRect l="53158" t="14286" r="36007" b="66220"/>
          <a:stretch/>
        </p:blipFill>
        <p:spPr>
          <a:xfrm>
            <a:off x="3209925" y="440871"/>
            <a:ext cx="1409700" cy="1426029"/>
          </a:xfrm>
          <a:prstGeom prst="rect">
            <a:avLst/>
          </a:prstGeom>
        </p:spPr>
      </p:pic>
    </p:spTree>
    <p:extLst>
      <p:ext uri="{BB962C8B-B14F-4D97-AF65-F5344CB8AC3E}">
        <p14:creationId xmlns:p14="http://schemas.microsoft.com/office/powerpoint/2010/main" val="184561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27875632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54D0587-3A7B-0FFB-AC00-7A9297C977C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BA6EE8C-8E31-A470-7B86-1FFBD047ED3E}"/>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77BB64FB-AF0B-7513-2DD5-F9958C48A5A4}"/>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A309F15A-C846-A6CE-7A7D-06087D851520}"/>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D4296105-3130-D8E2-769F-573E5A8575BC}"/>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29147025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E67A1-BCFE-62B2-D562-83B653137C7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3B9FE21-7948-1B42-923A-043146A3C1A9}"/>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938A46C9-4F7F-792E-21FA-3C7934CDE5EC}"/>
              </a:ext>
            </a:extLst>
          </p:cNvPr>
          <p:cNvPicPr>
            <a:picLocks noChangeAspect="1"/>
          </p:cNvPicPr>
          <p:nvPr/>
        </p:nvPicPr>
        <p:blipFill>
          <a:blip r:embed="rId2"/>
          <a:srcRect l="16523" t="12310" r="66582" b="16828"/>
          <a:stretch/>
        </p:blipFill>
        <p:spPr>
          <a:xfrm>
            <a:off x="278296" y="357809"/>
            <a:ext cx="7248940" cy="8551060"/>
          </a:xfrm>
          <a:prstGeom prst="rect">
            <a:avLst/>
          </a:prstGeom>
        </p:spPr>
      </p:pic>
      <p:sp>
        <p:nvSpPr>
          <p:cNvPr id="6" name="TextBox 5">
            <a:extLst>
              <a:ext uri="{FF2B5EF4-FFF2-40B4-BE49-F238E27FC236}">
                <a16:creationId xmlns:a16="http://schemas.microsoft.com/office/drawing/2014/main" id="{7569B97E-D409-1625-D082-AAA6226F3D8B}"/>
              </a:ext>
            </a:extLst>
          </p:cNvPr>
          <p:cNvSpPr txBox="1"/>
          <p:nvPr/>
        </p:nvSpPr>
        <p:spPr>
          <a:xfrm>
            <a:off x="454102" y="2547257"/>
            <a:ext cx="1493935" cy="338554"/>
          </a:xfrm>
          <a:prstGeom prst="rect">
            <a:avLst/>
          </a:prstGeom>
          <a:noFill/>
        </p:spPr>
        <p:txBody>
          <a:bodyPr wrap="none" rtlCol="0">
            <a:spAutoFit/>
          </a:bodyPr>
          <a:lstStyle/>
          <a:p>
            <a:r>
              <a:rPr lang="en-US" sz="1600" b="1" dirty="0"/>
              <a:t>Noah Sanders</a:t>
            </a:r>
          </a:p>
        </p:txBody>
      </p:sp>
      <p:sp>
        <p:nvSpPr>
          <p:cNvPr id="7" name="TextBox 6">
            <a:extLst>
              <a:ext uri="{FF2B5EF4-FFF2-40B4-BE49-F238E27FC236}">
                <a16:creationId xmlns:a16="http://schemas.microsoft.com/office/drawing/2014/main" id="{4EF98B6A-265B-F5B5-0ED0-9F3C307D6CF2}"/>
              </a:ext>
            </a:extLst>
          </p:cNvPr>
          <p:cNvSpPr txBox="1"/>
          <p:nvPr/>
        </p:nvSpPr>
        <p:spPr>
          <a:xfrm>
            <a:off x="454102" y="2961305"/>
            <a:ext cx="1512337" cy="338554"/>
          </a:xfrm>
          <a:prstGeom prst="rect">
            <a:avLst/>
          </a:prstGeom>
          <a:noFill/>
        </p:spPr>
        <p:txBody>
          <a:bodyPr wrap="none" rtlCol="0">
            <a:spAutoFit/>
          </a:bodyPr>
          <a:lstStyle/>
          <a:p>
            <a:r>
              <a:rPr lang="en-US" sz="1600" b="1" dirty="0"/>
              <a:t>Avier Mercado</a:t>
            </a:r>
          </a:p>
        </p:txBody>
      </p:sp>
      <p:sp>
        <p:nvSpPr>
          <p:cNvPr id="8" name="TextBox 7">
            <a:extLst>
              <a:ext uri="{FF2B5EF4-FFF2-40B4-BE49-F238E27FC236}">
                <a16:creationId xmlns:a16="http://schemas.microsoft.com/office/drawing/2014/main" id="{4CD4DB02-B283-8D5C-DA53-12D82A76A043}"/>
              </a:ext>
            </a:extLst>
          </p:cNvPr>
          <p:cNvSpPr txBox="1"/>
          <p:nvPr/>
        </p:nvSpPr>
        <p:spPr>
          <a:xfrm>
            <a:off x="454102" y="3560019"/>
            <a:ext cx="1687321" cy="338554"/>
          </a:xfrm>
          <a:prstGeom prst="rect">
            <a:avLst/>
          </a:prstGeom>
          <a:noFill/>
        </p:spPr>
        <p:txBody>
          <a:bodyPr wrap="none" rtlCol="0">
            <a:spAutoFit/>
          </a:bodyPr>
          <a:lstStyle/>
          <a:p>
            <a:r>
              <a:rPr lang="en-US" sz="1600" b="1" dirty="0"/>
              <a:t>Sameul Coxwell</a:t>
            </a:r>
          </a:p>
        </p:txBody>
      </p:sp>
      <p:sp>
        <p:nvSpPr>
          <p:cNvPr id="9" name="TextBox 8">
            <a:extLst>
              <a:ext uri="{FF2B5EF4-FFF2-40B4-BE49-F238E27FC236}">
                <a16:creationId xmlns:a16="http://schemas.microsoft.com/office/drawing/2014/main" id="{B1C6A57B-7F94-52FF-4F78-E7F40A98772C}"/>
              </a:ext>
            </a:extLst>
          </p:cNvPr>
          <p:cNvSpPr txBox="1"/>
          <p:nvPr/>
        </p:nvSpPr>
        <p:spPr>
          <a:xfrm>
            <a:off x="454102" y="3992636"/>
            <a:ext cx="1609928" cy="338554"/>
          </a:xfrm>
          <a:prstGeom prst="rect">
            <a:avLst/>
          </a:prstGeom>
          <a:noFill/>
        </p:spPr>
        <p:txBody>
          <a:bodyPr wrap="none" rtlCol="0">
            <a:spAutoFit/>
          </a:bodyPr>
          <a:lstStyle/>
          <a:p>
            <a:r>
              <a:rPr lang="en-US" sz="1600" b="1" dirty="0"/>
              <a:t>Lucas </a:t>
            </a:r>
            <a:r>
              <a:rPr lang="en-US" sz="1600" b="1" dirty="0" err="1"/>
              <a:t>Tonkison</a:t>
            </a:r>
            <a:endParaRPr lang="en-US" sz="1600" b="1" dirty="0"/>
          </a:p>
        </p:txBody>
      </p:sp>
      <p:sp>
        <p:nvSpPr>
          <p:cNvPr id="11" name="TextBox 10">
            <a:extLst>
              <a:ext uri="{FF2B5EF4-FFF2-40B4-BE49-F238E27FC236}">
                <a16:creationId xmlns:a16="http://schemas.microsoft.com/office/drawing/2014/main" id="{61787755-CFCB-6B0C-2458-F4315F338A10}"/>
              </a:ext>
            </a:extLst>
          </p:cNvPr>
          <p:cNvSpPr txBox="1"/>
          <p:nvPr/>
        </p:nvSpPr>
        <p:spPr>
          <a:xfrm>
            <a:off x="454102" y="4401607"/>
            <a:ext cx="1347741" cy="338554"/>
          </a:xfrm>
          <a:prstGeom prst="rect">
            <a:avLst/>
          </a:prstGeom>
          <a:noFill/>
        </p:spPr>
        <p:txBody>
          <a:bodyPr wrap="none" rtlCol="0">
            <a:spAutoFit/>
          </a:bodyPr>
          <a:lstStyle/>
          <a:p>
            <a:r>
              <a:rPr lang="en-US" sz="1600" b="1" dirty="0"/>
              <a:t>Daniel Ennis</a:t>
            </a:r>
          </a:p>
        </p:txBody>
      </p:sp>
      <p:sp>
        <p:nvSpPr>
          <p:cNvPr id="12" name="TextBox 11">
            <a:extLst>
              <a:ext uri="{FF2B5EF4-FFF2-40B4-BE49-F238E27FC236}">
                <a16:creationId xmlns:a16="http://schemas.microsoft.com/office/drawing/2014/main" id="{3E63FB39-B76D-50F8-3164-47326C14C1B6}"/>
              </a:ext>
            </a:extLst>
          </p:cNvPr>
          <p:cNvSpPr txBox="1"/>
          <p:nvPr/>
        </p:nvSpPr>
        <p:spPr>
          <a:xfrm>
            <a:off x="454102" y="4905982"/>
            <a:ext cx="1735988" cy="338554"/>
          </a:xfrm>
          <a:prstGeom prst="rect">
            <a:avLst/>
          </a:prstGeom>
          <a:noFill/>
        </p:spPr>
        <p:txBody>
          <a:bodyPr wrap="none" rtlCol="0">
            <a:spAutoFit/>
          </a:bodyPr>
          <a:lstStyle/>
          <a:p>
            <a:r>
              <a:rPr lang="en-US" sz="1600" b="1" dirty="0"/>
              <a:t>Nathaniel Hanks</a:t>
            </a:r>
          </a:p>
        </p:txBody>
      </p:sp>
      <p:sp>
        <p:nvSpPr>
          <p:cNvPr id="13" name="TextBox 12">
            <a:extLst>
              <a:ext uri="{FF2B5EF4-FFF2-40B4-BE49-F238E27FC236}">
                <a16:creationId xmlns:a16="http://schemas.microsoft.com/office/drawing/2014/main" id="{4EF441A1-2FD4-8E5F-20C5-0F35BF7A39EF}"/>
              </a:ext>
            </a:extLst>
          </p:cNvPr>
          <p:cNvSpPr txBox="1"/>
          <p:nvPr/>
        </p:nvSpPr>
        <p:spPr>
          <a:xfrm>
            <a:off x="454102" y="5359189"/>
            <a:ext cx="1059906" cy="338554"/>
          </a:xfrm>
          <a:prstGeom prst="rect">
            <a:avLst/>
          </a:prstGeom>
          <a:noFill/>
        </p:spPr>
        <p:txBody>
          <a:bodyPr wrap="none" rtlCol="0">
            <a:spAutoFit/>
          </a:bodyPr>
          <a:lstStyle/>
          <a:p>
            <a:r>
              <a:rPr lang="en-US" sz="1600" b="1" dirty="0"/>
              <a:t>Eli Gandy</a:t>
            </a:r>
          </a:p>
        </p:txBody>
      </p:sp>
      <p:sp>
        <p:nvSpPr>
          <p:cNvPr id="14" name="TextBox 13">
            <a:extLst>
              <a:ext uri="{FF2B5EF4-FFF2-40B4-BE49-F238E27FC236}">
                <a16:creationId xmlns:a16="http://schemas.microsoft.com/office/drawing/2014/main" id="{D49C8D99-B43F-B69A-E516-B0219E8C4610}"/>
              </a:ext>
            </a:extLst>
          </p:cNvPr>
          <p:cNvSpPr txBox="1"/>
          <p:nvPr/>
        </p:nvSpPr>
        <p:spPr>
          <a:xfrm>
            <a:off x="454102" y="5863564"/>
            <a:ext cx="1498872" cy="338554"/>
          </a:xfrm>
          <a:prstGeom prst="rect">
            <a:avLst/>
          </a:prstGeom>
          <a:noFill/>
        </p:spPr>
        <p:txBody>
          <a:bodyPr wrap="none" rtlCol="0">
            <a:spAutoFit/>
          </a:bodyPr>
          <a:lstStyle/>
          <a:p>
            <a:r>
              <a:rPr lang="en-US" sz="1600" b="1" dirty="0"/>
              <a:t>Ryan Bertrand</a:t>
            </a:r>
          </a:p>
        </p:txBody>
      </p:sp>
      <p:sp>
        <p:nvSpPr>
          <p:cNvPr id="15" name="TextBox 14">
            <a:extLst>
              <a:ext uri="{FF2B5EF4-FFF2-40B4-BE49-F238E27FC236}">
                <a16:creationId xmlns:a16="http://schemas.microsoft.com/office/drawing/2014/main" id="{E2B32661-F9C2-B079-12AF-47DC4A2AA5E4}"/>
              </a:ext>
            </a:extLst>
          </p:cNvPr>
          <p:cNvSpPr txBox="1"/>
          <p:nvPr/>
        </p:nvSpPr>
        <p:spPr>
          <a:xfrm>
            <a:off x="6211442" y="5874341"/>
            <a:ext cx="787395" cy="276999"/>
          </a:xfrm>
          <a:prstGeom prst="rect">
            <a:avLst/>
          </a:prstGeom>
          <a:noFill/>
        </p:spPr>
        <p:txBody>
          <a:bodyPr wrap="none" rtlCol="0">
            <a:spAutoFit/>
          </a:bodyPr>
          <a:lstStyle/>
          <a:p>
            <a:pPr algn="ctr"/>
            <a:r>
              <a:rPr lang="en-US" sz="1200" b="1" dirty="0"/>
              <a:t>2d Class</a:t>
            </a:r>
          </a:p>
        </p:txBody>
      </p:sp>
      <p:sp>
        <p:nvSpPr>
          <p:cNvPr id="16" name="TextBox 15">
            <a:extLst>
              <a:ext uri="{FF2B5EF4-FFF2-40B4-BE49-F238E27FC236}">
                <a16:creationId xmlns:a16="http://schemas.microsoft.com/office/drawing/2014/main" id="{1A810FE8-EFDA-A82B-4671-17F32C9C2AA1}"/>
              </a:ext>
            </a:extLst>
          </p:cNvPr>
          <p:cNvSpPr txBox="1"/>
          <p:nvPr/>
        </p:nvSpPr>
        <p:spPr>
          <a:xfrm>
            <a:off x="6208877" y="5435620"/>
            <a:ext cx="830997" cy="276999"/>
          </a:xfrm>
          <a:prstGeom prst="rect">
            <a:avLst/>
          </a:prstGeom>
          <a:noFill/>
        </p:spPr>
        <p:txBody>
          <a:bodyPr wrap="none" rtlCol="0">
            <a:spAutoFit/>
          </a:bodyPr>
          <a:lstStyle/>
          <a:p>
            <a:pPr algn="ctr"/>
            <a:r>
              <a:rPr lang="en-US" sz="1200" b="1" dirty="0"/>
              <a:t>1st Class</a:t>
            </a:r>
          </a:p>
        </p:txBody>
      </p:sp>
      <p:sp>
        <p:nvSpPr>
          <p:cNvPr id="17" name="TextBox 16">
            <a:extLst>
              <a:ext uri="{FF2B5EF4-FFF2-40B4-BE49-F238E27FC236}">
                <a16:creationId xmlns:a16="http://schemas.microsoft.com/office/drawing/2014/main" id="{2AD1153E-D1AA-6488-9F1E-6A030B0C6300}"/>
              </a:ext>
            </a:extLst>
          </p:cNvPr>
          <p:cNvSpPr txBox="1"/>
          <p:nvPr/>
        </p:nvSpPr>
        <p:spPr>
          <a:xfrm>
            <a:off x="6219457" y="4932824"/>
            <a:ext cx="593432" cy="276999"/>
          </a:xfrm>
          <a:prstGeom prst="rect">
            <a:avLst/>
          </a:prstGeom>
          <a:noFill/>
        </p:spPr>
        <p:txBody>
          <a:bodyPr wrap="none" rtlCol="0">
            <a:spAutoFit/>
          </a:bodyPr>
          <a:lstStyle/>
          <a:p>
            <a:pPr algn="ctr"/>
            <a:r>
              <a:rPr lang="en-US" sz="1200" b="1" dirty="0"/>
              <a:t>Scout</a:t>
            </a:r>
          </a:p>
        </p:txBody>
      </p:sp>
      <p:sp>
        <p:nvSpPr>
          <p:cNvPr id="18" name="TextBox 17">
            <a:extLst>
              <a:ext uri="{FF2B5EF4-FFF2-40B4-BE49-F238E27FC236}">
                <a16:creationId xmlns:a16="http://schemas.microsoft.com/office/drawing/2014/main" id="{CC7C4EEE-9B48-98F3-6DFE-B282B08BA302}"/>
              </a:ext>
            </a:extLst>
          </p:cNvPr>
          <p:cNvSpPr txBox="1"/>
          <p:nvPr/>
        </p:nvSpPr>
        <p:spPr>
          <a:xfrm>
            <a:off x="6219457" y="4472888"/>
            <a:ext cx="593432" cy="276999"/>
          </a:xfrm>
          <a:prstGeom prst="rect">
            <a:avLst/>
          </a:prstGeom>
          <a:noFill/>
        </p:spPr>
        <p:txBody>
          <a:bodyPr wrap="none" rtlCol="0">
            <a:spAutoFit/>
          </a:bodyPr>
          <a:lstStyle/>
          <a:p>
            <a:pPr algn="ctr"/>
            <a:r>
              <a:rPr lang="en-US" sz="1200" b="1" dirty="0"/>
              <a:t>Scout</a:t>
            </a:r>
          </a:p>
        </p:txBody>
      </p:sp>
      <p:sp>
        <p:nvSpPr>
          <p:cNvPr id="19" name="TextBox 18">
            <a:extLst>
              <a:ext uri="{FF2B5EF4-FFF2-40B4-BE49-F238E27FC236}">
                <a16:creationId xmlns:a16="http://schemas.microsoft.com/office/drawing/2014/main" id="{A991369C-656B-BEF0-A4A2-CF8138F446CF}"/>
              </a:ext>
            </a:extLst>
          </p:cNvPr>
          <p:cNvSpPr txBox="1"/>
          <p:nvPr/>
        </p:nvSpPr>
        <p:spPr>
          <a:xfrm>
            <a:off x="6219457" y="4012285"/>
            <a:ext cx="593432" cy="276999"/>
          </a:xfrm>
          <a:prstGeom prst="rect">
            <a:avLst/>
          </a:prstGeom>
          <a:noFill/>
        </p:spPr>
        <p:txBody>
          <a:bodyPr wrap="none" rtlCol="0">
            <a:spAutoFit/>
          </a:bodyPr>
          <a:lstStyle/>
          <a:p>
            <a:pPr algn="ctr"/>
            <a:r>
              <a:rPr lang="en-US" sz="1200" b="1" dirty="0"/>
              <a:t>Scout</a:t>
            </a:r>
          </a:p>
        </p:txBody>
      </p:sp>
      <p:sp>
        <p:nvSpPr>
          <p:cNvPr id="20" name="TextBox 19">
            <a:extLst>
              <a:ext uri="{FF2B5EF4-FFF2-40B4-BE49-F238E27FC236}">
                <a16:creationId xmlns:a16="http://schemas.microsoft.com/office/drawing/2014/main" id="{A0F1F0D0-6172-6632-0AD7-9B13478A25F4}"/>
              </a:ext>
            </a:extLst>
          </p:cNvPr>
          <p:cNvSpPr txBox="1"/>
          <p:nvPr/>
        </p:nvSpPr>
        <p:spPr>
          <a:xfrm>
            <a:off x="5296578" y="5793225"/>
            <a:ext cx="831830" cy="461665"/>
          </a:xfrm>
          <a:prstGeom prst="rect">
            <a:avLst/>
          </a:prstGeom>
          <a:noFill/>
        </p:spPr>
        <p:txBody>
          <a:bodyPr wrap="none" rtlCol="0">
            <a:spAutoFit/>
          </a:bodyPr>
          <a:lstStyle/>
          <a:p>
            <a:pPr algn="ctr"/>
            <a:r>
              <a:rPr lang="en-US" sz="1200" b="1" dirty="0"/>
              <a:t>PL /</a:t>
            </a:r>
          </a:p>
          <a:p>
            <a:pPr algn="ctr"/>
            <a:r>
              <a:rPr lang="en-US" sz="1200" b="1" dirty="0"/>
              <a:t>Historian</a:t>
            </a:r>
          </a:p>
        </p:txBody>
      </p:sp>
      <p:sp>
        <p:nvSpPr>
          <p:cNvPr id="21" name="TextBox 20">
            <a:extLst>
              <a:ext uri="{FF2B5EF4-FFF2-40B4-BE49-F238E27FC236}">
                <a16:creationId xmlns:a16="http://schemas.microsoft.com/office/drawing/2014/main" id="{98A871A0-03AA-3104-D81C-82BD8414F0E0}"/>
              </a:ext>
            </a:extLst>
          </p:cNvPr>
          <p:cNvSpPr txBox="1"/>
          <p:nvPr/>
        </p:nvSpPr>
        <p:spPr>
          <a:xfrm>
            <a:off x="5312705" y="5297633"/>
            <a:ext cx="633507" cy="461665"/>
          </a:xfrm>
          <a:prstGeom prst="rect">
            <a:avLst/>
          </a:prstGeom>
          <a:noFill/>
        </p:spPr>
        <p:txBody>
          <a:bodyPr wrap="none" rtlCol="0">
            <a:spAutoFit/>
          </a:bodyPr>
          <a:lstStyle/>
          <a:p>
            <a:pPr algn="ctr"/>
            <a:r>
              <a:rPr lang="en-US" sz="1200" b="1" dirty="0"/>
              <a:t>APL /</a:t>
            </a:r>
          </a:p>
          <a:p>
            <a:pPr algn="ctr"/>
            <a:r>
              <a:rPr lang="en-US" sz="1200" b="1" dirty="0"/>
              <a:t>Scribe</a:t>
            </a:r>
          </a:p>
        </p:txBody>
      </p:sp>
      <p:sp>
        <p:nvSpPr>
          <p:cNvPr id="22" name="TextBox 21">
            <a:extLst>
              <a:ext uri="{FF2B5EF4-FFF2-40B4-BE49-F238E27FC236}">
                <a16:creationId xmlns:a16="http://schemas.microsoft.com/office/drawing/2014/main" id="{BF57D348-3771-DC2A-06D9-5E6D8891D930}"/>
              </a:ext>
            </a:extLst>
          </p:cNvPr>
          <p:cNvSpPr txBox="1"/>
          <p:nvPr/>
        </p:nvSpPr>
        <p:spPr>
          <a:xfrm flipH="1">
            <a:off x="2190090" y="1989610"/>
            <a:ext cx="1010310" cy="523220"/>
          </a:xfrm>
          <a:prstGeom prst="rect">
            <a:avLst/>
          </a:prstGeom>
          <a:solidFill>
            <a:schemeClr val="bg1"/>
          </a:solidFill>
          <a:ln>
            <a:solidFill>
              <a:schemeClr val="tx1"/>
            </a:solidFill>
          </a:ln>
        </p:spPr>
        <p:txBody>
          <a:bodyPr wrap="square" rtlCol="0">
            <a:spAutoFit/>
          </a:bodyPr>
          <a:lstStyle/>
          <a:p>
            <a:r>
              <a:rPr lang="en-US" sz="1400" b="1" dirty="0"/>
              <a:t>Present</a:t>
            </a:r>
          </a:p>
          <a:p>
            <a:r>
              <a:rPr lang="en-US" sz="1400" b="1" dirty="0"/>
              <a:t>Yes / No </a:t>
            </a:r>
          </a:p>
        </p:txBody>
      </p:sp>
      <p:sp>
        <p:nvSpPr>
          <p:cNvPr id="23" name="Rectangle 22">
            <a:extLst>
              <a:ext uri="{FF2B5EF4-FFF2-40B4-BE49-F238E27FC236}">
                <a16:creationId xmlns:a16="http://schemas.microsoft.com/office/drawing/2014/main" id="{E2C8AC60-CE04-70D9-CC9E-9D187B2EFDC9}"/>
              </a:ext>
            </a:extLst>
          </p:cNvPr>
          <p:cNvSpPr/>
          <p:nvPr/>
        </p:nvSpPr>
        <p:spPr>
          <a:xfrm>
            <a:off x="4728754" y="1149531"/>
            <a:ext cx="2589544" cy="69233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3943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B21B7-3F4E-439D-AC0C-4B6976FEF305}"/>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F9A9579D-45AD-D026-3685-0BE183FDFFA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7866" r="1560" b="11740"/>
          <a:stretch/>
        </p:blipFill>
        <p:spPr bwMode="auto">
          <a:xfrm rot="16200000">
            <a:off x="354927" y="2516662"/>
            <a:ext cx="9371227" cy="502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2A7674F-BAC6-9B3A-C381-7D9C3666B00B}"/>
              </a:ext>
            </a:extLst>
          </p:cNvPr>
          <p:cNvSpPr txBox="1"/>
          <p:nvPr/>
        </p:nvSpPr>
        <p:spPr>
          <a:xfrm rot="16200000">
            <a:off x="1097281" y="8151224"/>
            <a:ext cx="189474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latin typeface="Times New Roman" panose="02020603050405020304" pitchFamily="18" charset="0"/>
                <a:cs typeface="Times New Roman" panose="02020603050405020304" pitchFamily="18" charset="0"/>
              </a:rPr>
              <a:t>Scout-Tenderfoot</a:t>
            </a:r>
          </a:p>
        </p:txBody>
      </p:sp>
      <p:sp>
        <p:nvSpPr>
          <p:cNvPr id="3" name="TextBox 2">
            <a:extLst>
              <a:ext uri="{FF2B5EF4-FFF2-40B4-BE49-F238E27FC236}">
                <a16:creationId xmlns:a16="http://schemas.microsoft.com/office/drawing/2014/main" id="{4EED894C-955A-397B-C9EF-D8EFD8A7286B}"/>
              </a:ext>
            </a:extLst>
          </p:cNvPr>
          <p:cNvSpPr txBox="1"/>
          <p:nvPr/>
        </p:nvSpPr>
        <p:spPr>
          <a:xfrm rot="16200000">
            <a:off x="-446487" y="4570215"/>
            <a:ext cx="4911637" cy="369332"/>
          </a:xfrm>
          <a:prstGeom prst="rect">
            <a:avLst/>
          </a:prstGeom>
          <a:solidFill>
            <a:schemeClr val="accent2">
              <a:lumMod val="60000"/>
              <a:lumOff val="40000"/>
            </a:schemeClr>
          </a:solidFill>
          <a:ln>
            <a:solidFill>
              <a:schemeClr val="tx1"/>
            </a:solidFill>
          </a:ln>
          <a:scene3d>
            <a:camera prst="orthographicFront"/>
            <a:lightRig rig="threePt" dir="t"/>
          </a:scene3d>
          <a:sp3d>
            <a:bevelT/>
          </a:sp3d>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2d Class - Star</a:t>
            </a:r>
          </a:p>
        </p:txBody>
      </p:sp>
      <p:sp>
        <p:nvSpPr>
          <p:cNvPr id="4" name="TextBox 3">
            <a:extLst>
              <a:ext uri="{FF2B5EF4-FFF2-40B4-BE49-F238E27FC236}">
                <a16:creationId xmlns:a16="http://schemas.microsoft.com/office/drawing/2014/main" id="{47945EB7-48E4-ABF0-1FA8-1DD0E0856BDE}"/>
              </a:ext>
            </a:extLst>
          </p:cNvPr>
          <p:cNvSpPr txBox="1"/>
          <p:nvPr/>
        </p:nvSpPr>
        <p:spPr>
          <a:xfrm rot="16200000">
            <a:off x="-522126" y="2313834"/>
            <a:ext cx="3990245" cy="369332"/>
          </a:xfrm>
          <a:prstGeom prst="rect">
            <a:avLst/>
          </a:prstGeom>
          <a:solidFill>
            <a:schemeClr val="accent1">
              <a:lumMod val="75000"/>
            </a:schemeClr>
          </a:solidFill>
          <a:ln>
            <a:solidFill>
              <a:schemeClr val="tx1"/>
            </a:solidFill>
          </a:ln>
          <a:scene3d>
            <a:camera prst="orthographicFront"/>
            <a:lightRig rig="threePt" dir="t"/>
          </a:scene3d>
          <a:sp3d>
            <a:bevelT/>
          </a:sp3d>
        </p:spPr>
        <p:txBody>
          <a:bodyPr wrap="square" rtlCol="0">
            <a:spAutoFit/>
          </a:bodyPr>
          <a:lstStyle/>
          <a:p>
            <a:r>
              <a:rPr lang="en-US" b="1" dirty="0">
                <a:solidFill>
                  <a:srgbClr val="FFFF00"/>
                </a:solidFill>
                <a:latin typeface="Times New Roman" panose="02020603050405020304" pitchFamily="18" charset="0"/>
                <a:cs typeface="Times New Roman" panose="02020603050405020304" pitchFamily="18" charset="0"/>
              </a:rPr>
              <a:t>1</a:t>
            </a:r>
            <a:r>
              <a:rPr lang="en-US" b="1" baseline="30000" dirty="0">
                <a:solidFill>
                  <a:srgbClr val="FFFF00"/>
                </a:solidFill>
                <a:latin typeface="Times New Roman" panose="02020603050405020304" pitchFamily="18" charset="0"/>
                <a:cs typeface="Times New Roman" panose="02020603050405020304" pitchFamily="18" charset="0"/>
              </a:rPr>
              <a:t>st</a:t>
            </a:r>
            <a:r>
              <a:rPr lang="en-US" b="1" dirty="0">
                <a:solidFill>
                  <a:srgbClr val="FFFF00"/>
                </a:solidFill>
                <a:latin typeface="Times New Roman" panose="02020603050405020304" pitchFamily="18" charset="0"/>
                <a:cs typeface="Times New Roman" panose="02020603050405020304" pitchFamily="18" charset="0"/>
              </a:rPr>
              <a:t> Class  - Eagle</a:t>
            </a:r>
          </a:p>
        </p:txBody>
      </p:sp>
      <p:sp>
        <p:nvSpPr>
          <p:cNvPr id="5" name="TextBox 4">
            <a:extLst>
              <a:ext uri="{FF2B5EF4-FFF2-40B4-BE49-F238E27FC236}">
                <a16:creationId xmlns:a16="http://schemas.microsoft.com/office/drawing/2014/main" id="{7D3660E0-0C05-C70F-9B42-828D5C488CA8}"/>
              </a:ext>
            </a:extLst>
          </p:cNvPr>
          <p:cNvSpPr txBox="1"/>
          <p:nvPr/>
        </p:nvSpPr>
        <p:spPr>
          <a:xfrm rot="16200000" flipH="1">
            <a:off x="-1882053" y="4750105"/>
            <a:ext cx="5087984" cy="584775"/>
          </a:xfrm>
          <a:prstGeom prst="rect">
            <a:avLst/>
          </a:prstGeom>
          <a:noFill/>
        </p:spPr>
        <p:txBody>
          <a:bodyPr wrap="square" rtlCol="0">
            <a:spAutoFit/>
          </a:bodyPr>
          <a:lstStyle/>
          <a:p>
            <a:pPr algn="ctr"/>
            <a:r>
              <a:rPr lang="en-US" sz="3200" b="1" dirty="0" err="1"/>
              <a:t>Pipsico</a:t>
            </a:r>
            <a:r>
              <a:rPr lang="en-US" sz="3200" b="1" dirty="0"/>
              <a:t> Scout  Camp 2025</a:t>
            </a:r>
          </a:p>
        </p:txBody>
      </p:sp>
    </p:spTree>
    <p:extLst>
      <p:ext uri="{BB962C8B-B14F-4D97-AF65-F5344CB8AC3E}">
        <p14:creationId xmlns:p14="http://schemas.microsoft.com/office/powerpoint/2010/main" val="187575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67009" y="384838"/>
            <a:ext cx="4314259" cy="707886"/>
          </a:xfrm>
          <a:prstGeom prst="rect">
            <a:avLst/>
          </a:prstGeom>
          <a:noFill/>
        </p:spPr>
        <p:txBody>
          <a:bodyPr wrap="none" rtlCol="0">
            <a:spAutoFit/>
          </a:bodyPr>
          <a:lstStyle/>
          <a:p>
            <a:pPr algn="ctr"/>
            <a:r>
              <a:rPr lang="en-US" sz="2000" b="1" dirty="0" err="1"/>
              <a:t>Avier</a:t>
            </a:r>
            <a:r>
              <a:rPr lang="en-US" sz="2000" b="1" dirty="0"/>
              <a:t> Mercado</a:t>
            </a:r>
          </a:p>
          <a:p>
            <a:pPr algn="ctr"/>
            <a:r>
              <a:rPr lang="en-US" sz="2000" b="1" dirty="0"/>
              <a:t>Scout Mentor: 1</a:t>
            </a:r>
            <a:r>
              <a:rPr lang="en-US" sz="2000" b="1" baseline="30000" dirty="0"/>
              <a:t>st</a:t>
            </a:r>
            <a:r>
              <a:rPr lang="en-US" sz="2000" b="1" dirty="0"/>
              <a:t> Class Scout Eli Gandy</a:t>
            </a:r>
          </a:p>
        </p:txBody>
      </p:sp>
      <p:grpSp>
        <p:nvGrpSpPr>
          <p:cNvPr id="8" name="Group 7"/>
          <p:cNvGrpSpPr/>
          <p:nvPr/>
        </p:nvGrpSpPr>
        <p:grpSpPr>
          <a:xfrm>
            <a:off x="400050" y="1913917"/>
            <a:ext cx="4451347" cy="5656920"/>
            <a:chOff x="2883241" y="2515364"/>
            <a:chExt cx="4451347" cy="5656920"/>
          </a:xfrm>
        </p:grpSpPr>
        <p:pic>
          <p:nvPicPr>
            <p:cNvPr id="5" name="Picture 4"/>
            <p:cNvPicPr>
              <a:picLocks noChangeAspect="1"/>
            </p:cNvPicPr>
            <p:nvPr/>
          </p:nvPicPr>
          <p:blipFill rotWithShape="1">
            <a:blip r:embed="rId3"/>
            <a:srcRect l="36384" t="24740" r="35505" b="11719"/>
            <a:stretch/>
          </p:blipFill>
          <p:spPr>
            <a:xfrm>
              <a:off x="2883241" y="2515364"/>
              <a:ext cx="4451347" cy="5656920"/>
            </a:xfrm>
            <a:prstGeom prst="rect">
              <a:avLst/>
            </a:prstGeom>
          </p:spPr>
        </p:pic>
        <p:sp>
          <p:nvSpPr>
            <p:cNvPr id="7" name="TextBox 6"/>
            <p:cNvSpPr txBox="1"/>
            <p:nvPr/>
          </p:nvSpPr>
          <p:spPr>
            <a:xfrm>
              <a:off x="3597619" y="2515364"/>
              <a:ext cx="2915478" cy="400110"/>
            </a:xfrm>
            <a:prstGeom prst="rect">
              <a:avLst/>
            </a:prstGeom>
            <a:noFill/>
          </p:spPr>
          <p:txBody>
            <a:bodyPr wrap="none" rtlCol="0">
              <a:spAutoFit/>
            </a:bodyPr>
            <a:lstStyle/>
            <a:p>
              <a:r>
                <a:rPr lang="en-US" sz="2000" b="1" dirty="0"/>
                <a:t>Scout Rank Requirements</a:t>
              </a:r>
            </a:p>
          </p:txBody>
        </p:sp>
      </p:grpSp>
      <p:sp>
        <p:nvSpPr>
          <p:cNvPr id="9" name="TextBox 8"/>
          <p:cNvSpPr txBox="1"/>
          <p:nvPr/>
        </p:nvSpPr>
        <p:spPr>
          <a:xfrm>
            <a:off x="333204" y="1319803"/>
            <a:ext cx="5088188" cy="369332"/>
          </a:xfrm>
          <a:prstGeom prst="rect">
            <a:avLst/>
          </a:prstGeom>
          <a:noFill/>
        </p:spPr>
        <p:txBody>
          <a:bodyPr wrap="none" rtlCol="0">
            <a:spAutoFit/>
          </a:bodyPr>
          <a:lstStyle/>
          <a:p>
            <a:r>
              <a:rPr lang="en-US" dirty="0"/>
              <a:t>Date Signed into Scout Troop: __________________</a:t>
            </a:r>
          </a:p>
        </p:txBody>
      </p:sp>
      <p:sp>
        <p:nvSpPr>
          <p:cNvPr id="13" name="TextBox 12"/>
          <p:cNvSpPr txBox="1"/>
          <p:nvPr/>
        </p:nvSpPr>
        <p:spPr>
          <a:xfrm>
            <a:off x="333204" y="7999459"/>
            <a:ext cx="4158511" cy="1754326"/>
          </a:xfrm>
          <a:prstGeom prst="rect">
            <a:avLst/>
          </a:prstGeom>
          <a:noFill/>
        </p:spPr>
        <p:txBody>
          <a:bodyPr wrap="none" rtlCol="0">
            <a:spAutoFit/>
          </a:bodyPr>
          <a:lstStyle/>
          <a:p>
            <a:pPr algn="ctr"/>
            <a:r>
              <a:rPr lang="en-US" b="1" u="sng" dirty="0"/>
              <a:t>3-Month Goals</a:t>
            </a:r>
          </a:p>
          <a:p>
            <a:r>
              <a:rPr lang="en-US" dirty="0"/>
              <a:t>May 15 Goal:  	(a) _______________</a:t>
            </a:r>
          </a:p>
          <a:p>
            <a:r>
              <a:rPr lang="en-US" dirty="0"/>
              <a:t>		(b) _______________</a:t>
            </a:r>
          </a:p>
          <a:p>
            <a:r>
              <a:rPr lang="en-US" dirty="0"/>
              <a:t>		(c) _______________</a:t>
            </a:r>
          </a:p>
          <a:p>
            <a:r>
              <a:rPr lang="en-US" dirty="0"/>
              <a:t>		(d) Campouts ______</a:t>
            </a:r>
          </a:p>
          <a:p>
            <a:endParaRPr lang="en-US" dirty="0"/>
          </a:p>
        </p:txBody>
      </p:sp>
      <p:sp>
        <p:nvSpPr>
          <p:cNvPr id="14" name="TextBox 13"/>
          <p:cNvSpPr txBox="1"/>
          <p:nvPr/>
        </p:nvSpPr>
        <p:spPr>
          <a:xfrm>
            <a:off x="5180148" y="6812815"/>
            <a:ext cx="2232727" cy="1754326"/>
          </a:xfrm>
          <a:prstGeom prst="rect">
            <a:avLst/>
          </a:prstGeom>
          <a:noFill/>
        </p:spPr>
        <p:txBody>
          <a:bodyPr wrap="none" rtlCol="0">
            <a:spAutoFit/>
          </a:bodyPr>
          <a:lstStyle/>
          <a:p>
            <a:pPr algn="ctr"/>
            <a:r>
              <a:rPr lang="en-US" b="1" u="sng" dirty="0"/>
              <a:t>Scout Camp</a:t>
            </a:r>
          </a:p>
          <a:p>
            <a:r>
              <a:rPr lang="en-US" dirty="0"/>
              <a:t>(a) _______________</a:t>
            </a:r>
          </a:p>
          <a:p>
            <a:r>
              <a:rPr lang="en-US" dirty="0"/>
              <a:t>(b) _______________</a:t>
            </a:r>
          </a:p>
          <a:p>
            <a:r>
              <a:rPr lang="en-US" dirty="0"/>
              <a:t>(c) _______________</a:t>
            </a:r>
          </a:p>
          <a:p>
            <a:r>
              <a:rPr lang="en-US" dirty="0"/>
              <a:t>(d) Swimming</a:t>
            </a:r>
          </a:p>
          <a:p>
            <a:endParaRPr lang="en-US" dirty="0"/>
          </a:p>
        </p:txBody>
      </p:sp>
      <p:sp>
        <p:nvSpPr>
          <p:cNvPr id="10" name="TextBox 9"/>
          <p:cNvSpPr txBox="1"/>
          <p:nvPr/>
        </p:nvSpPr>
        <p:spPr>
          <a:xfrm>
            <a:off x="5180148" y="4257817"/>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a:t>3-Month Goals: </a:t>
            </a:r>
          </a:p>
          <a:p>
            <a:pPr algn="ctr"/>
            <a:r>
              <a:rPr lang="en-US" sz="1600" b="1" u="sng" dirty="0"/>
              <a:t>15MAY</a:t>
            </a:r>
          </a:p>
          <a:p>
            <a:r>
              <a:rPr lang="en-US" sz="1600" dirty="0"/>
              <a:t>(a) </a:t>
            </a:r>
            <a:r>
              <a:rPr lang="en-US" sz="1600" dirty="0" err="1"/>
              <a:t>Tot’en</a:t>
            </a:r>
            <a:r>
              <a:rPr lang="en-US" sz="1600" dirty="0"/>
              <a:t> Chit</a:t>
            </a:r>
          </a:p>
          <a:p>
            <a:r>
              <a:rPr lang="en-US" sz="1600" dirty="0"/>
              <a:t>(b) Fireman Chit</a:t>
            </a:r>
          </a:p>
          <a:p>
            <a:r>
              <a:rPr lang="en-US" sz="1600" dirty="0"/>
              <a:t>(c) Merit Badges</a:t>
            </a:r>
          </a:p>
          <a:p>
            <a:pPr marL="342900" indent="-342900">
              <a:buAutoNum type="arabicParenR"/>
            </a:pPr>
            <a:r>
              <a:rPr lang="en-US" sz="1600" dirty="0"/>
              <a:t>________________</a:t>
            </a:r>
          </a:p>
          <a:p>
            <a:pPr marL="342900" indent="-342900">
              <a:buAutoNum type="arabicParenR"/>
            </a:pPr>
            <a:r>
              <a:rPr lang="en-US" sz="1600" dirty="0"/>
              <a:t>________________</a:t>
            </a:r>
          </a:p>
          <a:p>
            <a:r>
              <a:rPr lang="en-US" sz="1600" dirty="0"/>
              <a:t>(d) Campouts ______</a:t>
            </a:r>
          </a:p>
          <a:p>
            <a:r>
              <a:rPr lang="en-US" sz="1600" dirty="0"/>
              <a:t>(e) Service </a:t>
            </a:r>
            <a:r>
              <a:rPr lang="en-US" sz="1600" dirty="0" err="1"/>
              <a:t>Hrs</a:t>
            </a:r>
            <a:r>
              <a:rPr lang="en-US" sz="1600" dirty="0"/>
              <a:t> _____</a:t>
            </a:r>
          </a:p>
        </p:txBody>
      </p:sp>
    </p:spTree>
    <p:extLst>
      <p:ext uri="{BB962C8B-B14F-4D97-AF65-F5344CB8AC3E}">
        <p14:creationId xmlns:p14="http://schemas.microsoft.com/office/powerpoint/2010/main" val="4080415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653312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Requirements</a:t>
            </a:r>
          </a:p>
          <a:p>
            <a:endParaRPr lang="en-US" sz="2800" b="1" dirty="0">
              <a:solidFill>
                <a:srgbClr val="003F87"/>
              </a:solidFill>
              <a:latin typeface="Roboto Slab"/>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a:solidFill>
                <a:srgbClr val="212121"/>
              </a:solidFill>
              <a:latin typeface="Roboto" panose="020B0604020202020204" charset="0"/>
            </a:endParaRPr>
          </a:p>
          <a:p>
            <a:r>
              <a:rPr lang="en-US" sz="2400" dirty="0">
                <a:solidFill>
                  <a:srgbClr val="212121"/>
                </a:solidFill>
                <a:latin typeface="Roboto" panose="020B0604020202020204" charset="0"/>
              </a:rPr>
              <a:t>The 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23496909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a38a6d0-eeb4-4de8-bcf1-00f03c6986db}" enabled="1" method="Privileged" siteId="{102d0191-eeae-4761-b1cb-1a83e86ef445}" removed="0"/>
</clbl:labelList>
</file>

<file path=docProps/app.xml><?xml version="1.0" encoding="utf-8"?>
<Properties xmlns="http://schemas.openxmlformats.org/officeDocument/2006/extended-properties" xmlns:vt="http://schemas.openxmlformats.org/officeDocument/2006/docPropsVTypes">
  <Template>Office Theme</Template>
  <TotalTime>7914</TotalTime>
  <Words>5146</Words>
  <Application>Microsoft Office PowerPoint</Application>
  <PresentationFormat>Custom</PresentationFormat>
  <Paragraphs>720</Paragraphs>
  <Slides>51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51</vt:i4>
      </vt:variant>
    </vt:vector>
  </HeadingPairs>
  <TitlesOfParts>
    <vt:vector size="63" baseType="lpstr">
      <vt:lpstr>Arial</vt:lpstr>
      <vt:lpstr>Calibri</vt:lpstr>
      <vt:lpstr>Calibri Light</vt:lpstr>
      <vt:lpstr>Google Sans</vt:lpstr>
      <vt:lpstr>Helvetica</vt:lpstr>
      <vt:lpstr>inherit</vt:lpstr>
      <vt:lpstr>Open Sans</vt:lpstr>
      <vt:lpstr>Roboto</vt:lpstr>
      <vt:lpstr>Roboto Slab</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Bertrand, Robert Kenneth CIV JS J7 (USA)</cp:lastModifiedBy>
  <cp:revision>34</cp:revision>
  <cp:lastPrinted>2026-02-13T17:14:25Z</cp:lastPrinted>
  <dcterms:created xsi:type="dcterms:W3CDTF">2025-12-10T03:06:43Z</dcterms:created>
  <dcterms:modified xsi:type="dcterms:W3CDTF">2026-07-10T21:09:53Z</dcterms:modified>
</cp:coreProperties>
</file>