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67" r:id="rId4"/>
    <p:sldId id="265" r:id="rId5"/>
    <p:sldId id="259" r:id="rId6"/>
    <p:sldId id="260" r:id="rId7"/>
    <p:sldId id="261" r:id="rId8"/>
    <p:sldId id="276" r:id="rId9"/>
    <p:sldId id="262" r:id="rId10"/>
    <p:sldId id="263" r:id="rId11"/>
    <p:sldId id="270" r:id="rId12"/>
    <p:sldId id="26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33DA89-642C-47C4-916E-1953FA8D7867}" type="datetimeFigureOut">
              <a:rPr lang="en-US" smtClean="0"/>
              <a:t>3/6/2026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3149695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33DA89-642C-47C4-916E-1953FA8D7867}" type="datetimeFigureOut">
              <a:rPr lang="en-US" smtClean="0"/>
              <a:t>3/6/2026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1419555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33DA89-642C-47C4-916E-1953FA8D7867}" type="datetimeFigureOut">
              <a:rPr lang="en-US" smtClean="0"/>
              <a:t>3/6/2026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345100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33DA89-642C-47C4-916E-1953FA8D7867}" type="datetimeFigureOut">
              <a:rPr lang="en-US" smtClean="0"/>
              <a:t>3/6/2026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3018531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33DA89-642C-47C4-916E-1953FA8D7867}" type="datetimeFigureOut">
              <a:rPr lang="en-US" smtClean="0"/>
              <a:t>3/6/2026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1253219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33DA89-642C-47C4-916E-1953FA8D7867}" type="datetimeFigureOut">
              <a:rPr lang="en-US" smtClean="0"/>
              <a:t>3/6/2026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2140023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33DA89-642C-47C4-916E-1953FA8D7867}" type="datetimeFigureOut">
              <a:rPr lang="en-US" smtClean="0"/>
              <a:t>3/6/2026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221995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33DA89-642C-47C4-916E-1953FA8D7867}" type="datetimeFigureOut">
              <a:rPr lang="en-US" smtClean="0"/>
              <a:t>3/6/2026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1841810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33DA89-642C-47C4-916E-1953FA8D7867}" type="datetimeFigureOut">
              <a:rPr lang="en-US" smtClean="0"/>
              <a:t>3/6/2026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1692620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33DA89-642C-47C4-916E-1953FA8D7867}" type="datetimeFigureOut">
              <a:rPr lang="en-US" smtClean="0"/>
              <a:t>3/6/2026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2869673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33DA89-642C-47C4-916E-1953FA8D7867}" type="datetimeFigureOut">
              <a:rPr lang="en-US" smtClean="0"/>
              <a:t>3/6/2026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F12376-B4B9-415B-978C-F91696568593}" type="slidenum">
              <a:rPr lang="en-US" smtClean="0"/>
              <a:t>‹#›</a:t>
            </a:fld>
            <a:endParaRPr lang="en-US"/>
          </a:p>
        </p:txBody>
      </p:sp>
    </p:spTree>
    <p:extLst>
      <p:ext uri="{BB962C8B-B14F-4D97-AF65-F5344CB8AC3E}">
        <p14:creationId xmlns:p14="http://schemas.microsoft.com/office/powerpoint/2010/main" val="47406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33DA89-642C-47C4-916E-1953FA8D7867}" type="datetimeFigureOut">
              <a:rPr lang="en-US" smtClean="0"/>
              <a:t>3/6/2026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F12376-B4B9-415B-978C-F91696568593}" type="slidenum">
              <a:rPr lang="en-US" smtClean="0"/>
              <a:t>‹#›</a:t>
            </a:fld>
            <a:endParaRPr lang="en-US"/>
          </a:p>
        </p:txBody>
      </p:sp>
      <p:sp>
        <p:nvSpPr>
          <p:cNvPr id="7" name="Rectangle 6"/>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76537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 Id="rId9"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hyperlink" Target="https://www.youtube.com/watch?v=O0vGxZ5KQ-s" TargetMode="External"/><Relationship Id="rId13" Type="http://schemas.openxmlformats.org/officeDocument/2006/relationships/hyperlink" Target="https://www.youtube.com/watch?v=DB1g69AaMy8" TargetMode="External"/><Relationship Id="rId3" Type="http://schemas.openxmlformats.org/officeDocument/2006/relationships/hyperlink" Target="https://scoutpioneering.com/videos/pioneering-knots/rope-tackle/" TargetMode="External"/><Relationship Id="rId7" Type="http://schemas.openxmlformats.org/officeDocument/2006/relationships/hyperlink" Target="https://scoutpioneering.com/videos/pioneering-knots/roundturn-with-two-half-hitches/" TargetMode="External"/><Relationship Id="rId12" Type="http://schemas.openxmlformats.org/officeDocument/2006/relationships/hyperlink" Target="https://www.youtube.com/watch?v=iwZjTdw9il0" TargetMode="External"/><Relationship Id="rId2" Type="http://schemas.openxmlformats.org/officeDocument/2006/relationships/hyperlink" Target="https://www.youtube.com/watch?v=Z8kH6EybMSw&amp;t=9s" TargetMode="External"/><Relationship Id="rId1" Type="http://schemas.openxmlformats.org/officeDocument/2006/relationships/slideLayout" Target="../slideLayouts/slideLayout1.xml"/><Relationship Id="rId6" Type="http://schemas.openxmlformats.org/officeDocument/2006/relationships/hyperlink" Target="https://www.youtube.com/watch?v=q0KPxnj3Rck" TargetMode="External"/><Relationship Id="rId11" Type="http://schemas.openxmlformats.org/officeDocument/2006/relationships/hyperlink" Target="https://www.youtube.com/watch?v=tDGSiQhmwBs" TargetMode="External"/><Relationship Id="rId5" Type="http://schemas.openxmlformats.org/officeDocument/2006/relationships/hyperlink" Target="https://pioneeringmeritbadge.org/clove-hitch-on-a-bight/" TargetMode="External"/><Relationship Id="rId15" Type="http://schemas.openxmlformats.org/officeDocument/2006/relationships/image" Target="../media/image2.png"/><Relationship Id="rId10" Type="http://schemas.openxmlformats.org/officeDocument/2006/relationships/hyperlink" Target="https://scoutpioneering.com/videos/lashing-videos/diagonal-lashing/" TargetMode="External"/><Relationship Id="rId4" Type="http://schemas.openxmlformats.org/officeDocument/2006/relationships/hyperlink" Target="https://www.youtube.com/watch?v=LFH1L3lfciA" TargetMode="External"/><Relationship Id="rId9" Type="http://schemas.openxmlformats.org/officeDocument/2006/relationships/hyperlink" Target="https://pioneeringmeritbadge.org/square-lashing/" TargetMode="External"/><Relationship Id="rId14" Type="http://schemas.openxmlformats.org/officeDocument/2006/relationships/hyperlink" Target="https://scoutpioneering.com/videos/lashing-videos/floor-lashin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pioneeringmeritbadge.org/simple-flagpole/" TargetMode="External"/><Relationship Id="rId2" Type="http://schemas.openxmlformats.org/officeDocument/2006/relationships/hyperlink" Target="https://pioneeringmeritbadge.org/hand-washing-station/" TargetMode="Externa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pioneeringmeritbadge.org/simple-camp-table/"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scoutpioneering.com/back-splice-video/" TargetMode="External"/><Relationship Id="rId2" Type="http://schemas.openxmlformats.org/officeDocument/2006/relationships/hyperlink" Target="https://scoutpioneering.com/eye-splice-video/" TargetMode="Externa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youtube.com/watch?v=76xdhCx88y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scouting.org/wp-content/uploads/2023/01/pioneering_MB_pamphlet.jpg"/>
          <p:cNvPicPr>
            <a:picLocks noChangeAspect="1" noChangeArrowheads="1"/>
          </p:cNvPicPr>
          <p:nvPr/>
        </p:nvPicPr>
        <p:blipFill rotWithShape="1">
          <a:blip r:embed="rId2">
            <a:extLst>
              <a:ext uri="{28A0092B-C50C-407E-A947-70E740481C1C}">
                <a14:useLocalDpi xmlns:a14="http://schemas.microsoft.com/office/drawing/2010/main" val="0"/>
              </a:ext>
            </a:extLst>
          </a:blip>
          <a:srcRect l="26169" t="14085" r="26881" b="16644"/>
          <a:stretch/>
        </p:blipFill>
        <p:spPr bwMode="auto">
          <a:xfrm>
            <a:off x="555907" y="476934"/>
            <a:ext cx="4006903" cy="59118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oneer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3896" y="390644"/>
            <a:ext cx="1506395" cy="150639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197819" y="2912029"/>
            <a:ext cx="6745941" cy="646331"/>
          </a:xfrm>
          <a:prstGeom prst="rect">
            <a:avLst/>
          </a:prstGeom>
        </p:spPr>
        <p:txBody>
          <a:bodyPr wrap="square">
            <a:spAutoFit/>
          </a:bodyPr>
          <a:lstStyle/>
          <a:p>
            <a:r>
              <a:rPr lang="en-US" sz="3600" b="1" dirty="0" smtClean="0"/>
              <a:t>Pioneering Merit </a:t>
            </a:r>
            <a:r>
              <a:rPr lang="en-US" sz="3600" b="1" dirty="0"/>
              <a:t>Badge</a:t>
            </a:r>
          </a:p>
        </p:txBody>
      </p:sp>
      <p:sp>
        <p:nvSpPr>
          <p:cNvPr id="7" name="TextBox 6"/>
          <p:cNvSpPr txBox="1"/>
          <p:nvPr/>
        </p:nvSpPr>
        <p:spPr>
          <a:xfrm>
            <a:off x="4562811" y="4768594"/>
            <a:ext cx="6713505" cy="523220"/>
          </a:xfrm>
          <a:prstGeom prst="rect">
            <a:avLst/>
          </a:prstGeom>
          <a:noFill/>
        </p:spPr>
        <p:txBody>
          <a:bodyPr wrap="none" rtlCol="0">
            <a:spAutoFit/>
          </a:bodyPr>
          <a:lstStyle/>
          <a:p>
            <a:r>
              <a:rPr lang="en-US" sz="2800" b="1" dirty="0" smtClean="0"/>
              <a:t>Merit Badge Counselor: </a:t>
            </a:r>
            <a:r>
              <a:rPr lang="en-US" sz="2800" dirty="0" smtClean="0"/>
              <a:t>Mr. Robert Bertrand</a:t>
            </a:r>
          </a:p>
        </p:txBody>
      </p:sp>
    </p:spTree>
    <p:extLst>
      <p:ext uri="{BB962C8B-B14F-4D97-AF65-F5344CB8AC3E}">
        <p14:creationId xmlns:p14="http://schemas.microsoft.com/office/powerpoint/2010/main" val="22047087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4347" y="186194"/>
            <a:ext cx="11317152" cy="6494085"/>
          </a:xfrm>
          <a:prstGeom prst="rect">
            <a:avLst/>
          </a:prstGeom>
        </p:spPr>
        <p:txBody>
          <a:bodyPr wrap="square">
            <a:spAutoFit/>
          </a:bodyPr>
          <a:lstStyle/>
          <a:p>
            <a:r>
              <a:rPr lang="en-US" sz="1600" b="1" i="0" dirty="0" smtClean="0">
                <a:solidFill>
                  <a:srgbClr val="515354"/>
                </a:solidFill>
                <a:effectLst/>
                <a:latin typeface="Roboto"/>
              </a:rPr>
              <a:t/>
            </a:r>
            <a:br>
              <a:rPr lang="en-US" sz="1600" b="1" i="0" dirty="0" smtClean="0">
                <a:solidFill>
                  <a:srgbClr val="515354"/>
                </a:solidFill>
                <a:effectLst/>
                <a:latin typeface="Roboto"/>
              </a:rPr>
            </a:br>
            <a:endParaRPr lang="en-US" sz="1600" b="1" i="0" dirty="0" smtClean="0">
              <a:solidFill>
                <a:srgbClr val="515354"/>
              </a:solidFill>
              <a:effectLst/>
              <a:latin typeface="Roboto"/>
            </a:endParaRPr>
          </a:p>
          <a:p>
            <a:r>
              <a:rPr lang="en-US" sz="1600" b="1" i="0" dirty="0" smtClean="0">
                <a:solidFill>
                  <a:srgbClr val="515354"/>
                </a:solidFill>
                <a:effectLst/>
                <a:latin typeface="Roboto"/>
              </a:rPr>
              <a:t>7. Explain the importance of effectively anchoring a pioneering project. Describe to your counselor the 3-2-1 anchoring system and the log-and-stake anchoring system.</a:t>
            </a: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i="0" dirty="0" smtClean="0">
              <a:solidFill>
                <a:srgbClr val="515354"/>
              </a:solidFill>
              <a:effectLst/>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endParaRPr lang="en-US" sz="1600" b="1" dirty="0">
              <a:solidFill>
                <a:srgbClr val="515354"/>
              </a:solidFill>
              <a:latin typeface="Roboto"/>
            </a:endParaRPr>
          </a:p>
          <a:p>
            <a:endParaRPr lang="en-US" sz="1600" b="1" i="0" dirty="0" smtClean="0">
              <a:solidFill>
                <a:srgbClr val="515354"/>
              </a:solidFill>
              <a:effectLst/>
              <a:latin typeface="Roboto"/>
            </a:endParaRPr>
          </a:p>
          <a:p>
            <a:r>
              <a:rPr lang="en-US" sz="1600" b="1" dirty="0" smtClean="0"/>
              <a:t>.</a:t>
            </a:r>
            <a:r>
              <a:rPr lang="en-US" sz="1600" b="1" i="0" dirty="0" smtClean="0">
                <a:solidFill>
                  <a:srgbClr val="515354"/>
                </a:solidFill>
                <a:effectLst/>
                <a:latin typeface="Roboto"/>
              </a:rPr>
              <a:t/>
            </a:r>
            <a:br>
              <a:rPr lang="en-US" sz="1600" b="1" i="0" dirty="0" smtClean="0">
                <a:solidFill>
                  <a:srgbClr val="515354"/>
                </a:solidFill>
                <a:effectLst/>
                <a:latin typeface="Roboto"/>
              </a:rPr>
            </a:br>
            <a:endParaRPr lang="en-US" sz="1600" b="1" i="0" dirty="0" smtClean="0">
              <a:solidFill>
                <a:srgbClr val="515354"/>
              </a:solidFill>
              <a:effectLst/>
              <a:latin typeface="Roboto"/>
            </a:endParaRP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8295" y="5180461"/>
            <a:ext cx="1506395" cy="150639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14347" y="1326108"/>
            <a:ext cx="11406646" cy="1754326"/>
          </a:xfrm>
          <a:prstGeom prst="rect">
            <a:avLst/>
          </a:prstGeom>
        </p:spPr>
        <p:txBody>
          <a:bodyPr wrap="square">
            <a:spAutoFit/>
          </a:bodyPr>
          <a:lstStyle/>
          <a:p>
            <a:r>
              <a:rPr lang="en-US" sz="1200" b="1" dirty="0">
                <a:solidFill>
                  <a:srgbClr val="515354"/>
                </a:solidFill>
                <a:latin typeface="Roboto"/>
              </a:rPr>
              <a:t>Explain the importance of effectively anchoring a pioneering </a:t>
            </a:r>
            <a:r>
              <a:rPr lang="en-US" sz="1200" b="1" dirty="0" smtClean="0">
                <a:solidFill>
                  <a:srgbClr val="515354"/>
                </a:solidFill>
                <a:latin typeface="Roboto"/>
              </a:rPr>
              <a:t>project:</a:t>
            </a:r>
          </a:p>
          <a:p>
            <a:endParaRPr lang="en-US" altLang="en-US" sz="1200" b="1" dirty="0">
              <a:solidFill>
                <a:srgbClr val="515354"/>
              </a:solidFill>
              <a:latin typeface="Roboto"/>
              <a:cs typeface="Times New Roman" panose="02020603050405020304" pitchFamily="18" charset="0"/>
            </a:endParaRPr>
          </a:p>
          <a:p>
            <a:endParaRPr lang="en-US" altLang="en-US" sz="1200" dirty="0">
              <a:solidFill>
                <a:srgbClr val="0A0A0A"/>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altLang="en-US" sz="1200" b="1" dirty="0">
                <a:solidFill>
                  <a:srgbClr val="0A0A0A"/>
                </a:solidFill>
                <a:latin typeface="Times New Roman" panose="02020603050405020304" pitchFamily="18" charset="0"/>
                <a:cs typeface="Times New Roman" panose="02020603050405020304" pitchFamily="18" charset="0"/>
              </a:rPr>
              <a:t>The 3-2-1 Anchoring System</a:t>
            </a:r>
            <a:endParaRPr lang="en-US" altLang="en-US" sz="12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endParaRPr lang="en-US" altLang="en-US" sz="1200" dirty="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endParaRPr lang="en-US" altLang="en-US" sz="1200" dirty="0">
              <a:latin typeface="Times New Roman" panose="02020603050405020304" pitchFamily="18" charset="0"/>
              <a:cs typeface="Times New Roman" panose="02020603050405020304" pitchFamily="18" charset="0"/>
            </a:endParaRPr>
          </a:p>
          <a:p>
            <a:endParaRPr lang="en-US" sz="1200" dirty="0" smtClean="0">
              <a:solidFill>
                <a:srgbClr val="0A0A0A"/>
              </a:solidFill>
              <a:latin typeface="Times New Roman" panose="02020603050405020304" pitchFamily="18" charset="0"/>
              <a:cs typeface="Times New Roman" panose="02020603050405020304" pitchFamily="18" charset="0"/>
            </a:endParaRPr>
          </a:p>
          <a:p>
            <a:endParaRPr lang="en-US" sz="1200" dirty="0">
              <a:solidFill>
                <a:srgbClr val="0A0A0A"/>
              </a:solidFill>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sp>
        <p:nvSpPr>
          <p:cNvPr id="6" name="Rectangle 2"/>
          <p:cNvSpPr>
            <a:spLocks noChangeArrowheads="1"/>
          </p:cNvSpPr>
          <p:nvPr/>
        </p:nvSpPr>
        <p:spPr bwMode="auto">
          <a:xfrm>
            <a:off x="-48126" y="-322037"/>
            <a:ext cx="65" cy="54782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371191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18986"/>
            <a:ext cx="11525250" cy="923330"/>
          </a:xfrm>
          <a:prstGeom prst="rect">
            <a:avLst/>
          </a:prstGeom>
        </p:spPr>
        <p:txBody>
          <a:bodyPr wrap="square">
            <a:spAutoFit/>
          </a:bodyPr>
          <a:lstStyle/>
          <a:p>
            <a:endParaRPr lang="en-US" b="1" dirty="0">
              <a:solidFill>
                <a:srgbClr val="515354"/>
              </a:solidFill>
              <a:latin typeface="Roboto"/>
            </a:endParaRPr>
          </a:p>
          <a:p>
            <a:r>
              <a:rPr lang="en-US" b="1" dirty="0">
                <a:solidFill>
                  <a:srgbClr val="515354"/>
                </a:solidFill>
                <a:latin typeface="Roboto"/>
              </a:rPr>
              <a:t>8. </a:t>
            </a:r>
            <a:r>
              <a:rPr lang="en-US" b="1" dirty="0"/>
              <a:t>Describe the lashings that are used when building a trestle, how the poles are positioned, and how X braces contribute to the overall structural integrity of a pioneering project</a:t>
            </a:r>
            <a:endParaRPr lang="en-US" dirty="0"/>
          </a:p>
        </p:txBody>
      </p:sp>
    </p:spTree>
    <p:extLst>
      <p:ext uri="{BB962C8B-B14F-4D97-AF65-F5344CB8AC3E}">
        <p14:creationId xmlns:p14="http://schemas.microsoft.com/office/powerpoint/2010/main" val="40677178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815" y="180532"/>
            <a:ext cx="9609373" cy="2192908"/>
          </a:xfrm>
          <a:prstGeom prst="rect">
            <a:avLst/>
          </a:prstGeom>
        </p:spPr>
        <p:txBody>
          <a:bodyPr wrap="square">
            <a:spAutoFit/>
          </a:bodyPr>
          <a:lstStyle/>
          <a:p>
            <a:r>
              <a:rPr lang="en-US" sz="1050" b="1" i="0" dirty="0" smtClean="0">
                <a:solidFill>
                  <a:srgbClr val="515354"/>
                </a:solidFill>
                <a:effectLst/>
                <a:latin typeface="Roboto"/>
              </a:rPr>
              <a:t/>
            </a:r>
            <a:br>
              <a:rPr lang="en-US" sz="1050" b="1" i="0" dirty="0" smtClean="0">
                <a:solidFill>
                  <a:srgbClr val="515354"/>
                </a:solidFill>
                <a:effectLst/>
                <a:latin typeface="Roboto"/>
              </a:rPr>
            </a:br>
            <a:endParaRPr lang="en-US" sz="1050" b="1" i="0" dirty="0" smtClean="0">
              <a:solidFill>
                <a:srgbClr val="515354"/>
              </a:solidFill>
              <a:effectLst/>
              <a:latin typeface="Roboto"/>
            </a:endParaRPr>
          </a:p>
          <a:p>
            <a:r>
              <a:rPr lang="en-US" sz="1050" b="1" i="0" dirty="0" smtClean="0">
                <a:solidFill>
                  <a:srgbClr val="515354"/>
                </a:solidFill>
                <a:effectLst/>
                <a:latin typeface="Roboto"/>
              </a:rPr>
              <a:t>9. Working in a group, (or individually with the help of your counselor) build a full size pioneering structure, using one of the following designs in the </a:t>
            </a:r>
            <a:r>
              <a:rPr lang="en-US" sz="1050" b="1" i="1" dirty="0" smtClean="0">
                <a:solidFill>
                  <a:srgbClr val="515354"/>
                </a:solidFill>
                <a:effectLst/>
                <a:latin typeface="Roboto"/>
              </a:rPr>
              <a:t>Pioneering</a:t>
            </a:r>
            <a:r>
              <a:rPr lang="en-US" sz="1050" b="1" i="0" dirty="0" smtClean="0">
                <a:solidFill>
                  <a:srgbClr val="515354"/>
                </a:solidFill>
                <a:effectLst/>
                <a:latin typeface="Roboto"/>
              </a:rPr>
              <a:t> merit badge pamphlet:  </a:t>
            </a:r>
          </a:p>
          <a:p>
            <a:pPr marL="171450" indent="-171450">
              <a:buFont typeface="Arial" panose="020B0604020202020204" pitchFamily="34" charset="0"/>
              <a:buChar char="•"/>
            </a:pPr>
            <a:r>
              <a:rPr lang="en-US" sz="1050" b="0" i="0" dirty="0" smtClean="0">
                <a:solidFill>
                  <a:srgbClr val="515354"/>
                </a:solidFill>
                <a:effectLst/>
                <a:latin typeface="Roboto"/>
              </a:rPr>
              <a:t>Double A-Frame Monkey Bridge</a:t>
            </a:r>
          </a:p>
          <a:p>
            <a:pPr>
              <a:buFont typeface="Arial" panose="020B0604020202020204" pitchFamily="34" charset="0"/>
              <a:buChar char="•"/>
            </a:pPr>
            <a:r>
              <a:rPr lang="en-US" sz="1050" dirty="0">
                <a:solidFill>
                  <a:srgbClr val="515354"/>
                </a:solidFill>
                <a:latin typeface="Roboto"/>
              </a:rPr>
              <a:t>Single A-Frame Bridge</a:t>
            </a:r>
          </a:p>
          <a:p>
            <a:pPr>
              <a:buFont typeface="Arial" panose="020B0604020202020204" pitchFamily="34" charset="0"/>
              <a:buChar char="•"/>
            </a:pPr>
            <a:r>
              <a:rPr lang="en-US" sz="1050" b="0" i="0" dirty="0" smtClean="0">
                <a:solidFill>
                  <a:srgbClr val="515354"/>
                </a:solidFill>
                <a:effectLst/>
                <a:latin typeface="Roboto"/>
              </a:rPr>
              <a:t>Single Trestle Bridge</a:t>
            </a:r>
          </a:p>
          <a:p>
            <a:pPr>
              <a:buFont typeface="Arial" panose="020B0604020202020204" pitchFamily="34" charset="0"/>
              <a:buChar char="•"/>
            </a:pPr>
            <a:r>
              <a:rPr lang="en-US" sz="1050" b="0" i="0" dirty="0" smtClean="0">
                <a:solidFill>
                  <a:srgbClr val="515354"/>
                </a:solidFill>
                <a:effectLst/>
                <a:latin typeface="Roboto"/>
              </a:rPr>
              <a:t>Single Lock Bridge</a:t>
            </a:r>
          </a:p>
          <a:p>
            <a:pPr>
              <a:buFont typeface="Arial" panose="020B0604020202020204" pitchFamily="34" charset="0"/>
              <a:buChar char="•"/>
            </a:pPr>
            <a:r>
              <a:rPr lang="en-US" sz="1050" b="0" i="0" dirty="0" smtClean="0">
                <a:solidFill>
                  <a:srgbClr val="515354"/>
                </a:solidFill>
                <a:effectLst/>
                <a:latin typeface="Roboto"/>
              </a:rPr>
              <a:t>4x4 Square Climbing Tower</a:t>
            </a:r>
          </a:p>
          <a:p>
            <a:pPr>
              <a:buFont typeface="Arial" panose="020B0604020202020204" pitchFamily="34" charset="0"/>
              <a:buChar char="•"/>
            </a:pPr>
            <a:r>
              <a:rPr lang="en-US" sz="1050" b="0" i="0" dirty="0" smtClean="0">
                <a:solidFill>
                  <a:srgbClr val="515354"/>
                </a:solidFill>
                <a:effectLst/>
                <a:latin typeface="Roboto"/>
              </a:rPr>
              <a:t>Four Flag Gateway Tower</a:t>
            </a:r>
          </a:p>
          <a:p>
            <a:pPr>
              <a:buFont typeface="Arial" panose="020B0604020202020204" pitchFamily="34" charset="0"/>
              <a:buChar char="•"/>
            </a:pPr>
            <a:r>
              <a:rPr lang="en-US" sz="1050" b="0" i="0" dirty="0" smtClean="0">
                <a:solidFill>
                  <a:srgbClr val="515354"/>
                </a:solidFill>
                <a:effectLst/>
                <a:latin typeface="Roboto"/>
              </a:rPr>
              <a:t>Double Tripod Chippewa Kitchen</a:t>
            </a:r>
          </a:p>
          <a:p>
            <a:pPr>
              <a:buFont typeface="Arial" panose="020B0604020202020204" pitchFamily="34" charset="0"/>
              <a:buChar char="•"/>
            </a:pPr>
            <a:r>
              <a:rPr lang="en-US" sz="1050" b="0" i="0" dirty="0" smtClean="0">
                <a:solidFill>
                  <a:srgbClr val="515354"/>
                </a:solidFill>
                <a:effectLst/>
                <a:latin typeface="Roboto"/>
              </a:rPr>
              <a:t>Another type of structure approved in advance by your counselor</a:t>
            </a:r>
          </a:p>
          <a:p>
            <a:endParaRPr lang="en-US" sz="1050" b="1" i="0" dirty="0" smtClean="0">
              <a:solidFill>
                <a:srgbClr val="515354"/>
              </a:solidFill>
              <a:effectLst/>
              <a:latin typeface="Roboto"/>
            </a:endParaRP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80672" y="152700"/>
            <a:ext cx="1302144" cy="130214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914680" y="2145929"/>
            <a:ext cx="2428875" cy="1409700"/>
          </a:xfrm>
          <a:prstGeom prst="rect">
            <a:avLst/>
          </a:prstGeom>
        </p:spPr>
      </p:pic>
      <p:pic>
        <p:nvPicPr>
          <p:cNvPr id="7" name="Picture 6"/>
          <p:cNvPicPr>
            <a:picLocks noChangeAspect="1"/>
          </p:cNvPicPr>
          <p:nvPr/>
        </p:nvPicPr>
        <p:blipFill>
          <a:blip r:embed="rId4"/>
          <a:stretch>
            <a:fillRect/>
          </a:stretch>
        </p:blipFill>
        <p:spPr>
          <a:xfrm>
            <a:off x="4280600" y="1641232"/>
            <a:ext cx="2524125" cy="1409700"/>
          </a:xfrm>
          <a:prstGeom prst="rect">
            <a:avLst/>
          </a:prstGeom>
        </p:spPr>
      </p:pic>
      <p:sp>
        <p:nvSpPr>
          <p:cNvPr id="8" name="Rectangle 7"/>
          <p:cNvSpPr/>
          <p:nvPr/>
        </p:nvSpPr>
        <p:spPr>
          <a:xfrm>
            <a:off x="914680" y="3555629"/>
            <a:ext cx="2586029" cy="369332"/>
          </a:xfrm>
          <a:prstGeom prst="rect">
            <a:avLst/>
          </a:prstGeom>
        </p:spPr>
        <p:txBody>
          <a:bodyPr wrap="none">
            <a:spAutoFit/>
          </a:bodyPr>
          <a:lstStyle/>
          <a:p>
            <a:pPr>
              <a:buFont typeface="Arial" panose="020B0604020202020204" pitchFamily="34" charset="0"/>
              <a:buChar char="•"/>
            </a:pPr>
            <a:r>
              <a:rPr lang="en-US" dirty="0">
                <a:solidFill>
                  <a:srgbClr val="515354"/>
                </a:solidFill>
                <a:latin typeface="Roboto"/>
              </a:rPr>
              <a:t>Single A-Frame Bridge</a:t>
            </a:r>
          </a:p>
        </p:txBody>
      </p:sp>
      <p:sp>
        <p:nvSpPr>
          <p:cNvPr id="9" name="Rectangle 8"/>
          <p:cNvSpPr/>
          <p:nvPr/>
        </p:nvSpPr>
        <p:spPr>
          <a:xfrm>
            <a:off x="4418759" y="2935163"/>
            <a:ext cx="2393669" cy="369332"/>
          </a:xfrm>
          <a:prstGeom prst="rect">
            <a:avLst/>
          </a:prstGeom>
        </p:spPr>
        <p:txBody>
          <a:bodyPr wrap="none">
            <a:spAutoFit/>
          </a:bodyPr>
          <a:lstStyle/>
          <a:p>
            <a:pPr>
              <a:buFont typeface="Arial" panose="020B0604020202020204" pitchFamily="34" charset="0"/>
              <a:buChar char="•"/>
            </a:pPr>
            <a:r>
              <a:rPr lang="en-US" dirty="0">
                <a:solidFill>
                  <a:srgbClr val="515354"/>
                </a:solidFill>
                <a:latin typeface="Roboto"/>
              </a:rPr>
              <a:t>Single Trestle Bridge</a:t>
            </a:r>
          </a:p>
        </p:txBody>
      </p:sp>
      <p:pic>
        <p:nvPicPr>
          <p:cNvPr id="1030" name="Picture 6" descr="Drawing 3: Fully Assembled Single Lock Brid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7567" y="1990801"/>
            <a:ext cx="3633833" cy="149048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8592155" y="3555629"/>
            <a:ext cx="2188420" cy="369332"/>
          </a:xfrm>
          <a:prstGeom prst="rect">
            <a:avLst/>
          </a:prstGeom>
        </p:spPr>
        <p:txBody>
          <a:bodyPr wrap="none">
            <a:spAutoFit/>
          </a:bodyPr>
          <a:lstStyle/>
          <a:p>
            <a:pPr>
              <a:buFont typeface="Arial" panose="020B0604020202020204" pitchFamily="34" charset="0"/>
              <a:buChar char="•"/>
            </a:pPr>
            <a:r>
              <a:rPr lang="en-US" dirty="0">
                <a:solidFill>
                  <a:srgbClr val="515354"/>
                </a:solidFill>
                <a:latin typeface="Roboto"/>
              </a:rPr>
              <a:t>Single Lock Bridge</a:t>
            </a:r>
          </a:p>
        </p:txBody>
      </p:sp>
      <p:sp>
        <p:nvSpPr>
          <p:cNvPr id="11" name="Rectangle 10"/>
          <p:cNvSpPr/>
          <p:nvPr/>
        </p:nvSpPr>
        <p:spPr>
          <a:xfrm>
            <a:off x="7918092" y="3918699"/>
            <a:ext cx="3536546" cy="253916"/>
          </a:xfrm>
          <a:prstGeom prst="rect">
            <a:avLst/>
          </a:prstGeom>
        </p:spPr>
        <p:txBody>
          <a:bodyPr wrap="none">
            <a:spAutoFit/>
          </a:bodyPr>
          <a:lstStyle/>
          <a:p>
            <a:r>
              <a:rPr lang="en-US" sz="1050" u="sng" dirty="0"/>
              <a:t>https://scoutpioneering.com/2013/02/05/single-lock-bridge/</a:t>
            </a:r>
          </a:p>
        </p:txBody>
      </p:sp>
      <p:sp>
        <p:nvSpPr>
          <p:cNvPr id="12" name="Rectangle 11"/>
          <p:cNvSpPr/>
          <p:nvPr/>
        </p:nvSpPr>
        <p:spPr>
          <a:xfrm>
            <a:off x="4213416" y="1085512"/>
            <a:ext cx="6096000" cy="369332"/>
          </a:xfrm>
          <a:prstGeom prst="rect">
            <a:avLst/>
          </a:prstGeom>
          <a:solidFill>
            <a:srgbClr val="FFFF00"/>
          </a:solidFill>
          <a:ln>
            <a:solidFill>
              <a:srgbClr val="FF0000"/>
            </a:solidFill>
          </a:ln>
          <a:scene3d>
            <a:camera prst="orthographicFront"/>
            <a:lightRig rig="threePt" dir="t"/>
          </a:scene3d>
          <a:sp3d>
            <a:bevelT/>
          </a:sp3d>
        </p:spPr>
        <p:txBody>
          <a:bodyPr>
            <a:spAutoFit/>
          </a:bodyPr>
          <a:lstStyle/>
          <a:p>
            <a:r>
              <a:rPr lang="en-US" sz="900" b="1" dirty="0">
                <a:solidFill>
                  <a:srgbClr val="515354"/>
                </a:solidFill>
                <a:latin typeface="Roboto"/>
              </a:rPr>
              <a:t>Carefully plan the project, assembling and organizing all the materials, referring to the points under Safe Pioneering, and complying </a:t>
            </a:r>
            <a:r>
              <a:rPr lang="en-US" sz="900" b="1" dirty="0" smtClean="0">
                <a:solidFill>
                  <a:srgbClr val="515354"/>
                </a:solidFill>
                <a:latin typeface="Roboto"/>
              </a:rPr>
              <a:t>with </a:t>
            </a:r>
            <a:r>
              <a:rPr lang="en-US" sz="900" b="1" dirty="0">
                <a:solidFill>
                  <a:srgbClr val="515354"/>
                </a:solidFill>
                <a:latin typeface="Roboto"/>
              </a:rPr>
              <a:t>the height restrictions in the Guide to Safe Scouting.</a:t>
            </a:r>
          </a:p>
        </p:txBody>
      </p:sp>
      <p:sp>
        <p:nvSpPr>
          <p:cNvPr id="13" name="Rectangle 12"/>
          <p:cNvSpPr/>
          <p:nvPr/>
        </p:nvSpPr>
        <p:spPr>
          <a:xfrm>
            <a:off x="4053294" y="6328014"/>
            <a:ext cx="3204723" cy="253916"/>
          </a:xfrm>
          <a:prstGeom prst="rect">
            <a:avLst/>
          </a:prstGeom>
        </p:spPr>
        <p:txBody>
          <a:bodyPr wrap="none">
            <a:spAutoFit/>
          </a:bodyPr>
          <a:lstStyle/>
          <a:p>
            <a:r>
              <a:rPr lang="en-US" sz="1050" u="sng" dirty="0"/>
              <a:t>https://pioneeringmeritbadge.org/4-x-4-square-tower/</a:t>
            </a:r>
          </a:p>
        </p:txBody>
      </p:sp>
      <p:pic>
        <p:nvPicPr>
          <p:cNvPr id="1032" name="Picture 8" descr="https://pioneeringmeritbadge.org/wp-content/uploads/2016/02/Page90-Gateway.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89200" y="3621568"/>
            <a:ext cx="1369732" cy="234694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scoutpioneering.com/wp-content/uploads/2013/04/coker-four-flag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15594" y="3862569"/>
            <a:ext cx="1189131" cy="186494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4x4-climbing-tower-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49684" y="4120404"/>
            <a:ext cx="974185" cy="188219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4" name="Rectangle 13"/>
          <p:cNvSpPr/>
          <p:nvPr/>
        </p:nvSpPr>
        <p:spPr>
          <a:xfrm>
            <a:off x="508537" y="6144368"/>
            <a:ext cx="3081998" cy="369332"/>
          </a:xfrm>
          <a:prstGeom prst="rect">
            <a:avLst/>
          </a:prstGeom>
        </p:spPr>
        <p:txBody>
          <a:bodyPr wrap="none">
            <a:spAutoFit/>
          </a:bodyPr>
          <a:lstStyle/>
          <a:p>
            <a:pPr>
              <a:buFont typeface="Arial" panose="020B0604020202020204" pitchFamily="34" charset="0"/>
              <a:buChar char="•"/>
            </a:pPr>
            <a:r>
              <a:rPr lang="en-US" dirty="0">
                <a:solidFill>
                  <a:srgbClr val="515354"/>
                </a:solidFill>
                <a:latin typeface="Roboto"/>
              </a:rPr>
              <a:t>4x4 Square Climbing Tower</a:t>
            </a:r>
          </a:p>
        </p:txBody>
      </p:sp>
      <p:pic>
        <p:nvPicPr>
          <p:cNvPr id="1038" name="Picture 14" descr="Click on the image for a larger view."/>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72351" y="4205430"/>
            <a:ext cx="1628028" cy="1595468"/>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7873977" y="5775036"/>
            <a:ext cx="3624775" cy="369332"/>
          </a:xfrm>
          <a:prstGeom prst="rect">
            <a:avLst/>
          </a:prstGeom>
        </p:spPr>
        <p:txBody>
          <a:bodyPr wrap="none">
            <a:spAutoFit/>
          </a:bodyPr>
          <a:lstStyle/>
          <a:p>
            <a:pPr>
              <a:buFont typeface="Arial" panose="020B0604020202020204" pitchFamily="34" charset="0"/>
              <a:buChar char="•"/>
            </a:pPr>
            <a:r>
              <a:rPr lang="en-US" dirty="0">
                <a:solidFill>
                  <a:srgbClr val="515354"/>
                </a:solidFill>
                <a:latin typeface="Roboto"/>
              </a:rPr>
              <a:t>Double Tripod Chippewa Kitchen</a:t>
            </a:r>
          </a:p>
        </p:txBody>
      </p:sp>
      <p:sp>
        <p:nvSpPr>
          <p:cNvPr id="16" name="Rectangle 15"/>
          <p:cNvSpPr/>
          <p:nvPr/>
        </p:nvSpPr>
        <p:spPr>
          <a:xfrm>
            <a:off x="7756682" y="6058710"/>
            <a:ext cx="4390450" cy="523220"/>
          </a:xfrm>
          <a:prstGeom prst="rect">
            <a:avLst/>
          </a:prstGeom>
        </p:spPr>
        <p:txBody>
          <a:bodyPr wrap="square">
            <a:spAutoFit/>
          </a:bodyPr>
          <a:lstStyle/>
          <a:p>
            <a:r>
              <a:rPr lang="en-US" sz="1400" u="sng" dirty="0"/>
              <a:t>https://pioneeringmeritbadge.org/double-tripod-chippewa-kitchen-2/</a:t>
            </a:r>
          </a:p>
        </p:txBody>
      </p:sp>
      <p:sp>
        <p:nvSpPr>
          <p:cNvPr id="17" name="Rectangle 16"/>
          <p:cNvSpPr/>
          <p:nvPr/>
        </p:nvSpPr>
        <p:spPr>
          <a:xfrm>
            <a:off x="4093316" y="5947567"/>
            <a:ext cx="2902461" cy="369332"/>
          </a:xfrm>
          <a:prstGeom prst="rect">
            <a:avLst/>
          </a:prstGeom>
        </p:spPr>
        <p:txBody>
          <a:bodyPr wrap="none">
            <a:spAutoFit/>
          </a:bodyPr>
          <a:lstStyle/>
          <a:p>
            <a:pPr>
              <a:buFont typeface="Arial" panose="020B0604020202020204" pitchFamily="34" charset="0"/>
              <a:buChar char="•"/>
            </a:pPr>
            <a:r>
              <a:rPr lang="en-US" dirty="0">
                <a:solidFill>
                  <a:srgbClr val="515354"/>
                </a:solidFill>
                <a:latin typeface="Roboto"/>
              </a:rPr>
              <a:t>Four Flag Gateway Tower</a:t>
            </a:r>
          </a:p>
        </p:txBody>
      </p:sp>
    </p:spTree>
    <p:extLst>
      <p:ext uri="{BB962C8B-B14F-4D97-AF65-F5344CB8AC3E}">
        <p14:creationId xmlns:p14="http://schemas.microsoft.com/office/powerpoint/2010/main" val="381257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402" y="113297"/>
            <a:ext cx="11921147" cy="6717223"/>
          </a:xfrm>
          <a:prstGeom prst="rect">
            <a:avLst/>
          </a:prstGeom>
          <a:solidFill>
            <a:schemeClr val="accent4">
              <a:lumMod val="20000"/>
              <a:lumOff val="80000"/>
            </a:schemeClr>
          </a:solidFill>
        </p:spPr>
        <p:txBody>
          <a:bodyPr wrap="square">
            <a:spAutoFit/>
          </a:bodyPr>
          <a:lstStyle/>
          <a:p>
            <a:r>
              <a:rPr lang="en-US" sz="1050" b="1" i="0" dirty="0" smtClean="0">
                <a:solidFill>
                  <a:srgbClr val="515354"/>
                </a:solidFill>
                <a:effectLst/>
                <a:latin typeface="Roboto"/>
              </a:rPr>
              <a:t>1. Do the following:</a:t>
            </a:r>
          </a:p>
          <a:p>
            <a:pPr>
              <a:buFont typeface="Arial" panose="020B0604020202020204" pitchFamily="34" charset="0"/>
              <a:buChar char="•"/>
            </a:pPr>
            <a:r>
              <a:rPr lang="en-US" sz="1050" b="0" i="0" dirty="0" smtClean="0">
                <a:solidFill>
                  <a:srgbClr val="515354"/>
                </a:solidFill>
                <a:effectLst/>
                <a:latin typeface="Roboto"/>
              </a:rPr>
              <a:t>(a) Explain to your counselor the most likely hazards you might encounter while participating in pioneering activities and what you should do to anticipate, help prevent, mitigate, and respond to these hazards.</a:t>
            </a:r>
            <a:br>
              <a:rPr lang="en-US" sz="1050" b="0" i="0" dirty="0" smtClean="0">
                <a:solidFill>
                  <a:srgbClr val="515354"/>
                </a:solidFill>
                <a:effectLst/>
                <a:latin typeface="Roboto"/>
              </a:rPr>
            </a:br>
            <a:r>
              <a:rPr lang="en-US" sz="1050" b="0" i="0" dirty="0" smtClean="0">
                <a:solidFill>
                  <a:srgbClr val="515354"/>
                </a:solidFill>
                <a:effectLst/>
                <a:latin typeface="Roboto"/>
              </a:rPr>
              <a:t>(b) Discuss the prevention of, and first-aid treatment for, injuries and conditions that could occur while working on pioneering projects, including rope splinters, rope burns, cuts, scratches, insect bites and stings, hypothermia, dehydration, heat exhaustion, heatstroke, sunburn, and falls.</a:t>
            </a:r>
            <a:br>
              <a:rPr lang="en-US" sz="1050" b="0" i="0" dirty="0" smtClean="0">
                <a:solidFill>
                  <a:srgbClr val="515354"/>
                </a:solidFill>
                <a:effectLst/>
                <a:latin typeface="Roboto"/>
              </a:rPr>
            </a:br>
            <a:endParaRPr lang="en-US" sz="1050" b="0" i="0" dirty="0" smtClean="0">
              <a:solidFill>
                <a:srgbClr val="212121"/>
              </a:solidFill>
              <a:effectLst/>
              <a:latin typeface="Roboto"/>
            </a:endParaRPr>
          </a:p>
          <a:p>
            <a:r>
              <a:rPr lang="en-US" sz="1050" b="1" i="0" dirty="0" smtClean="0">
                <a:solidFill>
                  <a:srgbClr val="515354"/>
                </a:solidFill>
                <a:effectLst/>
                <a:latin typeface="Roboto"/>
              </a:rPr>
              <a:t>2. Do the following:</a:t>
            </a:r>
          </a:p>
          <a:p>
            <a:pPr>
              <a:buFont typeface="Arial" panose="020B0604020202020204" pitchFamily="34" charset="0"/>
              <a:buChar char="•"/>
            </a:pPr>
            <a:r>
              <a:rPr lang="en-US" sz="1050" b="0" i="0" dirty="0" smtClean="0">
                <a:solidFill>
                  <a:srgbClr val="515354"/>
                </a:solidFill>
                <a:effectLst/>
                <a:latin typeface="Roboto"/>
              </a:rPr>
              <a:t>(a) Demonstrate the West Country method of whipping a rope.</a:t>
            </a:r>
            <a:br>
              <a:rPr lang="en-US" sz="1050" b="0" i="0" dirty="0" smtClean="0">
                <a:solidFill>
                  <a:srgbClr val="515354"/>
                </a:solidFill>
                <a:effectLst/>
                <a:latin typeface="Roboto"/>
              </a:rPr>
            </a:br>
            <a:r>
              <a:rPr lang="en-US" sz="1050" b="0" i="0" dirty="0" smtClean="0">
                <a:solidFill>
                  <a:srgbClr val="515354"/>
                </a:solidFill>
                <a:effectLst/>
                <a:latin typeface="Roboto"/>
              </a:rPr>
              <a:t>(b) Demonstrate how to tie a rope tackle and the following knots: clove hitch formed as two half hitches, clove hitch on a bight, butterfly knot, round turn with two half hitches, and rolling hitch.</a:t>
            </a:r>
            <a:br>
              <a:rPr lang="en-US" sz="1050" b="0" i="0" dirty="0" smtClean="0">
                <a:solidFill>
                  <a:srgbClr val="515354"/>
                </a:solidFill>
                <a:effectLst/>
                <a:latin typeface="Roboto"/>
              </a:rPr>
            </a:br>
            <a:r>
              <a:rPr lang="en-US" sz="1050" b="0" i="0" dirty="0" smtClean="0">
                <a:solidFill>
                  <a:srgbClr val="515354"/>
                </a:solidFill>
                <a:effectLst/>
                <a:latin typeface="Roboto"/>
              </a:rPr>
              <a:t>(c) Demonstrate and explain when to use the following lashings: square, diagonal, round, shear, tripod, and floor lashing.</a:t>
            </a:r>
            <a:br>
              <a:rPr lang="en-US" sz="1050" b="0" i="0" dirty="0" smtClean="0">
                <a:solidFill>
                  <a:srgbClr val="515354"/>
                </a:solidFill>
                <a:effectLst/>
                <a:latin typeface="Roboto"/>
              </a:rPr>
            </a:br>
            <a:endParaRPr lang="en-US" sz="1050" b="0" i="0" dirty="0" smtClean="0">
              <a:solidFill>
                <a:srgbClr val="212121"/>
              </a:solidFill>
              <a:effectLst/>
              <a:latin typeface="Roboto"/>
            </a:endParaRPr>
          </a:p>
          <a:p>
            <a:r>
              <a:rPr lang="en-US" sz="1050" b="1" i="0" dirty="0" smtClean="0">
                <a:solidFill>
                  <a:srgbClr val="515354"/>
                </a:solidFill>
                <a:effectLst/>
                <a:latin typeface="Roboto"/>
              </a:rPr>
              <a:t>3. Do the following:</a:t>
            </a:r>
          </a:p>
          <a:p>
            <a:pPr>
              <a:buFont typeface="Arial" panose="020B0604020202020204" pitchFamily="34" charset="0"/>
              <a:buChar char="•"/>
            </a:pPr>
            <a:r>
              <a:rPr lang="en-US" sz="1050" b="0" i="0" dirty="0" smtClean="0">
                <a:solidFill>
                  <a:srgbClr val="515354"/>
                </a:solidFill>
                <a:effectLst/>
                <a:latin typeface="Roboto"/>
              </a:rPr>
              <a:t>(a) Using square and tripod lashings from requirement 2(c), build a Tripod Wash Station (or with your counselor's permission, another camp gadget of your own design).</a:t>
            </a:r>
            <a:br>
              <a:rPr lang="en-US" sz="1050" b="0" i="0" dirty="0" smtClean="0">
                <a:solidFill>
                  <a:srgbClr val="515354"/>
                </a:solidFill>
                <a:effectLst/>
                <a:latin typeface="Roboto"/>
              </a:rPr>
            </a:br>
            <a:r>
              <a:rPr lang="en-US" sz="1050" b="0" i="0" dirty="0" smtClean="0">
                <a:solidFill>
                  <a:srgbClr val="515354"/>
                </a:solidFill>
                <a:effectLst/>
                <a:latin typeface="Roboto"/>
              </a:rPr>
              <a:t>(b) Using rolling hitches or round turns with two half hitches, and round lashings from requirements 2(b) and 2(c), build a 15-foot Scout Stave Flagpole (or with your counselor's permission, another camp gadget of your own design)</a:t>
            </a:r>
          </a:p>
          <a:p>
            <a:pPr>
              <a:buFont typeface="Arial" panose="020B0604020202020204" pitchFamily="34" charset="0"/>
              <a:buChar char="•"/>
            </a:pPr>
            <a:r>
              <a:rPr lang="en-US" sz="1050" b="0" i="0" dirty="0" smtClean="0">
                <a:solidFill>
                  <a:srgbClr val="515354"/>
                </a:solidFill>
                <a:effectLst/>
                <a:latin typeface="Roboto"/>
              </a:rPr>
              <a:t>(c) Using shear, square, and floor lashings, clove hitches on a bight, and rope tackles from requirements 2(b) and 2(c), build a Simple Camp Table (or with your counselor's permission, another camp gadget of your own design).</a:t>
            </a:r>
            <a:br>
              <a:rPr lang="en-US" sz="1050" b="0" i="0" dirty="0" smtClean="0">
                <a:solidFill>
                  <a:srgbClr val="515354"/>
                </a:solidFill>
                <a:effectLst/>
                <a:latin typeface="Roboto"/>
              </a:rPr>
            </a:br>
            <a:endParaRPr lang="en-US" sz="1050" b="0" i="0" dirty="0" smtClean="0">
              <a:solidFill>
                <a:srgbClr val="212121"/>
              </a:solidFill>
              <a:effectLst/>
              <a:latin typeface="Roboto"/>
            </a:endParaRPr>
          </a:p>
          <a:p>
            <a:r>
              <a:rPr lang="en-US" sz="1050" b="1" i="0" dirty="0" smtClean="0">
                <a:solidFill>
                  <a:srgbClr val="515354"/>
                </a:solidFill>
                <a:effectLst/>
                <a:latin typeface="Roboto"/>
              </a:rPr>
              <a:t>4. Explain the differences between synthetic ropes and natural-fiber ropes. Discuss which types of rope are suitable for pioneering work and why. Include the following in your discussion: breaking strength, safe working loads, and the care and storage of rope.</a:t>
            </a:r>
            <a:br>
              <a:rPr lang="en-US" sz="1050" b="1" i="0" dirty="0" smtClean="0">
                <a:solidFill>
                  <a:srgbClr val="515354"/>
                </a:solidFill>
                <a:effectLst/>
                <a:latin typeface="Roboto"/>
              </a:rPr>
            </a:br>
            <a:endParaRPr lang="en-US" sz="1050" b="1" i="0" dirty="0" smtClean="0">
              <a:solidFill>
                <a:srgbClr val="515354"/>
              </a:solidFill>
              <a:effectLst/>
              <a:latin typeface="Roboto"/>
            </a:endParaRPr>
          </a:p>
          <a:p>
            <a:r>
              <a:rPr lang="en-US" sz="1050" b="1" i="0" dirty="0" smtClean="0">
                <a:solidFill>
                  <a:srgbClr val="515354"/>
                </a:solidFill>
                <a:effectLst/>
                <a:latin typeface="Roboto"/>
              </a:rPr>
              <a:t>5. Explain the uses for the back splice, eye splice, and short splice. View a demonstration on forming each splice.</a:t>
            </a:r>
            <a:br>
              <a:rPr lang="en-US" sz="1050" b="1" i="0" dirty="0" smtClean="0">
                <a:solidFill>
                  <a:srgbClr val="515354"/>
                </a:solidFill>
                <a:effectLst/>
                <a:latin typeface="Roboto"/>
              </a:rPr>
            </a:br>
            <a:endParaRPr lang="en-US" sz="1050" b="1" i="0" dirty="0" smtClean="0">
              <a:solidFill>
                <a:srgbClr val="515354"/>
              </a:solidFill>
              <a:effectLst/>
              <a:latin typeface="Roboto"/>
            </a:endParaRPr>
          </a:p>
          <a:p>
            <a:r>
              <a:rPr lang="en-US" sz="1050" b="1" i="0" dirty="0" smtClean="0">
                <a:solidFill>
                  <a:srgbClr val="515354"/>
                </a:solidFill>
                <a:effectLst/>
                <a:latin typeface="Roboto"/>
              </a:rPr>
              <a:t>6. Using a rope-making device or machine, make a rope at least 6 feet long consisting of three strands, each having three yarns. Whip the ends.</a:t>
            </a:r>
            <a:br>
              <a:rPr lang="en-US" sz="1050" b="1" i="0" dirty="0" smtClean="0">
                <a:solidFill>
                  <a:srgbClr val="515354"/>
                </a:solidFill>
                <a:effectLst/>
                <a:latin typeface="Roboto"/>
              </a:rPr>
            </a:br>
            <a:endParaRPr lang="en-US" sz="1050" b="1" i="0" dirty="0" smtClean="0">
              <a:solidFill>
                <a:srgbClr val="515354"/>
              </a:solidFill>
              <a:effectLst/>
              <a:latin typeface="Roboto"/>
            </a:endParaRPr>
          </a:p>
          <a:p>
            <a:r>
              <a:rPr lang="en-US" sz="1050" b="1" i="0" dirty="0" smtClean="0">
                <a:solidFill>
                  <a:srgbClr val="515354"/>
                </a:solidFill>
                <a:effectLst/>
                <a:latin typeface="Roboto"/>
              </a:rPr>
              <a:t>7. Explain the importance of effectively anchoring a pioneering project. Describe to your counselor the 3-2-1 anchoring system and the log-and-stake anchoring system.</a:t>
            </a:r>
            <a:br>
              <a:rPr lang="en-US" sz="1050" b="1" i="0" dirty="0" smtClean="0">
                <a:solidFill>
                  <a:srgbClr val="515354"/>
                </a:solidFill>
                <a:effectLst/>
                <a:latin typeface="Roboto"/>
              </a:rPr>
            </a:br>
            <a:r>
              <a:rPr lang="en-US" sz="1050" b="1" i="0" dirty="0" smtClean="0">
                <a:solidFill>
                  <a:srgbClr val="515354"/>
                </a:solidFill>
                <a:effectLst/>
                <a:latin typeface="Roboto"/>
              </a:rPr>
              <a:t>8. Describe the lashings that are used when building a t</a:t>
            </a:r>
          </a:p>
          <a:p>
            <a:r>
              <a:rPr lang="en-US" sz="1050" b="1" i="0" dirty="0" smtClean="0">
                <a:solidFill>
                  <a:srgbClr val="515354"/>
                </a:solidFill>
                <a:effectLst/>
                <a:latin typeface="Roboto"/>
              </a:rPr>
              <a:t>wrestle, how the poles are positioned, and how X braces contribute to the overall structural integrity of a pioneering project.</a:t>
            </a:r>
            <a:br>
              <a:rPr lang="en-US" sz="1050" b="1" i="0" dirty="0" smtClean="0">
                <a:solidFill>
                  <a:srgbClr val="515354"/>
                </a:solidFill>
                <a:effectLst/>
                <a:latin typeface="Roboto"/>
              </a:rPr>
            </a:br>
            <a:endParaRPr lang="en-US" sz="1050" b="1" i="0" dirty="0" smtClean="0">
              <a:solidFill>
                <a:srgbClr val="515354"/>
              </a:solidFill>
              <a:effectLst/>
              <a:latin typeface="Roboto"/>
            </a:endParaRPr>
          </a:p>
          <a:p>
            <a:r>
              <a:rPr lang="en-US" sz="1050" b="1" i="0" dirty="0" smtClean="0">
                <a:solidFill>
                  <a:srgbClr val="515354"/>
                </a:solidFill>
                <a:effectLst/>
                <a:latin typeface="Roboto"/>
              </a:rPr>
              <a:t>9. Working in a group, (or individually with the help of your counselor) build a full size pioneering structure, using one of the following designs in the </a:t>
            </a:r>
            <a:r>
              <a:rPr lang="en-US" sz="1050" b="1" i="1" dirty="0" smtClean="0">
                <a:solidFill>
                  <a:srgbClr val="515354"/>
                </a:solidFill>
                <a:effectLst/>
                <a:latin typeface="Roboto"/>
              </a:rPr>
              <a:t>Pioneering</a:t>
            </a:r>
            <a:r>
              <a:rPr lang="en-US" sz="1050" b="1" i="0" dirty="0" smtClean="0">
                <a:solidFill>
                  <a:srgbClr val="515354"/>
                </a:solidFill>
                <a:effectLst/>
                <a:latin typeface="Roboto"/>
              </a:rPr>
              <a:t> merit badge pamphlet:  </a:t>
            </a:r>
            <a:r>
              <a:rPr lang="en-US" sz="1050" b="0" i="0" dirty="0" smtClean="0">
                <a:solidFill>
                  <a:srgbClr val="515354"/>
                </a:solidFill>
                <a:effectLst/>
                <a:latin typeface="Roboto"/>
              </a:rPr>
              <a:t>Double A-Frame Monkey Bridge</a:t>
            </a:r>
          </a:p>
          <a:p>
            <a:pPr>
              <a:buFont typeface="Arial" panose="020B0604020202020204" pitchFamily="34" charset="0"/>
              <a:buChar char="•"/>
            </a:pPr>
            <a:r>
              <a:rPr lang="en-US" sz="1050" b="0" i="0" dirty="0" smtClean="0">
                <a:solidFill>
                  <a:srgbClr val="515354"/>
                </a:solidFill>
                <a:effectLst/>
                <a:latin typeface="Roboto"/>
              </a:rPr>
              <a:t>Single A-Frame Bridge</a:t>
            </a:r>
          </a:p>
          <a:p>
            <a:pPr>
              <a:buFont typeface="Arial" panose="020B0604020202020204" pitchFamily="34" charset="0"/>
              <a:buChar char="•"/>
            </a:pPr>
            <a:r>
              <a:rPr lang="en-US" sz="1050" b="0" i="0" dirty="0" smtClean="0">
                <a:solidFill>
                  <a:srgbClr val="515354"/>
                </a:solidFill>
                <a:effectLst/>
                <a:latin typeface="Roboto"/>
              </a:rPr>
              <a:t>Single Trestle Bridge</a:t>
            </a:r>
          </a:p>
          <a:p>
            <a:pPr>
              <a:buFont typeface="Arial" panose="020B0604020202020204" pitchFamily="34" charset="0"/>
              <a:buChar char="•"/>
            </a:pPr>
            <a:r>
              <a:rPr lang="en-US" sz="1050" b="0" i="0" dirty="0" smtClean="0">
                <a:solidFill>
                  <a:srgbClr val="515354"/>
                </a:solidFill>
                <a:effectLst/>
                <a:latin typeface="Roboto"/>
              </a:rPr>
              <a:t>Single Lock Bridge</a:t>
            </a:r>
          </a:p>
          <a:p>
            <a:pPr>
              <a:buFont typeface="Arial" panose="020B0604020202020204" pitchFamily="34" charset="0"/>
              <a:buChar char="•"/>
            </a:pPr>
            <a:r>
              <a:rPr lang="en-US" sz="1050" b="0" i="0" dirty="0" smtClean="0">
                <a:solidFill>
                  <a:srgbClr val="515354"/>
                </a:solidFill>
                <a:effectLst/>
                <a:latin typeface="Roboto"/>
              </a:rPr>
              <a:t>4x4 Square Climbing Tower</a:t>
            </a:r>
          </a:p>
          <a:p>
            <a:pPr>
              <a:buFont typeface="Arial" panose="020B0604020202020204" pitchFamily="34" charset="0"/>
              <a:buChar char="•"/>
            </a:pPr>
            <a:r>
              <a:rPr lang="en-US" sz="1050" b="0" i="0" dirty="0" smtClean="0">
                <a:solidFill>
                  <a:srgbClr val="515354"/>
                </a:solidFill>
                <a:effectLst/>
                <a:latin typeface="Roboto"/>
              </a:rPr>
              <a:t>Four Flag Gateway Tower</a:t>
            </a:r>
          </a:p>
          <a:p>
            <a:pPr>
              <a:buFont typeface="Arial" panose="020B0604020202020204" pitchFamily="34" charset="0"/>
              <a:buChar char="•"/>
            </a:pPr>
            <a:r>
              <a:rPr lang="en-US" sz="1050" b="0" i="0" dirty="0" smtClean="0">
                <a:solidFill>
                  <a:srgbClr val="515354"/>
                </a:solidFill>
                <a:effectLst/>
                <a:latin typeface="Roboto"/>
              </a:rPr>
              <a:t>Double Tripod Chippewa Kitchen</a:t>
            </a:r>
          </a:p>
          <a:p>
            <a:pPr>
              <a:buFont typeface="Arial" panose="020B0604020202020204" pitchFamily="34" charset="0"/>
              <a:buChar char="•"/>
            </a:pPr>
            <a:r>
              <a:rPr lang="en-US" sz="1050" b="0" i="0" dirty="0" smtClean="0">
                <a:solidFill>
                  <a:srgbClr val="515354"/>
                </a:solidFill>
                <a:effectLst/>
                <a:latin typeface="Roboto"/>
              </a:rPr>
              <a:t>Another type of structure approved in advance by your counselor</a:t>
            </a:r>
          </a:p>
          <a:p>
            <a:endParaRPr lang="en-US" sz="1050" b="1" i="0" dirty="0" smtClean="0">
              <a:solidFill>
                <a:srgbClr val="515354"/>
              </a:solidFill>
              <a:effectLst/>
              <a:latin typeface="Roboto"/>
            </a:endParaRPr>
          </a:p>
          <a:p>
            <a:r>
              <a:rPr lang="en-US" sz="1050" b="1" i="0" dirty="0" smtClean="0">
                <a:solidFill>
                  <a:srgbClr val="515354"/>
                </a:solidFill>
                <a:effectLst/>
                <a:latin typeface="Roboto"/>
              </a:rPr>
              <a:t>Carefully plan the project, assembling and organizing all the materials, referring to the points under Safe Pioneering, and complying </a:t>
            </a:r>
          </a:p>
          <a:p>
            <a:r>
              <a:rPr lang="en-US" sz="1050" b="1" i="0" dirty="0" smtClean="0">
                <a:solidFill>
                  <a:srgbClr val="515354"/>
                </a:solidFill>
                <a:effectLst/>
                <a:latin typeface="Roboto"/>
              </a:rPr>
              <a:t>with the height restrictions in the Guide to Safe Scouting.</a:t>
            </a:r>
            <a:endParaRPr lang="en-US" sz="1050" b="1" i="0" dirty="0">
              <a:solidFill>
                <a:srgbClr val="515354"/>
              </a:solidFill>
              <a:effectLst/>
              <a:latin typeface="Roboto"/>
            </a:endParaRP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8659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124" y="393766"/>
            <a:ext cx="11545751" cy="2031325"/>
          </a:xfrm>
          <a:prstGeom prst="rect">
            <a:avLst/>
          </a:prstGeom>
        </p:spPr>
        <p:txBody>
          <a:bodyPr wrap="square">
            <a:spAutoFit/>
          </a:bodyPr>
          <a:lstStyle/>
          <a:p>
            <a:r>
              <a:rPr lang="en-US" sz="1050" b="1" i="0" dirty="0" smtClean="0">
                <a:solidFill>
                  <a:srgbClr val="515354"/>
                </a:solidFill>
                <a:effectLst/>
                <a:latin typeface="Roboto"/>
              </a:rPr>
              <a:t>1. Do the following:</a:t>
            </a:r>
          </a:p>
          <a:p>
            <a:pPr>
              <a:buFont typeface="Arial" panose="020B0604020202020204" pitchFamily="34" charset="0"/>
              <a:buChar char="•"/>
            </a:pPr>
            <a:r>
              <a:rPr lang="en-US" sz="1050" b="0" i="0" dirty="0" smtClean="0">
                <a:solidFill>
                  <a:srgbClr val="515354"/>
                </a:solidFill>
                <a:effectLst/>
                <a:latin typeface="Roboto"/>
              </a:rPr>
              <a:t>(a) Explain to your counselor the most likely hazards you might encounter while participating in pioneering activities and what you should do to anticipate, help prevent, mitigate, and respond to these hazards.</a:t>
            </a:r>
          </a:p>
          <a:p>
            <a:pPr>
              <a:buFont typeface="Arial" panose="020B0604020202020204" pitchFamily="34" charset="0"/>
              <a:buChar char="•"/>
            </a:pPr>
            <a:endParaRPr lang="en-US" sz="1050" dirty="0">
              <a:solidFill>
                <a:srgbClr val="515354"/>
              </a:solidFill>
              <a:latin typeface="Roboto"/>
            </a:endParaRPr>
          </a:p>
          <a:p>
            <a:pPr>
              <a:buFont typeface="Arial" panose="020B0604020202020204" pitchFamily="34" charset="0"/>
              <a:buChar char="•"/>
            </a:pPr>
            <a:endParaRPr lang="en-US" sz="1050" b="0" i="0" dirty="0" smtClean="0">
              <a:solidFill>
                <a:srgbClr val="515354"/>
              </a:solidFill>
              <a:effectLst/>
              <a:latin typeface="Roboto"/>
            </a:endParaRPr>
          </a:p>
          <a:p>
            <a:pPr>
              <a:buFont typeface="Arial" panose="020B0604020202020204" pitchFamily="34" charset="0"/>
              <a:buChar char="•"/>
            </a:pPr>
            <a:endParaRPr lang="en-US" sz="1050" dirty="0">
              <a:solidFill>
                <a:srgbClr val="515354"/>
              </a:solidFill>
              <a:latin typeface="Roboto"/>
            </a:endParaRPr>
          </a:p>
          <a:p>
            <a:pPr>
              <a:buFont typeface="Arial" panose="020B0604020202020204" pitchFamily="34" charset="0"/>
              <a:buChar char="•"/>
            </a:pPr>
            <a:endParaRPr lang="en-US" sz="1050" b="0" i="0" dirty="0" smtClean="0">
              <a:solidFill>
                <a:srgbClr val="515354"/>
              </a:solidFill>
              <a:effectLst/>
              <a:latin typeface="Roboto"/>
            </a:endParaRPr>
          </a:p>
          <a:p>
            <a:pPr>
              <a:buFont typeface="Arial" panose="020B0604020202020204" pitchFamily="34" charset="0"/>
              <a:buChar char="•"/>
            </a:pPr>
            <a:endParaRPr lang="en-US" sz="1050" dirty="0">
              <a:solidFill>
                <a:srgbClr val="515354"/>
              </a:solidFill>
              <a:latin typeface="Roboto"/>
            </a:endParaRPr>
          </a:p>
          <a:p>
            <a:pPr>
              <a:buFont typeface="Arial" panose="020B0604020202020204" pitchFamily="34" charset="0"/>
              <a:buChar char="•"/>
            </a:pPr>
            <a:endParaRPr lang="en-US" sz="1050" b="0" i="0" dirty="0" smtClean="0">
              <a:solidFill>
                <a:srgbClr val="515354"/>
              </a:solidFill>
              <a:effectLst/>
              <a:latin typeface="Roboto"/>
            </a:endParaRPr>
          </a:p>
          <a:p>
            <a:pPr>
              <a:buFont typeface="Arial" panose="020B0604020202020204" pitchFamily="34" charset="0"/>
              <a:buChar char="•"/>
            </a:pPr>
            <a:endParaRPr lang="en-US" sz="1050" dirty="0">
              <a:solidFill>
                <a:srgbClr val="515354"/>
              </a:solidFill>
              <a:latin typeface="Roboto"/>
            </a:endParaRPr>
          </a:p>
          <a:p>
            <a:pPr>
              <a:buFont typeface="Arial" panose="020B0604020202020204" pitchFamily="34" charset="0"/>
              <a:buChar char="•"/>
            </a:pPr>
            <a:r>
              <a:rPr lang="en-US" sz="1050" b="0" i="0" dirty="0" smtClean="0">
                <a:solidFill>
                  <a:srgbClr val="515354"/>
                </a:solidFill>
                <a:effectLst/>
                <a:latin typeface="Roboto"/>
              </a:rPr>
              <a:t/>
            </a:r>
            <a:br>
              <a:rPr lang="en-US" sz="1050" b="0" i="0" dirty="0" smtClean="0">
                <a:solidFill>
                  <a:srgbClr val="515354"/>
                </a:solidFill>
                <a:effectLst/>
                <a:latin typeface="Roboto"/>
              </a:rPr>
            </a:br>
            <a:endParaRPr lang="en-US" sz="1050" b="0" i="0" dirty="0" smtClean="0">
              <a:solidFill>
                <a:srgbClr val="212121"/>
              </a:solidFill>
              <a:effectLst/>
              <a:latin typeface="Roboto"/>
            </a:endParaRP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6381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6250" y="670696"/>
            <a:ext cx="11334749" cy="923330"/>
          </a:xfrm>
          <a:prstGeom prst="rect">
            <a:avLst/>
          </a:prstGeom>
        </p:spPr>
        <p:txBody>
          <a:bodyPr wrap="square">
            <a:spAutoFit/>
          </a:bodyPr>
          <a:lstStyle/>
          <a:p>
            <a:r>
              <a:rPr lang="en-US" dirty="0" smtClean="0">
                <a:solidFill>
                  <a:srgbClr val="515354"/>
                </a:solidFill>
                <a:latin typeface="Roboto"/>
              </a:rPr>
              <a:t>1. (b</a:t>
            </a:r>
            <a:r>
              <a:rPr lang="en-US" dirty="0">
                <a:solidFill>
                  <a:srgbClr val="515354"/>
                </a:solidFill>
                <a:latin typeface="Roboto"/>
              </a:rPr>
              <a:t>) Discuss the prevention of, and first-aid treatment for, injuries and conditions that could occur while working on pioneering projects, including rope splinters, rope burns, cuts, scratches, insect bites and stings, hypothermia, dehydration, heat exhaustion, heatstroke, sunburn, and falls.</a:t>
            </a:r>
            <a:endParaRPr lang="en-US" dirty="0"/>
          </a:p>
        </p:txBody>
      </p:sp>
      <p:pic>
        <p:nvPicPr>
          <p:cNvPr id="3" name="Picture 2"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1590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6262" y="382239"/>
            <a:ext cx="11155786" cy="5424562"/>
          </a:xfrm>
          <a:prstGeom prst="rect">
            <a:avLst/>
          </a:prstGeom>
        </p:spPr>
        <p:txBody>
          <a:bodyPr wrap="square">
            <a:spAutoFit/>
          </a:bodyPr>
          <a:lstStyle/>
          <a:p>
            <a:r>
              <a:rPr lang="en-US" sz="1050" b="0" i="0" dirty="0" smtClean="0">
                <a:solidFill>
                  <a:srgbClr val="515354"/>
                </a:solidFill>
                <a:effectLst/>
                <a:latin typeface="Roboto"/>
              </a:rPr>
              <a:t/>
            </a:r>
            <a:br>
              <a:rPr lang="en-US" sz="1050" b="0" i="0" dirty="0" smtClean="0">
                <a:solidFill>
                  <a:srgbClr val="515354"/>
                </a:solidFill>
                <a:effectLst/>
                <a:latin typeface="Roboto"/>
              </a:rPr>
            </a:br>
            <a:endParaRPr lang="en-US" sz="1050" b="0" i="0" dirty="0" smtClean="0">
              <a:solidFill>
                <a:srgbClr val="212121"/>
              </a:solidFill>
              <a:effectLst/>
              <a:latin typeface="Roboto"/>
            </a:endParaRPr>
          </a:p>
          <a:p>
            <a:r>
              <a:rPr lang="en-US" sz="1050" b="1" i="0" dirty="0" smtClean="0">
                <a:solidFill>
                  <a:srgbClr val="515354"/>
                </a:solidFill>
                <a:effectLst/>
                <a:latin typeface="Roboto"/>
              </a:rPr>
              <a:t>2. Do the following:</a:t>
            </a:r>
          </a:p>
          <a:p>
            <a:pPr>
              <a:buFont typeface="Arial" panose="020B0604020202020204" pitchFamily="34" charset="0"/>
              <a:buChar char="•"/>
            </a:pPr>
            <a:r>
              <a:rPr lang="en-US" sz="1050" b="0" i="0" dirty="0" smtClean="0">
                <a:solidFill>
                  <a:srgbClr val="515354"/>
                </a:solidFill>
                <a:effectLst/>
                <a:latin typeface="Roboto"/>
              </a:rPr>
              <a:t>(a) </a:t>
            </a:r>
            <a:r>
              <a:rPr lang="en-US" sz="1050" b="1" i="0" dirty="0" smtClean="0">
                <a:solidFill>
                  <a:srgbClr val="FF0000"/>
                </a:solidFill>
                <a:effectLst/>
                <a:latin typeface="Roboto"/>
              </a:rPr>
              <a:t>Demonstrate</a:t>
            </a:r>
            <a:r>
              <a:rPr lang="en-US" sz="1050" b="0" i="0" dirty="0" smtClean="0">
                <a:solidFill>
                  <a:srgbClr val="515354"/>
                </a:solidFill>
                <a:effectLst/>
                <a:latin typeface="Roboto"/>
              </a:rPr>
              <a:t> the </a:t>
            </a:r>
            <a:r>
              <a:rPr lang="en-US" sz="1050" b="1" i="0" dirty="0" smtClean="0">
                <a:solidFill>
                  <a:srgbClr val="515354"/>
                </a:solidFill>
                <a:effectLst/>
                <a:latin typeface="Roboto"/>
              </a:rPr>
              <a:t>West Country method of whipping a rope</a:t>
            </a:r>
            <a:r>
              <a:rPr lang="en-US" sz="1050" dirty="0">
                <a:solidFill>
                  <a:srgbClr val="515354"/>
                </a:solidFill>
                <a:latin typeface="Roboto"/>
              </a:rPr>
              <a:t>: </a:t>
            </a:r>
            <a:r>
              <a:rPr lang="en-US" sz="1050" dirty="0">
                <a:solidFill>
                  <a:srgbClr val="515354"/>
                </a:solidFill>
                <a:latin typeface="Roboto"/>
                <a:hlinkClick r:id="rId2"/>
              </a:rPr>
              <a:t>https://</a:t>
            </a:r>
            <a:r>
              <a:rPr lang="en-US" sz="1050" dirty="0" smtClean="0">
                <a:solidFill>
                  <a:srgbClr val="515354"/>
                </a:solidFill>
                <a:latin typeface="Roboto"/>
                <a:hlinkClick r:id="rId2"/>
              </a:rPr>
              <a:t>www.youtube.com/watch?v=Z8kH6EybMSw&amp;t=9s</a:t>
            </a:r>
            <a:r>
              <a:rPr lang="en-US" sz="1050" dirty="0" smtClean="0">
                <a:solidFill>
                  <a:srgbClr val="515354"/>
                </a:solidFill>
                <a:latin typeface="Roboto"/>
              </a:rPr>
              <a:t> </a:t>
            </a:r>
            <a:r>
              <a:rPr lang="en-US" sz="1050" b="0" i="0" dirty="0" smtClean="0">
                <a:solidFill>
                  <a:srgbClr val="515354"/>
                </a:solidFill>
                <a:effectLst/>
                <a:latin typeface="Roboto"/>
              </a:rPr>
              <a:t/>
            </a:r>
            <a:br>
              <a:rPr lang="en-US" sz="1050" b="0" i="0" dirty="0" smtClean="0">
                <a:solidFill>
                  <a:srgbClr val="515354"/>
                </a:solidFill>
                <a:effectLst/>
                <a:latin typeface="Roboto"/>
              </a:rPr>
            </a:br>
            <a:endParaRPr lang="en-US" sz="1050" b="0" i="0" dirty="0" smtClean="0">
              <a:solidFill>
                <a:srgbClr val="515354"/>
              </a:solidFill>
              <a:effectLst/>
              <a:latin typeface="Roboto"/>
            </a:endParaRPr>
          </a:p>
          <a:p>
            <a:pPr>
              <a:buFont typeface="Arial" panose="020B0604020202020204" pitchFamily="34" charset="0"/>
              <a:buChar char="•"/>
            </a:pPr>
            <a:r>
              <a:rPr lang="en-US" sz="1050" b="0" i="0" dirty="0" smtClean="0">
                <a:solidFill>
                  <a:srgbClr val="515354"/>
                </a:solidFill>
                <a:effectLst/>
                <a:latin typeface="Roboto"/>
              </a:rPr>
              <a:t>(b) </a:t>
            </a:r>
            <a:r>
              <a:rPr lang="en-US" sz="1050" b="1" i="0" dirty="0" smtClean="0">
                <a:solidFill>
                  <a:srgbClr val="FF0000"/>
                </a:solidFill>
                <a:effectLst/>
                <a:latin typeface="Roboto"/>
              </a:rPr>
              <a:t>Demonstrate </a:t>
            </a:r>
            <a:r>
              <a:rPr lang="en-US" sz="1050" b="0" i="0" dirty="0" smtClean="0">
                <a:solidFill>
                  <a:srgbClr val="515354"/>
                </a:solidFill>
                <a:effectLst/>
                <a:latin typeface="Roboto"/>
              </a:rPr>
              <a:t>how </a:t>
            </a:r>
            <a:r>
              <a:rPr lang="en-US" sz="1050" b="1" i="0" u="sng" dirty="0" smtClean="0">
                <a:solidFill>
                  <a:srgbClr val="515354"/>
                </a:solidFill>
                <a:effectLst/>
                <a:latin typeface="Roboto"/>
              </a:rPr>
              <a:t>to tie a rope tackle </a:t>
            </a:r>
            <a:r>
              <a:rPr lang="en-US" sz="1050" b="1" i="0" u="sng" dirty="0" smtClean="0">
                <a:solidFill>
                  <a:srgbClr val="FF0000"/>
                </a:solidFill>
                <a:effectLst/>
                <a:latin typeface="Roboto"/>
              </a:rPr>
              <a:t>and</a:t>
            </a:r>
            <a:r>
              <a:rPr lang="en-US" sz="1050" b="0" i="0" dirty="0" smtClean="0">
                <a:solidFill>
                  <a:srgbClr val="515354"/>
                </a:solidFill>
                <a:effectLst/>
                <a:latin typeface="Roboto"/>
              </a:rPr>
              <a:t> the following knots</a:t>
            </a:r>
            <a:r>
              <a:rPr lang="en-US" sz="1050" u="sng" dirty="0">
                <a:solidFill>
                  <a:srgbClr val="515354"/>
                </a:solidFill>
                <a:latin typeface="Roboto"/>
              </a:rPr>
              <a:t>: </a:t>
            </a:r>
            <a:r>
              <a:rPr lang="en-US" sz="1050" u="sng" dirty="0">
                <a:solidFill>
                  <a:srgbClr val="515354"/>
                </a:solidFill>
                <a:latin typeface="Roboto"/>
                <a:hlinkClick r:id="rId3"/>
              </a:rPr>
              <a:t>https://scoutpioneering.com/videos/pioneering-knots/rope-tackle</a:t>
            </a:r>
            <a:r>
              <a:rPr lang="en-US" sz="1050" u="sng" dirty="0" smtClean="0">
                <a:solidFill>
                  <a:srgbClr val="515354"/>
                </a:solidFill>
                <a:latin typeface="Roboto"/>
                <a:hlinkClick r:id="rId3"/>
              </a:rPr>
              <a:t>/</a:t>
            </a:r>
            <a:endParaRPr lang="en-US" sz="1050" u="sng" dirty="0" smtClean="0">
              <a:solidFill>
                <a:srgbClr val="515354"/>
              </a:solidFill>
              <a:latin typeface="Roboto"/>
            </a:endParaRPr>
          </a:p>
          <a:p>
            <a:endParaRPr lang="en-US" sz="1050" b="0" i="0" u="sng" dirty="0" smtClean="0">
              <a:solidFill>
                <a:srgbClr val="515354"/>
              </a:solidFill>
              <a:effectLst/>
              <a:latin typeface="Roboto"/>
            </a:endParaRPr>
          </a:p>
          <a:p>
            <a:pPr>
              <a:buFont typeface="Arial" panose="020B0604020202020204" pitchFamily="34" charset="0"/>
              <a:buChar char="•"/>
            </a:pPr>
            <a:r>
              <a:rPr lang="en-US" sz="1050" b="0" i="0" u="sng" dirty="0" smtClean="0">
                <a:solidFill>
                  <a:srgbClr val="515354"/>
                </a:solidFill>
                <a:effectLst/>
                <a:latin typeface="Roboto"/>
              </a:rPr>
              <a:t> clove hitch formed as two half hitches</a:t>
            </a:r>
            <a:r>
              <a:rPr lang="en-US" sz="1050" b="0" i="0" dirty="0" smtClean="0">
                <a:solidFill>
                  <a:srgbClr val="515354"/>
                </a:solidFill>
                <a:effectLst/>
                <a:latin typeface="Roboto"/>
              </a:rPr>
              <a:t>, </a:t>
            </a:r>
            <a:r>
              <a:rPr lang="en-US" sz="1050" dirty="0">
                <a:solidFill>
                  <a:srgbClr val="515354"/>
                </a:solidFill>
                <a:latin typeface="Roboto"/>
                <a:hlinkClick r:id="rId4"/>
              </a:rPr>
              <a:t>https://</a:t>
            </a:r>
            <a:r>
              <a:rPr lang="en-US" sz="1050" dirty="0" smtClean="0">
                <a:solidFill>
                  <a:srgbClr val="515354"/>
                </a:solidFill>
                <a:latin typeface="Roboto"/>
                <a:hlinkClick r:id="rId4"/>
              </a:rPr>
              <a:t>www.youtube.com/watch?v=LFH1L3lfciA</a:t>
            </a:r>
            <a:r>
              <a:rPr lang="en-US" sz="1050" dirty="0" smtClean="0">
                <a:solidFill>
                  <a:srgbClr val="515354"/>
                </a:solidFill>
                <a:latin typeface="Roboto"/>
              </a:rPr>
              <a:t> </a:t>
            </a:r>
            <a:endParaRPr lang="en-US" sz="1050" b="0" i="0" dirty="0" smtClean="0">
              <a:solidFill>
                <a:srgbClr val="515354"/>
              </a:solidFill>
              <a:effectLst/>
              <a:latin typeface="Roboto"/>
            </a:endParaRPr>
          </a:p>
          <a:p>
            <a:pPr>
              <a:buFont typeface="Arial" panose="020B0604020202020204" pitchFamily="34" charset="0"/>
              <a:buChar char="•"/>
            </a:pPr>
            <a:endParaRPr lang="en-US" sz="1050" u="sng" dirty="0">
              <a:solidFill>
                <a:srgbClr val="515354"/>
              </a:solidFill>
              <a:latin typeface="Roboto"/>
            </a:endParaRPr>
          </a:p>
          <a:p>
            <a:pPr>
              <a:buFont typeface="Arial" panose="020B0604020202020204" pitchFamily="34" charset="0"/>
              <a:buChar char="•"/>
            </a:pPr>
            <a:r>
              <a:rPr lang="en-US" sz="1050" b="0" i="0" u="sng" dirty="0" smtClean="0">
                <a:solidFill>
                  <a:srgbClr val="515354"/>
                </a:solidFill>
                <a:effectLst/>
                <a:latin typeface="Roboto"/>
              </a:rPr>
              <a:t>clove hitch on a bight</a:t>
            </a:r>
            <a:r>
              <a:rPr lang="en-US" sz="1050" b="0" i="0" dirty="0" smtClean="0">
                <a:solidFill>
                  <a:srgbClr val="515354"/>
                </a:solidFill>
                <a:effectLst/>
                <a:latin typeface="Roboto"/>
              </a:rPr>
              <a:t>, </a:t>
            </a:r>
            <a:r>
              <a:rPr lang="en-US" sz="1050" dirty="0">
                <a:solidFill>
                  <a:srgbClr val="515354"/>
                </a:solidFill>
                <a:latin typeface="Roboto"/>
                <a:hlinkClick r:id="rId5"/>
              </a:rPr>
              <a:t>https://pioneeringmeritbadge.org/clove-hitch-on-a-bight</a:t>
            </a:r>
            <a:r>
              <a:rPr lang="en-US" sz="1050" dirty="0" smtClean="0">
                <a:solidFill>
                  <a:srgbClr val="515354"/>
                </a:solidFill>
                <a:latin typeface="Roboto"/>
                <a:hlinkClick r:id="rId5"/>
              </a:rPr>
              <a:t>/</a:t>
            </a:r>
            <a:r>
              <a:rPr lang="en-US" sz="1050" dirty="0" smtClean="0">
                <a:solidFill>
                  <a:srgbClr val="515354"/>
                </a:solidFill>
                <a:latin typeface="Roboto"/>
              </a:rPr>
              <a:t> </a:t>
            </a:r>
            <a:endParaRPr lang="en-US" sz="1050" b="0" i="0" dirty="0" smtClean="0">
              <a:solidFill>
                <a:srgbClr val="515354"/>
              </a:solidFill>
              <a:effectLst/>
              <a:latin typeface="Roboto"/>
            </a:endParaRPr>
          </a:p>
          <a:p>
            <a:pPr>
              <a:buFont typeface="Arial" panose="020B0604020202020204" pitchFamily="34" charset="0"/>
              <a:buChar char="•"/>
            </a:pPr>
            <a:endParaRPr lang="en-US" sz="1050" u="sng" dirty="0">
              <a:solidFill>
                <a:srgbClr val="515354"/>
              </a:solidFill>
              <a:latin typeface="Roboto"/>
            </a:endParaRPr>
          </a:p>
          <a:p>
            <a:pPr>
              <a:buFont typeface="Arial" panose="020B0604020202020204" pitchFamily="34" charset="0"/>
              <a:buChar char="•"/>
            </a:pPr>
            <a:r>
              <a:rPr lang="en-US" sz="1050" b="0" i="0" u="sng" dirty="0" smtClean="0">
                <a:solidFill>
                  <a:srgbClr val="515354"/>
                </a:solidFill>
                <a:effectLst/>
                <a:latin typeface="Roboto"/>
              </a:rPr>
              <a:t>butterfly knot</a:t>
            </a:r>
            <a:r>
              <a:rPr lang="en-US" sz="1050" b="0" i="0" dirty="0" smtClean="0">
                <a:solidFill>
                  <a:srgbClr val="515354"/>
                </a:solidFill>
                <a:effectLst/>
                <a:latin typeface="Roboto"/>
              </a:rPr>
              <a:t>, </a:t>
            </a:r>
            <a:r>
              <a:rPr lang="en-US" sz="1050" dirty="0">
                <a:solidFill>
                  <a:srgbClr val="515354"/>
                </a:solidFill>
                <a:latin typeface="Roboto"/>
                <a:hlinkClick r:id="rId6"/>
              </a:rPr>
              <a:t>https://</a:t>
            </a:r>
            <a:r>
              <a:rPr lang="en-US" sz="1050" dirty="0" smtClean="0">
                <a:solidFill>
                  <a:srgbClr val="515354"/>
                </a:solidFill>
                <a:latin typeface="Roboto"/>
                <a:hlinkClick r:id="rId6"/>
              </a:rPr>
              <a:t>www.youtube.com/watch?v=q0KPxnj3Rck</a:t>
            </a:r>
            <a:r>
              <a:rPr lang="en-US" sz="1050" dirty="0" smtClean="0">
                <a:solidFill>
                  <a:srgbClr val="515354"/>
                </a:solidFill>
                <a:latin typeface="Roboto"/>
              </a:rPr>
              <a:t> </a:t>
            </a:r>
            <a:endParaRPr lang="en-US" sz="1050" b="0" i="0" dirty="0" smtClean="0">
              <a:solidFill>
                <a:srgbClr val="515354"/>
              </a:solidFill>
              <a:effectLst/>
              <a:latin typeface="Roboto"/>
            </a:endParaRPr>
          </a:p>
          <a:p>
            <a:pPr>
              <a:buFont typeface="Arial" panose="020B0604020202020204" pitchFamily="34" charset="0"/>
              <a:buChar char="•"/>
            </a:pPr>
            <a:endParaRPr lang="en-US" sz="1050" u="sng" dirty="0">
              <a:solidFill>
                <a:srgbClr val="515354"/>
              </a:solidFill>
              <a:latin typeface="Roboto"/>
            </a:endParaRPr>
          </a:p>
          <a:p>
            <a:pPr>
              <a:buFont typeface="Arial" panose="020B0604020202020204" pitchFamily="34" charset="0"/>
              <a:buChar char="•"/>
            </a:pPr>
            <a:r>
              <a:rPr lang="en-US" sz="1050" b="0" i="0" u="sng" dirty="0" smtClean="0">
                <a:solidFill>
                  <a:srgbClr val="515354"/>
                </a:solidFill>
                <a:effectLst/>
                <a:latin typeface="Roboto"/>
              </a:rPr>
              <a:t>round turn with two half hitches</a:t>
            </a:r>
            <a:r>
              <a:rPr lang="en-US" sz="1050" dirty="0">
                <a:solidFill>
                  <a:srgbClr val="515354"/>
                </a:solidFill>
                <a:latin typeface="Roboto"/>
              </a:rPr>
              <a:t>, </a:t>
            </a:r>
            <a:r>
              <a:rPr lang="en-US" sz="1050" dirty="0">
                <a:solidFill>
                  <a:srgbClr val="515354"/>
                </a:solidFill>
                <a:latin typeface="Roboto"/>
                <a:hlinkClick r:id="rId7"/>
              </a:rPr>
              <a:t>https://scoutpioneering.com/videos/pioneering-knots/roundturn-with-two-half-hitches</a:t>
            </a:r>
            <a:r>
              <a:rPr lang="en-US" sz="1050" dirty="0" smtClean="0">
                <a:solidFill>
                  <a:srgbClr val="515354"/>
                </a:solidFill>
                <a:latin typeface="Roboto"/>
                <a:hlinkClick r:id="rId7"/>
              </a:rPr>
              <a:t>/</a:t>
            </a:r>
            <a:r>
              <a:rPr lang="en-US" sz="1050" dirty="0" smtClean="0">
                <a:solidFill>
                  <a:srgbClr val="515354"/>
                </a:solidFill>
                <a:latin typeface="Roboto"/>
              </a:rPr>
              <a:t> </a:t>
            </a:r>
            <a:endParaRPr lang="en-US" sz="1050" b="0" i="0" dirty="0" smtClean="0">
              <a:solidFill>
                <a:srgbClr val="515354"/>
              </a:solidFill>
              <a:effectLst/>
              <a:latin typeface="Roboto"/>
            </a:endParaRPr>
          </a:p>
          <a:p>
            <a:pPr>
              <a:buFont typeface="Arial" panose="020B0604020202020204" pitchFamily="34" charset="0"/>
              <a:buChar char="•"/>
            </a:pPr>
            <a:endParaRPr lang="en-US" sz="1050" u="sng" dirty="0">
              <a:solidFill>
                <a:srgbClr val="515354"/>
              </a:solidFill>
              <a:latin typeface="Roboto"/>
            </a:endParaRPr>
          </a:p>
          <a:p>
            <a:pPr>
              <a:buFont typeface="Arial" panose="020B0604020202020204" pitchFamily="34" charset="0"/>
              <a:buChar char="•"/>
            </a:pPr>
            <a:r>
              <a:rPr lang="en-US" sz="1050" b="0" i="0" u="sng" dirty="0" smtClean="0">
                <a:solidFill>
                  <a:srgbClr val="515354"/>
                </a:solidFill>
                <a:effectLst/>
                <a:latin typeface="Roboto"/>
              </a:rPr>
              <a:t>rolling hitch</a:t>
            </a:r>
            <a:r>
              <a:rPr lang="en-US" sz="1050" dirty="0">
                <a:solidFill>
                  <a:srgbClr val="515354"/>
                </a:solidFill>
                <a:latin typeface="Roboto"/>
              </a:rPr>
              <a:t>. </a:t>
            </a:r>
            <a:r>
              <a:rPr lang="en-US" sz="1050" dirty="0">
                <a:solidFill>
                  <a:srgbClr val="515354"/>
                </a:solidFill>
                <a:latin typeface="Roboto"/>
                <a:hlinkClick r:id="rId8"/>
              </a:rPr>
              <a:t>https://</a:t>
            </a:r>
            <a:r>
              <a:rPr lang="en-US" sz="1050" dirty="0" smtClean="0">
                <a:solidFill>
                  <a:srgbClr val="515354"/>
                </a:solidFill>
                <a:latin typeface="Roboto"/>
                <a:hlinkClick r:id="rId8"/>
              </a:rPr>
              <a:t>www.youtube.com/watch?v=O0vGxZ5KQ-s</a:t>
            </a:r>
            <a:r>
              <a:rPr lang="en-US" sz="1050" dirty="0" smtClean="0">
                <a:solidFill>
                  <a:srgbClr val="515354"/>
                </a:solidFill>
                <a:latin typeface="Roboto"/>
              </a:rPr>
              <a:t> </a:t>
            </a:r>
            <a:endParaRPr lang="en-US" sz="1050" b="0" i="0" dirty="0" smtClean="0">
              <a:solidFill>
                <a:srgbClr val="515354"/>
              </a:solidFill>
              <a:effectLst/>
              <a:latin typeface="Roboto"/>
            </a:endParaRPr>
          </a:p>
          <a:p>
            <a:pPr>
              <a:buFont typeface="Arial" panose="020B0604020202020204" pitchFamily="34" charset="0"/>
              <a:buChar char="•"/>
            </a:pPr>
            <a:endParaRPr lang="en-US" sz="1050" dirty="0">
              <a:solidFill>
                <a:srgbClr val="515354"/>
              </a:solidFill>
              <a:latin typeface="Roboto"/>
            </a:endParaRPr>
          </a:p>
          <a:p>
            <a:r>
              <a:rPr lang="en-US" sz="1050" b="0" i="0" dirty="0" smtClean="0">
                <a:solidFill>
                  <a:srgbClr val="515354"/>
                </a:solidFill>
                <a:effectLst/>
                <a:latin typeface="Roboto"/>
              </a:rPr>
              <a:t>(c) </a:t>
            </a:r>
            <a:r>
              <a:rPr lang="en-US" sz="1050" b="1" i="0" dirty="0" smtClean="0">
                <a:solidFill>
                  <a:srgbClr val="FF0000"/>
                </a:solidFill>
                <a:effectLst/>
                <a:latin typeface="Roboto"/>
              </a:rPr>
              <a:t>Demonstrate </a:t>
            </a:r>
            <a:r>
              <a:rPr lang="en-US" sz="1050" b="0" i="0" dirty="0" smtClean="0">
                <a:solidFill>
                  <a:srgbClr val="515354"/>
                </a:solidFill>
                <a:effectLst/>
                <a:latin typeface="Roboto"/>
              </a:rPr>
              <a:t>and explain when to use the </a:t>
            </a:r>
            <a:r>
              <a:rPr lang="en-US" sz="1050" b="1" i="0" dirty="0" smtClean="0">
                <a:solidFill>
                  <a:srgbClr val="515354"/>
                </a:solidFill>
                <a:effectLst/>
                <a:latin typeface="Roboto"/>
              </a:rPr>
              <a:t>following lashings</a:t>
            </a:r>
            <a:r>
              <a:rPr lang="en-US" sz="1050" b="0" i="0" dirty="0" smtClean="0">
                <a:solidFill>
                  <a:srgbClr val="515354"/>
                </a:solidFill>
                <a:effectLst/>
                <a:latin typeface="Roboto"/>
              </a:rPr>
              <a:t>: </a:t>
            </a:r>
          </a:p>
          <a:p>
            <a:endParaRPr lang="en-US" sz="1050" u="sng" dirty="0">
              <a:solidFill>
                <a:srgbClr val="515354"/>
              </a:solidFill>
              <a:latin typeface="Roboto"/>
            </a:endParaRPr>
          </a:p>
          <a:p>
            <a:r>
              <a:rPr lang="en-US" sz="1050" b="0" i="0" u="sng" dirty="0" smtClean="0">
                <a:solidFill>
                  <a:srgbClr val="515354"/>
                </a:solidFill>
                <a:effectLst/>
                <a:latin typeface="Roboto"/>
              </a:rPr>
              <a:t>square, </a:t>
            </a:r>
            <a:r>
              <a:rPr lang="en-US" sz="1050" u="sng" dirty="0">
                <a:solidFill>
                  <a:srgbClr val="515354"/>
                </a:solidFill>
                <a:latin typeface="Roboto"/>
                <a:hlinkClick r:id="rId9"/>
              </a:rPr>
              <a:t>https://pioneeringmeritbadge.org/square-lashing</a:t>
            </a:r>
            <a:r>
              <a:rPr lang="en-US" sz="1050" u="sng" dirty="0" smtClean="0">
                <a:solidFill>
                  <a:srgbClr val="515354"/>
                </a:solidFill>
                <a:latin typeface="Roboto"/>
                <a:hlinkClick r:id="rId9"/>
              </a:rPr>
              <a:t>/</a:t>
            </a:r>
            <a:r>
              <a:rPr lang="en-US" sz="1050" u="sng" dirty="0" smtClean="0">
                <a:solidFill>
                  <a:srgbClr val="515354"/>
                </a:solidFill>
                <a:latin typeface="Roboto"/>
              </a:rPr>
              <a:t> </a:t>
            </a:r>
            <a:endParaRPr lang="en-US" sz="1050" b="0" i="0" u="sng" dirty="0" smtClean="0">
              <a:solidFill>
                <a:srgbClr val="515354"/>
              </a:solidFill>
              <a:effectLst/>
              <a:latin typeface="Roboto"/>
            </a:endParaRPr>
          </a:p>
          <a:p>
            <a:endParaRPr lang="en-US" sz="1050" u="sng" dirty="0">
              <a:solidFill>
                <a:srgbClr val="515354"/>
              </a:solidFill>
              <a:latin typeface="Roboto"/>
            </a:endParaRPr>
          </a:p>
          <a:p>
            <a:r>
              <a:rPr lang="en-US" sz="1050" b="0" i="0" u="sng" dirty="0" smtClean="0">
                <a:solidFill>
                  <a:srgbClr val="515354"/>
                </a:solidFill>
                <a:effectLst/>
                <a:latin typeface="Roboto"/>
              </a:rPr>
              <a:t>diagonal, </a:t>
            </a:r>
            <a:r>
              <a:rPr lang="en-US" sz="1050" u="sng" dirty="0">
                <a:solidFill>
                  <a:srgbClr val="515354"/>
                </a:solidFill>
                <a:latin typeface="Roboto"/>
                <a:hlinkClick r:id="rId10"/>
              </a:rPr>
              <a:t>https://scoutpioneering.com/videos/lashing-videos/diagonal-lashing</a:t>
            </a:r>
            <a:r>
              <a:rPr lang="en-US" sz="1050" u="sng" dirty="0" smtClean="0">
                <a:solidFill>
                  <a:srgbClr val="515354"/>
                </a:solidFill>
                <a:latin typeface="Roboto"/>
                <a:hlinkClick r:id="rId10"/>
              </a:rPr>
              <a:t>/</a:t>
            </a:r>
            <a:r>
              <a:rPr lang="en-US" sz="1050" u="sng" dirty="0" smtClean="0">
                <a:solidFill>
                  <a:srgbClr val="515354"/>
                </a:solidFill>
                <a:latin typeface="Roboto"/>
              </a:rPr>
              <a:t> </a:t>
            </a:r>
            <a:endParaRPr lang="en-US" sz="1050" b="0" i="0" u="sng" dirty="0" smtClean="0">
              <a:solidFill>
                <a:srgbClr val="515354"/>
              </a:solidFill>
              <a:effectLst/>
              <a:latin typeface="Roboto"/>
            </a:endParaRPr>
          </a:p>
          <a:p>
            <a:endParaRPr lang="en-US" sz="1050" u="sng" dirty="0">
              <a:solidFill>
                <a:srgbClr val="515354"/>
              </a:solidFill>
              <a:latin typeface="Roboto"/>
            </a:endParaRPr>
          </a:p>
          <a:p>
            <a:r>
              <a:rPr lang="en-US" sz="1050" b="0" i="0" u="sng" dirty="0" smtClean="0">
                <a:solidFill>
                  <a:srgbClr val="515354"/>
                </a:solidFill>
                <a:effectLst/>
                <a:latin typeface="Roboto"/>
              </a:rPr>
              <a:t>round, </a:t>
            </a:r>
            <a:r>
              <a:rPr lang="en-US" sz="1050" u="sng" dirty="0">
                <a:solidFill>
                  <a:srgbClr val="515354"/>
                </a:solidFill>
                <a:latin typeface="Roboto"/>
                <a:hlinkClick r:id="rId11"/>
              </a:rPr>
              <a:t>https://</a:t>
            </a:r>
            <a:r>
              <a:rPr lang="en-US" sz="1050" u="sng" dirty="0" smtClean="0">
                <a:solidFill>
                  <a:srgbClr val="515354"/>
                </a:solidFill>
                <a:latin typeface="Roboto"/>
                <a:hlinkClick r:id="rId11"/>
              </a:rPr>
              <a:t>www.youtube.com/watch?v=tDGSiQhmwBs</a:t>
            </a:r>
            <a:r>
              <a:rPr lang="en-US" sz="1050" u="sng" dirty="0" smtClean="0">
                <a:solidFill>
                  <a:srgbClr val="515354"/>
                </a:solidFill>
                <a:latin typeface="Roboto"/>
              </a:rPr>
              <a:t> </a:t>
            </a:r>
            <a:endParaRPr lang="en-US" sz="1050" b="0" i="0" u="sng" dirty="0" smtClean="0">
              <a:solidFill>
                <a:srgbClr val="515354"/>
              </a:solidFill>
              <a:effectLst/>
              <a:latin typeface="Roboto"/>
            </a:endParaRPr>
          </a:p>
          <a:p>
            <a:endParaRPr lang="en-US" sz="1050" u="sng" dirty="0">
              <a:solidFill>
                <a:srgbClr val="515354"/>
              </a:solidFill>
              <a:latin typeface="Roboto"/>
            </a:endParaRPr>
          </a:p>
          <a:p>
            <a:r>
              <a:rPr lang="en-US" sz="1050" b="0" i="0" u="sng" dirty="0" smtClean="0">
                <a:solidFill>
                  <a:srgbClr val="515354"/>
                </a:solidFill>
                <a:effectLst/>
                <a:latin typeface="Roboto"/>
              </a:rPr>
              <a:t>shear, </a:t>
            </a:r>
            <a:r>
              <a:rPr lang="en-US" sz="1050" u="sng" dirty="0">
                <a:solidFill>
                  <a:srgbClr val="515354"/>
                </a:solidFill>
                <a:latin typeface="Roboto"/>
                <a:hlinkClick r:id="rId12"/>
              </a:rPr>
              <a:t>https://</a:t>
            </a:r>
            <a:r>
              <a:rPr lang="en-US" sz="1050" u="sng" dirty="0" smtClean="0">
                <a:solidFill>
                  <a:srgbClr val="515354"/>
                </a:solidFill>
                <a:latin typeface="Roboto"/>
                <a:hlinkClick r:id="rId12"/>
              </a:rPr>
              <a:t>www.youtube.com/watch?v=iwZjTdw9il0</a:t>
            </a:r>
            <a:r>
              <a:rPr lang="en-US" sz="1050" u="sng" dirty="0" smtClean="0">
                <a:solidFill>
                  <a:srgbClr val="515354"/>
                </a:solidFill>
                <a:latin typeface="Roboto"/>
              </a:rPr>
              <a:t> </a:t>
            </a:r>
            <a:endParaRPr lang="en-US" sz="1050" b="0" i="0" u="sng" dirty="0" smtClean="0">
              <a:solidFill>
                <a:srgbClr val="515354"/>
              </a:solidFill>
              <a:effectLst/>
              <a:latin typeface="Roboto"/>
            </a:endParaRPr>
          </a:p>
          <a:p>
            <a:endParaRPr lang="en-US" sz="1050" u="sng" dirty="0">
              <a:solidFill>
                <a:srgbClr val="515354"/>
              </a:solidFill>
              <a:latin typeface="Roboto"/>
            </a:endParaRPr>
          </a:p>
          <a:p>
            <a:r>
              <a:rPr lang="en-US" sz="1050" b="0" i="0" u="sng" dirty="0" smtClean="0">
                <a:solidFill>
                  <a:srgbClr val="515354"/>
                </a:solidFill>
                <a:effectLst/>
                <a:latin typeface="Roboto"/>
              </a:rPr>
              <a:t>tripod, </a:t>
            </a:r>
            <a:r>
              <a:rPr lang="en-US" sz="1050" u="sng" dirty="0">
                <a:solidFill>
                  <a:srgbClr val="515354"/>
                </a:solidFill>
                <a:latin typeface="Roboto"/>
                <a:hlinkClick r:id="rId13"/>
              </a:rPr>
              <a:t>https://</a:t>
            </a:r>
            <a:r>
              <a:rPr lang="en-US" sz="1050" u="sng" dirty="0" smtClean="0">
                <a:solidFill>
                  <a:srgbClr val="515354"/>
                </a:solidFill>
                <a:latin typeface="Roboto"/>
                <a:hlinkClick r:id="rId13"/>
              </a:rPr>
              <a:t>www.youtube.com/watch?v=DB1g69AaMy8</a:t>
            </a:r>
            <a:r>
              <a:rPr lang="en-US" sz="1050" u="sng" dirty="0" smtClean="0">
                <a:solidFill>
                  <a:srgbClr val="515354"/>
                </a:solidFill>
                <a:latin typeface="Roboto"/>
              </a:rPr>
              <a:t> </a:t>
            </a:r>
            <a:endParaRPr lang="en-US" sz="1050" b="0" i="0" u="sng" dirty="0" smtClean="0">
              <a:solidFill>
                <a:srgbClr val="515354"/>
              </a:solidFill>
              <a:effectLst/>
              <a:latin typeface="Roboto"/>
            </a:endParaRPr>
          </a:p>
          <a:p>
            <a:endParaRPr lang="en-US" sz="1050" u="sng" dirty="0">
              <a:solidFill>
                <a:srgbClr val="515354"/>
              </a:solidFill>
              <a:latin typeface="Roboto"/>
            </a:endParaRPr>
          </a:p>
          <a:p>
            <a:r>
              <a:rPr lang="en-US" sz="1050" b="0" i="0" u="sng" dirty="0" smtClean="0">
                <a:solidFill>
                  <a:srgbClr val="515354"/>
                </a:solidFill>
                <a:effectLst/>
                <a:latin typeface="Roboto"/>
              </a:rPr>
              <a:t>floor lashing</a:t>
            </a:r>
            <a:r>
              <a:rPr lang="en-US" sz="1050" dirty="0">
                <a:solidFill>
                  <a:srgbClr val="515354"/>
                </a:solidFill>
                <a:latin typeface="Roboto"/>
              </a:rPr>
              <a:t>. </a:t>
            </a:r>
            <a:r>
              <a:rPr lang="en-US" sz="1050" dirty="0">
                <a:solidFill>
                  <a:srgbClr val="515354"/>
                </a:solidFill>
                <a:latin typeface="Roboto"/>
                <a:hlinkClick r:id="rId14"/>
              </a:rPr>
              <a:t>https://scoutpioneering.com/videos/lashing-videos/floor-lashing</a:t>
            </a:r>
            <a:r>
              <a:rPr lang="en-US" sz="1050" dirty="0" smtClean="0">
                <a:solidFill>
                  <a:srgbClr val="515354"/>
                </a:solidFill>
                <a:latin typeface="Roboto"/>
                <a:hlinkClick r:id="rId14"/>
              </a:rPr>
              <a:t>/</a:t>
            </a:r>
            <a:r>
              <a:rPr lang="en-US" sz="1050" dirty="0" smtClean="0">
                <a:solidFill>
                  <a:srgbClr val="515354"/>
                </a:solidFill>
                <a:latin typeface="Roboto"/>
              </a:rPr>
              <a:t> </a:t>
            </a:r>
            <a:r>
              <a:rPr lang="en-US" sz="1050" b="0" i="0" dirty="0" smtClean="0">
                <a:solidFill>
                  <a:srgbClr val="515354"/>
                </a:solidFill>
                <a:effectLst/>
                <a:latin typeface="Roboto"/>
              </a:rPr>
              <a:t/>
            </a:r>
            <a:br>
              <a:rPr lang="en-US" sz="1050" b="0" i="0" dirty="0" smtClean="0">
                <a:solidFill>
                  <a:srgbClr val="515354"/>
                </a:solidFill>
                <a:effectLst/>
                <a:latin typeface="Roboto"/>
              </a:rPr>
            </a:br>
            <a:endParaRPr lang="en-US" sz="1050" b="0" i="0" dirty="0" smtClean="0">
              <a:solidFill>
                <a:srgbClr val="212121"/>
              </a:solidFill>
              <a:effectLst/>
              <a:latin typeface="Roboto"/>
            </a:endParaRPr>
          </a:p>
          <a:p>
            <a:r>
              <a:rPr lang="en-US" sz="1050" b="1" i="0" dirty="0" smtClean="0">
                <a:solidFill>
                  <a:srgbClr val="515354"/>
                </a:solidFill>
                <a:effectLst/>
                <a:latin typeface="Roboto"/>
              </a:rPr>
              <a:t>.</a:t>
            </a:r>
            <a:endParaRPr lang="en-US" sz="1050" b="1" i="0" dirty="0">
              <a:solidFill>
                <a:srgbClr val="515354"/>
              </a:solidFill>
              <a:effectLst/>
              <a:latin typeface="Roboto"/>
            </a:endParaRPr>
          </a:p>
        </p:txBody>
      </p:sp>
      <p:pic>
        <p:nvPicPr>
          <p:cNvPr id="5" name="Picture 4" descr="Pioneeri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336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6604" y="315002"/>
            <a:ext cx="10947990" cy="1708160"/>
          </a:xfrm>
          <a:prstGeom prst="rect">
            <a:avLst/>
          </a:prstGeom>
        </p:spPr>
        <p:txBody>
          <a:bodyPr wrap="square">
            <a:spAutoFit/>
          </a:bodyPr>
          <a:lstStyle/>
          <a:p>
            <a:r>
              <a:rPr lang="en-US" sz="1050" b="0" i="0" dirty="0" smtClean="0">
                <a:solidFill>
                  <a:srgbClr val="515354"/>
                </a:solidFill>
                <a:effectLst/>
                <a:latin typeface="Roboto"/>
              </a:rPr>
              <a:t/>
            </a:r>
            <a:br>
              <a:rPr lang="en-US" sz="1050" b="0" i="0" dirty="0" smtClean="0">
                <a:solidFill>
                  <a:srgbClr val="515354"/>
                </a:solidFill>
                <a:effectLst/>
                <a:latin typeface="Roboto"/>
              </a:rPr>
            </a:br>
            <a:endParaRPr lang="en-US" sz="1050" b="0" i="0" dirty="0" smtClean="0">
              <a:solidFill>
                <a:srgbClr val="212121"/>
              </a:solidFill>
              <a:effectLst/>
              <a:latin typeface="Roboto"/>
            </a:endParaRPr>
          </a:p>
          <a:p>
            <a:r>
              <a:rPr lang="en-US" sz="1050" b="1" i="0" dirty="0" smtClean="0">
                <a:solidFill>
                  <a:srgbClr val="515354"/>
                </a:solidFill>
                <a:effectLst/>
                <a:latin typeface="Roboto"/>
              </a:rPr>
              <a:t>3. Do the following:</a:t>
            </a:r>
          </a:p>
          <a:p>
            <a:pPr>
              <a:buFont typeface="Arial" panose="020B0604020202020204" pitchFamily="34" charset="0"/>
              <a:buChar char="•"/>
            </a:pPr>
            <a:r>
              <a:rPr lang="en-US" sz="1050" b="0" i="0" dirty="0" smtClean="0">
                <a:solidFill>
                  <a:srgbClr val="515354"/>
                </a:solidFill>
                <a:effectLst/>
                <a:latin typeface="Roboto"/>
              </a:rPr>
              <a:t>(a) Using square and tripod lashings from requirement 2(c), build a Tripod Wash Station </a:t>
            </a:r>
            <a:r>
              <a:rPr lang="en-US" sz="1050" dirty="0">
                <a:solidFill>
                  <a:srgbClr val="515354"/>
                </a:solidFill>
                <a:latin typeface="Roboto"/>
                <a:hlinkClick r:id="rId2"/>
              </a:rPr>
              <a:t>https://pioneeringmeritbadge.org/hand-washing-station</a:t>
            </a:r>
            <a:r>
              <a:rPr lang="en-US" sz="1050" dirty="0" smtClean="0">
                <a:solidFill>
                  <a:srgbClr val="515354"/>
                </a:solidFill>
                <a:latin typeface="Roboto"/>
                <a:hlinkClick r:id="rId2"/>
              </a:rPr>
              <a:t>/</a:t>
            </a:r>
            <a:r>
              <a:rPr lang="en-US" sz="1050" dirty="0" smtClean="0">
                <a:solidFill>
                  <a:srgbClr val="515354"/>
                </a:solidFill>
                <a:latin typeface="Roboto"/>
              </a:rPr>
              <a:t> </a:t>
            </a:r>
          </a:p>
          <a:p>
            <a:pPr>
              <a:buFont typeface="Arial" panose="020B0604020202020204" pitchFamily="34" charset="0"/>
              <a:buChar char="•"/>
            </a:pPr>
            <a:endParaRPr lang="en-US" sz="1050" dirty="0">
              <a:solidFill>
                <a:srgbClr val="515354"/>
              </a:solidFill>
              <a:latin typeface="Roboto"/>
            </a:endParaRPr>
          </a:p>
          <a:p>
            <a:pPr>
              <a:buFont typeface="Arial" panose="020B0604020202020204" pitchFamily="34" charset="0"/>
              <a:buChar char="•"/>
            </a:pPr>
            <a:r>
              <a:rPr lang="en-US" sz="1050" dirty="0" smtClean="0">
                <a:solidFill>
                  <a:srgbClr val="515354"/>
                </a:solidFill>
                <a:latin typeface="Roboto"/>
              </a:rPr>
              <a:t>(</a:t>
            </a:r>
            <a:r>
              <a:rPr lang="en-US" sz="1050" b="0" i="0" dirty="0" smtClean="0">
                <a:solidFill>
                  <a:srgbClr val="515354"/>
                </a:solidFill>
                <a:effectLst/>
                <a:latin typeface="Roboto"/>
              </a:rPr>
              <a:t>b) Using rolling hitches or round turns with two half hitches, and round lashings from requirements 2(b) and 2(c), build a 15-foot Scout Stave Flagpole </a:t>
            </a:r>
            <a:r>
              <a:rPr lang="en-US" sz="1050" dirty="0">
                <a:solidFill>
                  <a:srgbClr val="515354"/>
                </a:solidFill>
                <a:latin typeface="Roboto"/>
                <a:hlinkClick r:id="rId3"/>
              </a:rPr>
              <a:t>https://pioneeringmeritbadge.org/simple-flagpole</a:t>
            </a:r>
            <a:r>
              <a:rPr lang="en-US" sz="1050" dirty="0" smtClean="0">
                <a:solidFill>
                  <a:srgbClr val="515354"/>
                </a:solidFill>
                <a:latin typeface="Roboto"/>
                <a:hlinkClick r:id="rId3"/>
              </a:rPr>
              <a:t>/</a:t>
            </a:r>
            <a:endParaRPr lang="en-US" sz="1050" dirty="0" smtClean="0">
              <a:solidFill>
                <a:srgbClr val="515354"/>
              </a:solidFill>
              <a:latin typeface="Roboto"/>
            </a:endParaRPr>
          </a:p>
          <a:p>
            <a:pPr>
              <a:buFont typeface="Arial" panose="020B0604020202020204" pitchFamily="34" charset="0"/>
              <a:buChar char="•"/>
            </a:pPr>
            <a:endParaRPr lang="en-US" sz="1050" b="0" i="0" dirty="0" smtClean="0">
              <a:solidFill>
                <a:srgbClr val="515354"/>
              </a:solidFill>
              <a:effectLst/>
              <a:latin typeface="Roboto"/>
            </a:endParaRPr>
          </a:p>
          <a:p>
            <a:pPr>
              <a:buFont typeface="Arial" panose="020B0604020202020204" pitchFamily="34" charset="0"/>
              <a:buChar char="•"/>
            </a:pPr>
            <a:r>
              <a:rPr lang="en-US" sz="1050" b="0" i="0" dirty="0" smtClean="0">
                <a:solidFill>
                  <a:srgbClr val="515354"/>
                </a:solidFill>
                <a:effectLst/>
                <a:latin typeface="Roboto"/>
              </a:rPr>
              <a:t>(c) Using shear, square, and floor lashings, clove hitches on a bight, and rope tackles from requirements 2(b) and 2(c), build a Simple Camp Table </a:t>
            </a:r>
            <a:r>
              <a:rPr lang="en-US" sz="1050" dirty="0">
                <a:solidFill>
                  <a:srgbClr val="515354"/>
                </a:solidFill>
                <a:latin typeface="Roboto"/>
                <a:hlinkClick r:id="rId4"/>
              </a:rPr>
              <a:t>https://pioneeringmeritbadge.org/simple-camp-table</a:t>
            </a:r>
            <a:r>
              <a:rPr lang="en-US" sz="1050" dirty="0" smtClean="0">
                <a:solidFill>
                  <a:srgbClr val="515354"/>
                </a:solidFill>
                <a:latin typeface="Roboto"/>
                <a:hlinkClick r:id="rId4"/>
              </a:rPr>
              <a:t>/</a:t>
            </a:r>
            <a:r>
              <a:rPr lang="en-US" sz="1050" dirty="0" smtClean="0">
                <a:solidFill>
                  <a:srgbClr val="515354"/>
                </a:solidFill>
                <a:latin typeface="Roboto"/>
              </a:rPr>
              <a:t> </a:t>
            </a:r>
            <a:endParaRPr lang="en-US" sz="1050" b="0" i="0" dirty="0" smtClean="0">
              <a:solidFill>
                <a:srgbClr val="212121"/>
              </a:solidFill>
              <a:effectLst/>
              <a:latin typeface="Roboto"/>
            </a:endParaRPr>
          </a:p>
        </p:txBody>
      </p:sp>
      <p:pic>
        <p:nvPicPr>
          <p:cNvPr id="5" name="Picture 4" descr="Pioneer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1409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8684" y="288108"/>
            <a:ext cx="11263363" cy="900246"/>
          </a:xfrm>
          <a:prstGeom prst="rect">
            <a:avLst/>
          </a:prstGeom>
        </p:spPr>
        <p:txBody>
          <a:bodyPr wrap="square">
            <a:spAutoFit/>
          </a:bodyPr>
          <a:lstStyle/>
          <a:p>
            <a:r>
              <a:rPr lang="en-US" sz="1050" b="0" i="0" dirty="0" smtClean="0">
                <a:solidFill>
                  <a:srgbClr val="515354"/>
                </a:solidFill>
                <a:effectLst/>
                <a:latin typeface="Roboto"/>
              </a:rPr>
              <a:t/>
            </a:r>
            <a:br>
              <a:rPr lang="en-US" sz="1050" b="0" i="0" dirty="0" smtClean="0">
                <a:solidFill>
                  <a:srgbClr val="515354"/>
                </a:solidFill>
                <a:effectLst/>
                <a:latin typeface="Roboto"/>
              </a:rPr>
            </a:br>
            <a:endParaRPr lang="en-US" sz="1050" b="0" i="0" dirty="0" smtClean="0">
              <a:solidFill>
                <a:srgbClr val="212121"/>
              </a:solidFill>
              <a:effectLst/>
              <a:latin typeface="Roboto"/>
            </a:endParaRPr>
          </a:p>
          <a:p>
            <a:r>
              <a:rPr lang="en-US" sz="1050" b="1" i="0" dirty="0" smtClean="0">
                <a:solidFill>
                  <a:srgbClr val="515354"/>
                </a:solidFill>
                <a:effectLst/>
                <a:latin typeface="Roboto"/>
              </a:rPr>
              <a:t>4. Explain the differences between synthetic ropes and natural-fiber ropes. Discuss which types of rope are suitable for pioneering work and why. Include the following in your discussion: breaking strength, safe working loads, and the care and storage of rope.</a:t>
            </a:r>
            <a:br>
              <a:rPr lang="en-US" sz="1050" b="1" i="0" dirty="0" smtClean="0">
                <a:solidFill>
                  <a:srgbClr val="515354"/>
                </a:solidFill>
                <a:effectLst/>
                <a:latin typeface="Roboto"/>
              </a:rPr>
            </a:br>
            <a:endParaRPr lang="en-US" sz="1050" b="1" i="0" dirty="0" smtClean="0">
              <a:solidFill>
                <a:srgbClr val="515354"/>
              </a:solidFill>
              <a:effectLst/>
              <a:latin typeface="Roboto"/>
            </a:endParaRPr>
          </a:p>
        </p:txBody>
      </p:sp>
      <p:pic>
        <p:nvPicPr>
          <p:cNvPr id="5" name="Picture 4" descr="Pione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6983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5300" y="433685"/>
            <a:ext cx="11258550" cy="646331"/>
          </a:xfrm>
          <a:prstGeom prst="rect">
            <a:avLst/>
          </a:prstGeom>
        </p:spPr>
        <p:txBody>
          <a:bodyPr wrap="square">
            <a:spAutoFit/>
          </a:bodyPr>
          <a:lstStyle/>
          <a:p>
            <a:r>
              <a:rPr lang="en-US" b="1" dirty="0" smtClean="0">
                <a:solidFill>
                  <a:srgbClr val="515354"/>
                </a:solidFill>
                <a:latin typeface="Roboto"/>
              </a:rPr>
              <a:t>4 +. Include </a:t>
            </a:r>
            <a:r>
              <a:rPr lang="en-US" b="1" dirty="0">
                <a:solidFill>
                  <a:srgbClr val="515354"/>
                </a:solidFill>
                <a:latin typeface="Roboto"/>
              </a:rPr>
              <a:t>the following in your discussion: </a:t>
            </a:r>
            <a:r>
              <a:rPr lang="en-US" b="1" dirty="0" smtClean="0">
                <a:solidFill>
                  <a:srgbClr val="515354"/>
                </a:solidFill>
                <a:latin typeface="Roboto"/>
              </a:rPr>
              <a:t>rope breaking </a:t>
            </a:r>
            <a:r>
              <a:rPr lang="en-US" b="1" dirty="0">
                <a:solidFill>
                  <a:srgbClr val="515354"/>
                </a:solidFill>
                <a:latin typeface="Roboto"/>
              </a:rPr>
              <a:t>strength, safe working loads, and the care and storage of rope</a:t>
            </a:r>
            <a:endParaRPr lang="en-US" dirty="0"/>
          </a:p>
        </p:txBody>
      </p:sp>
    </p:spTree>
    <p:extLst>
      <p:ext uri="{BB962C8B-B14F-4D97-AF65-F5344CB8AC3E}">
        <p14:creationId xmlns:p14="http://schemas.microsoft.com/office/powerpoint/2010/main" val="22272080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8685" y="368791"/>
            <a:ext cx="11196127" cy="3254737"/>
          </a:xfrm>
          <a:prstGeom prst="rect">
            <a:avLst/>
          </a:prstGeom>
        </p:spPr>
        <p:txBody>
          <a:bodyPr wrap="square">
            <a:spAutoFit/>
          </a:bodyPr>
          <a:lstStyle/>
          <a:p>
            <a:r>
              <a:rPr lang="en-US" sz="1050" b="1" i="0" dirty="0" smtClean="0">
                <a:solidFill>
                  <a:srgbClr val="515354"/>
                </a:solidFill>
                <a:effectLst/>
                <a:latin typeface="Roboto"/>
              </a:rPr>
              <a:t/>
            </a:r>
            <a:br>
              <a:rPr lang="en-US" sz="1050" b="1" i="0" dirty="0" smtClean="0">
                <a:solidFill>
                  <a:srgbClr val="515354"/>
                </a:solidFill>
                <a:effectLst/>
                <a:latin typeface="Roboto"/>
              </a:rPr>
            </a:br>
            <a:endParaRPr lang="en-US" sz="1050" b="1" i="0" dirty="0" smtClean="0">
              <a:solidFill>
                <a:srgbClr val="515354"/>
              </a:solidFill>
              <a:effectLst/>
              <a:latin typeface="Roboto"/>
            </a:endParaRPr>
          </a:p>
          <a:p>
            <a:r>
              <a:rPr lang="en-US" sz="1050" b="1" i="0" dirty="0" smtClean="0">
                <a:solidFill>
                  <a:srgbClr val="515354"/>
                </a:solidFill>
                <a:effectLst/>
                <a:latin typeface="Roboto"/>
              </a:rPr>
              <a:t>5. Explain the uses for the back splice, eye splice, and short splice. View a demonstration on forming each splice.</a:t>
            </a:r>
          </a:p>
          <a:p>
            <a:endParaRPr lang="en-US" sz="1050" b="1" dirty="0">
              <a:solidFill>
                <a:srgbClr val="515354"/>
              </a:solidFill>
              <a:latin typeface="Roboto"/>
            </a:endParaRPr>
          </a:p>
          <a:p>
            <a:endParaRPr lang="en-US" sz="1050" b="1" i="0" dirty="0" smtClean="0">
              <a:solidFill>
                <a:srgbClr val="515354"/>
              </a:solidFill>
              <a:effectLst/>
              <a:latin typeface="Roboto"/>
            </a:endParaRPr>
          </a:p>
          <a:p>
            <a:r>
              <a:rPr lang="en-US" sz="1200" dirty="0">
                <a:solidFill>
                  <a:srgbClr val="FF0000"/>
                </a:solidFill>
              </a:rPr>
              <a:t>Back splices finish rope ends to stop fraying; </a:t>
            </a:r>
            <a:endParaRPr lang="en-US" sz="1200" dirty="0" smtClean="0">
              <a:solidFill>
                <a:srgbClr val="FF0000"/>
              </a:solidFill>
            </a:endParaRPr>
          </a:p>
          <a:p>
            <a:endParaRPr lang="en-US" sz="1050" dirty="0"/>
          </a:p>
          <a:p>
            <a:r>
              <a:rPr lang="en-US" sz="1200" dirty="0">
                <a:solidFill>
                  <a:srgbClr val="FF0000"/>
                </a:solidFill>
              </a:rPr>
              <a:t>E</a:t>
            </a:r>
            <a:r>
              <a:rPr lang="en-US" sz="1200" dirty="0" smtClean="0">
                <a:solidFill>
                  <a:srgbClr val="FF0000"/>
                </a:solidFill>
              </a:rPr>
              <a:t>ye </a:t>
            </a:r>
            <a:r>
              <a:rPr lang="en-US" sz="1200" dirty="0">
                <a:solidFill>
                  <a:srgbClr val="FF0000"/>
                </a:solidFill>
              </a:rPr>
              <a:t>splices create permanent loops for attaching to objects (like grommets or bolts); and </a:t>
            </a:r>
            <a:endParaRPr lang="en-US" sz="1200" dirty="0" smtClean="0">
              <a:solidFill>
                <a:srgbClr val="FF0000"/>
              </a:solidFill>
            </a:endParaRPr>
          </a:p>
          <a:p>
            <a:endParaRPr lang="en-US" sz="1050" dirty="0"/>
          </a:p>
          <a:p>
            <a:r>
              <a:rPr lang="en-US" sz="1200" dirty="0">
                <a:solidFill>
                  <a:srgbClr val="FF0000"/>
                </a:solidFill>
              </a:rPr>
              <a:t>S</a:t>
            </a:r>
            <a:r>
              <a:rPr lang="en-US" sz="1200" dirty="0" smtClean="0">
                <a:solidFill>
                  <a:srgbClr val="FF0000"/>
                </a:solidFill>
              </a:rPr>
              <a:t>hort </a:t>
            </a:r>
            <a:r>
              <a:rPr lang="en-US" sz="1200" dirty="0">
                <a:solidFill>
                  <a:srgbClr val="FF0000"/>
                </a:solidFill>
              </a:rPr>
              <a:t>splices join two ropes or a rope to itself, ideal for repairs or making grommets, though bulkier than long splices, all involving </a:t>
            </a:r>
            <a:r>
              <a:rPr lang="en-US" sz="1200" dirty="0" err="1">
                <a:solidFill>
                  <a:srgbClr val="FF0000"/>
                </a:solidFill>
              </a:rPr>
              <a:t>unlaying</a:t>
            </a:r>
            <a:r>
              <a:rPr lang="en-US" sz="1200" dirty="0">
                <a:solidFill>
                  <a:srgbClr val="FF0000"/>
                </a:solidFill>
              </a:rPr>
              <a:t> strands and weaving them back in for strength</a:t>
            </a:r>
            <a:r>
              <a:rPr lang="en-US" sz="1050" dirty="0"/>
              <a:t>. </a:t>
            </a:r>
            <a:endParaRPr lang="en-US" sz="1050" dirty="0" smtClean="0"/>
          </a:p>
          <a:p>
            <a:endParaRPr lang="en-US" sz="1050" dirty="0"/>
          </a:p>
          <a:p>
            <a:r>
              <a:rPr lang="en-US" sz="1050" dirty="0" smtClean="0"/>
              <a:t>You </a:t>
            </a:r>
            <a:r>
              <a:rPr lang="en-US" sz="1050" dirty="0"/>
              <a:t>can view demonstrations via video links from </a:t>
            </a:r>
            <a:r>
              <a:rPr lang="en-US" sz="1050" dirty="0">
                <a:hlinkClick r:id="rId2"/>
              </a:rPr>
              <a:t>scout pioneering scout pioneering</a:t>
            </a:r>
            <a:r>
              <a:rPr lang="en-US" sz="1050" dirty="0"/>
              <a:t> and </a:t>
            </a:r>
            <a:r>
              <a:rPr lang="en-US" sz="1050" u="sng" dirty="0">
                <a:hlinkClick r:id="rId3"/>
              </a:rPr>
              <a:t>scout pioneering scout pioneering</a:t>
            </a:r>
            <a:r>
              <a:rPr lang="en-US" sz="1050" dirty="0"/>
              <a:t> for eye and back splices, and YouTube for a splicing </a:t>
            </a:r>
            <a:r>
              <a:rPr lang="en-US" sz="1050" dirty="0">
                <a:hlinkClick r:id="rId4"/>
              </a:rPr>
              <a:t>https://</a:t>
            </a:r>
            <a:r>
              <a:rPr lang="en-US" sz="1050" dirty="0" smtClean="0">
                <a:hlinkClick r:id="rId4"/>
              </a:rPr>
              <a:t>www.youtube.com/watch?v=76xdhCx88yo</a:t>
            </a:r>
            <a:r>
              <a:rPr lang="en-US" sz="1050" dirty="0" smtClean="0"/>
              <a:t> </a:t>
            </a:r>
            <a:endParaRPr lang="en-US" sz="1050" dirty="0"/>
          </a:p>
          <a:p>
            <a:endParaRPr lang="en-US" sz="1050" dirty="0" smtClean="0"/>
          </a:p>
          <a:p>
            <a:endParaRPr lang="en-US" sz="1050" b="1" dirty="0">
              <a:solidFill>
                <a:srgbClr val="515354"/>
              </a:solidFill>
              <a:latin typeface="Roboto"/>
            </a:endParaRPr>
          </a:p>
          <a:p>
            <a:endParaRPr lang="en-US" sz="1050" b="1" i="0" dirty="0" smtClean="0">
              <a:solidFill>
                <a:srgbClr val="515354"/>
              </a:solidFill>
              <a:effectLst/>
              <a:latin typeface="Roboto"/>
            </a:endParaRPr>
          </a:p>
          <a:p>
            <a:r>
              <a:rPr lang="en-US" sz="1050" b="1" i="0" dirty="0" smtClean="0">
                <a:solidFill>
                  <a:srgbClr val="515354"/>
                </a:solidFill>
                <a:effectLst/>
                <a:latin typeface="Roboto"/>
              </a:rPr>
              <a:t>6. Using a rope-making device or machine, make a rope at least 6 feet long consisting of three strands, each having three yarns. Whip the ends.</a:t>
            </a:r>
            <a:br>
              <a:rPr lang="en-US" sz="1050" b="1" i="0" dirty="0" smtClean="0">
                <a:solidFill>
                  <a:srgbClr val="515354"/>
                </a:solidFill>
                <a:effectLst/>
                <a:latin typeface="Roboto"/>
              </a:rPr>
            </a:br>
            <a:endParaRPr lang="en-US" sz="1050" b="1" i="0" dirty="0" smtClean="0">
              <a:solidFill>
                <a:srgbClr val="515354"/>
              </a:solidFill>
              <a:effectLst/>
              <a:latin typeface="Roboto"/>
            </a:endParaRPr>
          </a:p>
        </p:txBody>
      </p:sp>
      <p:pic>
        <p:nvPicPr>
          <p:cNvPr id="5" name="Picture 4" descr="Pioneer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76421" y="5228588"/>
            <a:ext cx="1506395" cy="1506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53472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6378</TotalTime>
  <Words>178</Words>
  <Application>Microsoft Office PowerPoint</Application>
  <PresentationFormat>Widescreen</PresentationFormat>
  <Paragraphs>142</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23</cp:revision>
  <dcterms:created xsi:type="dcterms:W3CDTF">2025-12-01T03:16:48Z</dcterms:created>
  <dcterms:modified xsi:type="dcterms:W3CDTF">2026-03-07T04:46:15Z</dcterms:modified>
</cp:coreProperties>
</file>