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7" r:id="rId4"/>
    <p:sldId id="258" r:id="rId5"/>
    <p:sldId id="265" r:id="rId6"/>
    <p:sldId id="266" r:id="rId7"/>
    <p:sldId id="259" r:id="rId8"/>
    <p:sldId id="260" r:id="rId9"/>
    <p:sldId id="282" r:id="rId10"/>
    <p:sldId id="283" r:id="rId11"/>
    <p:sldId id="261" r:id="rId12"/>
    <p:sldId id="268" r:id="rId13"/>
    <p:sldId id="269" r:id="rId14"/>
    <p:sldId id="276" r:id="rId15"/>
    <p:sldId id="262" r:id="rId16"/>
    <p:sldId id="277" r:id="rId17"/>
    <p:sldId id="263" r:id="rId18"/>
    <p:sldId id="278" r:id="rId19"/>
    <p:sldId id="271" r:id="rId20"/>
    <p:sldId id="280" r:id="rId21"/>
    <p:sldId id="279" r:id="rId22"/>
    <p:sldId id="281" r:id="rId23"/>
    <p:sldId id="270" r:id="rId24"/>
    <p:sldId id="272" r:id="rId25"/>
    <p:sldId id="273" r:id="rId26"/>
    <p:sldId id="274" r:id="rId27"/>
    <p:sldId id="275" r:id="rId28"/>
    <p:sldId id="264" r:id="rId29"/>
    <p:sldId id="284"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4" autoAdjust="0"/>
    <p:restoredTop sz="94660"/>
  </p:normalViewPr>
  <p:slideViewPr>
    <p:cSldViewPr snapToGrid="0">
      <p:cViewPr>
        <p:scale>
          <a:sx n="70" d="100"/>
          <a:sy n="70" d="100"/>
        </p:scale>
        <p:origin x="52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14969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419555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45100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018531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33DA89-642C-47C4-916E-1953FA8D7867}" type="datetimeFigureOut">
              <a:rPr lang="en-US" smtClean="0"/>
              <a:t>12/22/2025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253219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33DA89-642C-47C4-916E-1953FA8D7867}"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14002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33DA89-642C-47C4-916E-1953FA8D7867}" type="datetimeFigureOut">
              <a:rPr lang="en-US" smtClean="0"/>
              <a:t>12/22/2025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21995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33DA89-642C-47C4-916E-1953FA8D7867}" type="datetimeFigureOut">
              <a:rPr lang="en-US" smtClean="0"/>
              <a:t>12/22/2025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841810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3DA89-642C-47C4-916E-1953FA8D7867}" type="datetimeFigureOut">
              <a:rPr lang="en-US" smtClean="0"/>
              <a:t>12/22/2025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692620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3DA89-642C-47C4-916E-1953FA8D7867}"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869673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3DA89-642C-47C4-916E-1953FA8D7867}" type="datetimeFigureOut">
              <a:rPr lang="en-US" smtClean="0"/>
              <a:t>12/22/2025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4740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3DA89-642C-47C4-916E-1953FA8D7867}" type="datetimeFigureOut">
              <a:rPr lang="en-US" smtClean="0"/>
              <a:t>12/22/2025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12376-B4B9-415B-978C-F91696568593}"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653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pioneeringmeritbadge.org/simple-camp-table/" TargetMode="Externa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m/search?q=Manila+Rope&amp;sca_esv=cf532ca25eec4427&amp;sxsrf=AE3TifNqhikvksEmp7iCTz-QDi78vEUkgg:1765143565220&amp;ei=DfQ1aYKQDcS5qtsPlfe5uAc&amp;ved=2ahUKEwi9wt3ouKyRAxUvkyYFHegvNy8QgK4QegQIAxAB&amp;uact=5&amp;oq=Discuss+which+types+of+rope+are+suitable+for+pioneering+work+and+why&amp;gs_lp=Egxnd3Mtd2l6LXNlcnAiRERpc2N1c3Mgd2hpY2ggdHlwZXMgb2Ygcm9wZSBhcmUgc3VpdGFibGUgZm9yIHBpb25lZXJpbmcgd29yayBhbmQgd2h5SJIUUABYAHAAeAGQAQCYAfEBoAHxAaoBAzItMbgBA8gBAPgBAvgBAZgCAKACAJgDAJIHAKAHeLIHALgHAMIHAMgHAIAIAA&amp;sclient=gws-wiz-serp&amp;mstk=AUtExfDykSE3nOm9Wh42m7bi35kYXZBujvEQ4D457yHm7bK8kpxy7DIoERVzUEJo_aBLLwGKq5tBjPUWNVJQvZoAnsOSDBpVvE9IwWeMCy5uDTAS-FfjSVhCkKoYte61udBYq7GC1K1bJBa4fHRGRDFx2HZZobYFxwmFsVCK5g5zHKdmY13Ty7k7XuQdDWiPlO_UkBQWuppaBPiq78-sucVh1ne_yGFbObMk6o57eWQ8FNbqppnSjOhoag_jR_HGkEJ4fKwml8iExExvIk_Jl7AHwKBJWlWLogjSPR14f4tujCnlWyIAV9OJN9DmlZvvnLzVQCYXpTqzgVGeVSdg4oVIrpfq_1Spy95vcS5tW-ZLl8AomNBVCWKAYCNIWokUN1Hs-OsTPKRxxKtwku5yoCLt5w&amp;csui=3" TargetMode="External"/><Relationship Id="rId1" Type="http://schemas.openxmlformats.org/officeDocument/2006/relationships/slideLayout" Target="../slideLayouts/slideLayout1.xml"/><Relationship Id="rId4" Type="http://schemas.openxmlformats.org/officeDocument/2006/relationships/hyperlink" Target="https://pioneeringmeritbadge.org/rop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search?q=Polypropylene&amp;oq=Include+the+following+in+your+discussion+of+Scout+pioneering+merit+badge:+breaking+strength,+safe+working+loads,+and+the+care+and+storage+of+rope.&amp;gs_lcrp=EgZjaHJvbWUyBggAEEUYOdIBCTIxOTIwajBqNKgCALACAA&amp;sourceid=chrome&amp;ie=UTF-8&amp;mstk=AUtExfBuIsXkKqroUloDwFTRdsg9j5klovBzNHHf6me26unggJalSAkjqyh9N9CxLg-Q16m_bLIiiY3HouKRIJPAV6bxrP4JcpSh_Wj0BTMDJepA5LPbBlLsy4fzch0PNUw6zMtrLl3-tGkGxOydFoo8XampAml-U0kNt9MmqPqmHMSTdfw&amp;csui=3&amp;ved=2ahUKEwianvmO06yRAxU7lWoFHXDWKuQQgK4QegQIBRAD" TargetMode="External"/><Relationship Id="rId2" Type="http://schemas.openxmlformats.org/officeDocument/2006/relationships/hyperlink" Target="https://www.google.com/search?q=Manila&amp;oq=Include+the+following+in+your+discussion+of+Scout+pioneering+merit+badge:+breaking+strength,+safe+working+loads,+and+the+care+and+storage+of+rope.&amp;gs_lcrp=EgZjaHJvbWUyBggAEEUYOdIBCTIxOTIwajBqNKgCALACAA&amp;sourceid=chrome&amp;ie=UTF-8&amp;mstk=AUtExfBuIsXkKqroUloDwFTRdsg9j5klovBzNHHf6me26unggJalSAkjqyh9N9CxLg-Q16m_bLIiiY3HouKRIJPAV6bxrP4JcpSh_Wj0BTMDJepA5LPbBlLsy4fzch0PNUw6zMtrLl3-tGkGxOydFoo8XampAml-U0kNt9MmqPqmHMSTdfw&amp;csui=3&amp;ved=2ahUKEwianvmO06yRAxU7lWoFHXDWKuQQgK4QegQIBRAB"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scoutpioneering.com/eye-splice-video/" TargetMode="External"/><Relationship Id="rId2" Type="http://schemas.openxmlformats.org/officeDocument/2006/relationships/hyperlink" Target="https://troopleader.scouting.org/rank-advancement-skills/pioneering/splices/"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www.youtube.com/watch?v=76xdhCx88yo" TargetMode="External"/><Relationship Id="rId4" Type="http://schemas.openxmlformats.org/officeDocument/2006/relationships/hyperlink" Target="https://scoutpioneering.com/back-splice-video/"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 Id="rId9"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www.google.com/search?q=First+Aid&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DhAE" TargetMode="External"/><Relationship Id="rId3" Type="http://schemas.openxmlformats.org/officeDocument/2006/relationships/hyperlink" Target="https://www.google.com/search?q=Rope+Issues+(Splinters,+Burns,+Knots+Failures)&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BRAB" TargetMode="External"/><Relationship Id="rId7" Type="http://schemas.openxmlformats.org/officeDocument/2006/relationships/hyperlink" Target="https://www.google.com/search?q=Training&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DhAC" TargetMode="External"/><Relationship Id="rId2" Type="http://schemas.openxmlformats.org/officeDocument/2006/relationships/hyperlink" Target="https://www.google.com/search?q=Falls&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AxAB" TargetMode="External"/><Relationship Id="rId1" Type="http://schemas.openxmlformats.org/officeDocument/2006/relationships/slideLayout" Target="../slideLayouts/slideLayout1.xml"/><Relationship Id="rId6" Type="http://schemas.openxmlformats.org/officeDocument/2006/relationships/hyperlink" Target="https://www.google.com/search?q=Tool+%26+Material+Injuries&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CxAB" TargetMode="External"/><Relationship Id="rId5" Type="http://schemas.openxmlformats.org/officeDocument/2006/relationships/hyperlink" Target="https://www.google.com/search?q=Environmental+Factors&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CRAB" TargetMode="External"/><Relationship Id="rId10" Type="http://schemas.openxmlformats.org/officeDocument/2006/relationships/image" Target="../media/image2.png"/><Relationship Id="rId4" Type="http://schemas.openxmlformats.org/officeDocument/2006/relationships/hyperlink" Target="https://www.google.com/search?q=Structural+Failure&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BxAB" TargetMode="External"/><Relationship Id="rId9" Type="http://schemas.openxmlformats.org/officeDocument/2006/relationships/hyperlink" Target="https://www.google.com/search?q=Emergency+Plan&amp;oq=)+Explain+to+your+counselor+the+most+likely+hazards+you+might+encounter+while+participating+in+pioneering+activities+and+what+you+should+do+to+anticipate,+help+prevent,+mitigate,+and+respond+to+these+hazards.&amp;gs_lcrp=EgZjaHJvbWUyBggAEEUYOdIBCDE5OThqMGo0qAIAsAIA&amp;sourceid=chrome&amp;ie=UTF-8&amp;mstk=AUtExfDxx1MLNeZFckE0FKiyZJ8t6hOxHn7xwuxAtq5x-Q9y39Zy7PsDp-1kZj0oi_ZPzvadOpQVCpfoZkeLCTSti2hbmDPU_re8pZexAHT5jvVFx1rDvF79RW16twbp5DwpXZQRGCNCWa-qS_pfzg6rthmO0oWpMN5vL78l_-sQPHoNKMI&amp;csui=3&amp;ved=2ahUKEwil0Ob9nayRAxXs78kDHSM5CisQgK4QegQIDhA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heat/cold+emergencies&amp;sca_esv=5dfb412db098e61e&amp;sxsrf=AE3TifNDtcLYgegyMpXHMGRVn2OhyW4sWw:1765136527571&amp;ei=j9g1advbItC0wN4Pq_L76AM&amp;ved=2ahUKEwiW8f2Zn6yRAxUenCYFHb6SOQ8QgK4QegQIARAC&amp;uact=5&amp;oq=Discuss+the+prevention+of,+and+first-aid+treatment+for,+injuries+and+conditions+that+could+occur+while+working+on+scout+pioneering+projects,+including+rope+splinters,+rope+burns,+cuts,+scratches,+insect+bites+and+stings,+hypothermia,+dehydration,+heat+exhaustion,+heatstroke,+sunburn,+and+falls.%0d%0a&amp;gs_lp=Egxnd3Mtd2l6LXNlcnAiqAJEaXNjdXNzIHRoZSBwcmV2ZW50aW9uIG9mLCBhbmQgZmlyc3QtYWlkIHRyZWF0bWVudCBmb3IsIGluanVyaWVzIGFuZCBjb25kaXRpb25zIHRoYXQgY291bGQgb2NjdXIgd2hpbGUgd29ya2luZyBvbiBzY291dCBwaW9uZWVyaW5nIHByb2plY3RzLCBpbmNsdWRpbmcgcm9wZSBzcGxpbnRlcnMsIHJvcGUgYnVybnMsIGN1dHMsIHNjcmF0Y2hlcywgaW5zZWN0IGJpdGVzIGFuZCBzdGluZ3MsIGh5cG90aGVybWlhLCBkZWh5ZHJhdGlvbiwgaGVhdCBleGhhdXN0aW9uLCBoZWF0c3Ryb2tlLCBzdW5idXJuLCBhbmQgZmFsbHMuCjIHECMYJxjqAjINECMYgAQYJxiKBRjqAjIHECMYJxjqAjINECMYgAQYJxiKBRjqAjIHECMYJxjqAjIHECMYJxjqAjINECMYgAQYJxiKBRjqAjITECMYgAQYoAYYJxiKBRjqAhirBjINECMYgAQYJxiKBRjqAjINECMYgAQYJxiKBRjqAjIXEAAYgAQYkQIYtAIY5wYYigUY6gLYAQEyFxAAGIAEGJECGLQCGOcGGIoFGOoC2AEBMhcQABiABBiRAhi0AhjnBhiKBRjqAtgBATIQEAAYAxi0AhjqAhiPAdgBATIQEAAYAxi0AhjqAhiPAdgBATIQEAAYAxi0AhjqAhiPAdgBATIQEC4YAxi0AhjqAhiPAdgBATIQEAAYAxi0AhjqAhiPAdgBAUiFc1DLGFiYYXABeAGQAQCYAQCgAQCqAQC4AQPIAQD4AQH4AQKYAgGgAowBqAISmAOMAfEFZCY-FtHclU66BgYIARABGAGSBwMwLjGgBwCyBwC4BwDCBwM2LTHIB2uACAA&amp;sclient=gws-wiz-serp&amp;mstk=AUtExfC0JK6qRlpvILWCGmgwE6GPPV-QDp1LTkYz3BvD0HWFcpEMFNZIOXTZdtKBV9-H-gXJuvEonNf9BW5ieGv3dMODh_hdl3F8Vfh6c6D4KafrFYyOXb6aTrrIx546O9JfZXbfAW3xFBhPW3Dsd__Lv7knw0RDwZM0aDqiR-d74zOyLL96WZAvvVZWISg1BrZoqf-k7eyH9tTReYXGlL5Vd9avak389XwZKZg76vMYANvHrHfVOqK8h-LBC948lMfuQv4n113fT_nOzYrIy3vLZN6ZYxKr9BcMYBUssISqADodOg&amp;csui=3" TargetMode="External"/><Relationship Id="rId2" Type="http://schemas.openxmlformats.org/officeDocument/2006/relationships/hyperlink" Target="https://www.google.com/search?q=insect+bites&amp;sca_esv=5dfb412db098e61e&amp;sxsrf=AE3TifNDtcLYgegyMpXHMGRVn2OhyW4sWw:1765136527571&amp;ei=j9g1advbItC0wN4Pq_L76AM&amp;ved=2ahUKEwiW8f2Zn6yRAxUenCYFHb6SOQ8QgK4QegQIARAB&amp;uact=5&amp;oq=Discuss+the+prevention+of,+and+first-aid+treatment+for,+injuries+and+conditions+that+could+occur+while+working+on+scout+pioneering+projects,+including+rope+splinters,+rope+burns,+cuts,+scratches,+insect+bites+and+stings,+hypothermia,+dehydration,+heat+exhaustion,+heatstroke,+sunburn,+and+falls.%0d%0a&amp;gs_lp=Egxnd3Mtd2l6LXNlcnAiqAJEaXNjdXNzIHRoZSBwcmV2ZW50aW9uIG9mLCBhbmQgZmlyc3QtYWlkIHRyZWF0bWVudCBmb3IsIGluanVyaWVzIGFuZCBjb25kaXRpb25zIHRoYXQgY291bGQgb2NjdXIgd2hpbGUgd29ya2luZyBvbiBzY291dCBwaW9uZWVyaW5nIHByb2plY3RzLCBpbmNsdWRpbmcgcm9wZSBzcGxpbnRlcnMsIHJvcGUgYnVybnMsIGN1dHMsIHNjcmF0Y2hlcywgaW5zZWN0IGJpdGVzIGFuZCBzdGluZ3MsIGh5cG90aGVybWlhLCBkZWh5ZHJhdGlvbiwgaGVhdCBleGhhdXN0aW9uLCBoZWF0c3Ryb2tlLCBzdW5idXJuLCBhbmQgZmFsbHMuCjIHECMYJxjqAjINECMYgAQYJxiKBRjqAjIHECMYJxjqAjINECMYgAQYJxiKBRjqAjIHECMYJxjqAjIHECMYJxjqAjINECMYgAQYJxiKBRjqAjITECMYgAQYoAYYJxiKBRjqAhirBjINECMYgAQYJxiKBRjqAjINECMYgAQYJxiKBRjqAjIXEAAYgAQYkQIYtAIY5wYYigUY6gLYAQEyFxAAGIAEGJECGLQCGOcGGIoFGOoC2AEBMhcQABiABBiRAhi0AhjnBhiKBRjqAtgBATIQEAAYAxi0AhjqAhiPAdgBATIQEAAYAxi0AhjqAhiPAdgBATIQEAAYAxi0AhjqAhiPAdgBATIQEC4YAxi0AhjqAhiPAdgBATIQEAAYAxi0AhjqAhiPAdgBAUiFc1DLGFiYYXABeAGQAQCYAQCgAQCqAQC4AQPIAQD4AQH4AQKYAgGgAowBqAISmAOMAfEFZCY-FtHclU66BgYIARABGAGSBwMwLjGgBwCyBwC4BwDCBwM2LTHIB2uACAA&amp;sclient=gws-wiz-serp&amp;mstk=AUtExfC0JK6qRlpvILWCGmgwE6GPPV-QDp1LTkYz3BvD0HWFcpEMFNZIOXTZdtKBV9-H-gXJuvEonNf9BW5ieGv3dMODh_hdl3F8Vfh6c6D4KafrFYyOXb6aTrrIx546O9JfZXbfAW3xFBhPW3Dsd__Lv7knw0RDwZM0aDqiR-d74zOyLL96WZAvvVZWISg1BrZoqf-k7eyH9tTReYXGlL5Vd9avak389XwZKZg76vMYANvHrHfVOqK8h-LBC948lMfuQv4n113fT_nOzYrIy3vLZN6ZYxKr9BcMYBUssISqADodOg&amp;csui=3"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www.youtube.com/watch?v=O0vGxZ5KQ-s" TargetMode="External"/><Relationship Id="rId13" Type="http://schemas.openxmlformats.org/officeDocument/2006/relationships/hyperlink" Target="https://www.youtube.com/watch?v=DB1g69AaMy8" TargetMode="External"/><Relationship Id="rId3" Type="http://schemas.openxmlformats.org/officeDocument/2006/relationships/hyperlink" Target="https://www.youtube.com/watch?v=q0KPxnj3Rck" TargetMode="External"/><Relationship Id="rId7" Type="http://schemas.openxmlformats.org/officeDocument/2006/relationships/hyperlink" Target="https://scoutpioneering.com/videos/pioneering-knots/roundturn-with-two-half-hitches/" TargetMode="External"/><Relationship Id="rId12" Type="http://schemas.openxmlformats.org/officeDocument/2006/relationships/hyperlink" Target="https://www.youtube.com/watch?v=iwZjTdw9il0" TargetMode="External"/><Relationship Id="rId2" Type="http://schemas.openxmlformats.org/officeDocument/2006/relationships/hyperlink" Target="https://www.youtube.com/watch?v=Z8kH6EybMSw&amp;t=9s" TargetMode="External"/><Relationship Id="rId1" Type="http://schemas.openxmlformats.org/officeDocument/2006/relationships/slideLayout" Target="../slideLayouts/slideLayout1.xml"/><Relationship Id="rId6" Type="http://schemas.openxmlformats.org/officeDocument/2006/relationships/hyperlink" Target="https://pioneeringmeritbadge.org/clove-hitch-on-a-bight/" TargetMode="External"/><Relationship Id="rId11" Type="http://schemas.openxmlformats.org/officeDocument/2006/relationships/hyperlink" Target="https://www.youtube.com/watch?v=tDGSiQhmwBs" TargetMode="External"/><Relationship Id="rId5" Type="http://schemas.openxmlformats.org/officeDocument/2006/relationships/hyperlink" Target="https://www.youtube.com/watch?v=LFH1L3lfciA" TargetMode="External"/><Relationship Id="rId15" Type="http://schemas.openxmlformats.org/officeDocument/2006/relationships/image" Target="../media/image2.png"/><Relationship Id="rId10" Type="http://schemas.openxmlformats.org/officeDocument/2006/relationships/hyperlink" Target="https://scoutpioneering.com/videos/lashing-videos/diagonal-lashing/" TargetMode="External"/><Relationship Id="rId4" Type="http://schemas.openxmlformats.org/officeDocument/2006/relationships/hyperlink" Target="https://scoutpioneering.com/videos/pioneering-knots/rope-tackle/" TargetMode="External"/><Relationship Id="rId9" Type="http://schemas.openxmlformats.org/officeDocument/2006/relationships/hyperlink" Target="https://pioneeringmeritbadge.org/square-lashing/" TargetMode="External"/><Relationship Id="rId14" Type="http://schemas.openxmlformats.org/officeDocument/2006/relationships/hyperlink" Target="https://scoutpioneering.com/videos/lashing-videos/floor-lash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pioneeringmeritbadge.org/hand-washing-station/" TargetMode="Externa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pioneeringmeritbadge.org/simple-flagpole/" TargetMode="Externa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scouting.org/wp-content/uploads/2023/01/pioneering_MB_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26169" t="14085" r="26881" b="16644"/>
          <a:stretch/>
        </p:blipFill>
        <p:spPr bwMode="auto">
          <a:xfrm>
            <a:off x="8919978" y="2676968"/>
            <a:ext cx="2497540" cy="36848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3896" y="390644"/>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328678" y="989099"/>
            <a:ext cx="6745941" cy="646331"/>
          </a:xfrm>
          <a:prstGeom prst="rect">
            <a:avLst/>
          </a:prstGeom>
        </p:spPr>
        <p:txBody>
          <a:bodyPr wrap="square">
            <a:spAutoFit/>
          </a:bodyPr>
          <a:lstStyle/>
          <a:p>
            <a:r>
              <a:rPr lang="en-US" sz="3600" b="1" dirty="0" smtClean="0"/>
              <a:t>Pioneering Merit </a:t>
            </a:r>
            <a:r>
              <a:rPr lang="en-US" sz="3600" b="1" dirty="0"/>
              <a:t>Badge</a:t>
            </a:r>
          </a:p>
        </p:txBody>
      </p:sp>
      <p:sp>
        <p:nvSpPr>
          <p:cNvPr id="7" name="TextBox 6"/>
          <p:cNvSpPr txBox="1"/>
          <p:nvPr/>
        </p:nvSpPr>
        <p:spPr>
          <a:xfrm>
            <a:off x="2384387" y="2025394"/>
            <a:ext cx="6713505" cy="523220"/>
          </a:xfrm>
          <a:prstGeom prst="rect">
            <a:avLst/>
          </a:prstGeom>
          <a:noFill/>
        </p:spPr>
        <p:txBody>
          <a:bodyPr wrap="none" rtlCol="0">
            <a:spAutoFit/>
          </a:bodyPr>
          <a:lstStyle/>
          <a:p>
            <a:r>
              <a:rPr lang="en-US" sz="2800" b="1" dirty="0" smtClean="0"/>
              <a:t>Merit Badge Counselor: </a:t>
            </a:r>
            <a:r>
              <a:rPr lang="en-US" sz="2800" dirty="0" smtClean="0"/>
              <a:t>Mr. Robert Bertrand</a:t>
            </a:r>
          </a:p>
        </p:txBody>
      </p:sp>
      <p:sp>
        <p:nvSpPr>
          <p:cNvPr id="2" name="Rectangle 1"/>
          <p:cNvSpPr/>
          <p:nvPr/>
        </p:nvSpPr>
        <p:spPr>
          <a:xfrm>
            <a:off x="672353" y="5127391"/>
            <a:ext cx="3470630" cy="369332"/>
          </a:xfrm>
          <a:prstGeom prst="rect">
            <a:avLst/>
          </a:prstGeom>
        </p:spPr>
        <p:txBody>
          <a:bodyPr wrap="none">
            <a:spAutoFit/>
          </a:bodyPr>
          <a:lstStyle/>
          <a:p>
            <a:r>
              <a:rPr lang="en-US" u="sng" dirty="0"/>
              <a:t>https://pioneeringmeritbadge.org/</a:t>
            </a:r>
          </a:p>
        </p:txBody>
      </p:sp>
      <p:sp>
        <p:nvSpPr>
          <p:cNvPr id="3" name="Rectangle 2"/>
          <p:cNvSpPr/>
          <p:nvPr/>
        </p:nvSpPr>
        <p:spPr>
          <a:xfrm>
            <a:off x="672353" y="5559961"/>
            <a:ext cx="8919978" cy="369332"/>
          </a:xfrm>
          <a:prstGeom prst="rect">
            <a:avLst/>
          </a:prstGeom>
        </p:spPr>
        <p:txBody>
          <a:bodyPr wrap="square">
            <a:spAutoFit/>
          </a:bodyPr>
          <a:lstStyle/>
          <a:p>
            <a:r>
              <a:rPr lang="en-US" u="sng" dirty="0"/>
              <a:t>https://pioneeringmeritbadge.org/new-proposed-requirements/</a:t>
            </a:r>
          </a:p>
        </p:txBody>
      </p:sp>
    </p:spTree>
    <p:extLst>
      <p:ext uri="{BB962C8B-B14F-4D97-AF65-F5344CB8AC3E}">
        <p14:creationId xmlns:p14="http://schemas.microsoft.com/office/powerpoint/2010/main" val="2204708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815" y="570496"/>
            <a:ext cx="10947990" cy="1077218"/>
          </a:xfrm>
          <a:prstGeom prst="rect">
            <a:avLst/>
          </a:prstGeom>
        </p:spPr>
        <p:txBody>
          <a:bodyPr wrap="square">
            <a:spAutoFit/>
          </a:bodyPr>
          <a:lstStyle/>
          <a:p>
            <a:r>
              <a:rPr lang="en-US" b="1" i="0" dirty="0" smtClean="0">
                <a:solidFill>
                  <a:srgbClr val="515354"/>
                </a:solidFill>
                <a:effectLst/>
                <a:latin typeface="Roboto"/>
              </a:rPr>
              <a:t>3. Do the following:</a:t>
            </a:r>
            <a:endParaRPr lang="en-US" b="0" i="0" dirty="0" smtClean="0">
              <a:solidFill>
                <a:srgbClr val="515354"/>
              </a:solidFill>
              <a:effectLst/>
              <a:latin typeface="Roboto"/>
            </a:endParaRPr>
          </a:p>
          <a:p>
            <a:pPr>
              <a:buFont typeface="Arial" panose="020B0604020202020204" pitchFamily="34" charset="0"/>
              <a:buChar char="•"/>
            </a:pPr>
            <a:r>
              <a:rPr lang="en-US" b="0" i="0" dirty="0" smtClean="0">
                <a:solidFill>
                  <a:srgbClr val="515354"/>
                </a:solidFill>
                <a:effectLst/>
                <a:latin typeface="Roboto"/>
              </a:rPr>
              <a:t>(c) Using shear, square, and floor lashings, clove hitches on a bight, and rope tackles from requirements 2(b) and 2(c), build a </a:t>
            </a:r>
            <a:r>
              <a:rPr lang="en-US" sz="2800" b="0" i="0" dirty="0" smtClean="0">
                <a:solidFill>
                  <a:srgbClr val="FF0000"/>
                </a:solidFill>
                <a:effectLst/>
                <a:latin typeface="Roboto"/>
              </a:rPr>
              <a:t>Simple Camp Table </a:t>
            </a:r>
            <a:r>
              <a:rPr lang="en-US" dirty="0">
                <a:solidFill>
                  <a:srgbClr val="515354"/>
                </a:solidFill>
                <a:latin typeface="Roboto"/>
                <a:hlinkClick r:id="rId2"/>
              </a:rPr>
              <a:t>https://pioneeringmeritbadge.org/simple-camp-table</a:t>
            </a:r>
            <a:r>
              <a:rPr lang="en-US" dirty="0" smtClean="0">
                <a:solidFill>
                  <a:srgbClr val="515354"/>
                </a:solidFill>
                <a:latin typeface="Roboto"/>
                <a:hlinkClick r:id="rId2"/>
              </a:rPr>
              <a:t>/</a:t>
            </a:r>
            <a:r>
              <a:rPr lang="en-US" dirty="0" smtClean="0">
                <a:solidFill>
                  <a:srgbClr val="515354"/>
                </a:solidFill>
                <a:latin typeface="Roboto"/>
              </a:rPr>
              <a:t> </a:t>
            </a:r>
            <a:endParaRPr lang="en-US" b="0" i="0" dirty="0" smtClean="0">
              <a:solidFill>
                <a:srgbClr val="212121"/>
              </a:solidFill>
              <a:effectLst/>
              <a:latin typeface="Roboto"/>
            </a:endParaRPr>
          </a:p>
        </p:txBody>
      </p:sp>
      <p:pic>
        <p:nvPicPr>
          <p:cNvPr id="5"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a:srcRect l="18920" t="34446" r="42696" b="15442"/>
          <a:stretch/>
        </p:blipFill>
        <p:spPr>
          <a:xfrm>
            <a:off x="389964" y="2756647"/>
            <a:ext cx="4994133" cy="3665806"/>
          </a:xfrm>
          <a:prstGeom prst="rect">
            <a:avLst/>
          </a:prstGeom>
        </p:spPr>
      </p:pic>
      <p:sp>
        <p:nvSpPr>
          <p:cNvPr id="3" name="Rectangle 2"/>
          <p:cNvSpPr/>
          <p:nvPr/>
        </p:nvSpPr>
        <p:spPr>
          <a:xfrm>
            <a:off x="5647765" y="1769771"/>
            <a:ext cx="6199094" cy="2462213"/>
          </a:xfrm>
          <a:prstGeom prst="rect">
            <a:avLst/>
          </a:prstGeom>
          <a:solidFill>
            <a:srgbClr val="FFFF00"/>
          </a:solidFill>
          <a:ln>
            <a:solidFill>
              <a:srgbClr val="FF0000"/>
            </a:solidFill>
          </a:ln>
          <a:scene3d>
            <a:camera prst="orthographicFront"/>
            <a:lightRig rig="threePt" dir="t"/>
          </a:scene3d>
          <a:sp3d>
            <a:bevelT/>
          </a:sp3d>
        </p:spPr>
        <p:txBody>
          <a:bodyPr wrap="square">
            <a:spAutoFit/>
          </a:bodyPr>
          <a:lstStyle/>
          <a:p>
            <a:pPr fontAlgn="base"/>
            <a:r>
              <a:rPr lang="en-US" sz="1400" dirty="0">
                <a:solidFill>
                  <a:srgbClr val="161514"/>
                </a:solidFill>
                <a:latin typeface="Domine"/>
              </a:rPr>
              <a:t>Here’s a sample of the materials you can use:</a:t>
            </a:r>
          </a:p>
          <a:p>
            <a:pPr fontAlgn="base">
              <a:buFont typeface="Arial" panose="020B0604020202020204" pitchFamily="34" charset="0"/>
              <a:buChar char="•"/>
            </a:pPr>
            <a:r>
              <a:rPr lang="en-US" sz="1400" dirty="0">
                <a:solidFill>
                  <a:srgbClr val="161514"/>
                </a:solidFill>
                <a:latin typeface="inherit"/>
              </a:rPr>
              <a:t>four strong sticks about 6-feet long for the A-frame legs (5-foot Scout Saves can also be used)</a:t>
            </a:r>
          </a:p>
          <a:p>
            <a:pPr fontAlgn="base">
              <a:buFont typeface="Arial" panose="020B0604020202020204" pitchFamily="34" charset="0"/>
              <a:buChar char="•"/>
            </a:pPr>
            <a:r>
              <a:rPr lang="en-US" sz="1400" dirty="0">
                <a:solidFill>
                  <a:srgbClr val="161514"/>
                </a:solidFill>
                <a:latin typeface="inherit"/>
              </a:rPr>
              <a:t>two shorter sticks, about 2 to 3 feet long, to join the legs and support the platform</a:t>
            </a:r>
          </a:p>
          <a:p>
            <a:pPr fontAlgn="base">
              <a:buFont typeface="Arial" panose="020B0604020202020204" pitchFamily="34" charset="0"/>
              <a:buChar char="•"/>
            </a:pPr>
            <a:r>
              <a:rPr lang="en-US" sz="1400" dirty="0">
                <a:solidFill>
                  <a:srgbClr val="161514"/>
                </a:solidFill>
                <a:latin typeface="inherit"/>
              </a:rPr>
              <a:t>six 10-foot lashing ropes</a:t>
            </a:r>
          </a:p>
          <a:p>
            <a:pPr fontAlgn="base">
              <a:buFont typeface="Arial" panose="020B0604020202020204" pitchFamily="34" charset="0"/>
              <a:buChar char="•"/>
            </a:pPr>
            <a:r>
              <a:rPr lang="en-US" sz="1400" dirty="0">
                <a:solidFill>
                  <a:srgbClr val="161514"/>
                </a:solidFill>
                <a:latin typeface="inherit"/>
              </a:rPr>
              <a:t>one 20-foot lashing rope to secure the table</a:t>
            </a:r>
          </a:p>
          <a:p>
            <a:pPr fontAlgn="base">
              <a:buFont typeface="Arial" panose="020B0604020202020204" pitchFamily="34" charset="0"/>
              <a:buChar char="•"/>
            </a:pPr>
            <a:r>
              <a:rPr lang="en-US" sz="1400" dirty="0">
                <a:solidFill>
                  <a:srgbClr val="161514"/>
                </a:solidFill>
                <a:latin typeface="inherit"/>
              </a:rPr>
              <a:t>two sturdy stakes</a:t>
            </a:r>
          </a:p>
          <a:p>
            <a:pPr fontAlgn="base">
              <a:buFont typeface="Arial" panose="020B0604020202020204" pitchFamily="34" charset="0"/>
              <a:buChar char="•"/>
            </a:pPr>
            <a:r>
              <a:rPr lang="en-US" sz="1400" dirty="0">
                <a:solidFill>
                  <a:srgbClr val="161514"/>
                </a:solidFill>
                <a:latin typeface="inherit"/>
              </a:rPr>
              <a:t>one mallet</a:t>
            </a:r>
          </a:p>
          <a:p>
            <a:pPr fontAlgn="base">
              <a:buFont typeface="Arial" panose="020B0604020202020204" pitchFamily="34" charset="0"/>
              <a:buChar char="•"/>
            </a:pPr>
            <a:r>
              <a:rPr lang="en-US" sz="1400" dirty="0">
                <a:solidFill>
                  <a:srgbClr val="161514"/>
                </a:solidFill>
                <a:latin typeface="inherit"/>
              </a:rPr>
              <a:t>twelve 5-foot Scout Staves or similar poles for the platform</a:t>
            </a:r>
          </a:p>
          <a:p>
            <a:pPr fontAlgn="base">
              <a:buFont typeface="Arial" panose="020B0604020202020204" pitchFamily="34" charset="0"/>
              <a:buChar char="•"/>
            </a:pPr>
            <a:r>
              <a:rPr lang="en-US" sz="1400" dirty="0">
                <a:solidFill>
                  <a:srgbClr val="161514"/>
                </a:solidFill>
                <a:latin typeface="inherit"/>
              </a:rPr>
              <a:t>binder twine</a:t>
            </a:r>
            <a:endParaRPr lang="en-US" sz="1400" b="0" i="0" dirty="0">
              <a:solidFill>
                <a:srgbClr val="161514"/>
              </a:solidFill>
              <a:effectLst/>
              <a:latin typeface="inherit"/>
            </a:endParaRPr>
          </a:p>
        </p:txBody>
      </p:sp>
    </p:spTree>
    <p:extLst>
      <p:ext uri="{BB962C8B-B14F-4D97-AF65-F5344CB8AC3E}">
        <p14:creationId xmlns:p14="http://schemas.microsoft.com/office/powerpoint/2010/main" val="850451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4" y="288108"/>
            <a:ext cx="11263363" cy="5509200"/>
          </a:xfrm>
          <a:prstGeom prst="rect">
            <a:avLst/>
          </a:prstGeom>
        </p:spPr>
        <p:txBody>
          <a:bodyPr wrap="square">
            <a:spAutoFit/>
          </a:bodyPr>
          <a:lstStyle/>
          <a:p>
            <a:r>
              <a:rPr lang="en-US" sz="4400" b="0" i="0" dirty="0" smtClean="0">
                <a:solidFill>
                  <a:srgbClr val="515354"/>
                </a:solidFill>
                <a:effectLst/>
                <a:latin typeface="Roboto"/>
              </a:rPr>
              <a:t/>
            </a:r>
            <a:br>
              <a:rPr lang="en-US" sz="4400" b="0" i="0" dirty="0" smtClean="0">
                <a:solidFill>
                  <a:srgbClr val="515354"/>
                </a:solidFill>
                <a:effectLst/>
                <a:latin typeface="Roboto"/>
              </a:rPr>
            </a:br>
            <a:endParaRPr lang="en-US" sz="4400" b="0" i="0" dirty="0" smtClean="0">
              <a:solidFill>
                <a:srgbClr val="212121"/>
              </a:solidFill>
              <a:effectLst/>
              <a:latin typeface="Roboto"/>
            </a:endParaRPr>
          </a:p>
          <a:p>
            <a:r>
              <a:rPr lang="en-US" sz="4400" b="1" i="0" dirty="0" smtClean="0">
                <a:solidFill>
                  <a:srgbClr val="515354"/>
                </a:solidFill>
                <a:effectLst/>
                <a:latin typeface="Roboto"/>
              </a:rPr>
              <a:t>4. Explain the differences between synthetic ropes and natural-fiber ropes. </a:t>
            </a:r>
          </a:p>
          <a:p>
            <a:endParaRPr lang="en-US" sz="4400" b="1" dirty="0">
              <a:solidFill>
                <a:srgbClr val="515354"/>
              </a:solidFill>
              <a:latin typeface="Roboto"/>
            </a:endParaRPr>
          </a:p>
          <a:p>
            <a:endParaRPr lang="en-US" sz="4400" b="1" i="0" dirty="0" smtClean="0">
              <a:solidFill>
                <a:srgbClr val="515354"/>
              </a:solidFill>
              <a:effectLst/>
              <a:latin typeface="Roboto"/>
            </a:endParaRPr>
          </a:p>
          <a:p>
            <a:r>
              <a:rPr lang="en-US" sz="4400" b="1" i="0" dirty="0" smtClean="0">
                <a:solidFill>
                  <a:srgbClr val="515354"/>
                </a:solidFill>
                <a:effectLst/>
                <a:latin typeface="Roboto"/>
              </a:rPr>
              <a:t/>
            </a:r>
            <a:br>
              <a:rPr lang="en-US" sz="4400" b="1" i="0" dirty="0" smtClean="0">
                <a:solidFill>
                  <a:srgbClr val="515354"/>
                </a:solidFill>
                <a:effectLst/>
                <a:latin typeface="Roboto"/>
              </a:rPr>
            </a:br>
            <a:endParaRPr lang="en-US" sz="44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698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4" y="21408"/>
            <a:ext cx="11263363" cy="6394058"/>
          </a:xfrm>
          <a:prstGeom prst="rect">
            <a:avLst/>
          </a:prstGeom>
          <a:noFill/>
        </p:spPr>
        <p:txBody>
          <a:bodyPr wrap="square">
            <a:spAutoFit/>
          </a:bodyPr>
          <a:lstStyle/>
          <a:p>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4. Explain the differences between synthetic ropes and natural-fiber ropes. </a:t>
            </a: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r>
              <a:rPr lang="en-US" sz="1050" b="1" i="0" dirty="0" smtClean="0">
                <a:solidFill>
                  <a:srgbClr val="515354"/>
                </a:solidFill>
                <a:effectLst/>
                <a:latin typeface="Roboto"/>
              </a:rPr>
              <a:t>Discuss which types of rope are suitable for pioneering work and why. </a:t>
            </a: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smtClean="0">
              <a:solidFill>
                <a:srgbClr val="515354"/>
              </a:solidFill>
              <a:latin typeface="Roboto"/>
            </a:endParaRPr>
          </a:p>
          <a:p>
            <a:endParaRPr lang="en-US" sz="1050" b="1" dirty="0">
              <a:solidFill>
                <a:srgbClr val="515354"/>
              </a:solidFill>
              <a:latin typeface="Roboto"/>
            </a:endParaRPr>
          </a:p>
          <a:p>
            <a:endParaRPr lang="en-US" sz="1050" b="1" dirty="0" smtClean="0">
              <a:solidFill>
                <a:srgbClr val="515354"/>
              </a:solidFill>
              <a:latin typeface="Roboto"/>
            </a:endParaRPr>
          </a:p>
          <a:p>
            <a:endParaRPr lang="en-US" sz="1050" b="1" dirty="0">
              <a:solidFill>
                <a:srgbClr val="515354"/>
              </a:solidFill>
              <a:latin typeface="Roboto"/>
            </a:endParaRPr>
          </a:p>
          <a:p>
            <a:endParaRPr lang="en-US" sz="1050" b="1" dirty="0" smtClean="0">
              <a:solidFill>
                <a:srgbClr val="515354"/>
              </a:solidFill>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smtClean="0">
              <a:solidFill>
                <a:srgbClr val="515354"/>
              </a:solidFill>
              <a:latin typeface="Roboto"/>
            </a:endParaRPr>
          </a:p>
          <a:p>
            <a:endParaRPr lang="en-US" sz="1050" b="1" dirty="0">
              <a:solidFill>
                <a:srgbClr val="515354"/>
              </a:solidFill>
              <a:latin typeface="Roboto"/>
            </a:endParaRPr>
          </a:p>
          <a:p>
            <a:endParaRPr lang="en-US" sz="1050" b="1" dirty="0" smtClean="0">
              <a:solidFill>
                <a:srgbClr val="515354"/>
              </a:solidFill>
              <a:latin typeface="Roboto"/>
            </a:endParaRPr>
          </a:p>
          <a:p>
            <a:endParaRPr lang="en-US" sz="1050" b="1" dirty="0">
              <a:solidFill>
                <a:srgbClr val="515354"/>
              </a:solidFill>
              <a:latin typeface="Roboto"/>
            </a:endParaRPr>
          </a:p>
          <a:p>
            <a:endParaRPr lang="en-US" sz="1050" b="1" i="0" dirty="0" smtClean="0">
              <a:solidFill>
                <a:srgbClr val="515354"/>
              </a:solidFill>
              <a:effectLst/>
              <a:latin typeface="Roboto"/>
            </a:endParaRPr>
          </a:p>
          <a:p>
            <a:endParaRPr lang="en-US" sz="1050" b="1" dirty="0">
              <a:solidFill>
                <a:srgbClr val="515354"/>
              </a:solidFill>
              <a:latin typeface="Roboto"/>
            </a:endParaRPr>
          </a:p>
          <a:p>
            <a:r>
              <a:rPr lang="en-US" sz="1050" b="1" i="0" dirty="0" smtClean="0">
                <a:solidFill>
                  <a:srgbClr val="515354"/>
                </a:solidFill>
                <a:effectLst/>
                <a:latin typeface="Roboto"/>
              </a:rPr>
              <a:t>Include the following in your discussion: breaking strength, safe working loads, and the care and storage of rope.</a:t>
            </a:r>
            <a:br>
              <a:rPr lang="en-US" sz="1050" b="1" i="0" dirty="0" smtClean="0">
                <a:solidFill>
                  <a:srgbClr val="515354"/>
                </a:solidFill>
                <a:effectLst/>
                <a:latin typeface="Roboto"/>
              </a:rPr>
            </a:br>
            <a:endParaRPr lang="en-US" sz="1050" b="1" i="0" dirty="0" smtClean="0">
              <a:solidFill>
                <a:srgbClr val="515354"/>
              </a:solidFill>
              <a:effectLst/>
              <a:latin typeface="Roboto"/>
            </a:endParaRPr>
          </a:p>
        </p:txBody>
      </p:sp>
      <p:sp>
        <p:nvSpPr>
          <p:cNvPr id="6" name="Rectangle 5"/>
          <p:cNvSpPr/>
          <p:nvPr/>
        </p:nvSpPr>
        <p:spPr>
          <a:xfrm>
            <a:off x="408683" y="596027"/>
            <a:ext cx="11263363" cy="1661993"/>
          </a:xfrm>
          <a:prstGeom prst="rect">
            <a:avLst/>
          </a:prstGeom>
          <a:solidFill>
            <a:schemeClr val="accent2">
              <a:lumMod val="40000"/>
              <a:lumOff val="60000"/>
            </a:schemeClr>
          </a:solidFill>
        </p:spPr>
        <p:txBody>
          <a:bodyPr wrap="square">
            <a:spAutoFit/>
          </a:bodyPr>
          <a:lstStyle/>
          <a:p>
            <a:pPr lvl="0" eaLnBrk="0" fontAlgn="base" hangingPunct="0">
              <a:spcBef>
                <a:spcPct val="0"/>
              </a:spcBef>
              <a:spcAft>
                <a:spcPct val="0"/>
              </a:spcAft>
            </a:pPr>
            <a:r>
              <a:rPr lang="en-US" altLang="en-US" sz="1200" dirty="0">
                <a:solidFill>
                  <a:srgbClr val="0A0A0A"/>
                </a:solidFill>
                <a:latin typeface="Google Sans"/>
              </a:rPr>
              <a:t>The primary differences between natural-fiber and synthetic ropes lie in their </a:t>
            </a:r>
            <a:r>
              <a:rPr lang="en-US" altLang="en-US" sz="1200" b="1" dirty="0">
                <a:solidFill>
                  <a:srgbClr val="0A0A0A"/>
                </a:solidFill>
                <a:latin typeface="Google Sans"/>
              </a:rPr>
              <a:t>composition, strength, durability, and resistance to environmental factors</a:t>
            </a:r>
            <a:r>
              <a:rPr lang="en-US" altLang="en-US" sz="1200" dirty="0">
                <a:solidFill>
                  <a:srgbClr val="0A0A0A"/>
                </a:solidFill>
                <a:latin typeface="Google Sans"/>
              </a:rPr>
              <a:t>. </a:t>
            </a:r>
            <a:endParaRPr lang="en-US" altLang="en-US" sz="1200" dirty="0" smtClean="0">
              <a:solidFill>
                <a:srgbClr val="0A0A0A"/>
              </a:solidFill>
              <a:latin typeface="Google Sans"/>
            </a:endParaRPr>
          </a:p>
          <a:p>
            <a:pPr lvl="0" eaLnBrk="0" fontAlgn="base" hangingPunct="0">
              <a:spcBef>
                <a:spcPct val="0"/>
              </a:spcBef>
              <a:spcAft>
                <a:spcPct val="0"/>
              </a:spcAft>
            </a:pPr>
            <a:r>
              <a:rPr lang="en-US" altLang="en-US" b="1" u="sng" dirty="0" smtClean="0">
                <a:solidFill>
                  <a:srgbClr val="FF0000"/>
                </a:solidFill>
                <a:latin typeface="Google Sans"/>
              </a:rPr>
              <a:t>Synthetic </a:t>
            </a:r>
            <a:r>
              <a:rPr lang="en-US" altLang="en-US" b="1" u="sng" dirty="0">
                <a:solidFill>
                  <a:srgbClr val="FF0000"/>
                </a:solidFill>
                <a:latin typeface="Google Sans"/>
              </a:rPr>
              <a:t>ropes </a:t>
            </a:r>
            <a:r>
              <a:rPr lang="en-US" altLang="en-US" sz="1200" dirty="0">
                <a:solidFill>
                  <a:srgbClr val="0A0A0A"/>
                </a:solidFill>
                <a:latin typeface="Google Sans"/>
              </a:rPr>
              <a:t>are generally stronger and more durable, while natural ropes offer superior grip, a classic look, and biodegradability. </a:t>
            </a:r>
            <a:endParaRPr lang="en-US" altLang="en-US" sz="1200" dirty="0"/>
          </a:p>
          <a:p>
            <a:pPr lvl="0" eaLnBrk="0" fontAlgn="base" hangingPunct="0">
              <a:spcBef>
                <a:spcPct val="0"/>
              </a:spcBef>
              <a:spcAft>
                <a:spcPct val="0"/>
              </a:spcAft>
            </a:pPr>
            <a:r>
              <a:rPr lang="en-US" altLang="en-US" sz="1200" b="1" dirty="0">
                <a:solidFill>
                  <a:srgbClr val="0A0A0A"/>
                </a:solidFill>
                <a:latin typeface="Google Sans"/>
              </a:rPr>
              <a:t>Material Composition</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Natural-fiber ropes</a:t>
            </a:r>
            <a:r>
              <a:rPr lang="en-US" altLang="en-US" sz="1200" dirty="0">
                <a:solidFill>
                  <a:srgbClr val="0A0A0A"/>
                </a:solidFill>
                <a:latin typeface="Google Sans"/>
              </a:rPr>
              <a:t> are made from materials that are grown or harvested from plants, such as manila (</a:t>
            </a:r>
            <a:r>
              <a:rPr lang="en-US" altLang="en-US" sz="1200" dirty="0" err="1">
                <a:solidFill>
                  <a:srgbClr val="0A0A0A"/>
                </a:solidFill>
                <a:latin typeface="Google Sans"/>
              </a:rPr>
              <a:t>abacá</a:t>
            </a:r>
            <a:r>
              <a:rPr lang="en-US" altLang="en-US" sz="1200" dirty="0">
                <a:solidFill>
                  <a:srgbClr val="0A0A0A"/>
                </a:solidFill>
                <a:latin typeface="Google Sans"/>
              </a:rPr>
              <a:t>), sisal, jute, and cotton. These are natural polymers that can be consumed by microorganisms.</a:t>
            </a:r>
          </a:p>
          <a:p>
            <a:pPr lvl="0" eaLnBrk="0" fontAlgn="base" hangingPunct="0">
              <a:spcBef>
                <a:spcPct val="0"/>
              </a:spcBef>
              <a:spcAft>
                <a:spcPct val="0"/>
              </a:spcAft>
              <a:buFontTx/>
              <a:buChar char="•"/>
            </a:pPr>
            <a:r>
              <a:rPr lang="en-US" altLang="en-US" sz="1200" b="1" dirty="0">
                <a:solidFill>
                  <a:srgbClr val="0A0A0A"/>
                </a:solidFill>
                <a:latin typeface="Google Sans"/>
              </a:rPr>
              <a:t>Synthetic ropes</a:t>
            </a:r>
            <a:r>
              <a:rPr lang="en-US" altLang="en-US" sz="1200" dirty="0">
                <a:solidFill>
                  <a:srgbClr val="0A0A0A"/>
                </a:solidFill>
                <a:latin typeface="Google Sans"/>
              </a:rPr>
              <a:t> are man-made from chemical polymers through industrial processes. Common materials include nylon, polyester, and polypropylene. These materials are essentially plastic-based. </a:t>
            </a:r>
          </a:p>
          <a:p>
            <a:pPr lvl="0" eaLnBrk="0" fontAlgn="base" hangingPunct="0">
              <a:spcBef>
                <a:spcPct val="0"/>
              </a:spcBef>
              <a:spcAft>
                <a:spcPct val="0"/>
              </a:spcAft>
            </a:pPr>
            <a:r>
              <a:rPr lang="en-US" altLang="en-US" sz="1200" dirty="0">
                <a:solidFill>
                  <a:srgbClr val="0A0A0A"/>
                </a:solidFill>
                <a:latin typeface="Google Sans"/>
              </a:rPr>
              <a:t>These guides compare synthetic ropes, known for their superior strength and weather resistance, with natural-fiber ropes, prized for their grip and eco-friendliness.</a:t>
            </a:r>
            <a:endParaRPr lang="en-US" altLang="en-US" sz="1200" dirty="0">
              <a:latin typeface="Arial" panose="020B0604020202020204" pitchFamily="34" charset="0"/>
            </a:endParaRPr>
          </a:p>
        </p:txBody>
      </p:sp>
      <p:sp>
        <p:nvSpPr>
          <p:cNvPr id="7" name="Rectangle 3"/>
          <p:cNvSpPr>
            <a:spLocks noChangeArrowheads="1"/>
          </p:cNvSpPr>
          <p:nvPr/>
        </p:nvSpPr>
        <p:spPr bwMode="auto">
          <a:xfrm>
            <a:off x="408683" y="2539047"/>
            <a:ext cx="11126136" cy="4025696"/>
          </a:xfrm>
          <a:prstGeom prst="rect">
            <a:avLst/>
          </a:prstGeom>
          <a:solidFill>
            <a:srgbClr val="FFFF00"/>
          </a:solidFill>
          <a:ln>
            <a:noFill/>
          </a:ln>
          <a:effec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smtClean="0">
                <a:ln>
                  <a:noFill/>
                </a:ln>
                <a:solidFill>
                  <a:srgbClr val="FF0000"/>
                </a:solidFill>
                <a:effectLst/>
                <a:latin typeface="Google Sans"/>
                <a:hlinkClick r:id="rId2"/>
              </a:rPr>
              <a:t>Manila Rope</a:t>
            </a:r>
            <a:r>
              <a:rPr kumimoji="0" lang="en-US" altLang="en-US" sz="1600" b="1" i="0" u="none" strike="noStrike" cap="none" normalizeH="0" baseline="0" dirty="0" smtClean="0">
                <a:ln>
                  <a:noFill/>
                </a:ln>
                <a:solidFill>
                  <a:srgbClr val="FF0000"/>
                </a:solidFill>
                <a:effectLst/>
                <a:latin typeface="Google Sans"/>
              </a:rPr>
              <a:t> (Natural Fiber)</a:t>
            </a:r>
          </a:p>
          <a:p>
            <a:pPr marL="0" marR="0" lvl="0" indent="0" algn="l" defTabSz="914400" rtl="0" eaLnBrk="0" fontAlgn="base" latinLnBrk="0" hangingPunct="0">
              <a:lnSpc>
                <a:spcPct val="100000"/>
              </a:lnSpc>
              <a:spcBef>
                <a:spcPct val="0"/>
              </a:spcBef>
              <a:spcAft>
                <a:spcPct val="0"/>
              </a:spcAft>
              <a:buClrTx/>
              <a:buSzTx/>
              <a:tabLst/>
            </a:pPr>
            <a:r>
              <a:rPr kumimoji="0" lang="en-US" altLang="en-US" sz="1200" b="1" i="0" u="none" strike="noStrike" cap="none" normalizeH="0" baseline="0" dirty="0" smtClean="0">
                <a:ln>
                  <a:noFill/>
                </a:ln>
                <a:solidFill>
                  <a:srgbClr val="0A0A0A"/>
                </a:solidFill>
                <a:effectLst/>
                <a:latin typeface="Google Sans"/>
              </a:rPr>
              <a:t>Why:</a:t>
            </a:r>
            <a:r>
              <a:rPr kumimoji="0" lang="en-US" altLang="en-US" sz="1200" b="0" i="0" u="none" strike="noStrike" cap="none" normalizeH="0" baseline="0" dirty="0" smtClean="0">
                <a:ln>
                  <a:noFill/>
                </a:ln>
                <a:solidFill>
                  <a:srgbClr val="0A0A0A"/>
                </a:solidFill>
                <a:effectLst/>
                <a:latin typeface="Google Sans"/>
              </a:rPr>
              <a:t> It's the traditional standard for good reason: excellent grip, good strength-to-size, and low stretch, making it ideal for lashing, knots, and tackles where stability is key.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Polypropylene (Synthetic)</a:t>
            </a:r>
            <a:endParaRPr lang="en-US" altLang="en-US" sz="1200"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Why:</a:t>
            </a:r>
            <a:r>
              <a:rPr kumimoji="0" lang="en-US" altLang="en-US" sz="1200" b="0" i="0" u="none" strike="noStrike" cap="none" normalizeH="0" baseline="0" dirty="0" smtClean="0">
                <a:ln>
                  <a:noFill/>
                </a:ln>
                <a:solidFill>
                  <a:srgbClr val="0A0A0A"/>
                </a:solidFill>
                <a:effectLst/>
                <a:latin typeface="Google Sans"/>
              </a:rPr>
              <a:t> Lightweight, strong (twice as strong as manila), and inexpensive, making it great for practice and heavy-strain applications like anchor strops, but its higher stretch needs to be accounted for.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Sisal (Natural Fiber)</a:t>
            </a:r>
            <a:endParaRPr lang="en-US" altLang="en-US" sz="1200"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Why:</a:t>
            </a:r>
            <a:r>
              <a:rPr kumimoji="0" lang="en-US" altLang="en-US" sz="1200" b="0" i="0" u="none" strike="noStrike" cap="none" normalizeH="0" baseline="0" dirty="0" smtClean="0">
                <a:ln>
                  <a:noFill/>
                </a:ln>
                <a:solidFill>
                  <a:srgbClr val="0A0A0A"/>
                </a:solidFill>
                <a:effectLst/>
                <a:latin typeface="Google Sans"/>
              </a:rPr>
              <a:t> A good, affordable option for general pioneering and practice, but be aware it tightens when wet and loosens when dry, affecting structure integrity.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A0A0A"/>
                </a:solidFill>
                <a:effectLst/>
                <a:latin typeface="Google Sans"/>
              </a:rPr>
              <a:t>What to Look For</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Low Stretch (for Stability):</a:t>
            </a:r>
            <a:r>
              <a:rPr kumimoji="0" lang="en-US" altLang="en-US" sz="1200" b="0" i="0" u="none" strike="noStrike" cap="none" normalizeH="0" baseline="0" dirty="0" smtClean="0">
                <a:ln>
                  <a:noFill/>
                </a:ln>
                <a:solidFill>
                  <a:srgbClr val="0A0A0A"/>
                </a:solidFill>
                <a:effectLst/>
                <a:latin typeface="Google Sans"/>
              </a:rPr>
              <a:t> Crucial for structures and rope tackles to prevent sagging and failure, favoring Manila.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Good Grip &amp; Handling:</a:t>
            </a:r>
            <a:r>
              <a:rPr kumimoji="0" lang="en-US" altLang="en-US" sz="1200" b="0" i="0" u="none" strike="noStrike" cap="none" normalizeH="0" baseline="0" dirty="0" smtClean="0">
                <a:ln>
                  <a:noFill/>
                </a:ln>
                <a:solidFill>
                  <a:srgbClr val="0A0A0A"/>
                </a:solidFill>
                <a:effectLst/>
                <a:latin typeface="Google Sans"/>
              </a:rPr>
              <a:t> Essential for tying secure knots and tight lashings.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Strength-to-Size Ratio:</a:t>
            </a:r>
            <a:r>
              <a:rPr kumimoji="0" lang="en-US" altLang="en-US" sz="1200" b="0" i="0" u="none" strike="noStrike" cap="none" normalizeH="0" baseline="0" dirty="0" smtClean="0">
                <a:ln>
                  <a:noFill/>
                </a:ln>
                <a:solidFill>
                  <a:srgbClr val="0A0A0A"/>
                </a:solidFill>
                <a:effectLst/>
                <a:latin typeface="Google Sans"/>
              </a:rPr>
              <a:t> Provides sufficient load-bearing capacity without being overly bulky.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A0A0A"/>
                </a:solidFill>
                <a:effectLst/>
                <a:latin typeface="Google Sans"/>
              </a:rPr>
              <a:t>Key Considerations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Knots &amp; Lashings:</a:t>
            </a:r>
            <a:r>
              <a:rPr kumimoji="0" lang="en-US" altLang="en-US" sz="1200" b="0" i="0" u="none" strike="noStrike" cap="none" normalizeH="0" baseline="0" dirty="0" smtClean="0">
                <a:ln>
                  <a:noFill/>
                </a:ln>
                <a:solidFill>
                  <a:srgbClr val="0A0A0A"/>
                </a:solidFill>
                <a:effectLst/>
                <a:latin typeface="Google Sans"/>
              </a:rPr>
              <a:t> Manila excels in both; polypropylene is good but slippery (needs extra tucks).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Heavy Strain (e.g., Anchor Strops):</a:t>
            </a:r>
            <a:r>
              <a:rPr kumimoji="0" lang="en-US" altLang="en-US" sz="1200" b="0" i="0" u="none" strike="noStrike" cap="none" normalizeH="0" baseline="0" dirty="0" smtClean="0">
                <a:ln>
                  <a:noFill/>
                </a:ln>
                <a:solidFill>
                  <a:srgbClr val="0A0A0A"/>
                </a:solidFill>
                <a:effectLst/>
                <a:latin typeface="Google Sans"/>
              </a:rPr>
              <a:t> </a:t>
            </a:r>
            <a:r>
              <a:rPr kumimoji="0" lang="en-US" altLang="en-US" sz="1200" b="0" i="0" u="none" strike="noStrike" cap="none" normalizeH="0" baseline="0" dirty="0" err="1" smtClean="0">
                <a:ln>
                  <a:noFill/>
                </a:ln>
                <a:solidFill>
                  <a:srgbClr val="0A0A0A"/>
                </a:solidFill>
                <a:effectLst/>
                <a:latin typeface="Google Sans"/>
              </a:rPr>
              <a:t>Polyprpylene's</a:t>
            </a:r>
            <a:r>
              <a:rPr kumimoji="0" lang="en-US" altLang="en-US" sz="1200" b="0" i="0" u="none" strike="noStrike" cap="none" normalizeH="0" baseline="0" dirty="0" smtClean="0">
                <a:ln>
                  <a:noFill/>
                </a:ln>
                <a:solidFill>
                  <a:srgbClr val="0A0A0A"/>
                </a:solidFill>
                <a:effectLst/>
                <a:latin typeface="Google Sans"/>
              </a:rPr>
              <a:t> strength shines, but its stretch must be managed.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Practice:</a:t>
            </a:r>
            <a:r>
              <a:rPr kumimoji="0" lang="en-US" altLang="en-US" sz="1200" b="0" i="0" u="none" strike="noStrike" cap="none" normalizeH="0" baseline="0" dirty="0" smtClean="0">
                <a:ln>
                  <a:noFill/>
                </a:ln>
                <a:solidFill>
                  <a:srgbClr val="0A0A0A"/>
                </a:solidFill>
                <a:effectLst/>
                <a:latin typeface="Google Sans"/>
              </a:rPr>
              <a:t> Polypropylene offers an inexpensive, colorful way to practice knots.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Preparation:</a:t>
            </a:r>
            <a:r>
              <a:rPr kumimoji="0" lang="en-US" altLang="en-US" sz="1200" b="0" i="0" u="none" strike="noStrike" cap="none" normalizeH="0" baseline="0" dirty="0" smtClean="0">
                <a:ln>
                  <a:noFill/>
                </a:ln>
                <a:solidFill>
                  <a:srgbClr val="0A0A0A"/>
                </a:solidFill>
                <a:effectLst/>
                <a:latin typeface="Google Sans"/>
              </a:rPr>
              <a:t> All rope ends should be whipped (tied off) to prevent fraying; plastic ropes need melting first.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298199" y="264931"/>
            <a:ext cx="4048801" cy="369332"/>
          </a:xfrm>
          <a:prstGeom prst="rect">
            <a:avLst/>
          </a:prstGeom>
        </p:spPr>
        <p:txBody>
          <a:bodyPr wrap="none">
            <a:spAutoFit/>
          </a:bodyPr>
          <a:lstStyle/>
          <a:p>
            <a:r>
              <a:rPr lang="en-US" dirty="0">
                <a:hlinkClick r:id="rId4"/>
              </a:rPr>
              <a:t>https://pioneeringmeritbadge.org/rope</a:t>
            </a:r>
            <a:r>
              <a:rPr lang="en-US" dirty="0" smtClean="0">
                <a:hlinkClick r:id="rId4"/>
              </a:rPr>
              <a:t>/</a:t>
            </a:r>
            <a:r>
              <a:rPr lang="en-US" dirty="0" smtClean="0"/>
              <a:t> </a:t>
            </a:r>
            <a:endParaRPr lang="en-US" dirty="0"/>
          </a:p>
        </p:txBody>
      </p:sp>
    </p:spTree>
    <p:extLst>
      <p:ext uri="{BB962C8B-B14F-4D97-AF65-F5344CB8AC3E}">
        <p14:creationId xmlns:p14="http://schemas.microsoft.com/office/powerpoint/2010/main" val="4083046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300" y="433685"/>
            <a:ext cx="11258550" cy="5693866"/>
          </a:xfrm>
          <a:prstGeom prst="rect">
            <a:avLst/>
          </a:prstGeom>
        </p:spPr>
        <p:txBody>
          <a:bodyPr wrap="square">
            <a:spAutoFit/>
          </a:bodyPr>
          <a:lstStyle/>
          <a:p>
            <a:r>
              <a:rPr lang="en-US" sz="2800" b="1" dirty="0" smtClean="0">
                <a:solidFill>
                  <a:srgbClr val="515354"/>
                </a:solidFill>
                <a:latin typeface="Roboto"/>
              </a:rPr>
              <a:t>4. (continued) Include </a:t>
            </a:r>
            <a:r>
              <a:rPr lang="en-US" sz="2800" b="1" dirty="0">
                <a:solidFill>
                  <a:srgbClr val="515354"/>
                </a:solidFill>
                <a:latin typeface="Roboto"/>
              </a:rPr>
              <a:t>the following in your discussion: </a:t>
            </a:r>
            <a:endParaRPr lang="en-US" sz="2800" b="1" dirty="0" smtClean="0">
              <a:solidFill>
                <a:srgbClr val="515354"/>
              </a:solidFill>
              <a:latin typeface="Roboto"/>
            </a:endParaRPr>
          </a:p>
          <a:p>
            <a:endParaRPr lang="en-US" sz="2800" b="1" dirty="0">
              <a:solidFill>
                <a:srgbClr val="515354"/>
              </a:solidFill>
              <a:latin typeface="Roboto"/>
            </a:endParaRPr>
          </a:p>
          <a:p>
            <a:endParaRPr lang="en-US" sz="2800" b="1" dirty="0" smtClean="0">
              <a:solidFill>
                <a:srgbClr val="515354"/>
              </a:solidFill>
              <a:latin typeface="Roboto"/>
            </a:endParaRPr>
          </a:p>
          <a:p>
            <a:r>
              <a:rPr lang="en-US" sz="2800" b="1" dirty="0" smtClean="0">
                <a:solidFill>
                  <a:srgbClr val="515354"/>
                </a:solidFill>
                <a:latin typeface="Roboto"/>
              </a:rPr>
              <a:t>rope breaking </a:t>
            </a:r>
            <a:r>
              <a:rPr lang="en-US" sz="2800" b="1" dirty="0">
                <a:solidFill>
                  <a:srgbClr val="515354"/>
                </a:solidFill>
                <a:latin typeface="Roboto"/>
              </a:rPr>
              <a:t>strength, </a:t>
            </a:r>
            <a:endParaRPr lang="en-US" sz="2800" b="1" dirty="0" smtClean="0">
              <a:solidFill>
                <a:srgbClr val="515354"/>
              </a:solidFill>
              <a:latin typeface="Roboto"/>
            </a:endParaRPr>
          </a:p>
          <a:p>
            <a:endParaRPr lang="en-US" sz="2800" b="1" dirty="0">
              <a:solidFill>
                <a:srgbClr val="515354"/>
              </a:solidFill>
              <a:latin typeface="Roboto"/>
            </a:endParaRPr>
          </a:p>
          <a:p>
            <a:endParaRPr lang="en-US" sz="2800" b="1" dirty="0" smtClean="0">
              <a:solidFill>
                <a:srgbClr val="515354"/>
              </a:solidFill>
              <a:latin typeface="Roboto"/>
            </a:endParaRPr>
          </a:p>
          <a:p>
            <a:endParaRPr lang="en-US" sz="2800" b="1" dirty="0">
              <a:solidFill>
                <a:srgbClr val="515354"/>
              </a:solidFill>
              <a:latin typeface="Roboto"/>
            </a:endParaRPr>
          </a:p>
          <a:p>
            <a:r>
              <a:rPr lang="en-US" sz="2800" b="1" dirty="0" smtClean="0">
                <a:solidFill>
                  <a:srgbClr val="515354"/>
                </a:solidFill>
                <a:latin typeface="Roboto"/>
              </a:rPr>
              <a:t>safe </a:t>
            </a:r>
            <a:r>
              <a:rPr lang="en-US" sz="2800" b="1" dirty="0">
                <a:solidFill>
                  <a:srgbClr val="515354"/>
                </a:solidFill>
                <a:latin typeface="Roboto"/>
              </a:rPr>
              <a:t>working loads, and the </a:t>
            </a:r>
            <a:endParaRPr lang="en-US" sz="2800" b="1" dirty="0" smtClean="0">
              <a:solidFill>
                <a:srgbClr val="515354"/>
              </a:solidFill>
              <a:latin typeface="Roboto"/>
            </a:endParaRPr>
          </a:p>
          <a:p>
            <a:endParaRPr lang="en-US" sz="2800" b="1" dirty="0">
              <a:solidFill>
                <a:srgbClr val="515354"/>
              </a:solidFill>
              <a:latin typeface="Roboto"/>
            </a:endParaRPr>
          </a:p>
          <a:p>
            <a:endParaRPr lang="en-US" sz="2800" b="1" dirty="0" smtClean="0">
              <a:solidFill>
                <a:srgbClr val="515354"/>
              </a:solidFill>
              <a:latin typeface="Roboto"/>
            </a:endParaRPr>
          </a:p>
          <a:p>
            <a:endParaRPr lang="en-US" sz="2800" b="1" dirty="0">
              <a:solidFill>
                <a:srgbClr val="515354"/>
              </a:solidFill>
              <a:latin typeface="Roboto"/>
            </a:endParaRPr>
          </a:p>
          <a:p>
            <a:endParaRPr lang="en-US" sz="2800" b="1" dirty="0" smtClean="0">
              <a:solidFill>
                <a:srgbClr val="515354"/>
              </a:solidFill>
              <a:latin typeface="Roboto"/>
            </a:endParaRPr>
          </a:p>
          <a:p>
            <a:r>
              <a:rPr lang="en-US" sz="2800" b="1" dirty="0" smtClean="0">
                <a:solidFill>
                  <a:srgbClr val="515354"/>
                </a:solidFill>
                <a:latin typeface="Roboto"/>
              </a:rPr>
              <a:t>care </a:t>
            </a:r>
            <a:r>
              <a:rPr lang="en-US" sz="2800" b="1" dirty="0">
                <a:solidFill>
                  <a:srgbClr val="515354"/>
                </a:solidFill>
                <a:latin typeface="Roboto"/>
              </a:rPr>
              <a:t>and storage of rope</a:t>
            </a:r>
            <a:endParaRPr lang="en-US" sz="2800" dirty="0"/>
          </a:p>
        </p:txBody>
      </p:sp>
    </p:spTree>
    <p:extLst>
      <p:ext uri="{BB962C8B-B14F-4D97-AF65-F5344CB8AC3E}">
        <p14:creationId xmlns:p14="http://schemas.microsoft.com/office/powerpoint/2010/main" val="597976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1128117"/>
            <a:ext cx="11258550" cy="1569660"/>
          </a:xfrm>
          <a:prstGeom prst="rect">
            <a:avLst/>
          </a:prstGeom>
          <a:solidFill>
            <a:schemeClr val="accent4">
              <a:lumMod val="20000"/>
              <a:lumOff val="80000"/>
            </a:schemeClr>
          </a:solidFill>
          <a:ln>
            <a:solidFill>
              <a:schemeClr val="tx1"/>
            </a:solidFill>
          </a:ln>
        </p:spPr>
        <p:txBody>
          <a:bodyPr wrap="square">
            <a:spAutoFit/>
          </a:bodyPr>
          <a:lstStyle/>
          <a:p>
            <a:r>
              <a:rPr lang="en-US" sz="1600" dirty="0"/>
              <a:t>U</a:t>
            </a:r>
            <a:r>
              <a:rPr lang="en-US" sz="1600" dirty="0" smtClean="0">
                <a:solidFill>
                  <a:srgbClr val="0A0A0A"/>
                </a:solidFill>
                <a:latin typeface="Google Sans"/>
              </a:rPr>
              <a:t>nderstanding </a:t>
            </a:r>
            <a:r>
              <a:rPr lang="en-US" sz="1600" b="1" dirty="0">
                <a:solidFill>
                  <a:srgbClr val="FF0000"/>
                </a:solidFill>
                <a:latin typeface="Google Sans"/>
              </a:rPr>
              <a:t>rope</a:t>
            </a:r>
            <a:r>
              <a:rPr lang="en-US" sz="1600" dirty="0">
                <a:solidFill>
                  <a:srgbClr val="0A0A0A"/>
                </a:solidFill>
                <a:latin typeface="Google Sans"/>
              </a:rPr>
              <a:t> is crucial: </a:t>
            </a:r>
            <a:endParaRPr lang="en-US" sz="1600" dirty="0" smtClean="0">
              <a:solidFill>
                <a:srgbClr val="0A0A0A"/>
              </a:solidFill>
              <a:latin typeface="Google Sans"/>
            </a:endParaRPr>
          </a:p>
          <a:p>
            <a:pPr marL="285750" indent="-285750">
              <a:buFont typeface="Arial" panose="020B0604020202020204" pitchFamily="34" charset="0"/>
              <a:buChar char="•"/>
            </a:pPr>
            <a:r>
              <a:rPr lang="en-US" sz="1600" b="1" dirty="0" smtClean="0"/>
              <a:t>Breaking </a:t>
            </a:r>
            <a:r>
              <a:rPr lang="en-US" sz="1600" b="1" dirty="0"/>
              <a:t>Strength</a:t>
            </a:r>
            <a:r>
              <a:rPr lang="en-US" sz="1600" dirty="0"/>
              <a:t> is the point of failure (use manufacturer data!), while </a:t>
            </a:r>
            <a:endParaRPr lang="en-US" sz="1600" dirty="0" smtClean="0"/>
          </a:p>
          <a:p>
            <a:pPr marL="285750" indent="-285750">
              <a:buFont typeface="Arial" panose="020B0604020202020204" pitchFamily="34" charset="0"/>
              <a:buChar char="•"/>
            </a:pPr>
            <a:r>
              <a:rPr lang="en-US" sz="1600" b="1" dirty="0" smtClean="0"/>
              <a:t>Safe </a:t>
            </a:r>
            <a:r>
              <a:rPr lang="en-US" sz="1600" b="1" dirty="0"/>
              <a:t>Working Load (SWL)</a:t>
            </a:r>
            <a:r>
              <a:rPr lang="en-US" sz="1600" dirty="0"/>
              <a:t> is much lower (around 10-20% of breaking strength) to prevent sudden snaps; </a:t>
            </a:r>
            <a:endParaRPr lang="en-US" sz="1600" dirty="0" smtClean="0"/>
          </a:p>
          <a:p>
            <a:pPr marL="285750" indent="-285750">
              <a:buFont typeface="Arial" panose="020B0604020202020204" pitchFamily="34" charset="0"/>
              <a:buChar char="•"/>
            </a:pPr>
            <a:r>
              <a:rPr lang="en-US" sz="1600" b="1" dirty="0" smtClean="0"/>
              <a:t>Care</a:t>
            </a:r>
            <a:r>
              <a:rPr lang="en-US" sz="1600" dirty="0"/>
              <a:t> involves avoiding sun/moisture, keeping ropes clean, and whipping ends; </a:t>
            </a:r>
            <a:endParaRPr lang="en-US" sz="1600" dirty="0" smtClean="0"/>
          </a:p>
          <a:p>
            <a:pPr marL="285750" indent="-285750">
              <a:buFont typeface="Arial" panose="020B0604020202020204" pitchFamily="34" charset="0"/>
              <a:buChar char="•"/>
            </a:pPr>
            <a:r>
              <a:rPr lang="en-US" sz="1600" b="1" dirty="0" smtClean="0"/>
              <a:t>Storage</a:t>
            </a:r>
            <a:r>
              <a:rPr lang="en-US" sz="1600" dirty="0"/>
              <a:t> means coiling properly, keeping dry, and checking often to ensure safe, reliable structures</a:t>
            </a:r>
            <a:r>
              <a:rPr lang="en-US" sz="1600" dirty="0">
                <a:solidFill>
                  <a:srgbClr val="0A0A0A"/>
                </a:solidFill>
                <a:latin typeface="Google Sans"/>
              </a:rPr>
              <a:t>. Manila is great for lashings, while synthetic ropes (like polypropylene) offer high strength but stretch, requiring consideration for heavy loads. </a:t>
            </a:r>
            <a:endParaRPr lang="en-US" sz="1600" dirty="0"/>
          </a:p>
        </p:txBody>
      </p:sp>
      <p:sp>
        <p:nvSpPr>
          <p:cNvPr id="3" name="Rectangle 2"/>
          <p:cNvSpPr/>
          <p:nvPr/>
        </p:nvSpPr>
        <p:spPr>
          <a:xfrm>
            <a:off x="495300" y="433685"/>
            <a:ext cx="11258550" cy="523220"/>
          </a:xfrm>
          <a:prstGeom prst="rect">
            <a:avLst/>
          </a:prstGeom>
        </p:spPr>
        <p:txBody>
          <a:bodyPr wrap="square">
            <a:spAutoFit/>
          </a:bodyPr>
          <a:lstStyle/>
          <a:p>
            <a:r>
              <a:rPr lang="en-US" sz="1400" b="1" dirty="0" smtClean="0">
                <a:solidFill>
                  <a:srgbClr val="515354"/>
                </a:solidFill>
                <a:latin typeface="Roboto"/>
              </a:rPr>
              <a:t>4. (continued) Include </a:t>
            </a:r>
            <a:r>
              <a:rPr lang="en-US" sz="1400" b="1" dirty="0">
                <a:solidFill>
                  <a:srgbClr val="515354"/>
                </a:solidFill>
                <a:latin typeface="Roboto"/>
              </a:rPr>
              <a:t>the following in your discussion: </a:t>
            </a:r>
            <a:r>
              <a:rPr lang="en-US" sz="1400" b="1" dirty="0" smtClean="0">
                <a:solidFill>
                  <a:srgbClr val="515354"/>
                </a:solidFill>
                <a:latin typeface="Roboto"/>
              </a:rPr>
              <a:t>rope breaking </a:t>
            </a:r>
            <a:r>
              <a:rPr lang="en-US" sz="1400" b="1" dirty="0">
                <a:solidFill>
                  <a:srgbClr val="515354"/>
                </a:solidFill>
                <a:latin typeface="Roboto"/>
              </a:rPr>
              <a:t>strength, safe working loads, and the care and storage of rope</a:t>
            </a:r>
            <a:endParaRPr lang="en-US" sz="1400" dirty="0"/>
          </a:p>
        </p:txBody>
      </p:sp>
      <p:sp>
        <p:nvSpPr>
          <p:cNvPr id="4" name="Rectangle 1"/>
          <p:cNvSpPr>
            <a:spLocks noChangeArrowheads="1"/>
          </p:cNvSpPr>
          <p:nvPr/>
        </p:nvSpPr>
        <p:spPr bwMode="auto">
          <a:xfrm>
            <a:off x="495300" y="2776657"/>
            <a:ext cx="10858500" cy="3964141"/>
          </a:xfrm>
          <a:prstGeom prst="rect">
            <a:avLst/>
          </a:prstGeom>
          <a:solidFill>
            <a:schemeClr val="accent4">
              <a:lumMod val="40000"/>
              <a:lumOff val="60000"/>
            </a:schemeClr>
          </a:solidFill>
          <a:ln>
            <a:solidFill>
              <a:schemeClr val="tx1"/>
            </a:solidFill>
          </a:ln>
          <a:effec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A0A0A"/>
                </a:solidFill>
                <a:effectLst/>
                <a:latin typeface="Google Sans"/>
              </a:rPr>
              <a:t>Breaking Strength &amp; Safe Working Load (SWL)</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smtClean="0">
              <a:ln>
                <a:noFill/>
              </a:ln>
              <a:solidFill>
                <a:srgbClr val="0A0A0A"/>
              </a:solidFill>
              <a:effectLst/>
              <a:latin typeface="Google Sans"/>
            </a:endParaRPr>
          </a:p>
          <a:p>
            <a:pPr lvl="1">
              <a:buFontTx/>
              <a:buChar char="•"/>
            </a:pPr>
            <a:r>
              <a:rPr kumimoji="0" lang="en-US" altLang="en-US" sz="1200" b="1" i="0" u="none" strike="noStrike" cap="none" normalizeH="0" baseline="0" dirty="0" smtClean="0">
                <a:ln>
                  <a:noFill/>
                </a:ln>
                <a:solidFill>
                  <a:srgbClr val="0A0A0A"/>
                </a:solidFill>
                <a:effectLst/>
                <a:latin typeface="Google Sans"/>
              </a:rPr>
              <a:t>Breaking Strength (BS):</a:t>
            </a:r>
            <a:r>
              <a:rPr kumimoji="0" lang="en-US" altLang="en-US" sz="1200" b="0" i="0" u="none" strike="noStrike" cap="none" normalizeH="0" baseline="0" dirty="0" smtClean="0">
                <a:ln>
                  <a:noFill/>
                </a:ln>
                <a:solidFill>
                  <a:srgbClr val="0A0A0A"/>
                </a:solidFill>
                <a:effectLst/>
                <a:latin typeface="Google Sans"/>
              </a:rPr>
              <a:t> The maximum load a new, perfect rope can withstand before it breaks. Always check manufacturer specs, as it varies by rope type, diameter, and quality.</a:t>
            </a:r>
          </a:p>
          <a:p>
            <a:pPr lvl="1">
              <a:buFontTx/>
              <a:buChar char="•"/>
            </a:pPr>
            <a:r>
              <a:rPr kumimoji="0" lang="en-US" altLang="en-US" sz="1200" b="1" i="0" u="none" strike="noStrike" cap="none" normalizeH="0" baseline="0" dirty="0" smtClean="0">
                <a:ln>
                  <a:noFill/>
                </a:ln>
                <a:solidFill>
                  <a:srgbClr val="0A0A0A"/>
                </a:solidFill>
                <a:effectLst/>
                <a:latin typeface="Google Sans"/>
              </a:rPr>
              <a:t>Safe Working Load (SWL):</a:t>
            </a:r>
            <a:r>
              <a:rPr kumimoji="0" lang="en-US" altLang="en-US" sz="1200" b="0" i="0" u="none" strike="noStrike" cap="none" normalizeH="0" baseline="0" dirty="0" smtClean="0">
                <a:ln>
                  <a:noFill/>
                </a:ln>
                <a:solidFill>
                  <a:srgbClr val="0A0A0A"/>
                </a:solidFill>
                <a:effectLst/>
                <a:latin typeface="Google Sans"/>
              </a:rPr>
              <a:t> The maximum load the rope should </a:t>
            </a:r>
            <a:r>
              <a:rPr kumimoji="0" lang="en-US" altLang="en-US" sz="1200" b="0" i="1" u="none" strike="noStrike" cap="none" normalizeH="0" baseline="0" dirty="0" smtClean="0">
                <a:ln>
                  <a:noFill/>
                </a:ln>
                <a:solidFill>
                  <a:srgbClr val="0A0A0A"/>
                </a:solidFill>
                <a:effectLst/>
                <a:latin typeface="Google Sans"/>
              </a:rPr>
              <a:t>ever</a:t>
            </a:r>
            <a:r>
              <a:rPr kumimoji="0" lang="en-US" altLang="en-US" sz="1200" b="0" i="0" u="none" strike="noStrike" cap="none" normalizeH="0" baseline="0" dirty="0" smtClean="0">
                <a:ln>
                  <a:noFill/>
                </a:ln>
                <a:solidFill>
                  <a:srgbClr val="0A0A0A"/>
                </a:solidFill>
                <a:effectLst/>
                <a:latin typeface="Google Sans"/>
              </a:rPr>
              <a:t> carry in a real project, typically 10-20% of the breaking strength.</a:t>
            </a:r>
          </a:p>
          <a:p>
            <a:pPr lvl="1">
              <a:buFontTx/>
              <a:buChar char="•"/>
            </a:pPr>
            <a:r>
              <a:rPr kumimoji="0" lang="en-US" altLang="en-US" sz="1200" b="1" i="0" u="none" strike="noStrike" cap="none" normalizeH="0" baseline="0" dirty="0" smtClean="0">
                <a:ln>
                  <a:noFill/>
                </a:ln>
                <a:solidFill>
                  <a:srgbClr val="0A0A0A"/>
                </a:solidFill>
                <a:effectLst/>
                <a:latin typeface="Google Sans"/>
              </a:rPr>
              <a:t>Key Concept:</a:t>
            </a:r>
            <a:r>
              <a:rPr kumimoji="0" lang="en-US" altLang="en-US" sz="1200" b="0" i="0" u="none" strike="noStrike" cap="none" normalizeH="0" baseline="0" dirty="0" smtClean="0">
                <a:ln>
                  <a:noFill/>
                </a:ln>
                <a:solidFill>
                  <a:srgbClr val="0A0A0A"/>
                </a:solidFill>
                <a:effectLst/>
                <a:latin typeface="Google Sans"/>
              </a:rPr>
              <a:t> Never use a rope near its breaking strength. Knots can reduce rope strength by 20-50% (e.g., overhand knot reduces strength by 50%). </a:t>
            </a:r>
          </a:p>
          <a:p>
            <a:pPr lvl="1"/>
            <a:endParaRPr kumimoji="0" lang="en-US" altLang="en-US" sz="1500" b="1" i="0" u="none" strike="noStrike" cap="none" normalizeH="0" baseline="0" dirty="0" smtClean="0">
              <a:ln>
                <a:noFill/>
              </a:ln>
              <a:solidFill>
                <a:srgbClr val="0A0A0A"/>
              </a:solidFill>
              <a:effectLst/>
              <a:latin typeface="Google Sans"/>
            </a:endParaRPr>
          </a:p>
          <a:p>
            <a:pPr lvl="1"/>
            <a:r>
              <a:rPr kumimoji="0" lang="en-US" altLang="en-US" sz="1500" b="1" i="0" u="none" strike="noStrike" cap="none" normalizeH="0" baseline="0" dirty="0" smtClean="0">
                <a:ln>
                  <a:noFill/>
                </a:ln>
                <a:solidFill>
                  <a:srgbClr val="0A0A0A"/>
                </a:solidFill>
                <a:effectLst/>
                <a:latin typeface="Google Sans"/>
              </a:rPr>
              <a:t>Rope Types for Pioneering</a:t>
            </a:r>
            <a:endParaRPr kumimoji="0" lang="en-US" altLang="en-US" sz="1100" b="0" i="0" u="none" strike="noStrike" cap="none" normalizeH="0" baseline="0" dirty="0" smtClean="0">
              <a:ln>
                <a:noFill/>
              </a:ln>
              <a:solidFill>
                <a:schemeClr val="tx1"/>
              </a:solidFill>
              <a:effectLst/>
            </a:endParaRPr>
          </a:p>
          <a:p>
            <a:pPr lvl="1">
              <a:buFontTx/>
              <a:buChar char="•"/>
            </a:pPr>
            <a:r>
              <a:rPr kumimoji="0" lang="en-US" altLang="en-US" sz="1200" b="1" i="0" u="none" strike="noStrike" cap="none" normalizeH="0" baseline="0" dirty="0" smtClean="0">
                <a:ln>
                  <a:noFill/>
                </a:ln>
                <a:solidFill>
                  <a:srgbClr val="0A0A0A"/>
                </a:solidFill>
                <a:effectLst/>
                <a:latin typeface="Google Sans"/>
                <a:hlinkClick r:id="rId2"/>
              </a:rPr>
              <a:t>Manila</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Traditional, good for lashing due to its grip and low stretch (natural fiber).</a:t>
            </a:r>
          </a:p>
          <a:p>
            <a:pPr lvl="1">
              <a:buFontTx/>
              <a:buChar char="•"/>
            </a:pPr>
            <a:r>
              <a:rPr kumimoji="0" lang="en-US" altLang="en-US" sz="1200" b="1" i="0" u="none" strike="noStrike" cap="none" normalizeH="0" baseline="0" dirty="0" smtClean="0">
                <a:ln>
                  <a:noFill/>
                </a:ln>
                <a:solidFill>
                  <a:srgbClr val="0A0A0A"/>
                </a:solidFill>
                <a:effectLst/>
                <a:latin typeface="Google Sans"/>
                <a:hlinkClick r:id="rId3"/>
              </a:rPr>
              <a:t>Polypropylene</a:t>
            </a:r>
            <a:r>
              <a:rPr kumimoji="0" lang="en-US" altLang="en-US" sz="1200" b="1" i="0" u="none" strike="noStrike" cap="none" normalizeH="0" baseline="0" dirty="0" smtClean="0">
                <a:ln>
                  <a:noFill/>
                </a:ln>
                <a:solidFill>
                  <a:srgbClr val="0A0A0A"/>
                </a:solidFill>
                <a:effectLst/>
                <a:latin typeface="Google Sans"/>
              </a:rPr>
              <a:t>:</a:t>
            </a:r>
            <a:r>
              <a:rPr kumimoji="0" lang="en-US" altLang="en-US" sz="1200" b="0" i="0" u="none" strike="noStrike" cap="none" normalizeH="0" baseline="0" dirty="0" smtClean="0">
                <a:ln>
                  <a:noFill/>
                </a:ln>
                <a:solidFill>
                  <a:srgbClr val="0A0A0A"/>
                </a:solidFill>
                <a:effectLst/>
                <a:latin typeface="Google Sans"/>
              </a:rPr>
              <a:t> Stronger than manila, lightweight, floats, but stretches significantly under load (use for anchor strops, heavy strain).</a:t>
            </a:r>
          </a:p>
          <a:p>
            <a:pPr lvl="1">
              <a:buFontTx/>
              <a:buChar char="•"/>
            </a:pPr>
            <a:r>
              <a:rPr kumimoji="0" lang="en-US" altLang="en-US" sz="1200" b="1" i="0" u="none" strike="noStrike" cap="none" normalizeH="0" baseline="0" dirty="0" smtClean="0">
                <a:ln>
                  <a:noFill/>
                </a:ln>
                <a:solidFill>
                  <a:srgbClr val="0A0A0A"/>
                </a:solidFill>
                <a:effectLst/>
                <a:latin typeface="Google Sans"/>
              </a:rPr>
              <a:t>Nylon:</a:t>
            </a:r>
            <a:r>
              <a:rPr kumimoji="0" lang="en-US" altLang="en-US" sz="1200" b="0" i="0" u="none" strike="noStrike" cap="none" normalizeH="0" baseline="0" dirty="0" smtClean="0">
                <a:ln>
                  <a:noFill/>
                </a:ln>
                <a:solidFill>
                  <a:srgbClr val="0A0A0A"/>
                </a:solidFill>
                <a:effectLst/>
                <a:latin typeface="Google Sans"/>
              </a:rPr>
              <a:t> Very strong and elastic (stretches), good for shock absorption but not ideal for static structural work. </a:t>
            </a:r>
          </a:p>
          <a:p>
            <a:pPr lvl="1"/>
            <a:r>
              <a:rPr kumimoji="0" lang="en-US" altLang="en-US" sz="1500" b="1" i="0" u="none" strike="noStrike" cap="none" normalizeH="0" baseline="0" dirty="0" smtClean="0">
                <a:ln>
                  <a:noFill/>
                </a:ln>
                <a:solidFill>
                  <a:srgbClr val="0A0A0A"/>
                </a:solidFill>
                <a:effectLst/>
                <a:latin typeface="Google Sans"/>
              </a:rPr>
              <a:t>Care &amp; Storage</a:t>
            </a:r>
            <a:endParaRPr kumimoji="0" lang="en-US" altLang="en-US" sz="1100" b="0" i="0" u="none" strike="noStrike" cap="none" normalizeH="0" baseline="0" dirty="0" smtClean="0">
              <a:ln>
                <a:noFill/>
              </a:ln>
              <a:solidFill>
                <a:schemeClr val="tx1"/>
              </a:solidFill>
              <a:effectLst/>
            </a:endParaRPr>
          </a:p>
          <a:p>
            <a:pPr lvl="1">
              <a:buFontTx/>
              <a:buChar char="•"/>
            </a:pPr>
            <a:r>
              <a:rPr kumimoji="0" lang="en-US" altLang="en-US" sz="1200" b="1" i="0" u="none" strike="noStrike" cap="none" normalizeH="0" baseline="0" dirty="0" smtClean="0">
                <a:ln>
                  <a:noFill/>
                </a:ln>
                <a:solidFill>
                  <a:srgbClr val="0A0A0A"/>
                </a:solidFill>
                <a:effectLst/>
                <a:latin typeface="Google Sans"/>
              </a:rPr>
              <a:t>Inspection:</a:t>
            </a:r>
            <a:r>
              <a:rPr kumimoji="0" lang="en-US" altLang="en-US" sz="1200" b="0" i="0" u="none" strike="noStrike" cap="none" normalizeH="0" baseline="0" dirty="0" smtClean="0">
                <a:ln>
                  <a:noFill/>
                </a:ln>
                <a:solidFill>
                  <a:srgbClr val="0A0A0A"/>
                </a:solidFill>
                <a:effectLst/>
                <a:latin typeface="Google Sans"/>
              </a:rPr>
              <a:t> Before and after use, check for fraying, cuts, chemical spots, and discoloration (especially from sunlight for synthetics).</a:t>
            </a:r>
          </a:p>
          <a:p>
            <a:pPr lvl="1">
              <a:buFontTx/>
              <a:buChar char="•"/>
            </a:pPr>
            <a:r>
              <a:rPr kumimoji="0" lang="en-US" altLang="en-US" sz="1200" b="1" i="0" u="none" strike="noStrike" cap="none" normalizeH="0" baseline="0" dirty="0" smtClean="0">
                <a:ln>
                  <a:noFill/>
                </a:ln>
                <a:solidFill>
                  <a:srgbClr val="0A0A0A"/>
                </a:solidFill>
                <a:effectLst/>
                <a:latin typeface="Google Sans"/>
              </a:rPr>
              <a:t>Cleaning:</a:t>
            </a:r>
            <a:r>
              <a:rPr kumimoji="0" lang="en-US" altLang="en-US" sz="1200" b="0" i="0" u="none" strike="noStrike" cap="none" normalizeH="0" baseline="0" dirty="0" smtClean="0">
                <a:ln>
                  <a:noFill/>
                </a:ln>
                <a:solidFill>
                  <a:srgbClr val="0A0A0A"/>
                </a:solidFill>
                <a:effectLst/>
                <a:latin typeface="Google Sans"/>
              </a:rPr>
              <a:t> Brush off dirt; wash gently with mild soap and water if necessary, then dry thoroughly.</a:t>
            </a:r>
          </a:p>
          <a:p>
            <a:pPr lvl="1">
              <a:buFontTx/>
              <a:buChar char="•"/>
            </a:pPr>
            <a:r>
              <a:rPr kumimoji="0" lang="en-US" altLang="en-US" sz="1200" b="1" i="0" u="none" strike="noStrike" cap="none" normalizeH="0" baseline="0" dirty="0" smtClean="0">
                <a:ln>
                  <a:noFill/>
                </a:ln>
                <a:solidFill>
                  <a:srgbClr val="0A0A0A"/>
                </a:solidFill>
                <a:effectLst/>
                <a:latin typeface="Google Sans"/>
              </a:rPr>
              <a:t>Whipping/Fusing:</a:t>
            </a:r>
            <a:r>
              <a:rPr kumimoji="0" lang="en-US" altLang="en-US" sz="1200" b="0" i="0" u="none" strike="noStrike" cap="none" normalizeH="0" baseline="0" dirty="0" smtClean="0">
                <a:ln>
                  <a:noFill/>
                </a:ln>
                <a:solidFill>
                  <a:srgbClr val="0A0A0A"/>
                </a:solidFill>
                <a:effectLst/>
                <a:latin typeface="Google Sans"/>
              </a:rPr>
              <a:t> End of all ropes should be whipped (bound with twine) or fused (melted for synthetics) to prevent unraveling.</a:t>
            </a:r>
          </a:p>
          <a:p>
            <a:pPr lvl="1">
              <a:buFontTx/>
              <a:buChar char="•"/>
            </a:pPr>
            <a:r>
              <a:rPr kumimoji="0" lang="en-US" altLang="en-US" sz="1200" b="1" i="0" u="none" strike="noStrike" cap="none" normalizeH="0" baseline="0" dirty="0" smtClean="0">
                <a:ln>
                  <a:noFill/>
                </a:ln>
                <a:solidFill>
                  <a:srgbClr val="0A0A0A"/>
                </a:solidFill>
                <a:effectLst/>
                <a:latin typeface="Google Sans"/>
              </a:rPr>
              <a:t>Storage:</a:t>
            </a:r>
            <a:r>
              <a:rPr kumimoji="0" lang="en-US" altLang="en-US" sz="1200" b="0" i="0" u="none" strike="noStrike" cap="none" normalizeH="0" baseline="0" dirty="0" smtClean="0">
                <a:ln>
                  <a:noFill/>
                </a:ln>
                <a:solidFill>
                  <a:srgbClr val="0A0A0A"/>
                </a:solidFill>
                <a:effectLst/>
                <a:latin typeface="Google Sans"/>
              </a:rPr>
              <a:t> Coil ropes neatly (don't leave knots in them!), keep in a dry, well-ventilated area, away from chemicals and direct sunlight.</a:t>
            </a:r>
          </a:p>
          <a:p>
            <a:pPr lvl="1">
              <a:buFontTx/>
              <a:buChar char="•"/>
            </a:pPr>
            <a:r>
              <a:rPr kumimoji="0" lang="en-US" altLang="en-US" sz="1200" b="1" i="0" u="none" strike="noStrike" cap="none" normalizeH="0" baseline="0" dirty="0" smtClean="0">
                <a:ln>
                  <a:noFill/>
                </a:ln>
                <a:solidFill>
                  <a:srgbClr val="0A0A0A"/>
                </a:solidFill>
                <a:effectLst/>
                <a:latin typeface="Google Sans"/>
              </a:rPr>
              <a:t>Handling:</a:t>
            </a:r>
            <a:r>
              <a:rPr kumimoji="0" lang="en-US" altLang="en-US" sz="1200" b="0" i="0" u="none" strike="noStrike" cap="none" normalizeH="0" baseline="0" dirty="0" smtClean="0">
                <a:ln>
                  <a:noFill/>
                </a:ln>
                <a:solidFill>
                  <a:srgbClr val="0A0A0A"/>
                </a:solidFill>
                <a:effectLst/>
                <a:latin typeface="Google Sans"/>
              </a:rPr>
              <a:t> Wear gloves to prevent rope burns/splinters, use both hands, and don't work in wet conditions. </a:t>
            </a:r>
          </a:p>
          <a:p>
            <a:pPr lvl="1"/>
            <a:endParaRPr kumimoji="0" lang="en-US" altLang="en-US" sz="1200" b="0" i="0" u="none" strike="noStrike" cap="none" normalizeH="0" baseline="0" dirty="0" smtClean="0">
              <a:ln>
                <a:noFill/>
              </a:ln>
              <a:solidFill>
                <a:srgbClr val="0A0A0A"/>
              </a:solidFill>
              <a:effectLst/>
              <a:latin typeface="Google Sans"/>
            </a:endParaRPr>
          </a:p>
          <a:p>
            <a:pPr lvl="1"/>
            <a:r>
              <a:rPr kumimoji="0" lang="en-US" altLang="en-US" sz="1200" b="0" i="0" u="none" strike="noStrike" cap="none" normalizeH="0" baseline="0" dirty="0" smtClean="0">
                <a:ln>
                  <a:noFill/>
                </a:ln>
                <a:solidFill>
                  <a:srgbClr val="0A0A0A"/>
                </a:solidFill>
                <a:effectLst/>
                <a:latin typeface="Google Sans"/>
              </a:rPr>
              <a:t>By understanding these principles, Scouts ensure their pioneering projects are strong, safe, and last longer, a core skill for the badge.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0752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5" y="368791"/>
            <a:ext cx="11196127" cy="5386090"/>
          </a:xfrm>
          <a:prstGeom prst="rect">
            <a:avLst/>
          </a:prstGeom>
        </p:spPr>
        <p:txBody>
          <a:bodyPr wrap="square">
            <a:spAutoFit/>
          </a:bodyPr>
          <a:lstStyle/>
          <a:p>
            <a:r>
              <a:rPr lang="en-US" sz="3200" b="1" i="0" dirty="0" smtClean="0">
                <a:effectLst/>
                <a:latin typeface="Roboto"/>
              </a:rPr>
              <a:t>5</a:t>
            </a:r>
            <a:r>
              <a:rPr lang="en-US" sz="3200" b="1" i="0" dirty="0" smtClean="0">
                <a:effectLst/>
                <a:latin typeface="Roboto"/>
              </a:rPr>
              <a:t>. Explain the uses for the back splice, eye splice, and short splice. View a demonstration on forming each splice.</a:t>
            </a:r>
          </a:p>
          <a:p>
            <a:endParaRPr lang="en-US" sz="3200" b="1" dirty="0">
              <a:latin typeface="Roboto"/>
            </a:endParaRPr>
          </a:p>
          <a:p>
            <a:endParaRPr lang="en-US" sz="3200" b="1" i="0" dirty="0" smtClean="0">
              <a:effectLst/>
              <a:latin typeface="Roboto"/>
            </a:endParaRPr>
          </a:p>
          <a:p>
            <a:r>
              <a:rPr lang="en-US" sz="4000" b="1" dirty="0"/>
              <a:t>Back </a:t>
            </a:r>
            <a:r>
              <a:rPr lang="en-US" sz="4000" b="1" dirty="0" smtClean="0"/>
              <a:t>splices</a:t>
            </a:r>
          </a:p>
          <a:p>
            <a:endParaRPr lang="en-US" sz="3200" b="1" dirty="0"/>
          </a:p>
          <a:p>
            <a:r>
              <a:rPr lang="en-US" sz="4000" b="1" dirty="0"/>
              <a:t>E</a:t>
            </a:r>
            <a:r>
              <a:rPr lang="en-US" sz="4000" b="1" dirty="0" smtClean="0"/>
              <a:t>ye splices</a:t>
            </a:r>
          </a:p>
          <a:p>
            <a:endParaRPr lang="en-US" sz="3200" b="1" dirty="0"/>
          </a:p>
          <a:p>
            <a:r>
              <a:rPr lang="en-US" sz="4000" b="1" dirty="0" smtClean="0"/>
              <a:t>Short Spice</a:t>
            </a:r>
            <a:endParaRPr lang="en-US" sz="3200" b="1" i="0" dirty="0" smtClean="0">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347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5" y="368791"/>
            <a:ext cx="11196127" cy="6555641"/>
          </a:xfrm>
          <a:prstGeom prst="rect">
            <a:avLst/>
          </a:prstGeom>
        </p:spPr>
        <p:txBody>
          <a:bodyPr wrap="square">
            <a:spAutoFit/>
          </a:bodyPr>
          <a:lstStyle/>
          <a:p>
            <a:r>
              <a:rPr lang="en-US" sz="2000" b="1" i="0" dirty="0" smtClean="0">
                <a:solidFill>
                  <a:srgbClr val="515354"/>
                </a:solidFill>
                <a:effectLst/>
                <a:latin typeface="Roboto"/>
              </a:rPr>
              <a:t>5. Explain the uses for the back splice, eye splice, and short splice. View a demonstration on forming each splice.</a:t>
            </a:r>
          </a:p>
          <a:p>
            <a:endParaRPr lang="en-US" sz="2000" b="1" dirty="0">
              <a:solidFill>
                <a:srgbClr val="515354"/>
              </a:solidFill>
              <a:latin typeface="Roboto"/>
            </a:endParaRPr>
          </a:p>
          <a:p>
            <a:r>
              <a:rPr lang="en-US" sz="2000" dirty="0" smtClean="0"/>
              <a:t>Rope </a:t>
            </a:r>
            <a:r>
              <a:rPr lang="en-US" sz="2000" dirty="0"/>
              <a:t>splices create strong, permanent rope ends: an </a:t>
            </a:r>
            <a:endParaRPr lang="en-US" sz="2000" dirty="0" smtClean="0"/>
          </a:p>
          <a:p>
            <a:endParaRPr lang="en-US" sz="2000" b="1" dirty="0"/>
          </a:p>
          <a:p>
            <a:r>
              <a:rPr lang="en-US" sz="2000" b="1" dirty="0" smtClean="0"/>
              <a:t>Eye </a:t>
            </a:r>
            <a:r>
              <a:rPr lang="en-US" sz="2000" b="1" dirty="0"/>
              <a:t>Splice</a:t>
            </a:r>
            <a:r>
              <a:rPr lang="en-US" sz="2000" dirty="0"/>
              <a:t> forms a secure loop (like for attaching to an eyebolt), a </a:t>
            </a:r>
            <a:endParaRPr lang="en-US" sz="2000" dirty="0" smtClean="0"/>
          </a:p>
          <a:p>
            <a:endParaRPr lang="en-US" sz="2000" b="1" dirty="0"/>
          </a:p>
          <a:p>
            <a:r>
              <a:rPr lang="en-US" sz="2000" b="1" dirty="0" smtClean="0"/>
              <a:t>Back </a:t>
            </a:r>
            <a:r>
              <a:rPr lang="en-US" sz="2000" b="1" dirty="0"/>
              <a:t>Splice</a:t>
            </a:r>
            <a:r>
              <a:rPr lang="en-US" sz="2000" dirty="0"/>
              <a:t> finishes the end to prevent fraying (instead of whipping), and a </a:t>
            </a:r>
            <a:endParaRPr lang="en-US" sz="2000" dirty="0" smtClean="0"/>
          </a:p>
          <a:p>
            <a:endParaRPr lang="en-US" sz="2000" b="1" dirty="0"/>
          </a:p>
          <a:p>
            <a:r>
              <a:rPr lang="en-US" sz="2000" b="1" dirty="0" smtClean="0"/>
              <a:t>Short </a:t>
            </a:r>
            <a:r>
              <a:rPr lang="en-US" sz="2000" b="1" dirty="0"/>
              <a:t>Splice</a:t>
            </a:r>
            <a:r>
              <a:rPr lang="en-US" sz="2000" dirty="0"/>
              <a:t> joins two ropes of similar size for a continuous length, often to repair a bad section. Splicing is superior to knots as it retains much more of the rope's original strength. </a:t>
            </a:r>
            <a:endParaRPr lang="en-US" sz="2000" dirty="0" smtClean="0"/>
          </a:p>
          <a:p>
            <a:endParaRPr lang="en-US" sz="2000" b="1" i="0" dirty="0">
              <a:solidFill>
                <a:srgbClr val="515354"/>
              </a:solidFill>
              <a:effectLst/>
              <a:latin typeface="Roboto"/>
            </a:endParaRPr>
          </a:p>
          <a:p>
            <a:r>
              <a:rPr lang="en-US" sz="2000" b="1" dirty="0">
                <a:solidFill>
                  <a:srgbClr val="515354"/>
                </a:solidFill>
                <a:latin typeface="Roboto"/>
                <a:hlinkClick r:id="rId2"/>
              </a:rPr>
              <a:t>https://troopleader.scouting.org/rank-advancement-skills/pioneering/splices</a:t>
            </a:r>
            <a:r>
              <a:rPr lang="en-US" sz="2000" b="1" dirty="0" smtClean="0">
                <a:solidFill>
                  <a:srgbClr val="515354"/>
                </a:solidFill>
                <a:latin typeface="Roboto"/>
                <a:hlinkClick r:id="rId2"/>
              </a:rPr>
              <a:t>/</a:t>
            </a:r>
            <a:endParaRPr lang="en-US" sz="2000" b="1" dirty="0" smtClean="0">
              <a:solidFill>
                <a:srgbClr val="515354"/>
              </a:solidFill>
              <a:latin typeface="Roboto"/>
            </a:endParaRPr>
          </a:p>
          <a:p>
            <a:endParaRPr lang="en-US" sz="2000" b="1" dirty="0">
              <a:solidFill>
                <a:srgbClr val="515354"/>
              </a:solidFill>
              <a:latin typeface="Roboto"/>
            </a:endParaRPr>
          </a:p>
          <a:p>
            <a:r>
              <a:rPr lang="en-US" sz="2000" dirty="0" smtClean="0"/>
              <a:t>You </a:t>
            </a:r>
            <a:r>
              <a:rPr lang="en-US" sz="2000" dirty="0"/>
              <a:t>can view demonstrations via video links from </a:t>
            </a:r>
            <a:r>
              <a:rPr lang="en-US" sz="2000" dirty="0">
                <a:hlinkClick r:id="rId3"/>
              </a:rPr>
              <a:t>scout pioneering scout pioneering</a:t>
            </a:r>
            <a:r>
              <a:rPr lang="en-US" sz="2000" dirty="0"/>
              <a:t> and </a:t>
            </a:r>
            <a:r>
              <a:rPr lang="en-US" sz="2000" u="sng" dirty="0">
                <a:hlinkClick r:id="rId4"/>
              </a:rPr>
              <a:t>scout pioneering scout pioneering</a:t>
            </a:r>
            <a:r>
              <a:rPr lang="en-US" sz="2000" dirty="0"/>
              <a:t> for eye and back splices, and YouTube for a splicing </a:t>
            </a:r>
            <a:r>
              <a:rPr lang="en-US" sz="2000" dirty="0">
                <a:hlinkClick r:id="rId5"/>
              </a:rPr>
              <a:t>https://</a:t>
            </a:r>
            <a:r>
              <a:rPr lang="en-US" sz="2000" dirty="0" smtClean="0">
                <a:hlinkClick r:id="rId5"/>
              </a:rPr>
              <a:t>www.youtube.com/watch?v=76xdhCx88yo</a:t>
            </a:r>
            <a:r>
              <a:rPr lang="en-US" sz="2000" dirty="0" smtClean="0"/>
              <a:t> </a:t>
            </a:r>
            <a:endParaRPr lang="en-US" sz="2000" dirty="0"/>
          </a:p>
          <a:p>
            <a:endParaRPr lang="en-US" sz="2000" b="1" i="0" dirty="0" smtClean="0">
              <a:solidFill>
                <a:srgbClr val="515354"/>
              </a:solidFill>
              <a:effectLst/>
              <a:latin typeface="Roboto"/>
            </a:endParaRPr>
          </a:p>
          <a:p>
            <a:r>
              <a:rPr lang="en-US" sz="2000" b="1" i="0" dirty="0" smtClean="0">
                <a:solidFill>
                  <a:srgbClr val="515354"/>
                </a:solidFill>
                <a:effectLst/>
                <a:latin typeface="Roboto"/>
              </a:rPr>
              <a:t>6. Using a rope-making device or machine, make a rope at least 6 feet long consisting of three strands, each having three yarns. Whip the ends.</a:t>
            </a:r>
            <a:br>
              <a:rPr lang="en-US" sz="2000" b="1" i="0" dirty="0" smtClean="0">
                <a:solidFill>
                  <a:srgbClr val="515354"/>
                </a:solidFill>
                <a:effectLst/>
                <a:latin typeface="Roboto"/>
              </a:rPr>
            </a:br>
            <a:endParaRPr lang="en-US" sz="20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8417" y="1006212"/>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222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3969" y="1659127"/>
            <a:ext cx="10900721" cy="1815882"/>
          </a:xfrm>
          <a:prstGeom prst="rect">
            <a:avLst/>
          </a:prstGeom>
        </p:spPr>
        <p:txBody>
          <a:bodyPr wrap="square">
            <a:spAutoFit/>
          </a:bodyPr>
          <a:lstStyle/>
          <a:p>
            <a:r>
              <a:rPr lang="en-US" sz="2800" b="1" i="0" dirty="0" smtClean="0">
                <a:solidFill>
                  <a:srgbClr val="515354"/>
                </a:solidFill>
                <a:effectLst/>
                <a:latin typeface="Roboto"/>
              </a:rPr>
              <a:t/>
            </a:r>
            <a:br>
              <a:rPr lang="en-US" sz="2800" b="1" i="0" dirty="0" smtClean="0">
                <a:solidFill>
                  <a:srgbClr val="515354"/>
                </a:solidFill>
                <a:effectLst/>
                <a:latin typeface="Roboto"/>
              </a:rPr>
            </a:br>
            <a:endParaRPr lang="en-US" sz="2800" b="1" i="0" dirty="0" smtClean="0">
              <a:solidFill>
                <a:srgbClr val="515354"/>
              </a:solidFill>
              <a:effectLst/>
              <a:latin typeface="Roboto"/>
            </a:endParaRPr>
          </a:p>
          <a:p>
            <a:r>
              <a:rPr lang="en-US" sz="2800" b="1" i="0" dirty="0" smtClean="0">
                <a:solidFill>
                  <a:srgbClr val="515354"/>
                </a:solidFill>
                <a:effectLst/>
                <a:latin typeface="Roboto"/>
              </a:rPr>
              <a:t>7a. Explain the importance of effectively anchoring a pioneering project. </a:t>
            </a: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8295" y="5180461"/>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4347" y="1326108"/>
            <a:ext cx="11406646" cy="1015663"/>
          </a:xfrm>
          <a:prstGeom prst="rect">
            <a:avLst/>
          </a:prstGeom>
        </p:spPr>
        <p:txBody>
          <a:bodyPr wrap="square">
            <a:spAutoFit/>
          </a:bodyPr>
          <a:lstStyle/>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endParaRPr lang="en-US" sz="1200" dirty="0" smtClean="0">
              <a:solidFill>
                <a:srgbClr val="0A0A0A"/>
              </a:solidFill>
              <a:latin typeface="Times New Roman" panose="02020603050405020304" pitchFamily="18" charset="0"/>
              <a:cs typeface="Times New Roman" panose="02020603050405020304" pitchFamily="18" charset="0"/>
            </a:endParaRPr>
          </a:p>
          <a:p>
            <a:endParaRPr lang="en-US" sz="1200" dirty="0">
              <a:solidFill>
                <a:srgbClr val="0A0A0A"/>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48126" y="-322037"/>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7119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47" y="186194"/>
            <a:ext cx="11317152" cy="10679847"/>
          </a:xfrm>
          <a:prstGeom prst="rect">
            <a:avLst/>
          </a:prstGeom>
        </p:spPr>
        <p:txBody>
          <a:bodyPr wrap="square">
            <a:spAutoFit/>
          </a:bodyPr>
          <a:lstStyle/>
          <a:p>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a:p>
            <a:r>
              <a:rPr lang="en-US" sz="1600" b="1" i="0" dirty="0" smtClean="0">
                <a:solidFill>
                  <a:srgbClr val="515354"/>
                </a:solidFill>
                <a:effectLst/>
                <a:latin typeface="Roboto"/>
              </a:rPr>
              <a:t>7a. Explain the importance of effectively anchoring a pioneering project. </a:t>
            </a: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smtClean="0">
              <a:solidFill>
                <a:srgbClr val="515354"/>
              </a:solidFill>
              <a:latin typeface="Roboto"/>
            </a:endParaRPr>
          </a:p>
          <a:p>
            <a:endParaRPr lang="en-US" sz="1600" b="1" dirty="0">
              <a:solidFill>
                <a:srgbClr val="515354"/>
              </a:solidFill>
              <a:latin typeface="Roboto"/>
            </a:endParaRPr>
          </a:p>
          <a:p>
            <a:endParaRPr lang="en-US" sz="1600" b="1" dirty="0" smtClean="0">
              <a:solidFill>
                <a:srgbClr val="515354"/>
              </a:solidFill>
              <a:latin typeface="Roboto"/>
            </a:endParaRPr>
          </a:p>
          <a:p>
            <a:endParaRPr lang="en-US" sz="1600" b="1" dirty="0">
              <a:solidFill>
                <a:srgbClr val="515354"/>
              </a:solidFill>
              <a:latin typeface="Roboto"/>
            </a:endParaRPr>
          </a:p>
          <a:p>
            <a:endParaRPr lang="en-US" sz="1600" b="1" dirty="0" smtClean="0">
              <a:solidFill>
                <a:srgbClr val="515354"/>
              </a:solidFill>
              <a:latin typeface="Roboto"/>
            </a:endParaRPr>
          </a:p>
          <a:p>
            <a:endParaRPr lang="en-US" sz="1600" b="1" dirty="0">
              <a:solidFill>
                <a:srgbClr val="515354"/>
              </a:solidFill>
              <a:latin typeface="Roboto"/>
            </a:endParaRPr>
          </a:p>
          <a:p>
            <a:endParaRPr lang="en-US" sz="1600" b="1" dirty="0" smtClean="0">
              <a:solidFill>
                <a:srgbClr val="515354"/>
              </a:solidFill>
              <a:latin typeface="Roboto"/>
            </a:endParaRPr>
          </a:p>
          <a:p>
            <a:endParaRPr lang="en-US" sz="1600" b="1" dirty="0">
              <a:solidFill>
                <a:srgbClr val="515354"/>
              </a:solidFill>
              <a:latin typeface="Roboto"/>
            </a:endParaRPr>
          </a:p>
          <a:p>
            <a:endParaRPr lang="en-US" sz="1600" b="1" dirty="0" smtClean="0">
              <a:solidFill>
                <a:srgbClr val="515354"/>
              </a:solidFill>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r>
              <a:rPr lang="en-US" sz="1600" b="1" i="0" dirty="0" smtClean="0">
                <a:solidFill>
                  <a:srgbClr val="FF0000"/>
                </a:solidFill>
                <a:effectLst/>
                <a:latin typeface="Roboto"/>
              </a:rPr>
              <a:t>7b.  Describe to your counselor the 3-2-1 anchoring system.</a:t>
            </a: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r>
              <a:rPr lang="en-US" sz="1600" b="1" dirty="0" smtClean="0"/>
              <a:t>.</a:t>
            </a:r>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8295" y="5180461"/>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4347" y="1326108"/>
            <a:ext cx="11406646" cy="1015663"/>
          </a:xfrm>
          <a:prstGeom prst="rect">
            <a:avLst/>
          </a:prstGeom>
        </p:spPr>
        <p:txBody>
          <a:bodyPr wrap="square">
            <a:spAutoFit/>
          </a:bodyPr>
          <a:lstStyle/>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endParaRPr lang="en-US" sz="1200" dirty="0" smtClean="0">
              <a:solidFill>
                <a:srgbClr val="0A0A0A"/>
              </a:solidFill>
              <a:latin typeface="Times New Roman" panose="02020603050405020304" pitchFamily="18" charset="0"/>
              <a:cs typeface="Times New Roman" panose="02020603050405020304" pitchFamily="18" charset="0"/>
            </a:endParaRPr>
          </a:p>
          <a:p>
            <a:endParaRPr lang="en-US" sz="1200" dirty="0">
              <a:solidFill>
                <a:srgbClr val="0A0A0A"/>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48126" y="-322037"/>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p:nvPr/>
        </p:nvSpPr>
        <p:spPr>
          <a:xfrm>
            <a:off x="640311" y="1484136"/>
            <a:ext cx="10865224" cy="2585323"/>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r>
              <a:rPr lang="en-US" dirty="0">
                <a:latin typeface="Times New Roman" panose="02020603050405020304" pitchFamily="18" charset="0"/>
                <a:cs typeface="Times New Roman" panose="02020603050405020304" pitchFamily="18" charset="0"/>
              </a:rPr>
              <a:t>Effective anchoring is crucial for pioneering projects because it ensures the </a:t>
            </a:r>
            <a:r>
              <a:rPr lang="en-US" b="1" dirty="0">
                <a:solidFill>
                  <a:srgbClr val="FF0000"/>
                </a:solidFill>
                <a:latin typeface="Times New Roman" panose="02020603050405020304" pitchFamily="18" charset="0"/>
                <a:cs typeface="Times New Roman" panose="02020603050405020304" pitchFamily="18" charset="0"/>
              </a:rPr>
              <a:t>safety, stability, and integrity</a:t>
            </a:r>
            <a:r>
              <a:rPr lang="en-US" dirty="0">
                <a:latin typeface="Times New Roman" panose="02020603050405020304" pitchFamily="18" charset="0"/>
                <a:cs typeface="Times New Roman" panose="02020603050405020304" pitchFamily="18" charset="0"/>
              </a:rPr>
              <a:t> of the structure</a:t>
            </a:r>
            <a:r>
              <a:rPr lang="en-US" dirty="0">
                <a:solidFill>
                  <a:srgbClr val="0A0A0A"/>
                </a:solidFill>
                <a:latin typeface="Times New Roman" panose="02020603050405020304" pitchFamily="18" charset="0"/>
                <a:cs typeface="Times New Roman" panose="02020603050405020304" pitchFamily="18" charset="0"/>
              </a:rPr>
              <a:t>. </a:t>
            </a:r>
            <a:endParaRPr lang="en-US" dirty="0" smtClean="0">
              <a:solidFill>
                <a:srgbClr val="0A0A0A"/>
              </a:solidFill>
              <a:latin typeface="Times New Roman" panose="02020603050405020304" pitchFamily="18" charset="0"/>
              <a:cs typeface="Times New Roman" panose="02020603050405020304" pitchFamily="18" charset="0"/>
            </a:endParaRPr>
          </a:p>
          <a:p>
            <a:endParaRPr lang="en-US" dirty="0">
              <a:solidFill>
                <a:srgbClr val="0A0A0A"/>
              </a:solidFill>
              <a:latin typeface="Times New Roman" panose="02020603050405020304" pitchFamily="18" charset="0"/>
              <a:cs typeface="Times New Roman" panose="02020603050405020304" pitchFamily="18" charset="0"/>
            </a:endParaRPr>
          </a:p>
          <a:p>
            <a:r>
              <a:rPr lang="en-US" dirty="0" smtClean="0">
                <a:solidFill>
                  <a:srgbClr val="0A0A0A"/>
                </a:solidFill>
                <a:latin typeface="Times New Roman" panose="02020603050405020304" pitchFamily="18" charset="0"/>
                <a:cs typeface="Times New Roman" panose="02020603050405020304" pitchFamily="18" charset="0"/>
              </a:rPr>
              <a:t>Without </a:t>
            </a:r>
            <a:r>
              <a:rPr lang="en-US" dirty="0">
                <a:solidFill>
                  <a:srgbClr val="0A0A0A"/>
                </a:solidFill>
                <a:latin typeface="Times New Roman" panose="02020603050405020304" pitchFamily="18" charset="0"/>
                <a:cs typeface="Times New Roman" panose="02020603050405020304" pitchFamily="18" charset="0"/>
              </a:rPr>
              <a:t>secure anchoring, external forces like wind, the weight of the structure itself (dead load), or people using the project could cause it to shift, collapse, or become unsafe, </a:t>
            </a:r>
            <a:r>
              <a:rPr lang="en-US" dirty="0">
                <a:solidFill>
                  <a:srgbClr val="FF0000"/>
                </a:solidFill>
                <a:latin typeface="Times New Roman" panose="02020603050405020304" pitchFamily="18" charset="0"/>
                <a:cs typeface="Times New Roman" panose="02020603050405020304" pitchFamily="18" charset="0"/>
              </a:rPr>
              <a:t>leading to accidents </a:t>
            </a:r>
            <a:r>
              <a:rPr lang="en-US" dirty="0">
                <a:solidFill>
                  <a:srgbClr val="0A0A0A"/>
                </a:solidFill>
                <a:latin typeface="Times New Roman" panose="02020603050405020304" pitchFamily="18" charset="0"/>
                <a:cs typeface="Times New Roman" panose="02020603050405020304" pitchFamily="18" charset="0"/>
              </a:rPr>
              <a:t>or property damage. </a:t>
            </a:r>
            <a:endParaRPr lang="en-US" dirty="0" smtClean="0">
              <a:solidFill>
                <a:srgbClr val="0A0A0A"/>
              </a:solidFill>
              <a:latin typeface="Times New Roman" panose="02020603050405020304" pitchFamily="18" charset="0"/>
              <a:cs typeface="Times New Roman" panose="02020603050405020304" pitchFamily="18" charset="0"/>
            </a:endParaRPr>
          </a:p>
          <a:p>
            <a:endParaRPr lang="en-US" dirty="0">
              <a:solidFill>
                <a:srgbClr val="0A0A0A"/>
              </a:solidFill>
              <a:latin typeface="Times New Roman" panose="02020603050405020304" pitchFamily="18" charset="0"/>
              <a:cs typeface="Times New Roman" panose="02020603050405020304" pitchFamily="18" charset="0"/>
            </a:endParaRPr>
          </a:p>
          <a:p>
            <a:endParaRPr lang="en-US" dirty="0" smtClean="0">
              <a:solidFill>
                <a:srgbClr val="0A0A0A"/>
              </a:solidFill>
              <a:latin typeface="Times New Roman" panose="02020603050405020304" pitchFamily="18" charset="0"/>
              <a:cs typeface="Times New Roman" panose="02020603050405020304" pitchFamily="18" charset="0"/>
            </a:endParaRPr>
          </a:p>
          <a:p>
            <a:r>
              <a:rPr lang="en-US" dirty="0" smtClean="0">
                <a:solidFill>
                  <a:srgbClr val="0A0A0A"/>
                </a:solidFill>
                <a:latin typeface="Times New Roman" panose="02020603050405020304" pitchFamily="18" charset="0"/>
                <a:cs typeface="Times New Roman" panose="02020603050405020304" pitchFamily="18" charset="0"/>
              </a:rPr>
              <a:t>Anchors </a:t>
            </a:r>
            <a:r>
              <a:rPr lang="en-US" dirty="0">
                <a:solidFill>
                  <a:srgbClr val="FF0000"/>
                </a:solidFill>
                <a:latin typeface="Times New Roman" panose="02020603050405020304" pitchFamily="18" charset="0"/>
                <a:cs typeface="Times New Roman" panose="02020603050405020304" pitchFamily="18" charset="0"/>
              </a:rPr>
              <a:t>transfer the load from the structure safely into the ground</a:t>
            </a:r>
            <a:r>
              <a:rPr lang="en-US" dirty="0">
                <a:solidFill>
                  <a:srgbClr val="0A0A0A"/>
                </a:solidFill>
                <a:latin typeface="Times New Roman" panose="02020603050405020304" pitchFamily="18" charset="0"/>
                <a:cs typeface="Times New Roman" panose="02020603050405020304" pitchFamily="18" charset="0"/>
              </a:rPr>
              <a:t>, providing a stable base when natural anchors (like trees or large rocks) are not available in the right location</a:t>
            </a:r>
            <a:endParaRPr lang="en-US" dirty="0"/>
          </a:p>
        </p:txBody>
      </p:sp>
    </p:spTree>
    <p:extLst>
      <p:ext uri="{BB962C8B-B14F-4D97-AF65-F5344CB8AC3E}">
        <p14:creationId xmlns:p14="http://schemas.microsoft.com/office/powerpoint/2010/main" val="2394213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47" y="186194"/>
            <a:ext cx="11317152" cy="6494085"/>
          </a:xfrm>
          <a:prstGeom prst="rect">
            <a:avLst/>
          </a:prstGeom>
        </p:spPr>
        <p:txBody>
          <a:bodyPr wrap="square">
            <a:spAutoFit/>
          </a:bodyPr>
          <a:lstStyle/>
          <a:p>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a:p>
            <a:r>
              <a:rPr lang="en-US" sz="1600" b="1" i="0" dirty="0" smtClean="0">
                <a:solidFill>
                  <a:srgbClr val="515354"/>
                </a:solidFill>
                <a:effectLst/>
                <a:latin typeface="Roboto"/>
              </a:rPr>
              <a:t>7b. Describe to your counselor the 3-2-1 anchoring system.</a:t>
            </a: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r>
              <a:rPr lang="en-US" sz="1600" b="1" dirty="0" smtClean="0"/>
              <a:t>.</a:t>
            </a:r>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8295" y="5180461"/>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4347" y="806744"/>
            <a:ext cx="11406646" cy="5755422"/>
          </a:xfrm>
          <a:prstGeom prst="rect">
            <a:avLst/>
          </a:prstGeom>
        </p:spPr>
        <p:txBody>
          <a:bodyPr wrap="square">
            <a:spAutoFit/>
          </a:bodyPr>
          <a:lstStyle/>
          <a:p>
            <a:pPr lvl="0" eaLnBrk="0" fontAlgn="base" hangingPunct="0">
              <a:spcBef>
                <a:spcPct val="0"/>
              </a:spcBef>
              <a:spcAft>
                <a:spcPct val="0"/>
              </a:spcAft>
            </a:pPr>
            <a:endParaRPr lang="en-US" altLang="en-US" sz="16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600" b="1" dirty="0">
                <a:solidFill>
                  <a:srgbClr val="0A0A0A"/>
                </a:solidFill>
                <a:latin typeface="Times New Roman" panose="02020603050405020304" pitchFamily="18" charset="0"/>
                <a:cs typeface="Times New Roman" panose="02020603050405020304" pitchFamily="18" charset="0"/>
              </a:rPr>
              <a:t>The 3-2-1 Anchoring System</a:t>
            </a:r>
            <a:endParaRPr lang="en-US" altLang="en-US" sz="16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600" dirty="0">
                <a:solidFill>
                  <a:srgbClr val="0A0A0A"/>
                </a:solidFill>
                <a:latin typeface="Times New Roman" panose="02020603050405020304" pitchFamily="18" charset="0"/>
                <a:cs typeface="Times New Roman" panose="02020603050405020304" pitchFamily="18" charset="0"/>
              </a:rPr>
              <a:t>The 3-2-1 anchor is a strong and relatively simple system made of a series of pioneering stakes driven into the ground. This system is used when a strong holding point is needed for </a:t>
            </a:r>
            <a:r>
              <a:rPr lang="en-US" altLang="en-US" sz="1600" dirty="0" smtClean="0">
                <a:solidFill>
                  <a:srgbClr val="0A0A0A"/>
                </a:solidFill>
                <a:latin typeface="Times New Roman" panose="02020603050405020304" pitchFamily="18" charset="0"/>
                <a:cs typeface="Times New Roman" panose="02020603050405020304" pitchFamily="18" charset="0"/>
              </a:rPr>
              <a:t>guy lines </a:t>
            </a:r>
            <a:r>
              <a:rPr lang="en-US" altLang="en-US" sz="1600" dirty="0">
                <a:solidFill>
                  <a:srgbClr val="0A0A0A"/>
                </a:solidFill>
                <a:latin typeface="Times New Roman" panose="02020603050405020304" pitchFamily="18" charset="0"/>
                <a:cs typeface="Times New Roman" panose="02020603050405020304" pitchFamily="18" charset="0"/>
              </a:rPr>
              <a:t>or other support ropes. </a:t>
            </a:r>
            <a:endParaRPr lang="en-US" altLang="en-US" sz="16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sz="1600" b="1" dirty="0" smtClean="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600" b="1" dirty="0" smtClean="0">
                <a:solidFill>
                  <a:srgbClr val="0A0A0A"/>
                </a:solidFill>
                <a:latin typeface="Times New Roman" panose="02020603050405020304" pitchFamily="18" charset="0"/>
                <a:cs typeface="Times New Roman" panose="02020603050405020304" pitchFamily="18" charset="0"/>
              </a:rPr>
              <a:t>Construction </a:t>
            </a:r>
            <a:r>
              <a:rPr lang="en-US" altLang="en-US" sz="1600" b="1" dirty="0">
                <a:solidFill>
                  <a:srgbClr val="0A0A0A"/>
                </a:solidFill>
                <a:latin typeface="Times New Roman" panose="02020603050405020304" pitchFamily="18" charset="0"/>
                <a:cs typeface="Times New Roman" panose="02020603050405020304" pitchFamily="18" charset="0"/>
              </a:rPr>
              <a:t>steps</a:t>
            </a:r>
            <a:r>
              <a:rPr lang="en-US" altLang="en-US" sz="1600" b="1"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endParaRPr lang="en-US" altLang="en-US" sz="16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a:pPr>
            <a:r>
              <a:rPr lang="en-US" altLang="en-US" sz="1600" b="1" dirty="0">
                <a:solidFill>
                  <a:srgbClr val="0A0A0A"/>
                </a:solidFill>
                <a:latin typeface="Times New Roman" panose="02020603050405020304" pitchFamily="18" charset="0"/>
                <a:cs typeface="Times New Roman" panose="02020603050405020304" pitchFamily="18" charset="0"/>
              </a:rPr>
              <a:t>Three stakes:</a:t>
            </a:r>
            <a:r>
              <a:rPr lang="en-US" altLang="en-US" sz="1600" dirty="0">
                <a:solidFill>
                  <a:srgbClr val="0A0A0A"/>
                </a:solidFill>
                <a:latin typeface="Times New Roman" panose="02020603050405020304" pitchFamily="18" charset="0"/>
                <a:cs typeface="Times New Roman" panose="02020603050405020304" pitchFamily="18" charset="0"/>
              </a:rPr>
              <a:t> Drive three pioneering stakes (typically 2.5 inches in diameter and 24 to 30 inches long) into the ground at a 20° angle, leaning away from the direction of the strain</a:t>
            </a:r>
            <a:r>
              <a:rPr lang="en-US" altLang="en-US" sz="1600"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a:pPr>
            <a:endParaRPr lang="en-US" altLang="en-US" sz="16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2"/>
            </a:pPr>
            <a:r>
              <a:rPr lang="en-US" altLang="en-US" sz="1600" b="1" dirty="0">
                <a:solidFill>
                  <a:srgbClr val="0A0A0A"/>
                </a:solidFill>
                <a:latin typeface="Times New Roman" panose="02020603050405020304" pitchFamily="18" charset="0"/>
                <a:cs typeface="Times New Roman" panose="02020603050405020304" pitchFamily="18" charset="0"/>
              </a:rPr>
              <a:t>Two stakes:</a:t>
            </a:r>
            <a:r>
              <a:rPr lang="en-US" altLang="en-US" sz="1600" dirty="0">
                <a:solidFill>
                  <a:srgbClr val="0A0A0A"/>
                </a:solidFill>
                <a:latin typeface="Times New Roman" panose="02020603050405020304" pitchFamily="18" charset="0"/>
                <a:cs typeface="Times New Roman" panose="02020603050405020304" pitchFamily="18" charset="0"/>
              </a:rPr>
              <a:t> Drive two more stakes into the ground about 24 inches (2 feet) behind the first set, also at a 20° angle</a:t>
            </a:r>
            <a:r>
              <a:rPr lang="en-US" altLang="en-US" sz="1600"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2"/>
            </a:pPr>
            <a:endParaRPr lang="en-US" altLang="en-US" sz="16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3"/>
            </a:pPr>
            <a:r>
              <a:rPr lang="en-US" altLang="en-US" sz="1600" b="1" dirty="0">
                <a:solidFill>
                  <a:srgbClr val="0A0A0A"/>
                </a:solidFill>
                <a:latin typeface="Times New Roman" panose="02020603050405020304" pitchFamily="18" charset="0"/>
                <a:cs typeface="Times New Roman" panose="02020603050405020304" pitchFamily="18" charset="0"/>
              </a:rPr>
              <a:t>One stake:</a:t>
            </a:r>
            <a:r>
              <a:rPr lang="en-US" altLang="en-US" sz="1600" dirty="0">
                <a:solidFill>
                  <a:srgbClr val="0A0A0A"/>
                </a:solidFill>
                <a:latin typeface="Times New Roman" panose="02020603050405020304" pitchFamily="18" charset="0"/>
                <a:cs typeface="Times New Roman" panose="02020603050405020304" pitchFamily="18" charset="0"/>
              </a:rPr>
              <a:t> Drive a single stake into the ground about 12 inches (1 foot) behind the two-stake set, maintaining the same angle</a:t>
            </a:r>
            <a:r>
              <a:rPr lang="en-US" altLang="en-US" sz="1600"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3"/>
            </a:pPr>
            <a:endParaRPr lang="en-US" altLang="en-US" sz="16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4"/>
            </a:pPr>
            <a:r>
              <a:rPr lang="en-US" altLang="en-US" sz="1600" b="1" dirty="0">
                <a:solidFill>
                  <a:srgbClr val="0A0A0A"/>
                </a:solidFill>
                <a:latin typeface="Times New Roman" panose="02020603050405020304" pitchFamily="18" charset="0"/>
                <a:cs typeface="Times New Roman" panose="02020603050405020304" pitchFamily="18" charset="0"/>
              </a:rPr>
              <a:t>Connect and tighten:</a:t>
            </a:r>
            <a:r>
              <a:rPr lang="en-US" altLang="en-US" sz="1600" dirty="0">
                <a:solidFill>
                  <a:srgbClr val="0A0A0A"/>
                </a:solidFill>
                <a:latin typeface="Times New Roman" panose="02020603050405020304" pitchFamily="18" charset="0"/>
                <a:cs typeface="Times New Roman" panose="02020603050405020304" pitchFamily="18" charset="0"/>
              </a:rPr>
              <a:t> Use rope or binder twine to connect the top of the three-stake set to the bottom of the two-stake set. A small stick is then used as a tourniquet to twist the rope tightly, and the stick is secured against the ground to prevent unwinding</a:t>
            </a:r>
            <a:r>
              <a:rPr lang="en-US" altLang="en-US" sz="1600"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4"/>
            </a:pPr>
            <a:endParaRPr lang="en-US" altLang="en-US" sz="16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5"/>
            </a:pPr>
            <a:r>
              <a:rPr lang="en-US" altLang="en-US" sz="1600" b="1" dirty="0">
                <a:solidFill>
                  <a:srgbClr val="0A0A0A"/>
                </a:solidFill>
                <a:latin typeface="Times New Roman" panose="02020603050405020304" pitchFamily="18" charset="0"/>
                <a:cs typeface="Times New Roman" panose="02020603050405020304" pitchFamily="18" charset="0"/>
              </a:rPr>
              <a:t>Final connection:</a:t>
            </a:r>
            <a:r>
              <a:rPr lang="en-US" altLang="en-US" sz="1600" dirty="0">
                <a:solidFill>
                  <a:srgbClr val="0A0A0A"/>
                </a:solidFill>
                <a:latin typeface="Times New Roman" panose="02020603050405020304" pitchFamily="18" charset="0"/>
                <a:cs typeface="Times New Roman" panose="02020603050405020304" pitchFamily="18" charset="0"/>
              </a:rPr>
              <a:t> Repeat the process between the two-stake set and the single stake to hold the entire configuration tightly in place.</a:t>
            </a:r>
            <a:br>
              <a:rPr lang="en-US" altLang="en-US" sz="1600" dirty="0">
                <a:solidFill>
                  <a:srgbClr val="0A0A0A"/>
                </a:solidFill>
                <a:latin typeface="Times New Roman" panose="02020603050405020304" pitchFamily="18" charset="0"/>
                <a:cs typeface="Times New Roman" panose="02020603050405020304" pitchFamily="18" charset="0"/>
              </a:rPr>
            </a:br>
            <a:r>
              <a:rPr lang="en-US" altLang="en-US" sz="1600" dirty="0">
                <a:solidFill>
                  <a:srgbClr val="0A0A0A"/>
                </a:solidFill>
                <a:latin typeface="Times New Roman" panose="02020603050405020304" pitchFamily="18" charset="0"/>
                <a:cs typeface="Times New Roman" panose="02020603050405020304" pitchFamily="18" charset="0"/>
              </a:rPr>
              <a:t>The main </a:t>
            </a:r>
            <a:r>
              <a:rPr lang="en-US" altLang="en-US" sz="1600" dirty="0" smtClean="0">
                <a:solidFill>
                  <a:srgbClr val="0A0A0A"/>
                </a:solidFill>
                <a:latin typeface="Times New Roman" panose="02020603050405020304" pitchFamily="18" charset="0"/>
                <a:cs typeface="Times New Roman" panose="02020603050405020304" pitchFamily="18" charset="0"/>
              </a:rPr>
              <a:t>guy line </a:t>
            </a:r>
            <a:r>
              <a:rPr lang="en-US" altLang="en-US" sz="1600" dirty="0">
                <a:solidFill>
                  <a:srgbClr val="0A0A0A"/>
                </a:solidFill>
                <a:latin typeface="Times New Roman" panose="02020603050405020304" pitchFamily="18" charset="0"/>
                <a:cs typeface="Times New Roman" panose="02020603050405020304" pitchFamily="18" charset="0"/>
              </a:rPr>
              <a:t>from the pioneering project is attached as low to the ground as possible on the single, rearmost stake. </a:t>
            </a:r>
          </a:p>
          <a:p>
            <a:pPr lvl="0" eaLnBrk="0" fontAlgn="base" hangingPunct="0">
              <a:spcBef>
                <a:spcPct val="0"/>
              </a:spcBef>
              <a:spcAft>
                <a:spcPct val="0"/>
              </a:spcAft>
            </a:pPr>
            <a:endParaRPr lang="en-US" altLang="en-US" sz="1600" dirty="0">
              <a:latin typeface="Times New Roman" panose="02020603050405020304" pitchFamily="18" charset="0"/>
              <a:cs typeface="Times New Roman" panose="02020603050405020304" pitchFamily="18" charset="0"/>
            </a:endParaRPr>
          </a:p>
          <a:p>
            <a:endParaRPr lang="en-US" sz="1600" dirty="0" smtClean="0">
              <a:solidFill>
                <a:srgbClr val="0A0A0A"/>
              </a:solidFill>
              <a:latin typeface="Times New Roman" panose="02020603050405020304" pitchFamily="18" charset="0"/>
              <a:cs typeface="Times New Roman" panose="02020603050405020304" pitchFamily="18" charset="0"/>
            </a:endParaRPr>
          </a:p>
          <a:p>
            <a:endParaRPr lang="en-US" sz="1600" dirty="0">
              <a:solidFill>
                <a:srgbClr val="0A0A0A"/>
              </a:solidFill>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48126" y="-322037"/>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p:nvPr/>
        </p:nvSpPr>
        <p:spPr>
          <a:xfrm>
            <a:off x="2833420" y="5748993"/>
            <a:ext cx="5275803" cy="369332"/>
          </a:xfrm>
          <a:prstGeom prst="rect">
            <a:avLst/>
          </a:prstGeom>
        </p:spPr>
        <p:txBody>
          <a:bodyPr wrap="none">
            <a:spAutoFit/>
          </a:bodyPr>
          <a:lstStyle/>
          <a:p>
            <a:r>
              <a:rPr lang="en-US" b="1" dirty="0">
                <a:solidFill>
                  <a:srgbClr val="FF0000"/>
                </a:solidFill>
                <a:latin typeface="Roboto"/>
              </a:rPr>
              <a:t>7c.  Describe log-and-stake anchoring system.</a:t>
            </a:r>
          </a:p>
        </p:txBody>
      </p:sp>
    </p:spTree>
    <p:extLst>
      <p:ext uri="{BB962C8B-B14F-4D97-AF65-F5344CB8AC3E}">
        <p14:creationId xmlns:p14="http://schemas.microsoft.com/office/powerpoint/2010/main" val="369971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027" y="368791"/>
            <a:ext cx="10644798" cy="6232475"/>
          </a:xfrm>
          <a:prstGeom prst="rect">
            <a:avLst/>
          </a:prstGeom>
          <a:solidFill>
            <a:schemeClr val="accent4">
              <a:lumMod val="20000"/>
              <a:lumOff val="80000"/>
            </a:schemeClr>
          </a:solidFill>
        </p:spPr>
        <p:txBody>
          <a:bodyPr wrap="square">
            <a:spAutoFit/>
          </a:bodyPr>
          <a:lstStyle/>
          <a:p>
            <a:r>
              <a:rPr lang="en-US" sz="1050" b="1" i="0" dirty="0" smtClean="0">
                <a:solidFill>
                  <a:srgbClr val="515354"/>
                </a:solidFill>
                <a:effectLst/>
                <a:latin typeface="Roboto"/>
              </a:rPr>
              <a:t>1. Do the following:</a:t>
            </a:r>
          </a:p>
          <a:p>
            <a:pPr>
              <a:buFont typeface="Arial" panose="020B0604020202020204" pitchFamily="34" charset="0"/>
              <a:buChar char="•"/>
            </a:pPr>
            <a:r>
              <a:rPr lang="en-US" sz="1050" b="0" i="0" dirty="0" smtClean="0">
                <a:solidFill>
                  <a:srgbClr val="515354"/>
                </a:solidFill>
                <a:effectLst/>
                <a:latin typeface="Roboto"/>
              </a:rPr>
              <a:t>(a) Explain to your counselor the most likely hazards you might encounter while participating in pioneering activities and what you should do to anticipate, help prevent, mitigate, and respond to these hazards.</a:t>
            </a:r>
            <a:br>
              <a:rPr lang="en-US" sz="1050" b="0" i="0" dirty="0" smtClean="0">
                <a:solidFill>
                  <a:srgbClr val="515354"/>
                </a:solidFill>
                <a:effectLst/>
                <a:latin typeface="Roboto"/>
              </a:rPr>
            </a:br>
            <a:r>
              <a:rPr lang="en-US" sz="1050" b="0" i="0" dirty="0" smtClean="0">
                <a:solidFill>
                  <a:srgbClr val="515354"/>
                </a:solidFill>
                <a:effectLst/>
                <a:latin typeface="Roboto"/>
              </a:rPr>
              <a:t>(b) Discuss the prevention of, and first-aid treatment for, injuries and conditions that could occur while working on pioneering projects, including rope splinters, rope burns, cuts, scratches, insect bites and stings, hypothermia, dehydration, heat exhaustion, heatstroke, sunburn, and falls.</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2. Do the following:</a:t>
            </a:r>
          </a:p>
          <a:p>
            <a:pPr>
              <a:buFont typeface="Arial" panose="020B0604020202020204" pitchFamily="34" charset="0"/>
              <a:buChar char="•"/>
            </a:pPr>
            <a:r>
              <a:rPr lang="en-US" sz="1050" b="0" i="0" dirty="0" smtClean="0">
                <a:solidFill>
                  <a:srgbClr val="515354"/>
                </a:solidFill>
                <a:effectLst/>
                <a:latin typeface="Roboto"/>
              </a:rPr>
              <a:t>(a) Demonstrate the West Country method of whipping a rope.</a:t>
            </a:r>
            <a:br>
              <a:rPr lang="en-US" sz="1050" b="0" i="0" dirty="0" smtClean="0">
                <a:solidFill>
                  <a:srgbClr val="515354"/>
                </a:solidFill>
                <a:effectLst/>
                <a:latin typeface="Roboto"/>
              </a:rPr>
            </a:br>
            <a:r>
              <a:rPr lang="en-US" sz="1050" b="0" i="0" dirty="0" smtClean="0">
                <a:solidFill>
                  <a:srgbClr val="515354"/>
                </a:solidFill>
                <a:effectLst/>
                <a:latin typeface="Roboto"/>
              </a:rPr>
              <a:t>(b) Demonstrate how to tie a rope tackle and the following knots: clove hitch formed as two half hitches, clove hitch on a bight, butterfly knot, round turn with two half hitches, and rolling hitch.</a:t>
            </a:r>
            <a:br>
              <a:rPr lang="en-US" sz="1050" b="0" i="0" dirty="0" smtClean="0">
                <a:solidFill>
                  <a:srgbClr val="515354"/>
                </a:solidFill>
                <a:effectLst/>
                <a:latin typeface="Roboto"/>
              </a:rPr>
            </a:br>
            <a:r>
              <a:rPr lang="en-US" sz="1050" b="0" i="0" dirty="0" smtClean="0">
                <a:solidFill>
                  <a:srgbClr val="515354"/>
                </a:solidFill>
                <a:effectLst/>
                <a:latin typeface="Roboto"/>
              </a:rPr>
              <a:t>(c) Demonstrate and explain when to use the following lashings: square, diagonal, round, shear, tripod, and floor lashing.</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3. Do the following:</a:t>
            </a:r>
          </a:p>
          <a:p>
            <a:pPr>
              <a:buFont typeface="Arial" panose="020B0604020202020204" pitchFamily="34" charset="0"/>
              <a:buChar char="•"/>
            </a:pPr>
            <a:r>
              <a:rPr lang="en-US" sz="1050" b="0" i="0" dirty="0" smtClean="0">
                <a:solidFill>
                  <a:srgbClr val="515354"/>
                </a:solidFill>
                <a:effectLst/>
                <a:latin typeface="Roboto"/>
              </a:rPr>
              <a:t>(a) Using square and tripod lashings from requirement 2(c), build a Tripod Wash Station (or with your counselor's permission, another camp gadget of your own design).</a:t>
            </a:r>
            <a:br>
              <a:rPr lang="en-US" sz="1050" b="0" i="0" dirty="0" smtClean="0">
                <a:solidFill>
                  <a:srgbClr val="515354"/>
                </a:solidFill>
                <a:effectLst/>
                <a:latin typeface="Roboto"/>
              </a:rPr>
            </a:br>
            <a:r>
              <a:rPr lang="en-US" sz="1050" b="0" i="0" dirty="0" smtClean="0">
                <a:solidFill>
                  <a:srgbClr val="515354"/>
                </a:solidFill>
                <a:effectLst/>
                <a:latin typeface="Roboto"/>
              </a:rPr>
              <a:t>(b) Using rolling hitches or round turns with two half hitches, and round lashings from requirements 2(b) and 2(c), build a 15-foot Scout Stave Flagpole (or with your counselor's permission, another camp gadget of your own design)</a:t>
            </a:r>
          </a:p>
          <a:p>
            <a:pPr>
              <a:buFont typeface="Arial" panose="020B0604020202020204" pitchFamily="34" charset="0"/>
              <a:buChar char="•"/>
            </a:pPr>
            <a:r>
              <a:rPr lang="en-US" sz="1050" b="0" i="0" dirty="0" smtClean="0">
                <a:solidFill>
                  <a:srgbClr val="515354"/>
                </a:solidFill>
                <a:effectLst/>
                <a:latin typeface="Roboto"/>
              </a:rPr>
              <a:t>(c) Using shear, square, and floor lashings, clove hitches on a bight, and rope tackles from requirements 2(b) and 2(c), build a Simple Camp Table (or with your counselor's permission, another camp gadget of your own design).</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4. Explain the differences between synthetic ropes and natural-fiber ropes. Discuss which types of rope are suitable for pioneering work and why. Include the following in your discussion: breaking strength, safe working loads, and the care and storage of rope.</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5. Explain the uses for the back splice, eye splice, and short splice. View a demonstration on forming each splice.</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6. Using a rope-making device or machine, make a rope at least 6 feet long consisting of three strands, each having three yarns. Whip the ends.</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7. Explain the importance of effectively anchoring a pioneering project. Describe to your counselor the 3-2-1 anchoring system and the log-and-stake anchoring system.</a:t>
            </a:r>
            <a:br>
              <a:rPr lang="en-US" sz="1050" b="1" i="0" dirty="0" smtClean="0">
                <a:solidFill>
                  <a:srgbClr val="515354"/>
                </a:solidFill>
                <a:effectLst/>
                <a:latin typeface="Roboto"/>
              </a:rPr>
            </a:br>
            <a:r>
              <a:rPr lang="en-US" sz="1050" b="1" i="0" dirty="0" smtClean="0">
                <a:solidFill>
                  <a:srgbClr val="515354"/>
                </a:solidFill>
                <a:effectLst/>
                <a:latin typeface="Roboto"/>
              </a:rPr>
              <a:t>8. </a:t>
            </a:r>
            <a:r>
              <a:rPr lang="en-US" sz="1050" b="1" dirty="0"/>
              <a:t>Describe the lashings that are used when building a trestle, how the poles are positioned, and how X braces contribute to the overall structural integrity of a pioneering project.</a:t>
            </a:r>
            <a:r>
              <a:rPr lang="en-US" sz="1050" b="1" i="0" dirty="0" smtClean="0">
                <a:solidFill>
                  <a:srgbClr val="515354"/>
                </a:solidFill>
                <a:effectLst/>
                <a:latin typeface="Roboto"/>
              </a:rPr>
              <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9. Working in a group, (or individually with the help of your counselor) build a full size pioneering structure, using one of the following designs in the </a:t>
            </a:r>
            <a:r>
              <a:rPr lang="en-US" sz="1050" b="1" i="1" dirty="0" smtClean="0">
                <a:solidFill>
                  <a:srgbClr val="515354"/>
                </a:solidFill>
                <a:effectLst/>
                <a:latin typeface="Roboto"/>
              </a:rPr>
              <a:t>Pioneering</a:t>
            </a:r>
            <a:r>
              <a:rPr lang="en-US" sz="1050" b="1" i="0" dirty="0" smtClean="0">
                <a:solidFill>
                  <a:srgbClr val="515354"/>
                </a:solidFill>
                <a:effectLst/>
                <a:latin typeface="Roboto"/>
              </a:rPr>
              <a:t> merit badge pamphlet:  </a:t>
            </a:r>
            <a:r>
              <a:rPr lang="en-US" sz="1050" b="0" i="0" dirty="0" smtClean="0">
                <a:solidFill>
                  <a:srgbClr val="515354"/>
                </a:solidFill>
                <a:effectLst/>
                <a:latin typeface="Roboto"/>
              </a:rPr>
              <a:t>Double A-Frame Monkey Bridge</a:t>
            </a:r>
          </a:p>
          <a:p>
            <a:pPr>
              <a:buFont typeface="Arial" panose="020B0604020202020204" pitchFamily="34" charset="0"/>
              <a:buChar char="•"/>
            </a:pPr>
            <a:r>
              <a:rPr lang="en-US" sz="1050" b="0" i="0" dirty="0" smtClean="0">
                <a:solidFill>
                  <a:srgbClr val="515354"/>
                </a:solidFill>
                <a:effectLst/>
                <a:latin typeface="Roboto"/>
              </a:rPr>
              <a:t>Single A-Frame Bridge</a:t>
            </a:r>
          </a:p>
          <a:p>
            <a:pPr>
              <a:buFont typeface="Arial" panose="020B0604020202020204" pitchFamily="34" charset="0"/>
              <a:buChar char="•"/>
            </a:pPr>
            <a:r>
              <a:rPr lang="en-US" sz="1050" b="0" i="0" dirty="0" smtClean="0">
                <a:solidFill>
                  <a:srgbClr val="515354"/>
                </a:solidFill>
                <a:effectLst/>
                <a:latin typeface="Roboto"/>
              </a:rPr>
              <a:t>Single Trestle Bridge</a:t>
            </a:r>
          </a:p>
          <a:p>
            <a:pPr>
              <a:buFont typeface="Arial" panose="020B0604020202020204" pitchFamily="34" charset="0"/>
              <a:buChar char="•"/>
            </a:pPr>
            <a:r>
              <a:rPr lang="en-US" sz="1050" b="0" i="0" dirty="0" smtClean="0">
                <a:solidFill>
                  <a:srgbClr val="515354"/>
                </a:solidFill>
                <a:effectLst/>
                <a:latin typeface="Roboto"/>
              </a:rPr>
              <a:t>Single Lock Bridge</a:t>
            </a:r>
          </a:p>
          <a:p>
            <a:pPr>
              <a:buFont typeface="Arial" panose="020B0604020202020204" pitchFamily="34" charset="0"/>
              <a:buChar char="•"/>
            </a:pPr>
            <a:r>
              <a:rPr lang="en-US" sz="1050" b="0" i="0" dirty="0" smtClean="0">
                <a:solidFill>
                  <a:srgbClr val="515354"/>
                </a:solidFill>
                <a:effectLst/>
                <a:latin typeface="Roboto"/>
              </a:rPr>
              <a:t>4x4 Square Climbing Tower</a:t>
            </a:r>
          </a:p>
          <a:p>
            <a:pPr>
              <a:buFont typeface="Arial" panose="020B0604020202020204" pitchFamily="34" charset="0"/>
              <a:buChar char="•"/>
            </a:pPr>
            <a:r>
              <a:rPr lang="en-US" sz="1050" b="0" i="0" dirty="0" smtClean="0">
                <a:solidFill>
                  <a:srgbClr val="515354"/>
                </a:solidFill>
                <a:effectLst/>
                <a:latin typeface="Roboto"/>
              </a:rPr>
              <a:t>Four Flag Gateway Tower</a:t>
            </a:r>
          </a:p>
          <a:p>
            <a:pPr>
              <a:buFont typeface="Arial" panose="020B0604020202020204" pitchFamily="34" charset="0"/>
              <a:buChar char="•"/>
            </a:pPr>
            <a:r>
              <a:rPr lang="en-US" sz="1050" b="0" i="0" dirty="0" smtClean="0">
                <a:solidFill>
                  <a:srgbClr val="515354"/>
                </a:solidFill>
                <a:effectLst/>
                <a:latin typeface="Roboto"/>
              </a:rPr>
              <a:t>Double Tripod Chippewa Kitchen</a:t>
            </a: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8659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4508"/>
          <a:stretch/>
        </p:blipFill>
        <p:spPr>
          <a:xfrm>
            <a:off x="389963" y="363071"/>
            <a:ext cx="7524750" cy="3388098"/>
          </a:xfrm>
          <a:prstGeom prst="rect">
            <a:avLst/>
          </a:prstGeom>
        </p:spPr>
      </p:pic>
      <p:pic>
        <p:nvPicPr>
          <p:cNvPr id="5" name="Picture 4"/>
          <p:cNvPicPr>
            <a:picLocks noChangeAspect="1"/>
          </p:cNvPicPr>
          <p:nvPr/>
        </p:nvPicPr>
        <p:blipFill>
          <a:blip r:embed="rId3"/>
          <a:stretch>
            <a:fillRect/>
          </a:stretch>
        </p:blipFill>
        <p:spPr>
          <a:xfrm flipH="1">
            <a:off x="5189025" y="3751169"/>
            <a:ext cx="6435321" cy="2892651"/>
          </a:xfrm>
          <a:prstGeom prst="rect">
            <a:avLst/>
          </a:prstGeom>
        </p:spPr>
      </p:pic>
      <p:sp>
        <p:nvSpPr>
          <p:cNvPr id="2" name="5-Point Star 1"/>
          <p:cNvSpPr/>
          <p:nvPr/>
        </p:nvSpPr>
        <p:spPr>
          <a:xfrm>
            <a:off x="389963" y="1142720"/>
            <a:ext cx="914400" cy="914400"/>
          </a:xfrm>
          <a:prstGeom prst="star5">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5032476" y="4283094"/>
            <a:ext cx="914400" cy="914400"/>
          </a:xfrm>
          <a:prstGeom prst="star5">
            <a:avLst/>
          </a:prstGeom>
          <a:solidFill>
            <a:srgbClr val="FF0000"/>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223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47" y="186194"/>
            <a:ext cx="11317152" cy="6494085"/>
          </a:xfrm>
          <a:prstGeom prst="rect">
            <a:avLst/>
          </a:prstGeom>
        </p:spPr>
        <p:txBody>
          <a:bodyPr wrap="square">
            <a:spAutoFit/>
          </a:bodyPr>
          <a:lstStyle/>
          <a:p>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a:p>
            <a:r>
              <a:rPr lang="en-US" sz="1600" b="1" i="0" dirty="0" smtClean="0">
                <a:solidFill>
                  <a:srgbClr val="515354"/>
                </a:solidFill>
                <a:effectLst/>
                <a:latin typeface="Roboto"/>
              </a:rPr>
              <a:t>7c.</a:t>
            </a:r>
            <a:r>
              <a:rPr lang="en-US" sz="1600" b="1" dirty="0" smtClean="0">
                <a:solidFill>
                  <a:srgbClr val="515354"/>
                </a:solidFill>
                <a:latin typeface="Roboto"/>
              </a:rPr>
              <a:t>  </a:t>
            </a:r>
            <a:r>
              <a:rPr lang="en-US" sz="1600" b="1" i="0" dirty="0" smtClean="0">
                <a:solidFill>
                  <a:srgbClr val="515354"/>
                </a:solidFill>
                <a:effectLst/>
                <a:latin typeface="Roboto"/>
              </a:rPr>
              <a:t>Describe log-and-stake anchoring system.</a:t>
            </a: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r>
              <a:rPr lang="en-US" sz="1600" b="1" dirty="0" smtClean="0"/>
              <a:t>.</a:t>
            </a:r>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0036" y="404169"/>
            <a:ext cx="792948" cy="7929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48126" y="-322037"/>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414347" y="1004100"/>
            <a:ext cx="11317152" cy="5078313"/>
          </a:xfrm>
          <a:prstGeom prst="rect">
            <a:avLst/>
          </a:prstGeom>
        </p:spPr>
        <p:txBody>
          <a:bodyPr wrap="square">
            <a:spAutoFit/>
          </a:bodyPr>
          <a:lstStyle/>
          <a:p>
            <a:pPr lvl="0" eaLnBrk="0" fontAlgn="base" hangingPunct="0">
              <a:spcBef>
                <a:spcPct val="0"/>
              </a:spcBef>
              <a:spcAft>
                <a:spcPct val="0"/>
              </a:spcAft>
            </a:pPr>
            <a:r>
              <a:rPr lang="en-US" altLang="en-US" b="1" dirty="0">
                <a:solidFill>
                  <a:srgbClr val="0A0A0A"/>
                </a:solidFill>
                <a:latin typeface="Times New Roman" panose="02020603050405020304" pitchFamily="18" charset="0"/>
                <a:cs typeface="Times New Roman" panose="02020603050405020304" pitchFamily="18" charset="0"/>
              </a:rPr>
              <a:t>The Log-and-Stake Anchoring System</a:t>
            </a:r>
            <a:endParaRPr lang="en-US" altLang="en-US"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dirty="0">
                <a:solidFill>
                  <a:srgbClr val="0A0A0A"/>
                </a:solidFill>
                <a:latin typeface="Times New Roman" panose="02020603050405020304" pitchFamily="18" charset="0"/>
                <a:cs typeface="Times New Roman" panose="02020603050405020304" pitchFamily="18" charset="0"/>
              </a:rPr>
              <a:t>The log-and-stake anchor is another method that provides considerable holding power, often used when the ground is softer or a heavier strain is anticipated. </a:t>
            </a:r>
            <a:endParaRPr lang="en-US" altLang="en-US"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b="1"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b="1" dirty="0" smtClean="0">
                <a:solidFill>
                  <a:srgbClr val="0A0A0A"/>
                </a:solidFill>
                <a:latin typeface="Times New Roman" panose="02020603050405020304" pitchFamily="18" charset="0"/>
                <a:cs typeface="Times New Roman" panose="02020603050405020304" pitchFamily="18" charset="0"/>
              </a:rPr>
              <a:t>Construction </a:t>
            </a:r>
            <a:r>
              <a:rPr lang="en-US" altLang="en-US" b="1" dirty="0">
                <a:solidFill>
                  <a:srgbClr val="0A0A0A"/>
                </a:solidFill>
                <a:latin typeface="Times New Roman" panose="02020603050405020304" pitchFamily="18" charset="0"/>
                <a:cs typeface="Times New Roman" panose="02020603050405020304" pitchFamily="18" charset="0"/>
              </a:rPr>
              <a:t>steps</a:t>
            </a:r>
            <a:r>
              <a:rPr lang="en-US" altLang="en-US" b="1"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endParaRPr lang="en-US" altLang="en-US"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a:pPr>
            <a:r>
              <a:rPr lang="en-US" altLang="en-US" b="1" dirty="0">
                <a:solidFill>
                  <a:srgbClr val="0A0A0A"/>
                </a:solidFill>
                <a:latin typeface="Times New Roman" panose="02020603050405020304" pitchFamily="18" charset="0"/>
                <a:cs typeface="Times New Roman" panose="02020603050405020304" pitchFamily="18" charset="0"/>
              </a:rPr>
              <a:t>Place the log:</a:t>
            </a:r>
            <a:r>
              <a:rPr lang="en-US" altLang="en-US" dirty="0">
                <a:solidFill>
                  <a:srgbClr val="0A0A0A"/>
                </a:solidFill>
                <a:latin typeface="Times New Roman" panose="02020603050405020304" pitchFamily="18" charset="0"/>
                <a:cs typeface="Times New Roman" panose="02020603050405020304" pitchFamily="18" charset="0"/>
              </a:rPr>
              <a:t> A log (4 to 6 inches in diameter) is placed in a shallow trench, perpendicular to the direction of the pull of the </a:t>
            </a:r>
            <a:r>
              <a:rPr lang="en-US" altLang="en-US" dirty="0" err="1">
                <a:solidFill>
                  <a:srgbClr val="0A0A0A"/>
                </a:solidFill>
                <a:latin typeface="Times New Roman" panose="02020603050405020304" pitchFamily="18" charset="0"/>
                <a:cs typeface="Times New Roman" panose="02020603050405020304" pitchFamily="18" charset="0"/>
              </a:rPr>
              <a:t>guyline</a:t>
            </a:r>
            <a:r>
              <a:rPr lang="en-US" altLang="en-US"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a:pPr>
            <a:endParaRPr lang="en-US" altLang="en-US"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2"/>
            </a:pPr>
            <a:r>
              <a:rPr lang="en-US" altLang="en-US" b="1" dirty="0">
                <a:solidFill>
                  <a:srgbClr val="0A0A0A"/>
                </a:solidFill>
                <a:latin typeface="Times New Roman" panose="02020603050405020304" pitchFamily="18" charset="0"/>
                <a:cs typeface="Times New Roman" panose="02020603050405020304" pitchFamily="18" charset="0"/>
              </a:rPr>
              <a:t>Front stakes:</a:t>
            </a:r>
            <a:r>
              <a:rPr lang="en-US" altLang="en-US" dirty="0">
                <a:solidFill>
                  <a:srgbClr val="0A0A0A"/>
                </a:solidFill>
                <a:latin typeface="Times New Roman" panose="02020603050405020304" pitchFamily="18" charset="0"/>
                <a:cs typeface="Times New Roman" panose="02020603050405020304" pitchFamily="18" charset="0"/>
              </a:rPr>
              <a:t> Drive four large stakes into the ground immediately in front of the log to prevent it from rolling forward</a:t>
            </a:r>
            <a:r>
              <a:rPr lang="en-US" altLang="en-US"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2"/>
            </a:pPr>
            <a:endParaRPr lang="en-US" altLang="en-US"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3"/>
            </a:pPr>
            <a:r>
              <a:rPr lang="en-US" altLang="en-US" b="1" dirty="0">
                <a:solidFill>
                  <a:srgbClr val="0A0A0A"/>
                </a:solidFill>
                <a:latin typeface="Times New Roman" panose="02020603050405020304" pitchFamily="18" charset="0"/>
                <a:cs typeface="Times New Roman" panose="02020603050405020304" pitchFamily="18" charset="0"/>
              </a:rPr>
              <a:t>Rear stakes:</a:t>
            </a:r>
            <a:r>
              <a:rPr lang="en-US" altLang="en-US" dirty="0">
                <a:solidFill>
                  <a:srgbClr val="0A0A0A"/>
                </a:solidFill>
                <a:latin typeface="Times New Roman" panose="02020603050405020304" pitchFamily="18" charset="0"/>
                <a:cs typeface="Times New Roman" panose="02020603050405020304" pitchFamily="18" charset="0"/>
              </a:rPr>
              <a:t> Drive a second row of stakes about 24 inches (2 feet) behind the front stakes</a:t>
            </a:r>
            <a:r>
              <a:rPr lang="en-US" altLang="en-US"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3"/>
            </a:pPr>
            <a:endParaRPr lang="en-US" altLang="en-US"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4"/>
            </a:pPr>
            <a:r>
              <a:rPr lang="en-US" altLang="en-US" b="1" dirty="0">
                <a:solidFill>
                  <a:srgbClr val="0A0A0A"/>
                </a:solidFill>
                <a:latin typeface="Times New Roman" panose="02020603050405020304" pitchFamily="18" charset="0"/>
                <a:cs typeface="Times New Roman" panose="02020603050405020304" pitchFamily="18" charset="0"/>
              </a:rPr>
              <a:t>Connect and tighten:</a:t>
            </a:r>
            <a:r>
              <a:rPr lang="en-US" altLang="en-US" dirty="0">
                <a:solidFill>
                  <a:srgbClr val="0A0A0A"/>
                </a:solidFill>
                <a:latin typeface="Times New Roman" panose="02020603050405020304" pitchFamily="18" charset="0"/>
                <a:cs typeface="Times New Roman" panose="02020603050405020304" pitchFamily="18" charset="0"/>
              </a:rPr>
              <a:t> The front stakes are anchored to the rear stakes with a tourniquet made of rope or binder twine, similar to the 3-2-1 system, to create a secure, buried anchor point</a:t>
            </a:r>
            <a:r>
              <a:rPr lang="en-US" altLang="en-US" dirty="0" smtClean="0">
                <a:solidFill>
                  <a:srgbClr val="0A0A0A"/>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AutoNum type="arabicPeriod" startAt="4"/>
            </a:pPr>
            <a:endParaRPr lang="en-US" altLang="en-US"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AutoNum type="arabicPeriod" startAt="5"/>
            </a:pPr>
            <a:r>
              <a:rPr lang="en-US" altLang="en-US" b="1" dirty="0">
                <a:solidFill>
                  <a:srgbClr val="0A0A0A"/>
                </a:solidFill>
                <a:latin typeface="Times New Roman" panose="02020603050405020304" pitchFamily="18" charset="0"/>
                <a:cs typeface="Times New Roman" panose="02020603050405020304" pitchFamily="18" charset="0"/>
              </a:rPr>
              <a:t>Attach the line:</a:t>
            </a:r>
            <a:r>
              <a:rPr lang="en-US" altLang="en-US" dirty="0">
                <a:solidFill>
                  <a:srgbClr val="0A0A0A"/>
                </a:solidFill>
                <a:latin typeface="Times New Roman" panose="02020603050405020304" pitchFamily="18" charset="0"/>
                <a:cs typeface="Times New Roman" panose="02020603050405020304" pitchFamily="18" charset="0"/>
              </a:rPr>
              <a:t> The main </a:t>
            </a:r>
            <a:r>
              <a:rPr lang="en-US" altLang="en-US" dirty="0" err="1">
                <a:solidFill>
                  <a:srgbClr val="0A0A0A"/>
                </a:solidFill>
                <a:latin typeface="Times New Roman" panose="02020603050405020304" pitchFamily="18" charset="0"/>
                <a:cs typeface="Times New Roman" panose="02020603050405020304" pitchFamily="18" charset="0"/>
              </a:rPr>
              <a:t>guyline</a:t>
            </a:r>
            <a:r>
              <a:rPr lang="en-US" altLang="en-US" dirty="0">
                <a:solidFill>
                  <a:srgbClr val="0A0A0A"/>
                </a:solidFill>
                <a:latin typeface="Times New Roman" panose="02020603050405020304" pitchFamily="18" charset="0"/>
                <a:cs typeface="Times New Roman" panose="02020603050405020304" pitchFamily="18" charset="0"/>
              </a:rPr>
              <a:t> is then tied directly to the log or attached using a rope grommet around the log</a:t>
            </a:r>
          </a:p>
          <a:p>
            <a:pPr lvl="0" eaLnBrk="0" fontAlgn="base" hangingPunct="0">
              <a:spcBef>
                <a:spcPct val="0"/>
              </a:spcBef>
              <a:spcAft>
                <a:spcPct val="0"/>
              </a:spcAft>
            </a:pPr>
            <a:endParaRPr lang="en-US"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05998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0565"/>
          <a:stretch/>
        </p:blipFill>
        <p:spPr>
          <a:xfrm>
            <a:off x="0" y="163774"/>
            <a:ext cx="7907134" cy="4504764"/>
          </a:xfrm>
          <a:prstGeom prst="rect">
            <a:avLst/>
          </a:prstGeom>
        </p:spPr>
      </p:pic>
      <p:pic>
        <p:nvPicPr>
          <p:cNvPr id="2052" name="Picture 4" descr="https://i0.wp.com/pioneeringmeritbadge.org/wp-content/uploads/2016/02/Page54-Anchor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971" y="3375212"/>
            <a:ext cx="4896567" cy="3230374"/>
          </a:xfrm>
          <a:prstGeom prst="rect">
            <a:avLst/>
          </a:prstGeom>
          <a:noFill/>
          <a:extLst>
            <a:ext uri="{909E8E84-426E-40DD-AFC4-6F175D3DCCD1}">
              <a14:hiddenFill xmlns:a14="http://schemas.microsoft.com/office/drawing/2010/main">
                <a:solidFill>
                  <a:srgbClr val="FFFFFF"/>
                </a:solidFill>
              </a14:hiddenFill>
            </a:ext>
          </a:extLst>
        </p:spPr>
      </p:pic>
      <p:sp>
        <p:nvSpPr>
          <p:cNvPr id="4" name="5-Point Star 3"/>
          <p:cNvSpPr/>
          <p:nvPr/>
        </p:nvSpPr>
        <p:spPr>
          <a:xfrm>
            <a:off x="118502" y="2252382"/>
            <a:ext cx="914400" cy="914400"/>
          </a:xfrm>
          <a:prstGeom prst="star5">
            <a:avLst/>
          </a:prstGeom>
          <a:solidFill>
            <a:srgbClr val="FF0000"/>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7790818" y="5943600"/>
            <a:ext cx="914400" cy="914400"/>
          </a:xfrm>
          <a:prstGeom prst="star5">
            <a:avLst/>
          </a:prstGeom>
          <a:solidFill>
            <a:srgbClr val="FF0000"/>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4032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18986"/>
            <a:ext cx="11525250" cy="923330"/>
          </a:xfrm>
          <a:prstGeom prst="rect">
            <a:avLst/>
          </a:prstGeom>
        </p:spPr>
        <p:txBody>
          <a:bodyPr wrap="square">
            <a:spAutoFit/>
          </a:bodyPr>
          <a:lstStyle/>
          <a:p>
            <a:endParaRPr lang="en-US" b="1" dirty="0">
              <a:solidFill>
                <a:srgbClr val="515354"/>
              </a:solidFill>
              <a:latin typeface="Roboto"/>
            </a:endParaRPr>
          </a:p>
          <a:p>
            <a:r>
              <a:rPr lang="en-US" b="1" dirty="0">
                <a:solidFill>
                  <a:srgbClr val="515354"/>
                </a:solidFill>
                <a:latin typeface="Roboto"/>
              </a:rPr>
              <a:t>8. </a:t>
            </a:r>
            <a:r>
              <a:rPr lang="en-US" b="1" dirty="0"/>
              <a:t>Describe the lashings that are used when </a:t>
            </a:r>
            <a:r>
              <a:rPr lang="en-US" b="1" u="sng" dirty="0">
                <a:solidFill>
                  <a:srgbClr val="FF0000"/>
                </a:solidFill>
              </a:rPr>
              <a:t>building a trestle</a:t>
            </a:r>
            <a:r>
              <a:rPr lang="en-US" b="1" dirty="0"/>
              <a:t>, how the poles are positioned, and how X braces contribute to the overall structural integrity of a pioneering project</a:t>
            </a:r>
            <a:endParaRPr lang="en-US" dirty="0"/>
          </a:p>
        </p:txBody>
      </p:sp>
      <p:pic>
        <p:nvPicPr>
          <p:cNvPr id="3074" name="Picture 2" descr="Figure 1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31259"/>
            <a:ext cx="5232343" cy="52981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3"/>
          <a:srcRect t="44118" r="51482" b="12160"/>
          <a:stretch/>
        </p:blipFill>
        <p:spPr>
          <a:xfrm>
            <a:off x="5723721" y="3254189"/>
            <a:ext cx="6312834" cy="3198331"/>
          </a:xfrm>
          <a:prstGeom prst="rect">
            <a:avLst/>
          </a:prstGeom>
        </p:spPr>
      </p:pic>
      <p:sp>
        <p:nvSpPr>
          <p:cNvPr id="4" name="Oval 3"/>
          <p:cNvSpPr/>
          <p:nvPr/>
        </p:nvSpPr>
        <p:spPr>
          <a:xfrm>
            <a:off x="1661308" y="2790265"/>
            <a:ext cx="874059" cy="92784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13535" y="2790265"/>
            <a:ext cx="874059" cy="92784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613535" y="4709833"/>
            <a:ext cx="874059" cy="92784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879299" y="4709833"/>
            <a:ext cx="874059" cy="92784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Page58 Trest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5284" y="879040"/>
            <a:ext cx="285750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717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352" y="574446"/>
            <a:ext cx="11525250" cy="5847755"/>
          </a:xfrm>
          <a:prstGeom prst="rect">
            <a:avLst/>
          </a:prstGeom>
        </p:spPr>
        <p:txBody>
          <a:bodyPr wrap="square">
            <a:spAutoFit/>
          </a:bodyPr>
          <a:lstStyle/>
          <a:p>
            <a:endParaRPr lang="en-US" b="1" dirty="0">
              <a:solidFill>
                <a:srgbClr val="515354"/>
              </a:solidFill>
              <a:latin typeface="Roboto"/>
            </a:endParaRPr>
          </a:p>
          <a:p>
            <a:r>
              <a:rPr lang="en-US" sz="2400" b="1" dirty="0">
                <a:solidFill>
                  <a:srgbClr val="515354"/>
                </a:solidFill>
                <a:latin typeface="Roboto"/>
              </a:rPr>
              <a:t>8. </a:t>
            </a:r>
            <a:r>
              <a:rPr lang="en-US" sz="2400" b="1" dirty="0"/>
              <a:t>Describe the lashings that are used when building a trestle, how the poles are positioned, and how X braces contribute to the overall structural integrity of a pioneering </a:t>
            </a:r>
            <a:r>
              <a:rPr lang="en-US" sz="2400" b="1" dirty="0" smtClean="0"/>
              <a:t>project</a:t>
            </a:r>
          </a:p>
          <a:p>
            <a:endParaRPr lang="en-US" b="1" dirty="0"/>
          </a:p>
          <a:p>
            <a:r>
              <a:rPr lang="en-US" sz="3200" i="1" dirty="0"/>
              <a:t>In a boy scout pioneering project, a trestle is a fundamental structural component that uses </a:t>
            </a:r>
            <a:r>
              <a:rPr lang="en-US" sz="3200" b="1" i="1" dirty="0"/>
              <a:t>square lashings</a:t>
            </a:r>
            <a:r>
              <a:rPr lang="en-US" sz="3200" i="1" dirty="0"/>
              <a:t> and </a:t>
            </a:r>
            <a:r>
              <a:rPr lang="en-US" sz="3200" b="1" i="1" dirty="0"/>
              <a:t>diagonal lashings</a:t>
            </a:r>
            <a:r>
              <a:rPr lang="en-US" sz="3200" i="1" dirty="0"/>
              <a:t>. </a:t>
            </a:r>
            <a:endParaRPr lang="en-US" sz="3200" i="1" dirty="0" smtClean="0"/>
          </a:p>
          <a:p>
            <a:endParaRPr lang="en-US" sz="3200" i="1" dirty="0"/>
          </a:p>
          <a:p>
            <a:r>
              <a:rPr lang="en-US" sz="3200" i="1" dirty="0" smtClean="0"/>
              <a:t>The </a:t>
            </a:r>
            <a:r>
              <a:rPr lang="en-US" sz="3200" i="1" dirty="0"/>
              <a:t>X-braces, formed by diagonal spars, create triangular structures that provide crucial stability and prevent the trestle from swaying or </a:t>
            </a:r>
            <a:r>
              <a:rPr lang="en-US" sz="3200" i="1" dirty="0" smtClean="0"/>
              <a:t>twisting….</a:t>
            </a:r>
          </a:p>
          <a:p>
            <a:endParaRPr lang="en-US" i="1" dirty="0"/>
          </a:p>
          <a:p>
            <a:pPr lvl="0" eaLnBrk="0" fontAlgn="base" hangingPunct="0">
              <a:spcBef>
                <a:spcPct val="0"/>
              </a:spcBef>
              <a:spcAft>
                <a:spcPct val="0"/>
              </a:spcAft>
            </a:pPr>
            <a:r>
              <a:rPr lang="en-US" altLang="en-US" sz="2400" b="1" dirty="0">
                <a:solidFill>
                  <a:srgbClr val="FF0000"/>
                </a:solidFill>
                <a:latin typeface="Google Sans"/>
              </a:rPr>
              <a:t>Lashings </a:t>
            </a:r>
            <a:r>
              <a:rPr lang="en-US" altLang="en-US" sz="2400" b="1" dirty="0" smtClean="0">
                <a:solidFill>
                  <a:srgbClr val="FF0000"/>
                </a:solidFill>
                <a:latin typeface="Google Sans"/>
              </a:rPr>
              <a:t>Used…..</a:t>
            </a:r>
            <a:endParaRPr lang="en-US" altLang="en-US" sz="2400" dirty="0">
              <a:solidFill>
                <a:srgbClr val="FF0000"/>
              </a:solidFill>
            </a:endParaRPr>
          </a:p>
        </p:txBody>
      </p:sp>
      <p:sp>
        <p:nvSpPr>
          <p:cNvPr id="3" name="Rectangle 1"/>
          <p:cNvSpPr>
            <a:spLocks noChangeArrowheads="1"/>
          </p:cNvSpPr>
          <p:nvPr/>
        </p:nvSpPr>
        <p:spPr bwMode="auto">
          <a:xfrm>
            <a:off x="967563" y="101263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779755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78661"/>
            <a:ext cx="11525250" cy="6432530"/>
          </a:xfrm>
          <a:prstGeom prst="rect">
            <a:avLst/>
          </a:prstGeom>
        </p:spPr>
        <p:txBody>
          <a:bodyPr wrap="square">
            <a:spAutoFit/>
          </a:bodyPr>
          <a:lstStyle/>
          <a:p>
            <a:endParaRPr lang="en-US" b="1" dirty="0">
              <a:solidFill>
                <a:srgbClr val="515354"/>
              </a:solidFill>
              <a:latin typeface="Roboto"/>
            </a:endParaRPr>
          </a:p>
          <a:p>
            <a:r>
              <a:rPr lang="en-US" sz="2400" b="1" dirty="0">
                <a:solidFill>
                  <a:srgbClr val="515354"/>
                </a:solidFill>
                <a:latin typeface="Roboto"/>
              </a:rPr>
              <a:t>8. </a:t>
            </a:r>
            <a:r>
              <a:rPr lang="en-US" sz="2400" b="1" dirty="0"/>
              <a:t>Describe the lashings that are used when building a trestle, how the poles are positioned, and how X braces contribute to the overall structural integrity of a pioneering </a:t>
            </a:r>
            <a:r>
              <a:rPr lang="en-US" sz="2400" b="1" dirty="0" smtClean="0"/>
              <a:t>project</a:t>
            </a:r>
          </a:p>
          <a:p>
            <a:endParaRPr lang="en-US" b="1" dirty="0"/>
          </a:p>
          <a:p>
            <a:r>
              <a:rPr lang="en-US" i="1" dirty="0"/>
              <a:t>In a boy scout pioneering project, a trestle is a fundamental structural component that uses </a:t>
            </a:r>
            <a:r>
              <a:rPr lang="en-US" b="1" i="1" dirty="0"/>
              <a:t>square lashings</a:t>
            </a:r>
            <a:r>
              <a:rPr lang="en-US" i="1" dirty="0"/>
              <a:t> and </a:t>
            </a:r>
            <a:r>
              <a:rPr lang="en-US" b="1" i="1" dirty="0"/>
              <a:t>diagonal lashings</a:t>
            </a:r>
            <a:r>
              <a:rPr lang="en-US" i="1" dirty="0"/>
              <a:t>. The X-braces, formed by diagonal spars, create triangular structures that provide crucial stability and prevent the trestle from swaying or </a:t>
            </a:r>
            <a:r>
              <a:rPr lang="en-US" i="1" dirty="0" smtClean="0"/>
              <a:t>twisting….</a:t>
            </a:r>
          </a:p>
          <a:p>
            <a:endParaRPr lang="en-US" i="1" dirty="0"/>
          </a:p>
          <a:p>
            <a:pPr lvl="0" eaLnBrk="0" fontAlgn="base" hangingPunct="0">
              <a:spcBef>
                <a:spcPct val="0"/>
              </a:spcBef>
              <a:spcAft>
                <a:spcPct val="0"/>
              </a:spcAft>
            </a:pPr>
            <a:r>
              <a:rPr lang="en-US" altLang="en-US" b="1" dirty="0">
                <a:solidFill>
                  <a:srgbClr val="001D35"/>
                </a:solidFill>
                <a:latin typeface="Google Sans"/>
              </a:rPr>
              <a:t>Lashings Used</a:t>
            </a:r>
            <a:endParaRPr lang="en-US" altLang="en-US" dirty="0"/>
          </a:p>
          <a:p>
            <a:pPr lvl="0" eaLnBrk="0" fontAlgn="base" hangingPunct="0">
              <a:spcBef>
                <a:spcPct val="0"/>
              </a:spcBef>
              <a:spcAft>
                <a:spcPct val="0"/>
              </a:spcAft>
              <a:buFontTx/>
              <a:buChar char="•"/>
            </a:pPr>
            <a:r>
              <a:rPr lang="en-US" altLang="en-US" b="1" dirty="0">
                <a:solidFill>
                  <a:srgbClr val="0A0A0A"/>
                </a:solidFill>
                <a:latin typeface="Google Sans"/>
              </a:rPr>
              <a:t>Square Lashings:</a:t>
            </a:r>
            <a:r>
              <a:rPr lang="en-US" altLang="en-US" dirty="0">
                <a:solidFill>
                  <a:srgbClr val="0A0A0A"/>
                </a:solidFill>
                <a:latin typeface="Google Sans"/>
              </a:rPr>
              <a:t> These are used to join the two ledgers (horizontal spars) to the two legs (vertical spars) at a 90-degree angle</a:t>
            </a:r>
            <a:r>
              <a:rPr lang="en-US" altLang="en-US" sz="2000" dirty="0">
                <a:solidFill>
                  <a:srgbClr val="FF0000"/>
                </a:solidFill>
                <a:latin typeface="Google Sans"/>
              </a:rPr>
              <a:t>. A total of four square lashings are typically used for each trestle.</a:t>
            </a:r>
            <a:r>
              <a:rPr lang="en-US" altLang="en-US" dirty="0">
                <a:solidFill>
                  <a:srgbClr val="0A0A0A"/>
                </a:solidFill>
                <a:latin typeface="Google Sans"/>
              </a:rPr>
              <a:t> The </a:t>
            </a:r>
            <a:r>
              <a:rPr lang="en-US" altLang="en-US" sz="2000" dirty="0">
                <a:solidFill>
                  <a:srgbClr val="FF0000"/>
                </a:solidFill>
                <a:latin typeface="Google Sans"/>
              </a:rPr>
              <a:t>starting clove hitch </a:t>
            </a:r>
            <a:r>
              <a:rPr lang="en-US" altLang="en-US" dirty="0">
                <a:solidFill>
                  <a:srgbClr val="0A0A0A"/>
                </a:solidFill>
                <a:latin typeface="Google Sans"/>
              </a:rPr>
              <a:t>for the lashing is </a:t>
            </a:r>
            <a:r>
              <a:rPr lang="en-US" altLang="en-US" u="sng" dirty="0">
                <a:solidFill>
                  <a:srgbClr val="FF0000"/>
                </a:solidFill>
                <a:latin typeface="Google Sans"/>
              </a:rPr>
              <a:t>often tied on the leg just below where the ledger will rest</a:t>
            </a:r>
            <a:r>
              <a:rPr lang="en-US" altLang="en-US" dirty="0">
                <a:solidFill>
                  <a:srgbClr val="0A0A0A"/>
                </a:solidFill>
                <a:latin typeface="Google Sans"/>
              </a:rPr>
              <a:t>, which helps support the ledger's weight.</a:t>
            </a:r>
          </a:p>
          <a:p>
            <a:pPr lvl="0" eaLnBrk="0" fontAlgn="base" hangingPunct="0">
              <a:spcBef>
                <a:spcPct val="0"/>
              </a:spcBef>
              <a:spcAft>
                <a:spcPct val="0"/>
              </a:spcAft>
              <a:buFontTx/>
              <a:buChar char="•"/>
            </a:pPr>
            <a:r>
              <a:rPr lang="en-US" altLang="en-US" b="1" dirty="0">
                <a:solidFill>
                  <a:srgbClr val="0A0A0A"/>
                </a:solidFill>
                <a:latin typeface="Google Sans"/>
              </a:rPr>
              <a:t>Diagonal Lashing:</a:t>
            </a:r>
            <a:r>
              <a:rPr lang="en-US" altLang="en-US" dirty="0">
                <a:solidFill>
                  <a:srgbClr val="0A0A0A"/>
                </a:solidFill>
                <a:latin typeface="Google Sans"/>
              </a:rPr>
              <a:t> This is used to "spring" the two cross braces together where they intersect in the middle, as they are intentionally positioned slightly apart when their ends are lashed to the legs. The lashing begins with </a:t>
            </a:r>
            <a:r>
              <a:rPr lang="en-US" altLang="en-US" sz="2000" dirty="0">
                <a:solidFill>
                  <a:srgbClr val="FF0000"/>
                </a:solidFill>
                <a:latin typeface="Google Sans"/>
              </a:rPr>
              <a:t>a timber hitch</a:t>
            </a:r>
            <a:r>
              <a:rPr lang="en-US" altLang="en-US" dirty="0">
                <a:solidFill>
                  <a:srgbClr val="0A0A0A"/>
                </a:solidFill>
                <a:latin typeface="Google Sans"/>
              </a:rPr>
              <a:t>, includes three wraps in each direction diagonally across the "X", </a:t>
            </a:r>
            <a:r>
              <a:rPr lang="en-US" altLang="en-US" sz="2000" dirty="0">
                <a:solidFill>
                  <a:srgbClr val="FF0000"/>
                </a:solidFill>
                <a:latin typeface="Google Sans"/>
              </a:rPr>
              <a:t>two frapping turns</a:t>
            </a:r>
            <a:r>
              <a:rPr lang="en-US" altLang="en-US" dirty="0">
                <a:solidFill>
                  <a:srgbClr val="0A0A0A"/>
                </a:solidFill>
                <a:latin typeface="Google Sans"/>
              </a:rPr>
              <a:t>, and is </a:t>
            </a:r>
            <a:r>
              <a:rPr lang="en-US" altLang="en-US" sz="2000" dirty="0">
                <a:solidFill>
                  <a:srgbClr val="FF0000"/>
                </a:solidFill>
                <a:latin typeface="Google Sans"/>
              </a:rPr>
              <a:t>finished with a clove hitch</a:t>
            </a:r>
            <a:r>
              <a:rPr lang="en-US" altLang="en-US" dirty="0">
                <a:solidFill>
                  <a:srgbClr val="0A0A0A"/>
                </a:solidFill>
                <a:latin typeface="Google Sans"/>
              </a:rPr>
              <a:t>. The primary purpose is to pull the crossed spars tightly together, adding significant rigidity to the </a:t>
            </a:r>
            <a:r>
              <a:rPr lang="en-US" altLang="en-US" dirty="0" smtClean="0">
                <a:solidFill>
                  <a:srgbClr val="0A0A0A"/>
                </a:solidFill>
                <a:latin typeface="Google Sans"/>
              </a:rPr>
              <a:t>structure</a:t>
            </a:r>
          </a:p>
          <a:p>
            <a:pPr lvl="0" eaLnBrk="0" fontAlgn="base" hangingPunct="0">
              <a:spcBef>
                <a:spcPct val="0"/>
              </a:spcBef>
              <a:spcAft>
                <a:spcPct val="0"/>
              </a:spcAft>
              <a:buFontTx/>
              <a:buChar char="•"/>
            </a:pPr>
            <a:endParaRPr lang="en-US" altLang="en-US" dirty="0">
              <a:solidFill>
                <a:srgbClr val="0A0A0A"/>
              </a:solidFill>
              <a:latin typeface="Google Sans"/>
            </a:endParaRPr>
          </a:p>
          <a:p>
            <a:pPr lvl="0" eaLnBrk="0" fontAlgn="base" hangingPunct="0">
              <a:spcBef>
                <a:spcPct val="0"/>
              </a:spcBef>
              <a:spcAft>
                <a:spcPct val="0"/>
              </a:spcAft>
            </a:pPr>
            <a:r>
              <a:rPr lang="en-US" altLang="en-US" sz="2800" b="1" dirty="0">
                <a:solidFill>
                  <a:srgbClr val="FF0000"/>
                </a:solidFill>
                <a:latin typeface="Google Sans"/>
              </a:rPr>
              <a:t>Pole </a:t>
            </a:r>
            <a:r>
              <a:rPr lang="en-US" altLang="en-US" sz="2800" b="1" dirty="0" smtClean="0">
                <a:solidFill>
                  <a:srgbClr val="FF0000"/>
                </a:solidFill>
                <a:latin typeface="Google Sans"/>
              </a:rPr>
              <a:t>Positioning</a:t>
            </a:r>
            <a:endParaRPr lang="en-US" altLang="en-US" sz="2800" dirty="0">
              <a:solidFill>
                <a:srgbClr val="FF0000"/>
              </a:solidFill>
            </a:endParaRPr>
          </a:p>
        </p:txBody>
      </p:sp>
      <p:sp>
        <p:nvSpPr>
          <p:cNvPr id="3" name="Rectangle 1"/>
          <p:cNvSpPr>
            <a:spLocks noChangeArrowheads="1"/>
          </p:cNvSpPr>
          <p:nvPr/>
        </p:nvSpPr>
        <p:spPr bwMode="auto">
          <a:xfrm>
            <a:off x="967563" y="101263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77274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78661"/>
            <a:ext cx="11525250" cy="6186309"/>
          </a:xfrm>
          <a:prstGeom prst="rect">
            <a:avLst/>
          </a:prstGeom>
        </p:spPr>
        <p:txBody>
          <a:bodyPr wrap="square">
            <a:spAutoFit/>
          </a:bodyPr>
          <a:lstStyle/>
          <a:p>
            <a:endParaRPr lang="en-US" sz="1400" b="1" dirty="0">
              <a:solidFill>
                <a:srgbClr val="515354"/>
              </a:solidFill>
              <a:latin typeface="Roboto"/>
            </a:endParaRPr>
          </a:p>
          <a:p>
            <a:r>
              <a:rPr lang="en-US" b="1" dirty="0">
                <a:solidFill>
                  <a:srgbClr val="515354"/>
                </a:solidFill>
                <a:latin typeface="Roboto"/>
              </a:rPr>
              <a:t>8. </a:t>
            </a:r>
            <a:r>
              <a:rPr lang="en-US" b="1" dirty="0"/>
              <a:t>Describe the lashings that are used when building a trestle, how the poles are positioned, and how X braces contribute to the overall structural integrity of a pioneering </a:t>
            </a:r>
            <a:r>
              <a:rPr lang="en-US" b="1" dirty="0" smtClean="0"/>
              <a:t>project</a:t>
            </a:r>
          </a:p>
          <a:p>
            <a:endParaRPr lang="en-US" sz="1400" b="1" dirty="0"/>
          </a:p>
          <a:p>
            <a:r>
              <a:rPr lang="en-US" sz="1400" i="1" dirty="0"/>
              <a:t>In a boy scout pioneering project, a trestle is a fundamental structural component that uses </a:t>
            </a:r>
            <a:r>
              <a:rPr lang="en-US" sz="1400" b="1" i="1" dirty="0"/>
              <a:t>square lashings</a:t>
            </a:r>
            <a:r>
              <a:rPr lang="en-US" sz="1400" i="1" dirty="0"/>
              <a:t> and </a:t>
            </a:r>
            <a:r>
              <a:rPr lang="en-US" sz="1400" b="1" i="1" dirty="0"/>
              <a:t>diagonal lashings</a:t>
            </a:r>
            <a:r>
              <a:rPr lang="en-US" sz="1400" i="1" dirty="0"/>
              <a:t>. The X-braces, formed by diagonal spars, create triangular structures that provide crucial stability and prevent the trestle from swaying or </a:t>
            </a:r>
            <a:r>
              <a:rPr lang="en-US" sz="1400" i="1" dirty="0" smtClean="0"/>
              <a:t>twisting….</a:t>
            </a:r>
          </a:p>
          <a:p>
            <a:endParaRPr lang="en-US" sz="1400" i="1" dirty="0"/>
          </a:p>
          <a:p>
            <a:pPr lvl="0" eaLnBrk="0" fontAlgn="base" hangingPunct="0">
              <a:spcBef>
                <a:spcPct val="0"/>
              </a:spcBef>
              <a:spcAft>
                <a:spcPct val="0"/>
              </a:spcAft>
            </a:pPr>
            <a:r>
              <a:rPr lang="en-US" altLang="en-US" sz="1400" b="1" dirty="0">
                <a:solidFill>
                  <a:srgbClr val="001D35"/>
                </a:solidFill>
                <a:latin typeface="Google Sans"/>
              </a:rPr>
              <a:t>Lashings Used</a:t>
            </a:r>
            <a:endParaRPr lang="en-US" altLang="en-US" sz="1400" dirty="0"/>
          </a:p>
          <a:p>
            <a:pPr lvl="0" eaLnBrk="0" fontAlgn="base" hangingPunct="0">
              <a:spcBef>
                <a:spcPct val="0"/>
              </a:spcBef>
              <a:spcAft>
                <a:spcPct val="0"/>
              </a:spcAft>
              <a:buFontTx/>
              <a:buChar char="•"/>
            </a:pPr>
            <a:r>
              <a:rPr lang="en-US" altLang="en-US" sz="1400" b="1" dirty="0">
                <a:solidFill>
                  <a:srgbClr val="0A0A0A"/>
                </a:solidFill>
                <a:latin typeface="Google Sans"/>
              </a:rPr>
              <a:t>Square Lashings:</a:t>
            </a:r>
            <a:r>
              <a:rPr lang="en-US" altLang="en-US" sz="1400" dirty="0">
                <a:solidFill>
                  <a:srgbClr val="0A0A0A"/>
                </a:solidFill>
                <a:latin typeface="Google Sans"/>
              </a:rPr>
              <a:t> These are used to join the two ledgers (horizontal spars) to the two legs (vertical spars) at a 90-degree angle. A total of four square lashings are typically used for each trestle. The starting clove hitch for the lashing is often tied on the leg just below where the ledger will rest, which helps support the ledger's weight.</a:t>
            </a:r>
          </a:p>
          <a:p>
            <a:pPr lvl="0" eaLnBrk="0" fontAlgn="base" hangingPunct="0">
              <a:spcBef>
                <a:spcPct val="0"/>
              </a:spcBef>
              <a:spcAft>
                <a:spcPct val="0"/>
              </a:spcAft>
              <a:buFontTx/>
              <a:buChar char="•"/>
            </a:pPr>
            <a:r>
              <a:rPr lang="en-US" altLang="en-US" sz="1400" b="1" dirty="0">
                <a:solidFill>
                  <a:srgbClr val="0A0A0A"/>
                </a:solidFill>
                <a:latin typeface="Google Sans"/>
              </a:rPr>
              <a:t>Diagonal Lashing:</a:t>
            </a:r>
            <a:r>
              <a:rPr lang="en-US" altLang="en-US" sz="1400" dirty="0">
                <a:solidFill>
                  <a:srgbClr val="0A0A0A"/>
                </a:solidFill>
                <a:latin typeface="Google Sans"/>
              </a:rPr>
              <a:t> This is used to "spring" the two cross braces together where they intersect in the middle, as they are intentionally positioned slightly apart when their ends are lashed to the legs. The lashing begins with a timber hitch, includes three wraps in each direction diagonally across the "X", two frapping turns, and is finished with a clove hitch. The primary purpose is to pull the crossed spars tightly together, adding significant rigidity to the </a:t>
            </a:r>
            <a:r>
              <a:rPr lang="en-US" altLang="en-US" sz="1400" dirty="0" smtClean="0">
                <a:solidFill>
                  <a:srgbClr val="0A0A0A"/>
                </a:solidFill>
                <a:latin typeface="Google Sans"/>
              </a:rPr>
              <a:t>structure</a:t>
            </a:r>
          </a:p>
          <a:p>
            <a:pPr lvl="0" eaLnBrk="0" fontAlgn="base" hangingPunct="0">
              <a:spcBef>
                <a:spcPct val="0"/>
              </a:spcBef>
              <a:spcAft>
                <a:spcPct val="0"/>
              </a:spcAft>
              <a:buFontTx/>
              <a:buChar char="•"/>
            </a:pPr>
            <a:endParaRPr lang="en-US" altLang="en-US" sz="1400" dirty="0">
              <a:solidFill>
                <a:srgbClr val="0A0A0A"/>
              </a:solidFill>
              <a:latin typeface="Google Sans"/>
            </a:endParaRPr>
          </a:p>
          <a:p>
            <a:pPr lvl="0" eaLnBrk="0" fontAlgn="base" hangingPunct="0">
              <a:spcBef>
                <a:spcPct val="0"/>
              </a:spcBef>
              <a:spcAft>
                <a:spcPct val="0"/>
              </a:spcAft>
            </a:pPr>
            <a:r>
              <a:rPr lang="en-US" altLang="en-US" sz="1400" b="1" dirty="0">
                <a:solidFill>
                  <a:srgbClr val="001D35"/>
                </a:solidFill>
                <a:latin typeface="Google Sans"/>
              </a:rPr>
              <a:t>Pole Positioning</a:t>
            </a:r>
            <a:endParaRPr lang="en-US" altLang="en-US" sz="1400" dirty="0"/>
          </a:p>
          <a:p>
            <a:pPr lvl="0" eaLnBrk="0" fontAlgn="base" hangingPunct="0">
              <a:spcBef>
                <a:spcPct val="0"/>
              </a:spcBef>
              <a:spcAft>
                <a:spcPct val="0"/>
              </a:spcAft>
              <a:buFontTx/>
              <a:buAutoNum type="arabicPeriod"/>
            </a:pPr>
            <a:r>
              <a:rPr lang="en-US" altLang="en-US" sz="1400" b="1" dirty="0">
                <a:solidFill>
                  <a:srgbClr val="0A0A0A"/>
                </a:solidFill>
                <a:latin typeface="Google Sans"/>
              </a:rPr>
              <a:t>Legs and Ledgers:</a:t>
            </a:r>
            <a:r>
              <a:rPr lang="en-US" altLang="en-US" sz="1400" dirty="0">
                <a:solidFill>
                  <a:srgbClr val="0A0A0A"/>
                </a:solidFill>
                <a:latin typeface="Google Sans"/>
              </a:rPr>
              <a:t> Two long spars for the legs are laid on the ground parallel to each other. </a:t>
            </a:r>
            <a:r>
              <a:rPr lang="en-US" altLang="en-US" sz="1400" b="1" u="sng" dirty="0">
                <a:solidFill>
                  <a:srgbClr val="FF0000"/>
                </a:solidFill>
                <a:latin typeface="Google Sans"/>
              </a:rPr>
              <a:t>Shorter spars, called ledgers</a:t>
            </a:r>
            <a:r>
              <a:rPr lang="en-US" altLang="en-US" sz="1400" dirty="0">
                <a:solidFill>
                  <a:srgbClr val="0A0A0A"/>
                </a:solidFill>
                <a:latin typeface="Google Sans"/>
              </a:rPr>
              <a:t>, are placed horizontally across the legs (at the top and bottom) and secured with square lashings.</a:t>
            </a:r>
          </a:p>
          <a:p>
            <a:pPr lvl="0" eaLnBrk="0" fontAlgn="base" hangingPunct="0">
              <a:spcBef>
                <a:spcPct val="0"/>
              </a:spcBef>
              <a:spcAft>
                <a:spcPct val="0"/>
              </a:spcAft>
              <a:buFontTx/>
              <a:buAutoNum type="arabicPeriod" startAt="2"/>
            </a:pPr>
            <a:r>
              <a:rPr lang="en-US" altLang="en-US" sz="1600" b="1" dirty="0">
                <a:solidFill>
                  <a:srgbClr val="FF0000"/>
                </a:solidFill>
                <a:latin typeface="Google Sans"/>
              </a:rPr>
              <a:t>Cross Braces (X-braces):</a:t>
            </a:r>
            <a:r>
              <a:rPr lang="en-US" altLang="en-US" sz="1600" dirty="0">
                <a:solidFill>
                  <a:srgbClr val="FF0000"/>
                </a:solidFill>
                <a:latin typeface="Google Sans"/>
              </a:rPr>
              <a:t> The frame is then flipped over. One cross brace is lashed to the back side of both legs. The second cross brace is added so one end is on the same side as the first (the back), but its other end is on the opposite side (the front, with the ledgers). This intentional positioning ensures a gap where the two braces cross in the center, which allows the diagonal lashing to effectively pull them together and add tension.</a:t>
            </a:r>
          </a:p>
          <a:p>
            <a:pPr lvl="0" eaLnBrk="0" fontAlgn="base" hangingPunct="0">
              <a:spcBef>
                <a:spcPct val="0"/>
              </a:spcBef>
              <a:spcAft>
                <a:spcPct val="0"/>
              </a:spcAft>
              <a:buFontTx/>
              <a:buAutoNum type="arabicPeriod" startAt="3"/>
            </a:pPr>
            <a:r>
              <a:rPr lang="en-US" altLang="en-US" sz="1400" b="1" dirty="0">
                <a:solidFill>
                  <a:srgbClr val="0A0A0A"/>
                </a:solidFill>
                <a:latin typeface="Google Sans"/>
              </a:rPr>
              <a:t>Finalizing the Trestle:</a:t>
            </a:r>
            <a:r>
              <a:rPr lang="en-US" altLang="en-US" sz="1400" dirty="0">
                <a:solidFill>
                  <a:srgbClr val="0A0A0A"/>
                </a:solidFill>
                <a:latin typeface="Google Sans"/>
              </a:rPr>
              <a:t> The structure is then stood upright, adjusted so the legs are parallel and the top ledger is level with the ground. The diagonal lashing is then applied at the center intersection to pull the cross braces </a:t>
            </a:r>
            <a:r>
              <a:rPr lang="en-US" altLang="en-US" sz="1400" dirty="0" smtClean="0">
                <a:solidFill>
                  <a:srgbClr val="0A0A0A"/>
                </a:solidFill>
                <a:latin typeface="Google Sans"/>
              </a:rPr>
              <a:t>together</a:t>
            </a:r>
          </a:p>
          <a:p>
            <a:pPr lvl="0" eaLnBrk="0" fontAlgn="base" hangingPunct="0">
              <a:spcBef>
                <a:spcPct val="0"/>
              </a:spcBef>
              <a:spcAft>
                <a:spcPct val="0"/>
              </a:spcAft>
              <a:buFontTx/>
              <a:buAutoNum type="arabicPeriod" startAt="3"/>
            </a:pPr>
            <a:endParaRPr lang="en-US" altLang="en-US" sz="1400" dirty="0">
              <a:solidFill>
                <a:srgbClr val="0A0A0A"/>
              </a:solidFill>
              <a:latin typeface="Google Sans"/>
            </a:endParaRPr>
          </a:p>
          <a:p>
            <a:pPr lvl="0" eaLnBrk="0" fontAlgn="base" hangingPunct="0">
              <a:spcBef>
                <a:spcPct val="0"/>
              </a:spcBef>
              <a:spcAft>
                <a:spcPct val="0"/>
              </a:spcAft>
            </a:pPr>
            <a:r>
              <a:rPr lang="en-US" altLang="en-US" b="1" dirty="0">
                <a:solidFill>
                  <a:srgbClr val="FF0000"/>
                </a:solidFill>
                <a:latin typeface="Google Sans"/>
              </a:rPr>
              <a:t>Contribution of X-Braces to Structural </a:t>
            </a:r>
            <a:r>
              <a:rPr lang="en-US" altLang="en-US" b="1" dirty="0" smtClean="0">
                <a:solidFill>
                  <a:srgbClr val="FF0000"/>
                </a:solidFill>
                <a:latin typeface="Google Sans"/>
              </a:rPr>
              <a:t>Integrity</a:t>
            </a:r>
            <a:endParaRPr lang="en-US" altLang="en-US" dirty="0">
              <a:solidFill>
                <a:srgbClr val="FF0000"/>
              </a:solidFill>
            </a:endParaRPr>
          </a:p>
        </p:txBody>
      </p:sp>
      <p:sp>
        <p:nvSpPr>
          <p:cNvPr id="3" name="Rectangle 1"/>
          <p:cNvSpPr>
            <a:spLocks noChangeArrowheads="1"/>
          </p:cNvSpPr>
          <p:nvPr/>
        </p:nvSpPr>
        <p:spPr bwMode="auto">
          <a:xfrm>
            <a:off x="967563" y="101263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12182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78661"/>
            <a:ext cx="11525250" cy="6309420"/>
          </a:xfrm>
          <a:prstGeom prst="rect">
            <a:avLst/>
          </a:prstGeom>
        </p:spPr>
        <p:txBody>
          <a:bodyPr wrap="square">
            <a:spAutoFit/>
          </a:bodyPr>
          <a:lstStyle/>
          <a:p>
            <a:endParaRPr lang="en-US" sz="1200" b="1" dirty="0">
              <a:solidFill>
                <a:srgbClr val="515354"/>
              </a:solidFill>
              <a:latin typeface="Roboto"/>
            </a:endParaRPr>
          </a:p>
          <a:p>
            <a:r>
              <a:rPr lang="en-US" sz="1600" b="1" dirty="0">
                <a:solidFill>
                  <a:srgbClr val="515354"/>
                </a:solidFill>
                <a:latin typeface="Roboto"/>
              </a:rPr>
              <a:t>8. </a:t>
            </a:r>
            <a:r>
              <a:rPr lang="en-US" sz="1600" b="1" dirty="0"/>
              <a:t>Describe the lashings that are used when building a trestle, how the poles are positioned, and how X braces contribute to the overall structural integrity of a pioneering </a:t>
            </a:r>
            <a:r>
              <a:rPr lang="en-US" sz="1600" b="1" dirty="0" smtClean="0"/>
              <a:t>project</a:t>
            </a:r>
          </a:p>
          <a:p>
            <a:endParaRPr lang="en-US" sz="1200" b="1" dirty="0"/>
          </a:p>
          <a:p>
            <a:r>
              <a:rPr lang="en-US" sz="1200" i="1" dirty="0"/>
              <a:t>In a boy scout pioneering project, a trestle is a fundamental structural component that uses </a:t>
            </a:r>
            <a:r>
              <a:rPr lang="en-US" sz="1200" b="1" i="1" dirty="0"/>
              <a:t>square lashings</a:t>
            </a:r>
            <a:r>
              <a:rPr lang="en-US" sz="1200" i="1" dirty="0"/>
              <a:t> and </a:t>
            </a:r>
            <a:r>
              <a:rPr lang="en-US" sz="1200" b="1" i="1" dirty="0"/>
              <a:t>diagonal lashings</a:t>
            </a:r>
            <a:r>
              <a:rPr lang="en-US" sz="1200" i="1" dirty="0"/>
              <a:t>. The X-braces, formed by diagonal spars, create triangular structures that provide crucial stability and prevent the trestle from swaying or </a:t>
            </a:r>
            <a:r>
              <a:rPr lang="en-US" sz="1200" i="1" dirty="0" smtClean="0"/>
              <a:t>twisting….</a:t>
            </a:r>
          </a:p>
          <a:p>
            <a:endParaRPr lang="en-US" sz="1200" i="1" dirty="0"/>
          </a:p>
          <a:p>
            <a:pPr lvl="0" eaLnBrk="0" fontAlgn="base" hangingPunct="0">
              <a:spcBef>
                <a:spcPct val="0"/>
              </a:spcBef>
              <a:spcAft>
                <a:spcPct val="0"/>
              </a:spcAft>
            </a:pPr>
            <a:r>
              <a:rPr lang="en-US" altLang="en-US" sz="1200" b="1" dirty="0">
                <a:solidFill>
                  <a:srgbClr val="001D35"/>
                </a:solidFill>
                <a:latin typeface="Google Sans"/>
              </a:rPr>
              <a:t>Lashings Used</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Square Lashings:</a:t>
            </a:r>
            <a:r>
              <a:rPr lang="en-US" altLang="en-US" sz="1200" dirty="0">
                <a:solidFill>
                  <a:srgbClr val="0A0A0A"/>
                </a:solidFill>
                <a:latin typeface="Google Sans"/>
              </a:rPr>
              <a:t> These are used to join the two ledgers (horizontal spars) to the two legs (vertical spars) at a 90-degree angle. A total of four square lashings are typically used for each trestle. The starting clove hitch for the lashing is often tied on the leg just below where the ledger will rest, which helps support the ledger's weight.</a:t>
            </a:r>
          </a:p>
          <a:p>
            <a:pPr lvl="0" eaLnBrk="0" fontAlgn="base" hangingPunct="0">
              <a:spcBef>
                <a:spcPct val="0"/>
              </a:spcBef>
              <a:spcAft>
                <a:spcPct val="0"/>
              </a:spcAft>
              <a:buFontTx/>
              <a:buChar char="•"/>
            </a:pPr>
            <a:r>
              <a:rPr lang="en-US" altLang="en-US" sz="1200" b="1" dirty="0">
                <a:solidFill>
                  <a:srgbClr val="0A0A0A"/>
                </a:solidFill>
                <a:latin typeface="Google Sans"/>
              </a:rPr>
              <a:t>Diagonal Lashing:</a:t>
            </a:r>
            <a:r>
              <a:rPr lang="en-US" altLang="en-US" sz="1200" dirty="0">
                <a:solidFill>
                  <a:srgbClr val="0A0A0A"/>
                </a:solidFill>
                <a:latin typeface="Google Sans"/>
              </a:rPr>
              <a:t> This is used to "spring" the two cross braces together where they intersect in the middle, as they are intentionally positioned slightly apart when their ends are lashed to the legs. The lashing begins with a timber hitch, includes three wraps in each direction diagonally across the "X", two frapping turns, and is finished with a clove hitch. The primary purpose is to pull the crossed spars tightly together, adding significant rigidity to the </a:t>
            </a:r>
            <a:r>
              <a:rPr lang="en-US" altLang="en-US" sz="1200" dirty="0" smtClean="0">
                <a:solidFill>
                  <a:srgbClr val="0A0A0A"/>
                </a:solidFill>
                <a:latin typeface="Google Sans"/>
              </a:rPr>
              <a:t>structure</a:t>
            </a:r>
          </a:p>
          <a:p>
            <a:pPr lvl="0" eaLnBrk="0" fontAlgn="base" hangingPunct="0">
              <a:spcBef>
                <a:spcPct val="0"/>
              </a:spcBef>
              <a:spcAft>
                <a:spcPct val="0"/>
              </a:spcAft>
              <a:buFontTx/>
              <a:buChar char="•"/>
            </a:pPr>
            <a:endParaRPr lang="en-US" altLang="en-US" sz="1200" dirty="0">
              <a:solidFill>
                <a:srgbClr val="0A0A0A"/>
              </a:solidFill>
              <a:latin typeface="Google Sans"/>
            </a:endParaRPr>
          </a:p>
          <a:p>
            <a:pPr lvl="0" eaLnBrk="0" fontAlgn="base" hangingPunct="0">
              <a:spcBef>
                <a:spcPct val="0"/>
              </a:spcBef>
              <a:spcAft>
                <a:spcPct val="0"/>
              </a:spcAft>
            </a:pPr>
            <a:r>
              <a:rPr lang="en-US" altLang="en-US" sz="1200" b="1" dirty="0">
                <a:solidFill>
                  <a:srgbClr val="001D35"/>
                </a:solidFill>
                <a:latin typeface="Google Sans"/>
              </a:rPr>
              <a:t>Pole Positioning</a:t>
            </a:r>
            <a:endParaRPr lang="en-US" altLang="en-US" sz="1200" dirty="0"/>
          </a:p>
          <a:p>
            <a:pPr lvl="0" eaLnBrk="0" fontAlgn="base" hangingPunct="0">
              <a:spcBef>
                <a:spcPct val="0"/>
              </a:spcBef>
              <a:spcAft>
                <a:spcPct val="0"/>
              </a:spcAft>
              <a:buFontTx/>
              <a:buAutoNum type="arabicPeriod"/>
            </a:pPr>
            <a:r>
              <a:rPr lang="en-US" altLang="en-US" sz="1200" b="1" dirty="0">
                <a:solidFill>
                  <a:srgbClr val="0A0A0A"/>
                </a:solidFill>
                <a:latin typeface="Google Sans"/>
              </a:rPr>
              <a:t>Legs and Ledgers:</a:t>
            </a:r>
            <a:r>
              <a:rPr lang="en-US" altLang="en-US" sz="1200" dirty="0">
                <a:solidFill>
                  <a:srgbClr val="0A0A0A"/>
                </a:solidFill>
                <a:latin typeface="Google Sans"/>
              </a:rPr>
              <a:t> Two long spars for the legs are laid on the ground parallel to each other. Shorter spars, called ledgers, are placed horizontally across the legs (at the top and bottom) and secured with square lashings.</a:t>
            </a:r>
          </a:p>
          <a:p>
            <a:pPr lvl="0" eaLnBrk="0" fontAlgn="base" hangingPunct="0">
              <a:spcBef>
                <a:spcPct val="0"/>
              </a:spcBef>
              <a:spcAft>
                <a:spcPct val="0"/>
              </a:spcAft>
              <a:buFontTx/>
              <a:buAutoNum type="arabicPeriod" startAt="2"/>
            </a:pPr>
            <a:r>
              <a:rPr lang="en-US" altLang="en-US" sz="1200" b="1" dirty="0">
                <a:solidFill>
                  <a:srgbClr val="0A0A0A"/>
                </a:solidFill>
                <a:latin typeface="Google Sans"/>
              </a:rPr>
              <a:t>Cross Braces (X-braces):</a:t>
            </a:r>
            <a:r>
              <a:rPr lang="en-US" altLang="en-US" sz="1200" dirty="0">
                <a:solidFill>
                  <a:srgbClr val="0A0A0A"/>
                </a:solidFill>
                <a:latin typeface="Google Sans"/>
              </a:rPr>
              <a:t> The frame is then flipped over. One cross brace is lashed to the back side of both legs. The second cross brace is added so one end is on the same side as the first (the back), but its other end is on the opposite side (the front, with the ledgers). This intentional positioning ensures a gap where the two braces cross in the center, which allows the diagonal lashing to effectively pull them together and add tension.</a:t>
            </a:r>
          </a:p>
          <a:p>
            <a:pPr lvl="0" eaLnBrk="0" fontAlgn="base" hangingPunct="0">
              <a:spcBef>
                <a:spcPct val="0"/>
              </a:spcBef>
              <a:spcAft>
                <a:spcPct val="0"/>
              </a:spcAft>
              <a:buFontTx/>
              <a:buAutoNum type="arabicPeriod" startAt="3"/>
            </a:pPr>
            <a:r>
              <a:rPr lang="en-US" altLang="en-US" sz="1200" b="1" dirty="0">
                <a:solidFill>
                  <a:srgbClr val="0A0A0A"/>
                </a:solidFill>
                <a:latin typeface="Google Sans"/>
              </a:rPr>
              <a:t>Finalizing the Trestle:</a:t>
            </a:r>
            <a:r>
              <a:rPr lang="en-US" altLang="en-US" sz="1200" dirty="0">
                <a:solidFill>
                  <a:srgbClr val="0A0A0A"/>
                </a:solidFill>
                <a:latin typeface="Google Sans"/>
              </a:rPr>
              <a:t> The structure is then stood upright, adjusted so the legs are parallel and the top ledger is level with the ground. The diagonal lashing is then applied at the center intersection to pull the cross braces </a:t>
            </a:r>
            <a:r>
              <a:rPr lang="en-US" altLang="en-US" sz="1200" dirty="0" smtClean="0">
                <a:solidFill>
                  <a:srgbClr val="0A0A0A"/>
                </a:solidFill>
                <a:latin typeface="Google Sans"/>
              </a:rPr>
              <a:t>together</a:t>
            </a:r>
          </a:p>
          <a:p>
            <a:pPr lvl="0" eaLnBrk="0" fontAlgn="base" hangingPunct="0">
              <a:spcBef>
                <a:spcPct val="0"/>
              </a:spcBef>
              <a:spcAft>
                <a:spcPct val="0"/>
              </a:spcAft>
              <a:buFontTx/>
              <a:buAutoNum type="arabicPeriod" startAt="3"/>
            </a:pPr>
            <a:endParaRPr lang="en-US" altLang="en-US" sz="1200" dirty="0">
              <a:solidFill>
                <a:srgbClr val="0A0A0A"/>
              </a:solidFill>
              <a:latin typeface="Google Sans"/>
            </a:endParaRPr>
          </a:p>
          <a:p>
            <a:pPr lvl="0" eaLnBrk="0" fontAlgn="base" hangingPunct="0">
              <a:spcBef>
                <a:spcPct val="0"/>
              </a:spcBef>
              <a:spcAft>
                <a:spcPct val="0"/>
              </a:spcAft>
            </a:pPr>
            <a:r>
              <a:rPr lang="en-US" altLang="en-US" sz="1200" b="1" dirty="0">
                <a:solidFill>
                  <a:srgbClr val="FF0000"/>
                </a:solidFill>
                <a:latin typeface="Google Sans"/>
              </a:rPr>
              <a:t>Contribution of X-Braces to Structural Integrity</a:t>
            </a:r>
            <a:endParaRPr lang="en-US" altLang="en-US" sz="1200" dirty="0">
              <a:solidFill>
                <a:srgbClr val="FF0000"/>
              </a:solidFill>
            </a:endParaRPr>
          </a:p>
          <a:p>
            <a:pPr lvl="0" eaLnBrk="0" fontAlgn="base" hangingPunct="0">
              <a:spcBef>
                <a:spcPct val="0"/>
              </a:spcBef>
              <a:spcAft>
                <a:spcPct val="0"/>
              </a:spcAft>
            </a:pPr>
            <a:r>
              <a:rPr lang="en-US" altLang="en-US" sz="1200" dirty="0">
                <a:solidFill>
                  <a:srgbClr val="0A0A0A"/>
                </a:solidFill>
                <a:latin typeface="Google Sans"/>
              </a:rPr>
              <a:t>The X-braces are a critical engineering element in pioneering and general construction: </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Forming Triangles:</a:t>
            </a:r>
            <a:r>
              <a:rPr lang="en-US" altLang="en-US" sz="1200" dirty="0">
                <a:solidFill>
                  <a:srgbClr val="0A0A0A"/>
                </a:solidFill>
                <a:latin typeface="Google Sans"/>
              </a:rPr>
              <a:t> When installed and diagonally lashed, the X-braces divide the rectangular frame into four stable triangles. </a:t>
            </a:r>
            <a:r>
              <a:rPr lang="en-US" altLang="en-US" sz="1200" u="sng" dirty="0">
                <a:solidFill>
                  <a:srgbClr val="FF0000"/>
                </a:solidFill>
                <a:latin typeface="Google Sans"/>
              </a:rPr>
              <a:t>Triangles are inherently rigid shapes </a:t>
            </a:r>
            <a:r>
              <a:rPr lang="en-US" altLang="en-US" sz="1200" dirty="0">
                <a:solidFill>
                  <a:srgbClr val="0A0A0A"/>
                </a:solidFill>
                <a:latin typeface="Google Sans"/>
              </a:rPr>
              <a:t>in engineering, as their angles are fixed, preventing the structure from deforming under pressure.</a:t>
            </a:r>
          </a:p>
          <a:p>
            <a:pPr lvl="0" eaLnBrk="0" fontAlgn="base" hangingPunct="0">
              <a:spcBef>
                <a:spcPct val="0"/>
              </a:spcBef>
              <a:spcAft>
                <a:spcPct val="0"/>
              </a:spcAft>
              <a:buFontTx/>
              <a:buChar char="•"/>
            </a:pPr>
            <a:r>
              <a:rPr lang="en-US" altLang="en-US" sz="1200" b="1" dirty="0">
                <a:solidFill>
                  <a:srgbClr val="0A0A0A"/>
                </a:solidFill>
                <a:latin typeface="Google Sans"/>
              </a:rPr>
              <a:t>Resisting Lateral Forces (Racking):</a:t>
            </a:r>
            <a:r>
              <a:rPr lang="en-US" altLang="en-US" sz="1200" dirty="0">
                <a:solidFill>
                  <a:srgbClr val="0A0A0A"/>
                </a:solidFill>
                <a:latin typeface="Google Sans"/>
              </a:rPr>
              <a:t> The main function of the X-bracing is to resist </a:t>
            </a:r>
            <a:r>
              <a:rPr lang="en-US" altLang="en-US" sz="1200" b="1" dirty="0">
                <a:solidFill>
                  <a:srgbClr val="0A0A0A"/>
                </a:solidFill>
                <a:latin typeface="Google Sans"/>
              </a:rPr>
              <a:t>racking</a:t>
            </a:r>
            <a:r>
              <a:rPr lang="en-US" altLang="en-US" sz="1200" dirty="0">
                <a:solidFill>
                  <a:srgbClr val="0A0A0A"/>
                </a:solidFill>
                <a:latin typeface="Google Sans"/>
              </a:rPr>
              <a:t>, which is the side-to-side or twisting motion caused by lateral forces like wind, current (if in water), or general movement.</a:t>
            </a:r>
          </a:p>
          <a:p>
            <a:pPr lvl="0" eaLnBrk="0" fontAlgn="base" hangingPunct="0">
              <a:spcBef>
                <a:spcPct val="0"/>
              </a:spcBef>
              <a:spcAft>
                <a:spcPct val="0"/>
              </a:spcAft>
              <a:buFontTx/>
              <a:buChar char="•"/>
            </a:pPr>
            <a:r>
              <a:rPr lang="en-US" altLang="en-US" sz="1200" b="1" dirty="0">
                <a:solidFill>
                  <a:srgbClr val="0A0A0A"/>
                </a:solidFill>
                <a:latin typeface="Google Sans"/>
              </a:rPr>
              <a:t>Distributing Stress:</a:t>
            </a:r>
            <a:r>
              <a:rPr lang="en-US" altLang="en-US" sz="1200" dirty="0">
                <a:solidFill>
                  <a:srgbClr val="0A0A0A"/>
                </a:solidFill>
                <a:latin typeface="Google Sans"/>
              </a:rPr>
              <a:t> The braces help distribute forces evenly throughout the frame, preventing stress from concentrating on single points or lashings.</a:t>
            </a:r>
          </a:p>
          <a:p>
            <a:pPr lvl="0" eaLnBrk="0" fontAlgn="base" hangingPunct="0">
              <a:spcBef>
                <a:spcPct val="0"/>
              </a:spcBef>
              <a:spcAft>
                <a:spcPct val="0"/>
              </a:spcAft>
              <a:buFontTx/>
              <a:buChar char="•"/>
            </a:pPr>
            <a:r>
              <a:rPr lang="en-US" altLang="en-US" sz="1200" b="1" dirty="0">
                <a:solidFill>
                  <a:srgbClr val="0A0A0A"/>
                </a:solidFill>
                <a:latin typeface="Google Sans"/>
              </a:rPr>
              <a:t>Adding Rigidity and Stability:</a:t>
            </a:r>
            <a:r>
              <a:rPr lang="en-US" altLang="en-US" sz="1200" dirty="0">
                <a:solidFill>
                  <a:srgbClr val="0A0A0A"/>
                </a:solidFill>
                <a:latin typeface="Google Sans"/>
              </a:rPr>
              <a:t> The combination of square-lashed ledgers and diagonally-lashed X-braces makes the trestle a very strong and stable unit capable of supporting heavy downward loads without collapsing or losing its shape</a:t>
            </a:r>
            <a:r>
              <a:rPr lang="en-US" altLang="en-US" sz="1200" dirty="0" smtClean="0">
                <a:solidFill>
                  <a:srgbClr val="0A0A0A"/>
                </a:solidFill>
                <a:latin typeface="Google Sans"/>
              </a:rPr>
              <a:t>.</a:t>
            </a:r>
            <a:endParaRPr lang="en-US" altLang="en-US" sz="1200" dirty="0">
              <a:solidFill>
                <a:srgbClr val="0A0A0A"/>
              </a:solidFill>
              <a:latin typeface="Google Sans"/>
            </a:endParaRPr>
          </a:p>
        </p:txBody>
      </p:sp>
      <p:sp>
        <p:nvSpPr>
          <p:cNvPr id="3" name="Rectangle 1"/>
          <p:cNvSpPr>
            <a:spLocks noChangeArrowheads="1"/>
          </p:cNvSpPr>
          <p:nvPr/>
        </p:nvSpPr>
        <p:spPr bwMode="auto">
          <a:xfrm>
            <a:off x="967563" y="101263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69302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815" y="180532"/>
            <a:ext cx="9609373" cy="2192908"/>
          </a:xfrm>
          <a:prstGeom prst="rect">
            <a:avLst/>
          </a:prstGeom>
        </p:spPr>
        <p:txBody>
          <a:bodyPr wrap="square">
            <a:spAutoFit/>
          </a:bodyPr>
          <a:lstStyle/>
          <a:p>
            <a:r>
              <a:rPr lang="en-US" sz="1050" b="1" i="0" dirty="0" smtClean="0">
                <a:solidFill>
                  <a:srgbClr val="515354"/>
                </a:solidFill>
                <a:effectLst/>
                <a:latin typeface="Roboto"/>
              </a:rPr>
              <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9. Working in a group, (or individually with the help of your counselor) build a full size pioneering structure, using one of the following designs in the </a:t>
            </a:r>
            <a:r>
              <a:rPr lang="en-US" sz="1050" b="1" i="1" dirty="0" smtClean="0">
                <a:solidFill>
                  <a:srgbClr val="515354"/>
                </a:solidFill>
                <a:effectLst/>
                <a:latin typeface="Roboto"/>
              </a:rPr>
              <a:t>Pioneering</a:t>
            </a:r>
            <a:r>
              <a:rPr lang="en-US" sz="1050" b="1" i="0" dirty="0" smtClean="0">
                <a:solidFill>
                  <a:srgbClr val="515354"/>
                </a:solidFill>
                <a:effectLst/>
                <a:latin typeface="Roboto"/>
              </a:rPr>
              <a:t> merit badge pamphlet:  </a:t>
            </a:r>
          </a:p>
          <a:p>
            <a:pPr marL="171450" indent="-171450">
              <a:buFont typeface="Arial" panose="020B0604020202020204" pitchFamily="34" charset="0"/>
              <a:buChar char="•"/>
            </a:pPr>
            <a:r>
              <a:rPr lang="en-US" sz="1050" b="0" i="0" dirty="0" smtClean="0">
                <a:solidFill>
                  <a:srgbClr val="515354"/>
                </a:solidFill>
                <a:effectLst/>
                <a:latin typeface="Roboto"/>
              </a:rPr>
              <a:t>Double A-Frame Monkey Bridge</a:t>
            </a:r>
          </a:p>
          <a:p>
            <a:pPr>
              <a:buFont typeface="Arial" panose="020B0604020202020204" pitchFamily="34" charset="0"/>
              <a:buChar char="•"/>
            </a:pPr>
            <a:r>
              <a:rPr lang="en-US" sz="1050" dirty="0">
                <a:solidFill>
                  <a:srgbClr val="515354"/>
                </a:solidFill>
                <a:latin typeface="Roboto"/>
              </a:rPr>
              <a:t>Single A-Frame Bridge</a:t>
            </a:r>
          </a:p>
          <a:p>
            <a:pPr>
              <a:buFont typeface="Arial" panose="020B0604020202020204" pitchFamily="34" charset="0"/>
              <a:buChar char="•"/>
            </a:pPr>
            <a:r>
              <a:rPr lang="en-US" sz="1050" b="0" i="0" dirty="0" smtClean="0">
                <a:solidFill>
                  <a:srgbClr val="515354"/>
                </a:solidFill>
                <a:effectLst/>
                <a:latin typeface="Roboto"/>
              </a:rPr>
              <a:t>Single Trestle Bridge</a:t>
            </a:r>
          </a:p>
          <a:p>
            <a:pPr>
              <a:buFont typeface="Arial" panose="020B0604020202020204" pitchFamily="34" charset="0"/>
              <a:buChar char="•"/>
            </a:pPr>
            <a:r>
              <a:rPr lang="en-US" sz="1050" b="0" i="0" dirty="0" smtClean="0">
                <a:solidFill>
                  <a:srgbClr val="515354"/>
                </a:solidFill>
                <a:effectLst/>
                <a:latin typeface="Roboto"/>
              </a:rPr>
              <a:t>Single Lock Bridge</a:t>
            </a:r>
          </a:p>
          <a:p>
            <a:pPr>
              <a:buFont typeface="Arial" panose="020B0604020202020204" pitchFamily="34" charset="0"/>
              <a:buChar char="•"/>
            </a:pPr>
            <a:r>
              <a:rPr lang="en-US" sz="1050" b="0" i="0" dirty="0" smtClean="0">
                <a:solidFill>
                  <a:srgbClr val="515354"/>
                </a:solidFill>
                <a:effectLst/>
                <a:latin typeface="Roboto"/>
              </a:rPr>
              <a:t>4x4 Square Climbing Tower</a:t>
            </a:r>
          </a:p>
          <a:p>
            <a:pPr>
              <a:buFont typeface="Arial" panose="020B0604020202020204" pitchFamily="34" charset="0"/>
              <a:buChar char="•"/>
            </a:pPr>
            <a:r>
              <a:rPr lang="en-US" sz="1050" b="0" i="0" dirty="0" smtClean="0">
                <a:solidFill>
                  <a:srgbClr val="515354"/>
                </a:solidFill>
                <a:effectLst/>
                <a:latin typeface="Roboto"/>
              </a:rPr>
              <a:t>Four Flag Gateway Tower</a:t>
            </a:r>
          </a:p>
          <a:p>
            <a:pPr>
              <a:buFont typeface="Arial" panose="020B0604020202020204" pitchFamily="34" charset="0"/>
              <a:buChar char="•"/>
            </a:pPr>
            <a:r>
              <a:rPr lang="en-US" sz="1050" b="0" i="0" dirty="0" smtClean="0">
                <a:solidFill>
                  <a:srgbClr val="515354"/>
                </a:solidFill>
                <a:effectLst/>
                <a:latin typeface="Roboto"/>
              </a:rPr>
              <a:t>Double Tripod Chippewa Kitchen</a:t>
            </a:r>
          </a:p>
          <a:p>
            <a:pPr>
              <a:buFont typeface="Arial" panose="020B0604020202020204" pitchFamily="34" charset="0"/>
              <a:buChar char="•"/>
            </a:pPr>
            <a:r>
              <a:rPr lang="en-US" sz="1050" b="0" i="0" dirty="0" smtClean="0">
                <a:solidFill>
                  <a:srgbClr val="515354"/>
                </a:solidFill>
                <a:effectLst/>
                <a:latin typeface="Roboto"/>
              </a:rPr>
              <a:t>Another type of structure approved in advance by your counselor</a:t>
            </a:r>
          </a:p>
          <a:p>
            <a:endParaRPr lang="en-US" sz="105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0672" y="152700"/>
            <a:ext cx="1302144" cy="13021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914680" y="2145929"/>
            <a:ext cx="2428875" cy="1409700"/>
          </a:xfrm>
          <a:prstGeom prst="rect">
            <a:avLst/>
          </a:prstGeom>
        </p:spPr>
      </p:pic>
      <p:pic>
        <p:nvPicPr>
          <p:cNvPr id="7" name="Picture 6"/>
          <p:cNvPicPr>
            <a:picLocks noChangeAspect="1"/>
          </p:cNvPicPr>
          <p:nvPr/>
        </p:nvPicPr>
        <p:blipFill>
          <a:blip r:embed="rId4"/>
          <a:stretch>
            <a:fillRect/>
          </a:stretch>
        </p:blipFill>
        <p:spPr>
          <a:xfrm>
            <a:off x="4280600" y="1641232"/>
            <a:ext cx="2524125" cy="1409700"/>
          </a:xfrm>
          <a:prstGeom prst="rect">
            <a:avLst/>
          </a:prstGeom>
        </p:spPr>
      </p:pic>
      <p:sp>
        <p:nvSpPr>
          <p:cNvPr id="8" name="Rectangle 7"/>
          <p:cNvSpPr/>
          <p:nvPr/>
        </p:nvSpPr>
        <p:spPr>
          <a:xfrm>
            <a:off x="914680" y="3555629"/>
            <a:ext cx="2586029"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A-Frame Bridge</a:t>
            </a:r>
          </a:p>
        </p:txBody>
      </p:sp>
      <p:sp>
        <p:nvSpPr>
          <p:cNvPr id="9" name="Rectangle 8"/>
          <p:cNvSpPr/>
          <p:nvPr/>
        </p:nvSpPr>
        <p:spPr>
          <a:xfrm>
            <a:off x="4418759" y="2935163"/>
            <a:ext cx="2393669"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Trestle Bridge</a:t>
            </a:r>
          </a:p>
        </p:txBody>
      </p:sp>
      <p:pic>
        <p:nvPicPr>
          <p:cNvPr id="1030" name="Picture 6" descr="Drawing 3: Fully Assembled Single Lock Brid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7567" y="1990801"/>
            <a:ext cx="3633833" cy="149048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8592155" y="3555629"/>
            <a:ext cx="2188420"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Lock Bridge</a:t>
            </a:r>
          </a:p>
        </p:txBody>
      </p:sp>
      <p:sp>
        <p:nvSpPr>
          <p:cNvPr id="11" name="Rectangle 10"/>
          <p:cNvSpPr/>
          <p:nvPr/>
        </p:nvSpPr>
        <p:spPr>
          <a:xfrm>
            <a:off x="7918092" y="3918699"/>
            <a:ext cx="3536546" cy="253916"/>
          </a:xfrm>
          <a:prstGeom prst="rect">
            <a:avLst/>
          </a:prstGeom>
        </p:spPr>
        <p:txBody>
          <a:bodyPr wrap="none">
            <a:spAutoFit/>
          </a:bodyPr>
          <a:lstStyle/>
          <a:p>
            <a:r>
              <a:rPr lang="en-US" sz="1050" u="sng" dirty="0"/>
              <a:t>https://scoutpioneering.com/2013/02/05/single-lock-bridge/</a:t>
            </a:r>
          </a:p>
        </p:txBody>
      </p:sp>
      <p:sp>
        <p:nvSpPr>
          <p:cNvPr id="12" name="Rectangle 11"/>
          <p:cNvSpPr/>
          <p:nvPr/>
        </p:nvSpPr>
        <p:spPr>
          <a:xfrm>
            <a:off x="4213416" y="1085512"/>
            <a:ext cx="6096000" cy="369332"/>
          </a:xfrm>
          <a:prstGeom prst="rect">
            <a:avLst/>
          </a:prstGeom>
          <a:solidFill>
            <a:srgbClr val="FFFF00"/>
          </a:solidFill>
          <a:ln>
            <a:solidFill>
              <a:srgbClr val="FF0000"/>
            </a:solidFill>
          </a:ln>
          <a:scene3d>
            <a:camera prst="orthographicFront"/>
            <a:lightRig rig="threePt" dir="t"/>
          </a:scene3d>
          <a:sp3d>
            <a:bevelT/>
          </a:sp3d>
        </p:spPr>
        <p:txBody>
          <a:bodyPr>
            <a:spAutoFit/>
          </a:bodyPr>
          <a:lstStyle/>
          <a:p>
            <a:r>
              <a:rPr lang="en-US" sz="900" b="1" dirty="0">
                <a:solidFill>
                  <a:srgbClr val="515354"/>
                </a:solidFill>
                <a:latin typeface="Roboto"/>
              </a:rPr>
              <a:t>Carefully plan the project, assembling and organizing all the materials, referring to the points under Safe Pioneering, and complying </a:t>
            </a:r>
            <a:r>
              <a:rPr lang="en-US" sz="900" b="1" dirty="0" smtClean="0">
                <a:solidFill>
                  <a:srgbClr val="515354"/>
                </a:solidFill>
                <a:latin typeface="Roboto"/>
              </a:rPr>
              <a:t>with </a:t>
            </a:r>
            <a:r>
              <a:rPr lang="en-US" sz="900" b="1" dirty="0">
                <a:solidFill>
                  <a:srgbClr val="515354"/>
                </a:solidFill>
                <a:latin typeface="Roboto"/>
              </a:rPr>
              <a:t>the height restrictions in the Guide to Safe Scouting.</a:t>
            </a:r>
          </a:p>
        </p:txBody>
      </p:sp>
      <p:sp>
        <p:nvSpPr>
          <p:cNvPr id="13" name="Rectangle 12"/>
          <p:cNvSpPr/>
          <p:nvPr/>
        </p:nvSpPr>
        <p:spPr>
          <a:xfrm>
            <a:off x="4053294" y="6328014"/>
            <a:ext cx="3204723" cy="253916"/>
          </a:xfrm>
          <a:prstGeom prst="rect">
            <a:avLst/>
          </a:prstGeom>
        </p:spPr>
        <p:txBody>
          <a:bodyPr wrap="none">
            <a:spAutoFit/>
          </a:bodyPr>
          <a:lstStyle/>
          <a:p>
            <a:r>
              <a:rPr lang="en-US" sz="1050" u="sng" dirty="0"/>
              <a:t>https://pioneeringmeritbadge.org/4-x-4-square-tower/</a:t>
            </a:r>
          </a:p>
        </p:txBody>
      </p:sp>
      <p:pic>
        <p:nvPicPr>
          <p:cNvPr id="1032" name="Picture 8" descr="https://pioneeringmeritbadge.org/wp-content/uploads/2016/02/Page90-Gateway.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9200" y="3621568"/>
            <a:ext cx="1369732" cy="23469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coutpioneering.com/wp-content/uploads/2013/04/coker-four-flag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594" y="3862569"/>
            <a:ext cx="1189131" cy="18649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4x4-climbing-tower-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9684" y="4120404"/>
            <a:ext cx="974185" cy="18821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4" name="Rectangle 13"/>
          <p:cNvSpPr/>
          <p:nvPr/>
        </p:nvSpPr>
        <p:spPr>
          <a:xfrm>
            <a:off x="508537" y="6144368"/>
            <a:ext cx="3081998"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4x4 Square Climbing Tower</a:t>
            </a:r>
          </a:p>
        </p:txBody>
      </p:sp>
      <p:pic>
        <p:nvPicPr>
          <p:cNvPr id="1038" name="Picture 14" descr="Click on the image for a larger vie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72351" y="4205430"/>
            <a:ext cx="1628028" cy="159546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7873977" y="5775036"/>
            <a:ext cx="3624775"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Double Tripod Chippewa Kitchen</a:t>
            </a:r>
          </a:p>
        </p:txBody>
      </p:sp>
      <p:sp>
        <p:nvSpPr>
          <p:cNvPr id="16" name="Rectangle 15"/>
          <p:cNvSpPr/>
          <p:nvPr/>
        </p:nvSpPr>
        <p:spPr>
          <a:xfrm>
            <a:off x="7756682" y="6058710"/>
            <a:ext cx="4390450" cy="523220"/>
          </a:xfrm>
          <a:prstGeom prst="rect">
            <a:avLst/>
          </a:prstGeom>
        </p:spPr>
        <p:txBody>
          <a:bodyPr wrap="square">
            <a:spAutoFit/>
          </a:bodyPr>
          <a:lstStyle/>
          <a:p>
            <a:r>
              <a:rPr lang="en-US" sz="1400" u="sng" dirty="0"/>
              <a:t>https://pioneeringmeritbadge.org/double-tripod-chippewa-kitchen-2/</a:t>
            </a:r>
          </a:p>
        </p:txBody>
      </p:sp>
      <p:sp>
        <p:nvSpPr>
          <p:cNvPr id="17" name="Rectangle 16"/>
          <p:cNvSpPr/>
          <p:nvPr/>
        </p:nvSpPr>
        <p:spPr>
          <a:xfrm>
            <a:off x="4093316" y="5947567"/>
            <a:ext cx="2902461"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Four Flag Gateway Tower</a:t>
            </a:r>
          </a:p>
        </p:txBody>
      </p:sp>
      <p:sp>
        <p:nvSpPr>
          <p:cNvPr id="2" name="Oval 1"/>
          <p:cNvSpPr/>
          <p:nvPr/>
        </p:nvSpPr>
        <p:spPr>
          <a:xfrm>
            <a:off x="5044093" y="1832542"/>
            <a:ext cx="1143000" cy="133535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401539" y="2131683"/>
            <a:ext cx="2379035" cy="133535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2578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815" y="180532"/>
            <a:ext cx="9609373" cy="2031325"/>
          </a:xfrm>
          <a:prstGeom prst="rect">
            <a:avLst/>
          </a:prstGeom>
        </p:spPr>
        <p:txBody>
          <a:bodyPr wrap="square">
            <a:spAutoFit/>
          </a:bodyPr>
          <a:lstStyle/>
          <a:p>
            <a:r>
              <a:rPr lang="en-US" b="1" i="0" dirty="0" smtClean="0">
                <a:solidFill>
                  <a:srgbClr val="515354"/>
                </a:solidFill>
                <a:effectLst/>
                <a:latin typeface="Roboto"/>
              </a:rPr>
              <a:t/>
            </a:r>
            <a:br>
              <a:rPr lang="en-US" b="1" i="0" dirty="0" smtClean="0">
                <a:solidFill>
                  <a:srgbClr val="515354"/>
                </a:solidFill>
                <a:effectLst/>
                <a:latin typeface="Roboto"/>
              </a:rPr>
            </a:br>
            <a:endParaRPr lang="en-US" b="1" i="0" dirty="0" smtClean="0">
              <a:solidFill>
                <a:srgbClr val="515354"/>
              </a:solidFill>
              <a:effectLst/>
              <a:latin typeface="Roboto"/>
            </a:endParaRPr>
          </a:p>
          <a:p>
            <a:r>
              <a:rPr lang="en-US" b="1" i="0" dirty="0" smtClean="0">
                <a:solidFill>
                  <a:srgbClr val="515354"/>
                </a:solidFill>
                <a:effectLst/>
                <a:latin typeface="Roboto"/>
              </a:rPr>
              <a:t>9. Working in a group, (or individually with the help of your counselor) build a full size pioneering structure, using one of the following designs in the </a:t>
            </a:r>
            <a:r>
              <a:rPr lang="en-US" b="1" i="1" dirty="0" smtClean="0">
                <a:solidFill>
                  <a:srgbClr val="515354"/>
                </a:solidFill>
                <a:effectLst/>
                <a:latin typeface="Roboto"/>
              </a:rPr>
              <a:t>Pioneering</a:t>
            </a:r>
            <a:r>
              <a:rPr lang="en-US" b="1" i="0" dirty="0" smtClean="0">
                <a:solidFill>
                  <a:srgbClr val="515354"/>
                </a:solidFill>
                <a:effectLst/>
                <a:latin typeface="Roboto"/>
              </a:rPr>
              <a:t> merit badge pamphlet:  </a:t>
            </a:r>
          </a:p>
          <a:p>
            <a:pPr marL="171450" indent="-171450">
              <a:buFont typeface="Arial" panose="020B0604020202020204" pitchFamily="34" charset="0"/>
              <a:buChar char="•"/>
            </a:pPr>
            <a:r>
              <a:rPr lang="en-US" b="0" i="0" dirty="0" smtClean="0">
                <a:solidFill>
                  <a:srgbClr val="515354"/>
                </a:solidFill>
                <a:effectLst/>
                <a:latin typeface="Roboto"/>
              </a:rPr>
              <a:t>Double A-Frame Monkey Bridge</a:t>
            </a:r>
          </a:p>
          <a:p>
            <a:endParaRPr lang="en-US"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0672" y="152700"/>
            <a:ext cx="1302144" cy="130214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age71 Monke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15" y="2847694"/>
            <a:ext cx="2743200" cy="28194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ge69 Monk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387" y="2958353"/>
            <a:ext cx="22383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age68 Monk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7450" y="1973496"/>
            <a:ext cx="5613036" cy="482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9011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124" y="393766"/>
            <a:ext cx="11545751" cy="11910953"/>
          </a:xfrm>
          <a:prstGeom prst="rect">
            <a:avLst/>
          </a:prstGeom>
        </p:spPr>
        <p:txBody>
          <a:bodyPr wrap="square">
            <a:spAutoFit/>
          </a:bodyPr>
          <a:lstStyle/>
          <a:p>
            <a:r>
              <a:rPr lang="en-US" sz="4800" b="1" i="0" dirty="0" smtClean="0">
                <a:solidFill>
                  <a:srgbClr val="515354"/>
                </a:solidFill>
                <a:effectLst/>
                <a:latin typeface="Roboto"/>
              </a:rPr>
              <a:t>1. Do the following:</a:t>
            </a:r>
          </a:p>
          <a:p>
            <a:pPr>
              <a:buFont typeface="Arial" panose="020B0604020202020204" pitchFamily="34" charset="0"/>
              <a:buChar char="•"/>
            </a:pPr>
            <a:r>
              <a:rPr lang="en-US" sz="4800" b="0" i="0" dirty="0" smtClean="0">
                <a:solidFill>
                  <a:srgbClr val="515354"/>
                </a:solidFill>
                <a:effectLst/>
                <a:latin typeface="Roboto"/>
              </a:rPr>
              <a:t>(a) Explain to your counselor the most likely hazards you might encounter while participating in pioneering activities and what you should do to anticipate, help prevent, mitigate, and respond to these hazards.</a:t>
            </a:r>
          </a:p>
          <a:p>
            <a:pPr>
              <a:buFont typeface="Arial" panose="020B0604020202020204" pitchFamily="34" charset="0"/>
              <a:buChar char="•"/>
            </a:pPr>
            <a:endParaRPr lang="en-US" sz="4800" dirty="0">
              <a:solidFill>
                <a:srgbClr val="515354"/>
              </a:solidFill>
              <a:latin typeface="Roboto"/>
            </a:endParaRPr>
          </a:p>
          <a:p>
            <a:pPr>
              <a:buFont typeface="Arial" panose="020B0604020202020204" pitchFamily="34" charset="0"/>
              <a:buChar char="•"/>
            </a:pPr>
            <a:endParaRPr lang="en-US" sz="4800" b="0" i="0" dirty="0" smtClean="0">
              <a:solidFill>
                <a:srgbClr val="515354"/>
              </a:solidFill>
              <a:effectLst/>
              <a:latin typeface="Roboto"/>
            </a:endParaRPr>
          </a:p>
          <a:p>
            <a:pPr>
              <a:buFont typeface="Arial" panose="020B0604020202020204" pitchFamily="34" charset="0"/>
              <a:buChar char="•"/>
            </a:pPr>
            <a:endParaRPr lang="en-US" sz="4800" dirty="0">
              <a:solidFill>
                <a:srgbClr val="515354"/>
              </a:solidFill>
              <a:latin typeface="Roboto"/>
            </a:endParaRPr>
          </a:p>
          <a:p>
            <a:pPr>
              <a:buFont typeface="Arial" panose="020B0604020202020204" pitchFamily="34" charset="0"/>
              <a:buChar char="•"/>
            </a:pPr>
            <a:endParaRPr lang="en-US" sz="4800" b="0" i="0" dirty="0" smtClean="0">
              <a:solidFill>
                <a:srgbClr val="515354"/>
              </a:solidFill>
              <a:effectLst/>
              <a:latin typeface="Roboto"/>
            </a:endParaRPr>
          </a:p>
          <a:p>
            <a:pPr>
              <a:buFont typeface="Arial" panose="020B0604020202020204" pitchFamily="34" charset="0"/>
              <a:buChar char="•"/>
            </a:pPr>
            <a:endParaRPr lang="en-US" sz="4800" dirty="0">
              <a:solidFill>
                <a:srgbClr val="515354"/>
              </a:solidFill>
              <a:latin typeface="Roboto"/>
            </a:endParaRPr>
          </a:p>
          <a:p>
            <a:pPr>
              <a:buFont typeface="Arial" panose="020B0604020202020204" pitchFamily="34" charset="0"/>
              <a:buChar char="•"/>
            </a:pPr>
            <a:endParaRPr lang="en-US" sz="4800" b="0" i="0" dirty="0" smtClean="0">
              <a:solidFill>
                <a:srgbClr val="515354"/>
              </a:solidFill>
              <a:effectLst/>
              <a:latin typeface="Roboto"/>
            </a:endParaRPr>
          </a:p>
          <a:p>
            <a:pPr>
              <a:buFont typeface="Arial" panose="020B0604020202020204" pitchFamily="34" charset="0"/>
              <a:buChar char="•"/>
            </a:pPr>
            <a:endParaRPr lang="en-US" sz="4800" dirty="0">
              <a:solidFill>
                <a:srgbClr val="515354"/>
              </a:solidFill>
              <a:latin typeface="Roboto"/>
            </a:endParaRPr>
          </a:p>
          <a:p>
            <a:pPr>
              <a:buFont typeface="Arial" panose="020B0604020202020204" pitchFamily="34" charset="0"/>
              <a:buChar char="•"/>
            </a:pPr>
            <a:r>
              <a:rPr lang="en-US" sz="4800" b="0" i="0" dirty="0" smtClean="0">
                <a:solidFill>
                  <a:srgbClr val="515354"/>
                </a:solidFill>
                <a:effectLst/>
                <a:latin typeface="Roboto"/>
              </a:rPr>
              <a:t/>
            </a:r>
            <a:br>
              <a:rPr lang="en-US" sz="4800" b="0" i="0" dirty="0" smtClean="0">
                <a:solidFill>
                  <a:srgbClr val="515354"/>
                </a:solidFill>
                <a:effectLst/>
                <a:latin typeface="Roboto"/>
              </a:rPr>
            </a:br>
            <a:endParaRPr lang="en-US" sz="4800" b="0" i="0" dirty="0" smtClean="0">
              <a:solidFill>
                <a:srgbClr val="212121"/>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6381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i2.wp.com/scoutingmagazine.org/wp-content/uploads/2019/08/GroundRules1.jpg?resize=1024%2C664&amp;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4" y="410322"/>
            <a:ext cx="9753600" cy="6324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47447" y="5580094"/>
            <a:ext cx="6096000" cy="646331"/>
          </a:xfrm>
          <a:prstGeom prst="rect">
            <a:avLst/>
          </a:prstGeom>
        </p:spPr>
        <p:txBody>
          <a:bodyPr>
            <a:spAutoFit/>
          </a:bodyPr>
          <a:lstStyle/>
          <a:p>
            <a:r>
              <a:rPr lang="en-US" dirty="0"/>
              <a:t>https://scoutpioneering.com/2019/12/24/double-a-frame-monkey-bridge-as-presented-in-scouting-magazine/</a:t>
            </a:r>
          </a:p>
        </p:txBody>
      </p:sp>
    </p:spTree>
    <p:extLst>
      <p:ext uri="{BB962C8B-B14F-4D97-AF65-F5344CB8AC3E}">
        <p14:creationId xmlns:p14="http://schemas.microsoft.com/office/powerpoint/2010/main" val="115775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124" y="393766"/>
            <a:ext cx="11545751" cy="2031325"/>
          </a:xfrm>
          <a:prstGeom prst="rect">
            <a:avLst/>
          </a:prstGeom>
        </p:spPr>
        <p:txBody>
          <a:bodyPr wrap="square">
            <a:spAutoFit/>
          </a:bodyPr>
          <a:lstStyle/>
          <a:p>
            <a:r>
              <a:rPr lang="en-US" sz="1050" b="1" i="0" dirty="0" smtClean="0">
                <a:solidFill>
                  <a:srgbClr val="515354"/>
                </a:solidFill>
                <a:effectLst/>
                <a:latin typeface="Roboto"/>
              </a:rPr>
              <a:t>1. Do the following:</a:t>
            </a:r>
          </a:p>
          <a:p>
            <a:pPr>
              <a:buFont typeface="Arial" panose="020B0604020202020204" pitchFamily="34" charset="0"/>
              <a:buChar char="•"/>
            </a:pPr>
            <a:r>
              <a:rPr lang="en-US" sz="1050" b="0" i="0" dirty="0" smtClean="0">
                <a:solidFill>
                  <a:srgbClr val="515354"/>
                </a:solidFill>
                <a:effectLst/>
                <a:latin typeface="Roboto"/>
              </a:rPr>
              <a:t>(a) Explain to your counselor the most likely hazards you might encounter while participating in pioneering activities and what you should do to anticipate, help prevent, mitigate, and respond to these hazards.</a:t>
            </a: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p:txBody>
      </p:sp>
      <p:sp>
        <p:nvSpPr>
          <p:cNvPr id="3" name="Rectangle 2"/>
          <p:cNvSpPr>
            <a:spLocks noChangeArrowheads="1"/>
          </p:cNvSpPr>
          <p:nvPr/>
        </p:nvSpPr>
        <p:spPr bwMode="auto">
          <a:xfrm>
            <a:off x="282783" y="83113"/>
            <a:ext cx="11545751" cy="69495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Most Likely Hazards &amp; What To Do</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1. </a:t>
            </a:r>
            <a:r>
              <a:rPr kumimoji="0" lang="en-US" altLang="en-US" sz="1400" b="1" i="0" u="none" strike="noStrike" cap="none" normalizeH="0" baseline="0" dirty="0" smtClean="0">
                <a:ln>
                  <a:noFill/>
                </a:ln>
                <a:solidFill>
                  <a:srgbClr val="0A0A0A"/>
                </a:solidFill>
                <a:effectLst/>
                <a:latin typeface="Google Sans"/>
                <a:hlinkClick r:id="rId2"/>
              </a:rPr>
              <a:t>Falls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Working on structures, uneven ground, trip hazards (rope ends, tools).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Only one person on bridges at a time; keep work areas clear; inspect structures before climbing; stay off ropes when adjusting.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Have spotters; use stable footing for structures; keep structures under 6 feet unless supervised.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Check for injuries (sprains, head injuries); apply first aid; call for help if serious; use basic first aid for scrapes.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2. </a:t>
            </a:r>
            <a:r>
              <a:rPr kumimoji="0" lang="en-US" altLang="en-US" sz="1400" b="1" i="0" u="none" strike="noStrike" cap="none" normalizeH="0" baseline="0" dirty="0" smtClean="0">
                <a:ln>
                  <a:noFill/>
                </a:ln>
                <a:solidFill>
                  <a:srgbClr val="0A0A0A"/>
                </a:solidFill>
                <a:effectLst/>
                <a:latin typeface="Google Sans"/>
                <a:hlinkClick r:id="rId3"/>
              </a:rPr>
              <a:t>Rope Issues (Splinters, Burns, Knots Failures)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Rough rope, friction from movement, incorrect knots.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Wear gloves; inspect ropes for fraying; learn and practice proper knots (like clove hitch, square knot, taut-line hitch).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Have first-aid kit ready; stop if a knot slips.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Treat rope burns (cool water, bandage); remove splinters carefully; re-tie knots correctly.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3. </a:t>
            </a:r>
            <a:r>
              <a:rPr kumimoji="0" lang="en-US" altLang="en-US" sz="1400" b="1" i="0" u="none" strike="noStrike" cap="none" normalizeH="0" baseline="0" dirty="0" smtClean="0">
                <a:ln>
                  <a:noFill/>
                </a:ln>
                <a:solidFill>
                  <a:srgbClr val="0A0A0A"/>
                </a:solidFill>
                <a:effectLst/>
                <a:latin typeface="Google Sans"/>
                <a:hlinkClick r:id="rId4"/>
              </a:rPr>
              <a:t>Structural Failure</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Weak lashings, improper pole selection, overloading, unfinished inspection.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Get counselor approval; use correct lashings (frapping); ensure poles are sound; build to safe heights (under 6ft for basic).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"Heel in" legs for stability; use bracing; stop building if unsure.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Evacuate area; assess damage; provide first aid for injuries.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4. </a:t>
            </a:r>
            <a:r>
              <a:rPr kumimoji="0" lang="en-US" altLang="en-US" sz="1400" b="1" i="0" u="none" strike="noStrike" cap="none" normalizeH="0" baseline="0" dirty="0" smtClean="0">
                <a:ln>
                  <a:noFill/>
                </a:ln>
                <a:solidFill>
                  <a:srgbClr val="0A0A0A"/>
                </a:solidFill>
                <a:effectLst/>
                <a:latin typeface="Google Sans"/>
                <a:hlinkClick r:id="rId5"/>
              </a:rPr>
              <a:t>Environmental Factors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Sun, heat, cold, insects.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Stay hydrated; wear hats/layers; use insect repellent; take breaks in shade.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Know signs of heat exhaustion/stroke, hypothermia, sunburn.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Move to cool/warm area; cool down/warm up; rehydrate; apply sunscreen/bug spray; treat bites.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5. </a:t>
            </a:r>
            <a:r>
              <a:rPr kumimoji="0" lang="en-US" altLang="en-US" sz="1400" b="1" i="0" u="none" strike="noStrike" cap="none" normalizeH="0" baseline="0" dirty="0" smtClean="0">
                <a:ln>
                  <a:noFill/>
                </a:ln>
                <a:solidFill>
                  <a:srgbClr val="0A0A0A"/>
                </a:solidFill>
                <a:effectLst/>
                <a:latin typeface="Google Sans"/>
                <a:hlinkClick r:id="rId6"/>
              </a:rPr>
              <a:t>Tool &amp; Material Injuries</a:t>
            </a:r>
            <a:r>
              <a:rPr kumimoji="0" lang="en-US" altLang="en-US" sz="1400" b="1" i="0" u="none" strike="noStrike" cap="none" normalizeH="0" baseline="0" dirty="0" smtClean="0">
                <a:ln>
                  <a:noFill/>
                </a:ln>
                <a:solidFill>
                  <a:srgbClr val="0A0A0A"/>
                </a:solidFill>
                <a:effectLst/>
                <a:latin typeface="Google Sans"/>
              </a:rPr>
              <a:t> (Cuts, Punctures)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Using mallets, knives, sharp pole ends.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Use safety glasses; carry/handle tools safely; don't use dull tools; keep tools stored.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Have gloves and a well-stocked first-aid kit.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Clean and dress cuts/scratches; apply pressure to bleeding.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General Approach:</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Anticipate:</a:t>
            </a:r>
            <a:r>
              <a:rPr kumimoji="0" lang="en-US" altLang="en-US" sz="1400" b="0" i="0" u="none" strike="noStrike" cap="none" normalizeH="0" baseline="0" dirty="0" smtClean="0">
                <a:ln>
                  <a:noFill/>
                </a:ln>
                <a:solidFill>
                  <a:srgbClr val="0A0A0A"/>
                </a:solidFill>
                <a:effectLst/>
                <a:latin typeface="Google Sans"/>
              </a:rPr>
              <a:t> Conduct a risk assessment (what </a:t>
            </a:r>
            <a:r>
              <a:rPr kumimoji="0" lang="en-US" altLang="en-US" sz="1400" b="0" i="1" u="none" strike="noStrike" cap="none" normalizeH="0" baseline="0" dirty="0" smtClean="0">
                <a:ln>
                  <a:noFill/>
                </a:ln>
                <a:solidFill>
                  <a:srgbClr val="0A0A0A"/>
                </a:solidFill>
                <a:effectLst/>
                <a:latin typeface="Google Sans"/>
              </a:rPr>
              <a:t>could</a:t>
            </a:r>
            <a:r>
              <a:rPr kumimoji="0" lang="en-US" altLang="en-US" sz="1400" b="0" i="0" u="none" strike="noStrike" cap="none" normalizeH="0" baseline="0" dirty="0" smtClean="0">
                <a:ln>
                  <a:noFill/>
                </a:ln>
                <a:solidFill>
                  <a:srgbClr val="0A0A0A"/>
                </a:solidFill>
                <a:effectLst/>
                <a:latin typeface="Google Sans"/>
              </a:rPr>
              <a:t> go wrong?).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a:t>
            </a:r>
            <a:r>
              <a:rPr kumimoji="0" lang="en-US" altLang="en-US" sz="1400" b="0" i="0" u="none" strike="noStrike" cap="none" normalizeH="0" baseline="0" dirty="0" smtClean="0">
                <a:ln>
                  <a:noFill/>
                </a:ln>
                <a:solidFill>
                  <a:srgbClr val="0A0A0A"/>
                </a:solidFill>
                <a:effectLst/>
                <a:latin typeface="Google Sans"/>
              </a:rPr>
              <a:t> </a:t>
            </a:r>
            <a:r>
              <a:rPr kumimoji="0" lang="en-US" altLang="en-US" sz="1400" b="0" i="0" u="none" strike="noStrike" cap="none" normalizeH="0" baseline="0" dirty="0" smtClean="0">
                <a:ln>
                  <a:noFill/>
                </a:ln>
                <a:solidFill>
                  <a:srgbClr val="0A0A0A"/>
                </a:solidFill>
                <a:effectLst/>
                <a:latin typeface="Google Sans"/>
                <a:hlinkClick r:id="rId7"/>
              </a:rPr>
              <a:t>Training</a:t>
            </a:r>
            <a:r>
              <a:rPr kumimoji="0" lang="en-US" altLang="en-US" sz="1400" b="0" i="0" u="none" strike="noStrike" cap="none" normalizeH="0" baseline="0" dirty="0" smtClean="0">
                <a:ln>
                  <a:noFill/>
                </a:ln>
                <a:solidFill>
                  <a:srgbClr val="0A0A0A"/>
                </a:solidFill>
                <a:effectLst/>
                <a:latin typeface="Google Sans"/>
              </a:rPr>
              <a:t>, proper gear, safe procedures.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Mitigate:</a:t>
            </a:r>
            <a:r>
              <a:rPr kumimoji="0" lang="en-US" altLang="en-US" sz="1400" b="0" i="0" u="none" strike="noStrike" cap="none" normalizeH="0" baseline="0" dirty="0" smtClean="0">
                <a:ln>
                  <a:noFill/>
                </a:ln>
                <a:solidFill>
                  <a:srgbClr val="0A0A0A"/>
                </a:solidFill>
                <a:effectLst/>
                <a:latin typeface="Google Sans"/>
              </a:rPr>
              <a:t> </a:t>
            </a:r>
            <a:r>
              <a:rPr kumimoji="0" lang="en-US" altLang="en-US" sz="1400" b="0" i="0" u="none" strike="noStrike" cap="none" normalizeH="0" baseline="0" dirty="0" smtClean="0">
                <a:ln>
                  <a:noFill/>
                </a:ln>
                <a:solidFill>
                  <a:srgbClr val="0A0A0A"/>
                </a:solidFill>
                <a:effectLst/>
                <a:latin typeface="Google Sans"/>
                <a:hlinkClick r:id="rId8"/>
              </a:rPr>
              <a:t>First Aid</a:t>
            </a:r>
            <a:r>
              <a:rPr kumimoji="0" lang="en-US" altLang="en-US" sz="1400" b="0" i="0" u="none" strike="noStrike" cap="none" normalizeH="0" baseline="0" dirty="0" smtClean="0">
                <a:ln>
                  <a:noFill/>
                </a:ln>
                <a:solidFill>
                  <a:srgbClr val="0A0A0A"/>
                </a:solidFill>
                <a:effectLst/>
                <a:latin typeface="Google Sans"/>
              </a:rPr>
              <a:t>, clear zones, extra caution.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Respond:</a:t>
            </a:r>
            <a:r>
              <a:rPr kumimoji="0" lang="en-US" altLang="en-US" sz="1400" b="0" i="0" u="none" strike="noStrike" cap="none" normalizeH="0" baseline="0" dirty="0" smtClean="0">
                <a:ln>
                  <a:noFill/>
                </a:ln>
                <a:solidFill>
                  <a:srgbClr val="0A0A0A"/>
                </a:solidFill>
                <a:effectLst/>
                <a:latin typeface="Google Sans"/>
              </a:rPr>
              <a:t> </a:t>
            </a:r>
            <a:r>
              <a:rPr kumimoji="0" lang="en-US" altLang="en-US" sz="1400" b="0" i="0" u="none" strike="noStrike" cap="none" normalizeH="0" baseline="0" dirty="0" smtClean="0">
                <a:ln>
                  <a:noFill/>
                </a:ln>
                <a:solidFill>
                  <a:srgbClr val="0A0A0A"/>
                </a:solidFill>
                <a:effectLst/>
                <a:latin typeface="Google Sans"/>
                <a:hlinkClick r:id="rId9"/>
              </a:rPr>
              <a:t>Emergency Plan</a:t>
            </a:r>
            <a:r>
              <a:rPr kumimoji="0" lang="en-US" altLang="en-US" sz="1400" b="0" i="0" u="none" strike="noStrike" cap="none" normalizeH="0" baseline="0" dirty="0" smtClean="0">
                <a:ln>
                  <a:noFill/>
                </a:ln>
                <a:solidFill>
                  <a:srgbClr val="0A0A0A"/>
                </a:solidFill>
                <a:effectLst/>
                <a:latin typeface="Google Sans"/>
              </a:rPr>
              <a:t>, communication, immediate first aid</a:t>
            </a:r>
            <a:endParaRPr kumimoji="0" lang="en-US" altLang="en-US" sz="1400" b="0" i="0" u="none" strike="noStrike" cap="none" normalizeH="0" baseline="0" dirty="0" smtClean="0">
              <a:ln>
                <a:noFill/>
              </a:ln>
              <a:solidFill>
                <a:schemeClr val="tx1"/>
              </a:solidFill>
              <a:effectLst/>
            </a:endParaRPr>
          </a:p>
        </p:txBody>
      </p:sp>
      <p:pic>
        <p:nvPicPr>
          <p:cNvPr id="5" name="Picture 4" descr="Pioneer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203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099" y="472586"/>
            <a:ext cx="11334749" cy="5509200"/>
          </a:xfrm>
          <a:prstGeom prst="rect">
            <a:avLst/>
          </a:prstGeom>
        </p:spPr>
        <p:txBody>
          <a:bodyPr wrap="square">
            <a:spAutoFit/>
          </a:bodyPr>
          <a:lstStyle/>
          <a:p>
            <a:pPr marL="914400" indent="-914400">
              <a:buAutoNum type="arabicPeriod"/>
            </a:pPr>
            <a:r>
              <a:rPr lang="en-US" sz="4400" dirty="0" smtClean="0">
                <a:solidFill>
                  <a:srgbClr val="515354"/>
                </a:solidFill>
                <a:latin typeface="Roboto"/>
              </a:rPr>
              <a:t>(</a:t>
            </a:r>
            <a:r>
              <a:rPr lang="en-US" sz="4400" dirty="0" smtClean="0">
                <a:solidFill>
                  <a:srgbClr val="515354"/>
                </a:solidFill>
                <a:latin typeface="Roboto"/>
              </a:rPr>
              <a:t>b</a:t>
            </a:r>
            <a:r>
              <a:rPr lang="en-US" sz="4400" dirty="0">
                <a:solidFill>
                  <a:srgbClr val="515354"/>
                </a:solidFill>
                <a:latin typeface="Roboto"/>
              </a:rPr>
              <a:t>) Discuss the prevention of, and first-aid treatment </a:t>
            </a:r>
            <a:r>
              <a:rPr lang="en-US" sz="4400" dirty="0" smtClean="0">
                <a:solidFill>
                  <a:srgbClr val="515354"/>
                </a:solidFill>
                <a:latin typeface="Roboto"/>
              </a:rPr>
              <a:t>for:</a:t>
            </a:r>
          </a:p>
          <a:p>
            <a:r>
              <a:rPr lang="en-US" sz="4400" dirty="0">
                <a:solidFill>
                  <a:srgbClr val="515354"/>
                </a:solidFill>
                <a:latin typeface="Roboto"/>
              </a:rPr>
              <a:t>-</a:t>
            </a:r>
            <a:r>
              <a:rPr lang="en-US" sz="4400" dirty="0" smtClean="0">
                <a:solidFill>
                  <a:srgbClr val="515354"/>
                </a:solidFill>
                <a:latin typeface="Roboto"/>
              </a:rPr>
              <a:t> </a:t>
            </a:r>
            <a:r>
              <a:rPr lang="en-US" sz="4400" dirty="0">
                <a:solidFill>
                  <a:srgbClr val="515354"/>
                </a:solidFill>
                <a:latin typeface="Roboto"/>
              </a:rPr>
              <a:t>injuries and conditions that could occur while working on pioneering projects, including </a:t>
            </a:r>
            <a:r>
              <a:rPr lang="en-US" sz="4400" dirty="0">
                <a:solidFill>
                  <a:srgbClr val="FF0000"/>
                </a:solidFill>
                <a:latin typeface="Roboto"/>
              </a:rPr>
              <a:t>rope splinters</a:t>
            </a:r>
            <a:r>
              <a:rPr lang="en-US" sz="4400" dirty="0">
                <a:solidFill>
                  <a:srgbClr val="515354"/>
                </a:solidFill>
                <a:latin typeface="Roboto"/>
              </a:rPr>
              <a:t>, </a:t>
            </a:r>
            <a:r>
              <a:rPr lang="en-US" sz="4400" dirty="0">
                <a:solidFill>
                  <a:srgbClr val="FF0000"/>
                </a:solidFill>
                <a:latin typeface="Roboto"/>
              </a:rPr>
              <a:t>rope burns</a:t>
            </a:r>
            <a:r>
              <a:rPr lang="en-US" sz="4400" dirty="0">
                <a:solidFill>
                  <a:srgbClr val="515354"/>
                </a:solidFill>
                <a:latin typeface="Roboto"/>
              </a:rPr>
              <a:t>, </a:t>
            </a:r>
            <a:r>
              <a:rPr lang="en-US" sz="4400" dirty="0">
                <a:solidFill>
                  <a:srgbClr val="FF0000"/>
                </a:solidFill>
                <a:latin typeface="Roboto"/>
              </a:rPr>
              <a:t>cuts</a:t>
            </a:r>
            <a:r>
              <a:rPr lang="en-US" sz="4400" dirty="0">
                <a:solidFill>
                  <a:srgbClr val="515354"/>
                </a:solidFill>
                <a:latin typeface="Roboto"/>
              </a:rPr>
              <a:t>, </a:t>
            </a:r>
            <a:r>
              <a:rPr lang="en-US" sz="4400" dirty="0">
                <a:solidFill>
                  <a:srgbClr val="FF0000"/>
                </a:solidFill>
                <a:latin typeface="Roboto"/>
              </a:rPr>
              <a:t>scratches</a:t>
            </a:r>
            <a:r>
              <a:rPr lang="en-US" sz="4400" dirty="0">
                <a:solidFill>
                  <a:srgbClr val="515354"/>
                </a:solidFill>
                <a:latin typeface="Roboto"/>
              </a:rPr>
              <a:t>, </a:t>
            </a:r>
            <a:r>
              <a:rPr lang="en-US" sz="4400" dirty="0">
                <a:solidFill>
                  <a:srgbClr val="FF0000"/>
                </a:solidFill>
                <a:latin typeface="Roboto"/>
              </a:rPr>
              <a:t>insect bites </a:t>
            </a:r>
            <a:r>
              <a:rPr lang="en-US" sz="4400" dirty="0">
                <a:solidFill>
                  <a:srgbClr val="515354"/>
                </a:solidFill>
                <a:latin typeface="Roboto"/>
              </a:rPr>
              <a:t>and stings, </a:t>
            </a:r>
            <a:r>
              <a:rPr lang="en-US" sz="4400" dirty="0">
                <a:solidFill>
                  <a:srgbClr val="FF0000"/>
                </a:solidFill>
                <a:latin typeface="Roboto"/>
              </a:rPr>
              <a:t>hypothermia</a:t>
            </a:r>
            <a:r>
              <a:rPr lang="en-US" sz="4400" dirty="0">
                <a:solidFill>
                  <a:srgbClr val="515354"/>
                </a:solidFill>
                <a:latin typeface="Roboto"/>
              </a:rPr>
              <a:t>, </a:t>
            </a:r>
            <a:r>
              <a:rPr lang="en-US" sz="4400" dirty="0">
                <a:solidFill>
                  <a:srgbClr val="FF0000"/>
                </a:solidFill>
                <a:latin typeface="Roboto"/>
              </a:rPr>
              <a:t>dehydration</a:t>
            </a:r>
            <a:r>
              <a:rPr lang="en-US" sz="4400" dirty="0">
                <a:solidFill>
                  <a:srgbClr val="515354"/>
                </a:solidFill>
                <a:latin typeface="Roboto"/>
              </a:rPr>
              <a:t>, </a:t>
            </a:r>
            <a:r>
              <a:rPr lang="en-US" sz="4400" dirty="0">
                <a:solidFill>
                  <a:srgbClr val="FF0000"/>
                </a:solidFill>
                <a:latin typeface="Roboto"/>
              </a:rPr>
              <a:t>heat exhaustion</a:t>
            </a:r>
            <a:r>
              <a:rPr lang="en-US" sz="4400" dirty="0">
                <a:solidFill>
                  <a:srgbClr val="515354"/>
                </a:solidFill>
                <a:latin typeface="Roboto"/>
              </a:rPr>
              <a:t>, </a:t>
            </a:r>
            <a:r>
              <a:rPr lang="en-US" sz="4400" dirty="0">
                <a:solidFill>
                  <a:srgbClr val="FF0000"/>
                </a:solidFill>
                <a:latin typeface="Roboto"/>
              </a:rPr>
              <a:t>heatstroke</a:t>
            </a:r>
            <a:r>
              <a:rPr lang="en-US" sz="4400" dirty="0">
                <a:solidFill>
                  <a:srgbClr val="515354"/>
                </a:solidFill>
                <a:latin typeface="Roboto"/>
              </a:rPr>
              <a:t>, </a:t>
            </a:r>
            <a:r>
              <a:rPr lang="en-US" sz="4400" dirty="0">
                <a:solidFill>
                  <a:srgbClr val="FF0000"/>
                </a:solidFill>
                <a:latin typeface="Roboto"/>
              </a:rPr>
              <a:t>sunburn</a:t>
            </a:r>
            <a:r>
              <a:rPr lang="en-US" sz="4400" dirty="0">
                <a:solidFill>
                  <a:srgbClr val="515354"/>
                </a:solidFill>
                <a:latin typeface="Roboto"/>
              </a:rPr>
              <a:t>, and </a:t>
            </a:r>
            <a:r>
              <a:rPr lang="en-US" sz="4400" dirty="0">
                <a:solidFill>
                  <a:srgbClr val="FF0000"/>
                </a:solidFill>
                <a:latin typeface="Roboto"/>
              </a:rPr>
              <a:t>falls</a:t>
            </a:r>
            <a:r>
              <a:rPr lang="en-US" sz="4400" dirty="0">
                <a:solidFill>
                  <a:srgbClr val="515354"/>
                </a:solidFill>
                <a:latin typeface="Roboto"/>
              </a:rPr>
              <a:t>.</a:t>
            </a:r>
            <a:endParaRPr lang="en-US" sz="4400" dirty="0"/>
          </a:p>
        </p:txBody>
      </p:sp>
      <p:pic>
        <p:nvPicPr>
          <p:cNvPr id="3" name="Picture 2"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159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6124" y="329502"/>
            <a:ext cx="11334749" cy="738664"/>
          </a:xfrm>
          <a:prstGeom prst="rect">
            <a:avLst/>
          </a:prstGeom>
        </p:spPr>
        <p:txBody>
          <a:bodyPr wrap="square">
            <a:spAutoFit/>
          </a:bodyPr>
          <a:lstStyle/>
          <a:p>
            <a:r>
              <a:rPr lang="en-US" sz="1400" dirty="0" smtClean="0">
                <a:solidFill>
                  <a:srgbClr val="515354"/>
                </a:solidFill>
                <a:latin typeface="Roboto"/>
              </a:rPr>
              <a:t>1. (b</a:t>
            </a:r>
            <a:r>
              <a:rPr lang="en-US" sz="1400" dirty="0">
                <a:solidFill>
                  <a:srgbClr val="515354"/>
                </a:solidFill>
                <a:latin typeface="Roboto"/>
              </a:rPr>
              <a:t>) Discuss the prevention of, and first-aid treatment for, injuries and conditions that could occur while working on pioneering projects, including rope splinters, rope burns, cuts, scratches, insect bites and stings, hypothermia, dehydration, heat exhaustion, heatstroke, sunburn, and falls.</a:t>
            </a:r>
            <a:endParaRPr lang="en-US" sz="1400" dirty="0"/>
          </a:p>
        </p:txBody>
      </p:sp>
      <p:sp>
        <p:nvSpPr>
          <p:cNvPr id="4" name="Rectangle 3"/>
          <p:cNvSpPr/>
          <p:nvPr/>
        </p:nvSpPr>
        <p:spPr>
          <a:xfrm>
            <a:off x="476249" y="1068166"/>
            <a:ext cx="11334749" cy="1200329"/>
          </a:xfrm>
          <a:prstGeom prst="rect">
            <a:avLst/>
          </a:prstGeom>
          <a:solidFill>
            <a:srgbClr val="FFFF00"/>
          </a:solidFill>
          <a:ln>
            <a:solidFill>
              <a:schemeClr val="tx1"/>
            </a:solidFill>
          </a:ln>
        </p:spPr>
        <p:txBody>
          <a:bodyPr wrap="square">
            <a:spAutoFit/>
          </a:bodyPr>
          <a:lstStyle/>
          <a:p>
            <a:r>
              <a:rPr lang="en-US" dirty="0"/>
              <a:t>Pioneering projects require focus on </a:t>
            </a:r>
            <a:r>
              <a:rPr lang="en-US" b="1" dirty="0">
                <a:solidFill>
                  <a:srgbClr val="0A0A0A"/>
                </a:solidFill>
                <a:latin typeface="Google Sans"/>
              </a:rPr>
              <a:t>prevention</a:t>
            </a:r>
            <a:r>
              <a:rPr lang="en-US" dirty="0">
                <a:solidFill>
                  <a:srgbClr val="0A0A0A"/>
                </a:solidFill>
                <a:latin typeface="Google Sans"/>
              </a:rPr>
              <a:t> (gloves, water, shade, layers, tool safety) and prompt </a:t>
            </a:r>
            <a:r>
              <a:rPr lang="en-US" b="1" dirty="0">
                <a:solidFill>
                  <a:srgbClr val="0A0A0A"/>
                </a:solidFill>
                <a:latin typeface="Google Sans"/>
              </a:rPr>
              <a:t>first aid</a:t>
            </a:r>
            <a:r>
              <a:rPr lang="en-US" dirty="0">
                <a:solidFill>
                  <a:srgbClr val="0A0A0A"/>
                </a:solidFill>
                <a:latin typeface="Google Sans"/>
              </a:rPr>
              <a:t> (clean wounds, cool burns/heat illness, remove stingers/splinters, seek emergency care for severe heatstroke/shock) to handle common issues like rope splinters, burns, cuts, </a:t>
            </a:r>
            <a:r>
              <a:rPr lang="en-US" dirty="0">
                <a:latin typeface="Google Sans"/>
                <a:hlinkClick r:id="rId2"/>
              </a:rPr>
              <a:t>insect bites</a:t>
            </a:r>
            <a:r>
              <a:rPr lang="en-US" dirty="0">
                <a:solidFill>
                  <a:srgbClr val="0A0A0A"/>
                </a:solidFill>
                <a:latin typeface="Google Sans"/>
              </a:rPr>
              <a:t>, </a:t>
            </a:r>
            <a:r>
              <a:rPr lang="en-US" dirty="0">
                <a:latin typeface="Google Sans"/>
                <a:hlinkClick r:id="rId3"/>
              </a:rPr>
              <a:t>heat/cold emergencies</a:t>
            </a:r>
            <a:r>
              <a:rPr lang="en-US" dirty="0">
                <a:solidFill>
                  <a:srgbClr val="0A0A0A"/>
                </a:solidFill>
                <a:latin typeface="Google Sans"/>
              </a:rPr>
              <a:t>, and falls, emphasizing quick cooling for heatstroke and stabilizing fall victims. </a:t>
            </a:r>
            <a:endParaRPr lang="en-US" dirty="0"/>
          </a:p>
        </p:txBody>
      </p:sp>
      <p:sp>
        <p:nvSpPr>
          <p:cNvPr id="5" name="Rectangle 1"/>
          <p:cNvSpPr>
            <a:spLocks noChangeArrowheads="1"/>
          </p:cNvSpPr>
          <p:nvPr/>
        </p:nvSpPr>
        <p:spPr bwMode="auto">
          <a:xfrm>
            <a:off x="326124" y="2278306"/>
            <a:ext cx="13108781" cy="45796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Prevention &amp; First Aid : </a:t>
            </a:r>
            <a:r>
              <a:rPr kumimoji="0" lang="en-US" altLang="en-US" sz="1400" b="1" i="0" u="none" strike="noStrike" cap="none" normalizeH="0" baseline="0" dirty="0" smtClean="0">
                <a:ln>
                  <a:noFill/>
                </a:ln>
                <a:solidFill>
                  <a:srgbClr val="FF0000"/>
                </a:solidFill>
                <a:effectLst/>
                <a:latin typeface="Google Sans"/>
              </a:rPr>
              <a:t>Rope Splinters &amp; Burns</a:t>
            </a:r>
            <a:endParaRPr kumimoji="0" lang="en-US" altLang="en-US" sz="14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Prevention:</a:t>
            </a:r>
            <a:r>
              <a:rPr kumimoji="0" lang="en-US" altLang="en-US" sz="1400" b="0" i="0" u="none" strike="noStrike" cap="none" normalizeH="0" baseline="0" dirty="0" smtClean="0">
                <a:ln>
                  <a:noFill/>
                </a:ln>
                <a:solidFill>
                  <a:srgbClr val="0A0A0A"/>
                </a:solidFill>
                <a:effectLst/>
                <a:latin typeface="Google Sans"/>
              </a:rPr>
              <a:t> Wear thick gloves, inspect ropes for fraying, use proper knots to avoid rope sliding.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First Aid:</a:t>
            </a:r>
            <a:endParaRPr kumimoji="0" lang="en-US" altLang="en-US" sz="14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Splinter:</a:t>
            </a:r>
            <a:r>
              <a:rPr kumimoji="0" lang="en-US" altLang="en-US" sz="1400" b="0" i="0" u="none" strike="noStrike" cap="none" normalizeH="0" baseline="0" dirty="0" smtClean="0">
                <a:ln>
                  <a:noFill/>
                </a:ln>
                <a:solidFill>
                  <a:srgbClr val="0A0A0A"/>
                </a:solidFill>
                <a:effectLst/>
                <a:latin typeface="Google Sans"/>
              </a:rPr>
              <a:t> Wash area, use tweezers to pull out, apply antiseptic.</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Burn:</a:t>
            </a:r>
            <a:r>
              <a:rPr kumimoji="0" lang="en-US" altLang="en-US" sz="1400" b="0" i="0" u="none" strike="noStrike" cap="none" normalizeH="0" baseline="0" dirty="0" smtClean="0">
                <a:ln>
                  <a:noFill/>
                </a:ln>
                <a:solidFill>
                  <a:srgbClr val="0A0A0A"/>
                </a:solidFill>
                <a:effectLst/>
                <a:latin typeface="Google Sans"/>
              </a:rPr>
              <a:t> Cool with running water (not ice), apply loose, sterile dressing; see doctor for blisters.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FF0000"/>
                </a:solidFill>
                <a:effectLst/>
                <a:latin typeface="Google Sans"/>
              </a:rPr>
              <a:t>Cuts &amp; Scratches</a:t>
            </a:r>
            <a:endParaRPr kumimoji="0" lang="en-US" altLang="en-US" sz="14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Prevention:</a:t>
            </a:r>
            <a:r>
              <a:rPr kumimoji="0" lang="en-US" altLang="en-US" sz="1400" b="0" i="0" u="none" strike="noStrike" cap="none" normalizeH="0" baseline="0" dirty="0" smtClean="0">
                <a:ln>
                  <a:noFill/>
                </a:ln>
                <a:solidFill>
                  <a:srgbClr val="0A0A0A"/>
                </a:solidFill>
                <a:effectLst/>
                <a:latin typeface="Google Sans"/>
              </a:rPr>
              <a:t> Careful tool use, long sleeves/pants.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First Aid:</a:t>
            </a:r>
            <a:r>
              <a:rPr kumimoji="0" lang="en-US" altLang="en-US" sz="1400" b="0" i="0" u="none" strike="noStrike" cap="none" normalizeH="0" baseline="0" dirty="0" smtClean="0">
                <a:ln>
                  <a:noFill/>
                </a:ln>
                <a:solidFill>
                  <a:srgbClr val="0A0A0A"/>
                </a:solidFill>
                <a:effectLst/>
                <a:latin typeface="Google Sans"/>
              </a:rPr>
              <a:t> Wash with soap &amp; water, apply antiseptic/ointment (if no allergies), cover with bandage.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FF0000"/>
                </a:solidFill>
                <a:effectLst/>
                <a:latin typeface="Google Sans"/>
              </a:rPr>
              <a:t>Insect Bites &amp; Stings</a:t>
            </a:r>
            <a:endParaRPr kumimoji="0" lang="en-US" altLang="en-US" sz="14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Prevention:</a:t>
            </a:r>
            <a:r>
              <a:rPr kumimoji="0" lang="en-US" altLang="en-US" sz="1400" b="0" i="0" u="none" strike="noStrike" cap="none" normalizeH="0" baseline="0" dirty="0" smtClean="0">
                <a:ln>
                  <a:noFill/>
                </a:ln>
                <a:solidFill>
                  <a:srgbClr val="0A0A0A"/>
                </a:solidFill>
                <a:effectLst/>
                <a:latin typeface="Google Sans"/>
              </a:rPr>
              <a:t> Repellent, seal food, avoid bright colors.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First Aid:</a:t>
            </a:r>
            <a:r>
              <a:rPr kumimoji="0" lang="en-US" altLang="en-US" sz="1400" b="0" i="0" u="none" strike="noStrike" cap="none" normalizeH="0" baseline="0" dirty="0" smtClean="0">
                <a:ln>
                  <a:noFill/>
                </a:ln>
                <a:solidFill>
                  <a:srgbClr val="0A0A0A"/>
                </a:solidFill>
                <a:effectLst/>
                <a:latin typeface="Google Sans"/>
              </a:rPr>
              <a:t> Scrape stinger out (don't squeeze), wash area, cold compress; watch for severe reactions (breathing issues, swelling) and call emergency services.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FF0000"/>
                </a:solidFill>
                <a:effectLst/>
                <a:latin typeface="Google Sans"/>
              </a:rPr>
              <a:t>Heat-Related </a:t>
            </a:r>
            <a:r>
              <a:rPr kumimoji="0" lang="en-US" altLang="en-US" sz="1400" b="1" i="0" u="none" strike="noStrike" cap="none" normalizeH="0" baseline="0" dirty="0" smtClean="0">
                <a:ln>
                  <a:noFill/>
                </a:ln>
                <a:solidFill>
                  <a:srgbClr val="FF0000"/>
                </a:solidFill>
                <a:effectLst/>
                <a:latin typeface="Google Sans"/>
              </a:rPr>
              <a:t>Illnesses:</a:t>
            </a:r>
            <a:r>
              <a:rPr kumimoji="0" lang="en-US" altLang="en-US" sz="1400" b="1" i="0" u="none" strike="noStrike" cap="none" normalizeH="0" baseline="0" dirty="0" smtClean="0">
                <a:ln>
                  <a:noFill/>
                </a:ln>
                <a:solidFill>
                  <a:srgbClr val="0A0A0A"/>
                </a:solidFill>
                <a:effectLst/>
                <a:latin typeface="Google Sans"/>
              </a:rPr>
              <a:t> </a:t>
            </a:r>
            <a:r>
              <a:rPr kumimoji="0" lang="en-US" altLang="en-US" sz="1400" b="1" i="0" u="sng" strike="noStrike" cap="none" normalizeH="0" baseline="0" dirty="0" smtClean="0">
                <a:ln>
                  <a:noFill/>
                </a:ln>
                <a:solidFill>
                  <a:srgbClr val="0A0A0A"/>
                </a:solidFill>
                <a:effectLst/>
                <a:latin typeface="Google Sans"/>
              </a:rPr>
              <a:t>Prevention</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Drink water, take breaks, wear light clothing.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Dehydration:</a:t>
            </a:r>
            <a:r>
              <a:rPr kumimoji="0" lang="en-US" altLang="en-US" sz="1400" b="0" i="0" u="none" strike="noStrike" cap="none" normalizeH="0" baseline="0" dirty="0" smtClean="0">
                <a:ln>
                  <a:noFill/>
                </a:ln>
                <a:solidFill>
                  <a:srgbClr val="0A0A0A"/>
                </a:solidFill>
                <a:effectLst/>
                <a:latin typeface="Google Sans"/>
              </a:rPr>
              <a:t> Cool down in shade, small sips of water.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Heat Exhaustion:</a:t>
            </a:r>
            <a:r>
              <a:rPr kumimoji="0" lang="en-US" altLang="en-US" sz="1400" b="0" i="0" u="none" strike="noStrike" cap="none" normalizeH="0" baseline="0" dirty="0" smtClean="0">
                <a:ln>
                  <a:noFill/>
                </a:ln>
                <a:solidFill>
                  <a:srgbClr val="0A0A0A"/>
                </a:solidFill>
                <a:effectLst/>
                <a:latin typeface="Google Sans"/>
              </a:rPr>
              <a:t> Move to cool place, loosen clothes, cool cloths, water/sports drink; monitor for improvement.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Heatstroke (Emergency!):</a:t>
            </a:r>
            <a:r>
              <a:rPr kumimoji="0" lang="en-US" altLang="en-US" sz="1400" b="0" i="0" u="none" strike="noStrike" cap="none" normalizeH="0" baseline="0" dirty="0" smtClean="0">
                <a:ln>
                  <a:noFill/>
                </a:ln>
                <a:solidFill>
                  <a:srgbClr val="0A0A0A"/>
                </a:solidFill>
                <a:effectLst/>
                <a:latin typeface="Google Sans"/>
              </a:rPr>
              <a:t> Call 911. Move to cool, douse with cold water (ice packs to neck, armpits, groin), remove clothes, fan; do NOT give fluids if unconscious.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Sunburn: Prevention</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Sunscreen, hats, shade.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First Aid:</a:t>
            </a:r>
            <a:r>
              <a:rPr kumimoji="0" lang="en-US" altLang="en-US" sz="1400" b="0" i="0" u="none" strike="noStrike" cap="none" normalizeH="0" baseline="0" dirty="0" smtClean="0">
                <a:ln>
                  <a:noFill/>
                </a:ln>
                <a:solidFill>
                  <a:srgbClr val="0A0A0A"/>
                </a:solidFill>
                <a:effectLst/>
                <a:latin typeface="Google Sans"/>
              </a:rPr>
              <a:t> Get out of sun, cool compresses, aloe </a:t>
            </a:r>
            <a:r>
              <a:rPr kumimoji="0" lang="en-US" altLang="en-US" sz="1400" b="0" i="0" u="none" strike="noStrike" cap="none" normalizeH="0" baseline="0" dirty="0" err="1" smtClean="0">
                <a:ln>
                  <a:noFill/>
                </a:ln>
                <a:solidFill>
                  <a:srgbClr val="0A0A0A"/>
                </a:solidFill>
                <a:effectLst/>
                <a:latin typeface="Google Sans"/>
              </a:rPr>
              <a:t>vera</a:t>
            </a:r>
            <a:r>
              <a:rPr kumimoji="0" lang="en-US" altLang="en-US" sz="1400" b="0" i="0" u="none" strike="noStrike" cap="none" normalizeH="0" baseline="0" dirty="0" smtClean="0">
                <a:ln>
                  <a:noFill/>
                </a:ln>
                <a:solidFill>
                  <a:srgbClr val="0A0A0A"/>
                </a:solidFill>
                <a:effectLst/>
                <a:latin typeface="Google Sans"/>
              </a:rPr>
              <a:t>, drink fluids.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sng" strike="noStrike" cap="none" normalizeH="0" baseline="0" dirty="0" smtClean="0">
                <a:ln>
                  <a:noFill/>
                </a:ln>
                <a:solidFill>
                  <a:srgbClr val="FF0000"/>
                </a:solidFill>
                <a:effectLst/>
                <a:latin typeface="Google Sans"/>
              </a:rPr>
              <a:t>Falls:</a:t>
            </a:r>
            <a:r>
              <a:rPr kumimoji="0" lang="en-US" altLang="en-US" sz="1400" b="1" i="0" u="none" strike="noStrike" cap="none" normalizeH="0" dirty="0" smtClean="0">
                <a:ln>
                  <a:noFill/>
                </a:ln>
                <a:solidFill>
                  <a:srgbClr val="0A0A0A"/>
                </a:solidFill>
                <a:effectLst/>
                <a:latin typeface="Google Sans"/>
              </a:rPr>
              <a:t> </a:t>
            </a:r>
            <a:r>
              <a:rPr kumimoji="0" lang="en-US" altLang="en-US" sz="1400" b="1" i="0" u="none" strike="noStrike" cap="none" normalizeH="0" baseline="0" dirty="0" smtClean="0">
                <a:ln>
                  <a:noFill/>
                </a:ln>
                <a:solidFill>
                  <a:srgbClr val="0A0A0A"/>
                </a:solidFill>
                <a:effectLst/>
                <a:latin typeface="Google Sans"/>
              </a:rPr>
              <a:t>Prevention</a:t>
            </a:r>
            <a:r>
              <a:rPr kumimoji="0" lang="en-US" altLang="en-US" sz="1400" b="1" i="0" u="none" strike="noStrike" cap="none" normalizeH="0" baseline="0" dirty="0" smtClean="0">
                <a:ln>
                  <a:noFill/>
                </a:ln>
                <a:solidFill>
                  <a:srgbClr val="0A0A0A"/>
                </a:solidFill>
                <a:effectLst/>
                <a:latin typeface="Google Sans"/>
              </a:rPr>
              <a:t>:</a:t>
            </a:r>
            <a:r>
              <a:rPr kumimoji="0" lang="en-US" altLang="en-US" sz="1400" b="0" i="0" u="none" strike="noStrike" cap="none" normalizeH="0" baseline="0" dirty="0" smtClean="0">
                <a:ln>
                  <a:noFill/>
                </a:ln>
                <a:solidFill>
                  <a:srgbClr val="0A0A0A"/>
                </a:solidFill>
                <a:effectLst/>
                <a:latin typeface="Google Sans"/>
              </a:rPr>
              <a:t> Secure lashings, no horseplay, good footing.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First Aid:</a:t>
            </a:r>
            <a:r>
              <a:rPr kumimoji="0" lang="en-US" altLang="en-US" sz="1400" b="0" i="0" u="none" strike="noStrike" cap="none" normalizeH="0" baseline="0" dirty="0" smtClean="0">
                <a:ln>
                  <a:noFill/>
                </a:ln>
                <a:solidFill>
                  <a:srgbClr val="0A0A0A"/>
                </a:solidFill>
                <a:effectLst/>
                <a:latin typeface="Google Sans"/>
              </a:rPr>
              <a:t> Don't move if spine injury suspected; stabilize head/neck if needed, treat for shock (keep calm, warm), call 911.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General Safety:</a:t>
            </a:r>
            <a:r>
              <a:rPr kumimoji="0" lang="en-US" altLang="en-US" sz="1400" b="0" i="0" u="none" strike="noStrike" cap="none" normalizeH="0" baseline="0" dirty="0" smtClean="0">
                <a:ln>
                  <a:noFill/>
                </a:ln>
                <a:solidFill>
                  <a:srgbClr val="0A0A0A"/>
                </a:solidFill>
                <a:effectLst/>
                <a:latin typeface="Google Sans"/>
              </a:rPr>
              <a:t> Always have a first-aid kit, know first aid basics, and never leave an injured person alone. </a:t>
            </a:r>
            <a:endParaRPr kumimoji="0" lang="en-US" altLang="en-US" sz="1400" b="0" i="0" u="none" strike="noStrike" cap="none" normalizeH="0" baseline="0" dirty="0" smtClean="0">
              <a:ln>
                <a:noFill/>
              </a:ln>
              <a:solidFill>
                <a:schemeClr val="tx1"/>
              </a:solidFill>
              <a:effectLst/>
            </a:endParaRPr>
          </a:p>
        </p:txBody>
      </p:sp>
      <p:pic>
        <p:nvPicPr>
          <p:cNvPr id="3" name="Picture 2" descr="Pioneer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49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6604" y="245762"/>
            <a:ext cx="11358149" cy="7201972"/>
          </a:xfrm>
          <a:prstGeom prst="rect">
            <a:avLst/>
          </a:prstGeom>
          <a:solidFill>
            <a:schemeClr val="bg1"/>
          </a:solidFill>
        </p:spPr>
        <p:txBody>
          <a:bodyPr wrap="square">
            <a:spAutoFit/>
          </a:bodyPr>
          <a:lstStyle/>
          <a:p>
            <a:r>
              <a:rPr lang="en-US" sz="1400" b="1" i="0" dirty="0" smtClean="0">
                <a:solidFill>
                  <a:srgbClr val="515354"/>
                </a:solidFill>
                <a:effectLst/>
                <a:latin typeface="Roboto"/>
              </a:rPr>
              <a:t>2</a:t>
            </a:r>
            <a:r>
              <a:rPr lang="en-US" sz="1400" b="1" i="0" dirty="0" smtClean="0">
                <a:solidFill>
                  <a:srgbClr val="515354"/>
                </a:solidFill>
                <a:effectLst/>
                <a:latin typeface="Roboto"/>
              </a:rPr>
              <a:t>. Do the following:</a:t>
            </a:r>
          </a:p>
          <a:p>
            <a:pPr>
              <a:buFont typeface="Arial" panose="020B0604020202020204" pitchFamily="34" charset="0"/>
              <a:buChar char="•"/>
            </a:pPr>
            <a:r>
              <a:rPr lang="en-US" sz="1400" b="0" i="0" dirty="0" smtClean="0">
                <a:solidFill>
                  <a:srgbClr val="515354"/>
                </a:solidFill>
                <a:effectLst/>
                <a:latin typeface="Roboto"/>
              </a:rPr>
              <a:t>(a) </a:t>
            </a:r>
            <a:r>
              <a:rPr lang="en-US" sz="1400" b="1" i="0" dirty="0" smtClean="0">
                <a:solidFill>
                  <a:srgbClr val="FF0000"/>
                </a:solidFill>
                <a:effectLst/>
                <a:latin typeface="Roboto"/>
              </a:rPr>
              <a:t>Demonstrate</a:t>
            </a:r>
            <a:r>
              <a:rPr lang="en-US" sz="1400" b="0" i="0" dirty="0" smtClean="0">
                <a:solidFill>
                  <a:srgbClr val="515354"/>
                </a:solidFill>
                <a:effectLst/>
                <a:latin typeface="Roboto"/>
              </a:rPr>
              <a:t> the </a:t>
            </a:r>
            <a:r>
              <a:rPr lang="en-US" sz="1400" b="1" i="0" dirty="0" smtClean="0">
                <a:solidFill>
                  <a:srgbClr val="515354"/>
                </a:solidFill>
                <a:effectLst/>
                <a:latin typeface="Roboto"/>
              </a:rPr>
              <a:t>West Country method of whipping a rope</a:t>
            </a:r>
            <a:r>
              <a:rPr lang="en-US" sz="1400" dirty="0">
                <a:solidFill>
                  <a:srgbClr val="515354"/>
                </a:solidFill>
                <a:latin typeface="Roboto"/>
              </a:rPr>
              <a:t>: </a:t>
            </a:r>
            <a:r>
              <a:rPr lang="en-US" sz="1400" dirty="0">
                <a:solidFill>
                  <a:srgbClr val="515354"/>
                </a:solidFill>
                <a:latin typeface="Roboto"/>
                <a:hlinkClick r:id="rId2"/>
              </a:rPr>
              <a:t>https://</a:t>
            </a:r>
            <a:r>
              <a:rPr lang="en-US" sz="1400" dirty="0" smtClean="0">
                <a:solidFill>
                  <a:srgbClr val="515354"/>
                </a:solidFill>
                <a:latin typeface="Roboto"/>
                <a:hlinkClick r:id="rId2"/>
              </a:rPr>
              <a:t>www.youtube.com/watch?v=Z8kH6EybMSw&amp;t=9s</a:t>
            </a:r>
            <a:r>
              <a:rPr lang="en-US" sz="1400" dirty="0" smtClean="0">
                <a:solidFill>
                  <a:srgbClr val="515354"/>
                </a:solidFill>
                <a:latin typeface="Roboto"/>
              </a:rPr>
              <a:t> </a:t>
            </a:r>
          </a:p>
          <a:p>
            <a:pPr>
              <a:buFont typeface="Arial" panose="020B0604020202020204" pitchFamily="34" charset="0"/>
              <a:buChar char="•"/>
            </a:pPr>
            <a:endParaRPr lang="en-US" sz="1400" b="0" i="0" dirty="0">
              <a:solidFill>
                <a:srgbClr val="515354"/>
              </a:solidFill>
              <a:effectLst/>
              <a:latin typeface="Roboto"/>
            </a:endParaRPr>
          </a:p>
          <a:p>
            <a:pPr>
              <a:buFont typeface="Arial" panose="020B0604020202020204" pitchFamily="34" charset="0"/>
              <a:buChar char="•"/>
            </a:pPr>
            <a:r>
              <a:rPr lang="en-US" sz="1400" u="sng" dirty="0">
                <a:solidFill>
                  <a:srgbClr val="515354"/>
                </a:solidFill>
                <a:latin typeface="Roboto"/>
              </a:rPr>
              <a:t>butterfly knot</a:t>
            </a:r>
            <a:r>
              <a:rPr lang="en-US" sz="1400" dirty="0">
                <a:solidFill>
                  <a:srgbClr val="515354"/>
                </a:solidFill>
                <a:latin typeface="Roboto"/>
              </a:rPr>
              <a:t>, </a:t>
            </a:r>
            <a:r>
              <a:rPr lang="en-US" sz="1400" dirty="0">
                <a:solidFill>
                  <a:srgbClr val="515354"/>
                </a:solidFill>
                <a:latin typeface="Roboto"/>
                <a:hlinkClick r:id="rId3"/>
              </a:rPr>
              <a:t>https://www.youtube.com/watch?v=q0KPxnj3Rck</a:t>
            </a:r>
            <a:r>
              <a:rPr lang="en-US" sz="1400" dirty="0">
                <a:solidFill>
                  <a:srgbClr val="515354"/>
                </a:solidFill>
                <a:latin typeface="Roboto"/>
              </a:rPr>
              <a:t> </a:t>
            </a:r>
          </a:p>
          <a:p>
            <a:endParaRPr lang="en-US" sz="1400" b="0" i="0" dirty="0" smtClean="0">
              <a:solidFill>
                <a:srgbClr val="515354"/>
              </a:solidFill>
              <a:effectLst/>
              <a:latin typeface="Roboto"/>
            </a:endParaRPr>
          </a:p>
          <a:p>
            <a:pPr>
              <a:buFont typeface="Arial" panose="020B0604020202020204" pitchFamily="34" charset="0"/>
              <a:buChar char="•"/>
            </a:pPr>
            <a:r>
              <a:rPr lang="en-US" sz="1400" b="0" i="0" dirty="0" smtClean="0">
                <a:solidFill>
                  <a:srgbClr val="515354"/>
                </a:solidFill>
                <a:effectLst/>
                <a:latin typeface="Roboto"/>
              </a:rPr>
              <a:t>(b) </a:t>
            </a:r>
            <a:r>
              <a:rPr lang="en-US" sz="1400" b="1" i="0" dirty="0" smtClean="0">
                <a:solidFill>
                  <a:srgbClr val="FF0000"/>
                </a:solidFill>
                <a:effectLst/>
                <a:latin typeface="Roboto"/>
              </a:rPr>
              <a:t>Demonstrate </a:t>
            </a:r>
            <a:r>
              <a:rPr lang="en-US" sz="1400" b="0" i="0" dirty="0" smtClean="0">
                <a:solidFill>
                  <a:srgbClr val="515354"/>
                </a:solidFill>
                <a:effectLst/>
                <a:latin typeface="Roboto"/>
              </a:rPr>
              <a:t>how </a:t>
            </a:r>
            <a:r>
              <a:rPr lang="en-US" sz="1400" b="1" i="0" u="sng" dirty="0" smtClean="0">
                <a:solidFill>
                  <a:srgbClr val="515354"/>
                </a:solidFill>
                <a:effectLst/>
                <a:latin typeface="Roboto"/>
              </a:rPr>
              <a:t>to tie a rope tackle </a:t>
            </a:r>
            <a:r>
              <a:rPr lang="en-US" sz="1400" b="1" i="0" u="sng" dirty="0" smtClean="0">
                <a:solidFill>
                  <a:srgbClr val="FF0000"/>
                </a:solidFill>
                <a:effectLst/>
                <a:latin typeface="Roboto"/>
              </a:rPr>
              <a:t>and</a:t>
            </a:r>
            <a:r>
              <a:rPr lang="en-US" sz="1400" b="0" i="0" dirty="0" smtClean="0">
                <a:solidFill>
                  <a:srgbClr val="515354"/>
                </a:solidFill>
                <a:effectLst/>
                <a:latin typeface="Roboto"/>
              </a:rPr>
              <a:t> the following knots</a:t>
            </a:r>
            <a:r>
              <a:rPr lang="en-US" sz="1400" u="sng" dirty="0">
                <a:solidFill>
                  <a:srgbClr val="515354"/>
                </a:solidFill>
                <a:latin typeface="Roboto"/>
              </a:rPr>
              <a:t>: </a:t>
            </a:r>
            <a:r>
              <a:rPr lang="en-US" sz="1400" u="sng" dirty="0">
                <a:solidFill>
                  <a:srgbClr val="515354"/>
                </a:solidFill>
                <a:latin typeface="Roboto"/>
                <a:hlinkClick r:id="rId4"/>
              </a:rPr>
              <a:t>https://scoutpioneering.com/videos/pioneering-knots/rope-tackle</a:t>
            </a:r>
            <a:r>
              <a:rPr lang="en-US" sz="1400" u="sng" dirty="0" smtClean="0">
                <a:solidFill>
                  <a:srgbClr val="515354"/>
                </a:solidFill>
                <a:latin typeface="Roboto"/>
                <a:hlinkClick r:id="rId4"/>
              </a:rPr>
              <a:t>/</a:t>
            </a:r>
            <a:endParaRPr lang="en-US" sz="1400" u="sng" dirty="0" smtClean="0">
              <a:solidFill>
                <a:srgbClr val="515354"/>
              </a:solidFill>
              <a:latin typeface="Roboto"/>
            </a:endParaRPr>
          </a:p>
          <a:p>
            <a:endParaRPr lang="en-US" sz="1400" b="0" i="0" u="sng" dirty="0" smtClean="0">
              <a:solidFill>
                <a:srgbClr val="515354"/>
              </a:solidFill>
              <a:effectLst/>
              <a:latin typeface="Roboto"/>
            </a:endParaRPr>
          </a:p>
          <a:p>
            <a:pPr>
              <a:buFont typeface="Arial" panose="020B0604020202020204" pitchFamily="34" charset="0"/>
              <a:buChar char="•"/>
            </a:pPr>
            <a:r>
              <a:rPr lang="en-US" sz="1400" b="0" i="0" u="sng" dirty="0" smtClean="0">
                <a:solidFill>
                  <a:srgbClr val="515354"/>
                </a:solidFill>
                <a:effectLst/>
                <a:latin typeface="Roboto"/>
              </a:rPr>
              <a:t> clove hitch formed as two half hitches</a:t>
            </a:r>
            <a:r>
              <a:rPr lang="en-US" sz="1400" b="0" i="0" dirty="0" smtClean="0">
                <a:solidFill>
                  <a:srgbClr val="515354"/>
                </a:solidFill>
                <a:effectLst/>
                <a:latin typeface="Roboto"/>
              </a:rPr>
              <a:t>, </a:t>
            </a:r>
            <a:r>
              <a:rPr lang="en-US" sz="1400" dirty="0">
                <a:solidFill>
                  <a:srgbClr val="515354"/>
                </a:solidFill>
                <a:latin typeface="Roboto"/>
                <a:hlinkClick r:id="rId5"/>
              </a:rPr>
              <a:t>https://</a:t>
            </a:r>
            <a:r>
              <a:rPr lang="en-US" sz="1400" dirty="0" smtClean="0">
                <a:solidFill>
                  <a:srgbClr val="515354"/>
                </a:solidFill>
                <a:latin typeface="Roboto"/>
                <a:hlinkClick r:id="rId5"/>
              </a:rPr>
              <a:t>www.youtube.com/watch?v=LFH1L3lfciA</a:t>
            </a:r>
            <a:r>
              <a:rPr lang="en-US" sz="1400" dirty="0" smtClean="0">
                <a:solidFill>
                  <a:srgbClr val="515354"/>
                </a:solidFill>
                <a:latin typeface="Roboto"/>
              </a:rPr>
              <a:t> </a:t>
            </a:r>
            <a:endParaRPr lang="en-US" sz="1400" b="0" i="0" dirty="0" smtClean="0">
              <a:solidFill>
                <a:srgbClr val="515354"/>
              </a:solidFill>
              <a:effectLst/>
              <a:latin typeface="Roboto"/>
            </a:endParaRPr>
          </a:p>
          <a:p>
            <a:pPr>
              <a:buFont typeface="Arial" panose="020B0604020202020204" pitchFamily="34" charset="0"/>
              <a:buChar char="•"/>
            </a:pPr>
            <a:endParaRPr lang="en-US" sz="1400" u="sng" dirty="0">
              <a:solidFill>
                <a:srgbClr val="515354"/>
              </a:solidFill>
              <a:latin typeface="Roboto"/>
            </a:endParaRPr>
          </a:p>
          <a:p>
            <a:pPr>
              <a:buFont typeface="Arial" panose="020B0604020202020204" pitchFamily="34" charset="0"/>
              <a:buChar char="•"/>
            </a:pPr>
            <a:r>
              <a:rPr lang="en-US" sz="1400" b="0" i="0" u="sng" dirty="0" smtClean="0">
                <a:solidFill>
                  <a:srgbClr val="515354"/>
                </a:solidFill>
                <a:effectLst/>
                <a:latin typeface="Roboto"/>
              </a:rPr>
              <a:t>clove hitch on a bight</a:t>
            </a:r>
            <a:r>
              <a:rPr lang="en-US" sz="1400" b="0" i="0" dirty="0" smtClean="0">
                <a:solidFill>
                  <a:srgbClr val="515354"/>
                </a:solidFill>
                <a:effectLst/>
                <a:latin typeface="Roboto"/>
              </a:rPr>
              <a:t>, </a:t>
            </a:r>
            <a:r>
              <a:rPr lang="en-US" sz="1400" dirty="0">
                <a:solidFill>
                  <a:srgbClr val="515354"/>
                </a:solidFill>
                <a:latin typeface="Roboto"/>
                <a:hlinkClick r:id="rId6"/>
              </a:rPr>
              <a:t>https://pioneeringmeritbadge.org/clove-hitch-on-a-bight</a:t>
            </a:r>
            <a:r>
              <a:rPr lang="en-US" sz="1400" dirty="0" smtClean="0">
                <a:solidFill>
                  <a:srgbClr val="515354"/>
                </a:solidFill>
                <a:latin typeface="Roboto"/>
                <a:hlinkClick r:id="rId6"/>
              </a:rPr>
              <a:t>/</a:t>
            </a:r>
            <a:r>
              <a:rPr lang="en-US" sz="1400" dirty="0" smtClean="0">
                <a:solidFill>
                  <a:srgbClr val="515354"/>
                </a:solidFill>
                <a:latin typeface="Roboto"/>
              </a:rPr>
              <a:t> </a:t>
            </a:r>
            <a:endParaRPr lang="en-US" sz="1400" b="0" i="0" dirty="0" smtClean="0">
              <a:solidFill>
                <a:srgbClr val="515354"/>
              </a:solidFill>
              <a:effectLst/>
              <a:latin typeface="Roboto"/>
            </a:endParaRPr>
          </a:p>
          <a:p>
            <a:pPr>
              <a:buFont typeface="Arial" panose="020B0604020202020204" pitchFamily="34" charset="0"/>
              <a:buChar char="•"/>
            </a:pPr>
            <a:endParaRPr lang="en-US" sz="1400" u="sng" dirty="0">
              <a:solidFill>
                <a:srgbClr val="515354"/>
              </a:solidFill>
              <a:latin typeface="Roboto"/>
            </a:endParaRPr>
          </a:p>
          <a:p>
            <a:pPr>
              <a:buFont typeface="Arial" panose="020B0604020202020204" pitchFamily="34" charset="0"/>
              <a:buChar char="•"/>
            </a:pPr>
            <a:r>
              <a:rPr lang="en-US" sz="1400" b="0" i="0" u="sng" dirty="0" smtClean="0">
                <a:solidFill>
                  <a:srgbClr val="515354"/>
                </a:solidFill>
                <a:effectLst/>
                <a:latin typeface="Roboto"/>
              </a:rPr>
              <a:t>butterfly knot</a:t>
            </a:r>
            <a:r>
              <a:rPr lang="en-US" sz="1400" b="0" i="0" dirty="0" smtClean="0">
                <a:solidFill>
                  <a:srgbClr val="515354"/>
                </a:solidFill>
                <a:effectLst/>
                <a:latin typeface="Roboto"/>
              </a:rPr>
              <a:t>, </a:t>
            </a:r>
            <a:r>
              <a:rPr lang="en-US" sz="1400" dirty="0">
                <a:solidFill>
                  <a:srgbClr val="515354"/>
                </a:solidFill>
                <a:latin typeface="Roboto"/>
                <a:hlinkClick r:id="rId3"/>
              </a:rPr>
              <a:t>https://</a:t>
            </a:r>
            <a:r>
              <a:rPr lang="en-US" sz="1400" dirty="0" smtClean="0">
                <a:solidFill>
                  <a:srgbClr val="515354"/>
                </a:solidFill>
                <a:latin typeface="Roboto"/>
                <a:hlinkClick r:id="rId3"/>
              </a:rPr>
              <a:t>www.youtube.com/watch?v=q0KPxnj3Rck</a:t>
            </a:r>
            <a:r>
              <a:rPr lang="en-US" sz="1400" dirty="0" smtClean="0">
                <a:solidFill>
                  <a:srgbClr val="515354"/>
                </a:solidFill>
                <a:latin typeface="Roboto"/>
              </a:rPr>
              <a:t> </a:t>
            </a:r>
            <a:endParaRPr lang="en-US" sz="1400" b="0" i="0" dirty="0" smtClean="0">
              <a:solidFill>
                <a:srgbClr val="515354"/>
              </a:solidFill>
              <a:effectLst/>
              <a:latin typeface="Roboto"/>
            </a:endParaRPr>
          </a:p>
          <a:p>
            <a:pPr>
              <a:buFont typeface="Arial" panose="020B0604020202020204" pitchFamily="34" charset="0"/>
              <a:buChar char="•"/>
            </a:pPr>
            <a:endParaRPr lang="en-US" sz="1400" u="sng" dirty="0">
              <a:solidFill>
                <a:srgbClr val="515354"/>
              </a:solidFill>
              <a:latin typeface="Roboto"/>
            </a:endParaRPr>
          </a:p>
          <a:p>
            <a:pPr>
              <a:buFont typeface="Arial" panose="020B0604020202020204" pitchFamily="34" charset="0"/>
              <a:buChar char="•"/>
            </a:pPr>
            <a:r>
              <a:rPr lang="en-US" sz="1400" b="0" i="0" u="sng" dirty="0" smtClean="0">
                <a:solidFill>
                  <a:srgbClr val="515354"/>
                </a:solidFill>
                <a:effectLst/>
                <a:latin typeface="Roboto"/>
              </a:rPr>
              <a:t>round turn with two half hitches</a:t>
            </a:r>
            <a:r>
              <a:rPr lang="en-US" sz="1400" dirty="0">
                <a:solidFill>
                  <a:srgbClr val="515354"/>
                </a:solidFill>
                <a:latin typeface="Roboto"/>
              </a:rPr>
              <a:t>, </a:t>
            </a:r>
            <a:r>
              <a:rPr lang="en-US" sz="1400" dirty="0">
                <a:solidFill>
                  <a:srgbClr val="515354"/>
                </a:solidFill>
                <a:latin typeface="Roboto"/>
                <a:hlinkClick r:id="rId7"/>
              </a:rPr>
              <a:t>https://scoutpioneering.com/videos/pioneering-knots/roundturn-with-two-half-hitches</a:t>
            </a:r>
            <a:r>
              <a:rPr lang="en-US" sz="1400" dirty="0" smtClean="0">
                <a:solidFill>
                  <a:srgbClr val="515354"/>
                </a:solidFill>
                <a:latin typeface="Roboto"/>
                <a:hlinkClick r:id="rId7"/>
              </a:rPr>
              <a:t>/</a:t>
            </a:r>
            <a:r>
              <a:rPr lang="en-US" sz="1400" dirty="0" smtClean="0">
                <a:solidFill>
                  <a:srgbClr val="515354"/>
                </a:solidFill>
                <a:latin typeface="Roboto"/>
              </a:rPr>
              <a:t> </a:t>
            </a:r>
            <a:endParaRPr lang="en-US" sz="1400" b="0" i="0" dirty="0" smtClean="0">
              <a:solidFill>
                <a:srgbClr val="515354"/>
              </a:solidFill>
              <a:effectLst/>
              <a:latin typeface="Roboto"/>
            </a:endParaRPr>
          </a:p>
          <a:p>
            <a:pPr>
              <a:buFont typeface="Arial" panose="020B0604020202020204" pitchFamily="34" charset="0"/>
              <a:buChar char="•"/>
            </a:pPr>
            <a:endParaRPr lang="en-US" sz="1400" u="sng" dirty="0">
              <a:solidFill>
                <a:srgbClr val="515354"/>
              </a:solidFill>
              <a:latin typeface="Roboto"/>
            </a:endParaRPr>
          </a:p>
          <a:p>
            <a:pPr>
              <a:buFont typeface="Arial" panose="020B0604020202020204" pitchFamily="34" charset="0"/>
              <a:buChar char="•"/>
            </a:pPr>
            <a:r>
              <a:rPr lang="en-US" sz="1400" b="0" i="0" u="sng" dirty="0" smtClean="0">
                <a:solidFill>
                  <a:srgbClr val="515354"/>
                </a:solidFill>
                <a:effectLst/>
                <a:latin typeface="Roboto"/>
              </a:rPr>
              <a:t>rolling hitch</a:t>
            </a:r>
            <a:r>
              <a:rPr lang="en-US" sz="1400" dirty="0">
                <a:solidFill>
                  <a:srgbClr val="515354"/>
                </a:solidFill>
                <a:latin typeface="Roboto"/>
              </a:rPr>
              <a:t>. </a:t>
            </a:r>
            <a:r>
              <a:rPr lang="en-US" sz="1400" dirty="0">
                <a:solidFill>
                  <a:srgbClr val="515354"/>
                </a:solidFill>
                <a:latin typeface="Roboto"/>
                <a:hlinkClick r:id="rId8"/>
              </a:rPr>
              <a:t>https://</a:t>
            </a:r>
            <a:r>
              <a:rPr lang="en-US" sz="1400" dirty="0" smtClean="0">
                <a:solidFill>
                  <a:srgbClr val="515354"/>
                </a:solidFill>
                <a:latin typeface="Roboto"/>
                <a:hlinkClick r:id="rId8"/>
              </a:rPr>
              <a:t>www.youtube.com/watch?v=O0vGxZ5KQ-s</a:t>
            </a:r>
            <a:r>
              <a:rPr lang="en-US" sz="1400" dirty="0" smtClean="0">
                <a:solidFill>
                  <a:srgbClr val="515354"/>
                </a:solidFill>
                <a:latin typeface="Roboto"/>
              </a:rPr>
              <a:t> </a:t>
            </a:r>
            <a:endParaRPr lang="en-US" sz="1400" b="0" i="0" dirty="0" smtClean="0">
              <a:solidFill>
                <a:srgbClr val="515354"/>
              </a:solidFill>
              <a:effectLst/>
              <a:latin typeface="Roboto"/>
            </a:endParaRPr>
          </a:p>
          <a:p>
            <a:pPr>
              <a:buFont typeface="Arial" panose="020B0604020202020204" pitchFamily="34" charset="0"/>
              <a:buChar char="•"/>
            </a:pPr>
            <a:endParaRPr lang="en-US" sz="1400" dirty="0">
              <a:solidFill>
                <a:srgbClr val="515354"/>
              </a:solidFill>
              <a:latin typeface="Roboto"/>
            </a:endParaRPr>
          </a:p>
          <a:p>
            <a:r>
              <a:rPr lang="en-US" sz="1400" b="0" i="0" dirty="0" smtClean="0">
                <a:solidFill>
                  <a:srgbClr val="515354"/>
                </a:solidFill>
                <a:effectLst/>
                <a:latin typeface="Roboto"/>
              </a:rPr>
              <a:t>(c) </a:t>
            </a:r>
            <a:r>
              <a:rPr lang="en-US" sz="1400" b="1" i="0" dirty="0" smtClean="0">
                <a:solidFill>
                  <a:srgbClr val="FF0000"/>
                </a:solidFill>
                <a:effectLst/>
                <a:latin typeface="Roboto"/>
              </a:rPr>
              <a:t>Demonstrate </a:t>
            </a:r>
            <a:r>
              <a:rPr lang="en-US" sz="1400" b="0" i="0" dirty="0" smtClean="0">
                <a:solidFill>
                  <a:srgbClr val="515354"/>
                </a:solidFill>
                <a:effectLst/>
                <a:latin typeface="Roboto"/>
              </a:rPr>
              <a:t>and explain when to use the </a:t>
            </a:r>
            <a:r>
              <a:rPr lang="en-US" sz="1400" b="1" i="0" dirty="0" smtClean="0">
                <a:solidFill>
                  <a:srgbClr val="515354"/>
                </a:solidFill>
                <a:effectLst/>
                <a:latin typeface="Roboto"/>
              </a:rPr>
              <a:t>following lashings</a:t>
            </a:r>
            <a:r>
              <a:rPr lang="en-US" sz="1400" b="0" i="0" dirty="0" smtClean="0">
                <a:solidFill>
                  <a:srgbClr val="515354"/>
                </a:solidFill>
                <a:effectLst/>
                <a:latin typeface="Roboto"/>
              </a:rPr>
              <a:t>: </a:t>
            </a:r>
          </a:p>
          <a:p>
            <a:endParaRPr lang="en-US" sz="1400" u="sng" dirty="0">
              <a:solidFill>
                <a:srgbClr val="515354"/>
              </a:solidFill>
              <a:latin typeface="Roboto"/>
            </a:endParaRPr>
          </a:p>
          <a:p>
            <a:r>
              <a:rPr lang="en-US" sz="1400" b="0" i="0" u="sng" dirty="0" smtClean="0">
                <a:solidFill>
                  <a:srgbClr val="515354"/>
                </a:solidFill>
                <a:effectLst/>
                <a:latin typeface="Roboto"/>
              </a:rPr>
              <a:t>square, </a:t>
            </a:r>
            <a:r>
              <a:rPr lang="en-US" sz="1400" u="sng" dirty="0">
                <a:solidFill>
                  <a:srgbClr val="515354"/>
                </a:solidFill>
                <a:latin typeface="Roboto"/>
                <a:hlinkClick r:id="rId9"/>
              </a:rPr>
              <a:t>https://pioneeringmeritbadge.org/square-lashing</a:t>
            </a:r>
            <a:r>
              <a:rPr lang="en-US" sz="1400" u="sng" dirty="0" smtClean="0">
                <a:solidFill>
                  <a:srgbClr val="515354"/>
                </a:solidFill>
                <a:latin typeface="Roboto"/>
                <a:hlinkClick r:id="rId9"/>
              </a:rPr>
              <a:t>/</a:t>
            </a:r>
            <a:r>
              <a:rPr lang="en-US" sz="1400" u="sng" dirty="0" smtClean="0">
                <a:solidFill>
                  <a:srgbClr val="515354"/>
                </a:solidFill>
                <a:latin typeface="Roboto"/>
              </a:rPr>
              <a:t> </a:t>
            </a:r>
            <a:endParaRPr lang="en-US" sz="1400" b="0" i="0" u="sng" dirty="0" smtClean="0">
              <a:solidFill>
                <a:srgbClr val="515354"/>
              </a:solidFill>
              <a:effectLst/>
              <a:latin typeface="Roboto"/>
            </a:endParaRPr>
          </a:p>
          <a:p>
            <a:endParaRPr lang="en-US" sz="1400" u="sng" dirty="0">
              <a:solidFill>
                <a:srgbClr val="515354"/>
              </a:solidFill>
              <a:latin typeface="Roboto"/>
            </a:endParaRPr>
          </a:p>
          <a:p>
            <a:r>
              <a:rPr lang="en-US" sz="1400" b="0" i="0" u="sng" dirty="0" smtClean="0">
                <a:solidFill>
                  <a:srgbClr val="515354"/>
                </a:solidFill>
                <a:effectLst/>
                <a:latin typeface="Roboto"/>
              </a:rPr>
              <a:t>diagonal, </a:t>
            </a:r>
            <a:r>
              <a:rPr lang="en-US" sz="1400" u="sng" dirty="0">
                <a:solidFill>
                  <a:srgbClr val="515354"/>
                </a:solidFill>
                <a:latin typeface="Roboto"/>
                <a:hlinkClick r:id="rId10"/>
              </a:rPr>
              <a:t>https://scoutpioneering.com/videos/lashing-videos/diagonal-lashing</a:t>
            </a:r>
            <a:r>
              <a:rPr lang="en-US" sz="1400" u="sng" dirty="0" smtClean="0">
                <a:solidFill>
                  <a:srgbClr val="515354"/>
                </a:solidFill>
                <a:latin typeface="Roboto"/>
                <a:hlinkClick r:id="rId10"/>
              </a:rPr>
              <a:t>/</a:t>
            </a:r>
            <a:r>
              <a:rPr lang="en-US" sz="1400" u="sng" dirty="0" smtClean="0">
                <a:solidFill>
                  <a:srgbClr val="515354"/>
                </a:solidFill>
                <a:latin typeface="Roboto"/>
              </a:rPr>
              <a:t> </a:t>
            </a:r>
            <a:endParaRPr lang="en-US" sz="1400" b="0" i="0" u="sng" dirty="0" smtClean="0">
              <a:solidFill>
                <a:srgbClr val="515354"/>
              </a:solidFill>
              <a:effectLst/>
              <a:latin typeface="Roboto"/>
            </a:endParaRPr>
          </a:p>
          <a:p>
            <a:endParaRPr lang="en-US" sz="1400" u="sng" dirty="0">
              <a:solidFill>
                <a:srgbClr val="515354"/>
              </a:solidFill>
              <a:latin typeface="Roboto"/>
            </a:endParaRPr>
          </a:p>
          <a:p>
            <a:r>
              <a:rPr lang="en-US" sz="1400" b="0" i="0" u="sng" dirty="0" smtClean="0">
                <a:solidFill>
                  <a:srgbClr val="515354"/>
                </a:solidFill>
                <a:effectLst/>
                <a:latin typeface="Roboto"/>
              </a:rPr>
              <a:t>round, </a:t>
            </a:r>
            <a:r>
              <a:rPr lang="en-US" sz="1400" u="sng" dirty="0">
                <a:solidFill>
                  <a:srgbClr val="515354"/>
                </a:solidFill>
                <a:latin typeface="Roboto"/>
                <a:hlinkClick r:id="rId11"/>
              </a:rPr>
              <a:t>https://</a:t>
            </a:r>
            <a:r>
              <a:rPr lang="en-US" sz="1400" u="sng" dirty="0" smtClean="0">
                <a:solidFill>
                  <a:srgbClr val="515354"/>
                </a:solidFill>
                <a:latin typeface="Roboto"/>
                <a:hlinkClick r:id="rId11"/>
              </a:rPr>
              <a:t>www.youtube.com/watch?v=tDGSiQhmwBs</a:t>
            </a:r>
            <a:r>
              <a:rPr lang="en-US" sz="1400" u="sng" dirty="0" smtClean="0">
                <a:solidFill>
                  <a:srgbClr val="515354"/>
                </a:solidFill>
                <a:latin typeface="Roboto"/>
              </a:rPr>
              <a:t> </a:t>
            </a:r>
            <a:endParaRPr lang="en-US" sz="1400" b="0" i="0" u="sng" dirty="0" smtClean="0">
              <a:solidFill>
                <a:srgbClr val="515354"/>
              </a:solidFill>
              <a:effectLst/>
              <a:latin typeface="Roboto"/>
            </a:endParaRPr>
          </a:p>
          <a:p>
            <a:endParaRPr lang="en-US" sz="1400" u="sng" dirty="0">
              <a:solidFill>
                <a:srgbClr val="515354"/>
              </a:solidFill>
              <a:latin typeface="Roboto"/>
            </a:endParaRPr>
          </a:p>
          <a:p>
            <a:r>
              <a:rPr lang="en-US" sz="1400" b="0" i="0" u="sng" dirty="0" smtClean="0">
                <a:solidFill>
                  <a:srgbClr val="515354"/>
                </a:solidFill>
                <a:effectLst/>
                <a:latin typeface="Roboto"/>
              </a:rPr>
              <a:t>shear, </a:t>
            </a:r>
            <a:r>
              <a:rPr lang="en-US" sz="1400" u="sng" dirty="0">
                <a:solidFill>
                  <a:srgbClr val="515354"/>
                </a:solidFill>
                <a:latin typeface="Roboto"/>
                <a:hlinkClick r:id="rId12"/>
              </a:rPr>
              <a:t>https://</a:t>
            </a:r>
            <a:r>
              <a:rPr lang="en-US" sz="1400" u="sng" dirty="0" smtClean="0">
                <a:solidFill>
                  <a:srgbClr val="515354"/>
                </a:solidFill>
                <a:latin typeface="Roboto"/>
                <a:hlinkClick r:id="rId12"/>
              </a:rPr>
              <a:t>www.youtube.com/watch?v=iwZjTdw9il0</a:t>
            </a:r>
            <a:r>
              <a:rPr lang="en-US" sz="1400" u="sng" dirty="0" smtClean="0">
                <a:solidFill>
                  <a:srgbClr val="515354"/>
                </a:solidFill>
                <a:latin typeface="Roboto"/>
              </a:rPr>
              <a:t> </a:t>
            </a:r>
            <a:endParaRPr lang="en-US" sz="1400" b="0" i="0" u="sng" dirty="0" smtClean="0">
              <a:solidFill>
                <a:srgbClr val="515354"/>
              </a:solidFill>
              <a:effectLst/>
              <a:latin typeface="Roboto"/>
            </a:endParaRPr>
          </a:p>
          <a:p>
            <a:endParaRPr lang="en-US" sz="1400" u="sng" dirty="0">
              <a:solidFill>
                <a:srgbClr val="515354"/>
              </a:solidFill>
              <a:latin typeface="Roboto"/>
            </a:endParaRPr>
          </a:p>
          <a:p>
            <a:r>
              <a:rPr lang="en-US" sz="1400" b="0" i="0" u="sng" dirty="0" smtClean="0">
                <a:solidFill>
                  <a:srgbClr val="515354"/>
                </a:solidFill>
                <a:effectLst/>
                <a:latin typeface="Roboto"/>
              </a:rPr>
              <a:t>tripod, </a:t>
            </a:r>
            <a:r>
              <a:rPr lang="en-US" sz="1400" u="sng" dirty="0">
                <a:solidFill>
                  <a:srgbClr val="515354"/>
                </a:solidFill>
                <a:latin typeface="Roboto"/>
                <a:hlinkClick r:id="rId13"/>
              </a:rPr>
              <a:t>https://</a:t>
            </a:r>
            <a:r>
              <a:rPr lang="en-US" sz="1400" u="sng" dirty="0" smtClean="0">
                <a:solidFill>
                  <a:srgbClr val="515354"/>
                </a:solidFill>
                <a:latin typeface="Roboto"/>
                <a:hlinkClick r:id="rId13"/>
              </a:rPr>
              <a:t>www.youtube.com/watch?v=DB1g69AaMy8</a:t>
            </a:r>
            <a:r>
              <a:rPr lang="en-US" sz="1400" u="sng" dirty="0" smtClean="0">
                <a:solidFill>
                  <a:srgbClr val="515354"/>
                </a:solidFill>
                <a:latin typeface="Roboto"/>
              </a:rPr>
              <a:t> </a:t>
            </a:r>
            <a:endParaRPr lang="en-US" sz="1400" b="0" i="0" u="sng" dirty="0" smtClean="0">
              <a:solidFill>
                <a:srgbClr val="515354"/>
              </a:solidFill>
              <a:effectLst/>
              <a:latin typeface="Roboto"/>
            </a:endParaRPr>
          </a:p>
          <a:p>
            <a:endParaRPr lang="en-US" sz="1400" u="sng" dirty="0">
              <a:solidFill>
                <a:srgbClr val="515354"/>
              </a:solidFill>
              <a:latin typeface="Roboto"/>
            </a:endParaRPr>
          </a:p>
          <a:p>
            <a:r>
              <a:rPr lang="en-US" sz="1400" b="0" i="0" u="sng" dirty="0" smtClean="0">
                <a:solidFill>
                  <a:srgbClr val="515354"/>
                </a:solidFill>
                <a:effectLst/>
                <a:latin typeface="Roboto"/>
              </a:rPr>
              <a:t>floor lashing</a:t>
            </a:r>
            <a:r>
              <a:rPr lang="en-US" sz="1400" dirty="0">
                <a:solidFill>
                  <a:srgbClr val="515354"/>
                </a:solidFill>
                <a:latin typeface="Roboto"/>
              </a:rPr>
              <a:t>. </a:t>
            </a:r>
            <a:r>
              <a:rPr lang="en-US" sz="1400" dirty="0">
                <a:solidFill>
                  <a:srgbClr val="515354"/>
                </a:solidFill>
                <a:latin typeface="Roboto"/>
                <a:hlinkClick r:id="rId14"/>
              </a:rPr>
              <a:t>https://scoutpioneering.com/videos/lashing-videos/floor-lashing</a:t>
            </a:r>
            <a:r>
              <a:rPr lang="en-US" sz="1400" dirty="0" smtClean="0">
                <a:solidFill>
                  <a:srgbClr val="515354"/>
                </a:solidFill>
                <a:latin typeface="Roboto"/>
                <a:hlinkClick r:id="rId14"/>
              </a:rPr>
              <a:t>/</a:t>
            </a:r>
            <a:r>
              <a:rPr lang="en-US" sz="1400" dirty="0" smtClean="0">
                <a:solidFill>
                  <a:srgbClr val="515354"/>
                </a:solidFill>
                <a:latin typeface="Roboto"/>
              </a:rPr>
              <a:t> </a:t>
            </a:r>
            <a:r>
              <a:rPr lang="en-US" sz="1400" b="0" i="0" dirty="0" smtClean="0">
                <a:solidFill>
                  <a:srgbClr val="515354"/>
                </a:solidFill>
                <a:effectLst/>
                <a:latin typeface="Roboto"/>
              </a:rPr>
              <a:t/>
            </a:r>
            <a:br>
              <a:rPr lang="en-US" sz="1400" b="0" i="0" dirty="0" smtClean="0">
                <a:solidFill>
                  <a:srgbClr val="515354"/>
                </a:solidFill>
                <a:effectLst/>
                <a:latin typeface="Roboto"/>
              </a:rPr>
            </a:br>
            <a:endParaRPr lang="en-US" sz="1400" b="0" i="0" dirty="0" smtClean="0">
              <a:solidFill>
                <a:srgbClr val="212121"/>
              </a:solidFill>
              <a:effectLst/>
              <a:latin typeface="Roboto"/>
            </a:endParaRPr>
          </a:p>
          <a:p>
            <a:r>
              <a:rPr lang="en-US" sz="1400" b="1" i="0" dirty="0" smtClean="0">
                <a:solidFill>
                  <a:srgbClr val="515354"/>
                </a:solidFill>
                <a:effectLst/>
                <a:latin typeface="Roboto"/>
              </a:rPr>
              <a:t>.</a:t>
            </a:r>
            <a:endParaRPr lang="en-US" sz="1400" b="1" i="0" dirty="0">
              <a:solidFill>
                <a:srgbClr val="515354"/>
              </a:solidFill>
              <a:effectLst/>
              <a:latin typeface="Roboto"/>
            </a:endParaRPr>
          </a:p>
        </p:txBody>
      </p:sp>
      <p:pic>
        <p:nvPicPr>
          <p:cNvPr id="5" name="Picture 4" descr="Pioneeri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336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815" y="570496"/>
            <a:ext cx="10947990" cy="1908215"/>
          </a:xfrm>
          <a:prstGeom prst="rect">
            <a:avLst/>
          </a:prstGeom>
        </p:spPr>
        <p:txBody>
          <a:bodyPr wrap="square">
            <a:spAutoFit/>
          </a:bodyPr>
          <a:lstStyle/>
          <a:p>
            <a:r>
              <a:rPr lang="en-US" b="0" i="0" dirty="0" smtClean="0">
                <a:solidFill>
                  <a:srgbClr val="515354"/>
                </a:solidFill>
                <a:effectLst/>
                <a:latin typeface="Roboto"/>
              </a:rPr>
              <a:t/>
            </a:r>
            <a:br>
              <a:rPr lang="en-US" b="0" i="0" dirty="0" smtClean="0">
                <a:solidFill>
                  <a:srgbClr val="515354"/>
                </a:solidFill>
                <a:effectLst/>
                <a:latin typeface="Roboto"/>
              </a:rPr>
            </a:br>
            <a:endParaRPr lang="en-US" b="0" i="0" dirty="0" smtClean="0">
              <a:solidFill>
                <a:srgbClr val="212121"/>
              </a:solidFill>
              <a:effectLst/>
              <a:latin typeface="Roboto"/>
            </a:endParaRPr>
          </a:p>
          <a:p>
            <a:r>
              <a:rPr lang="en-US" b="1" i="0" dirty="0" smtClean="0">
                <a:solidFill>
                  <a:srgbClr val="515354"/>
                </a:solidFill>
                <a:effectLst/>
                <a:latin typeface="Roboto"/>
              </a:rPr>
              <a:t>3. Do the following:</a:t>
            </a:r>
          </a:p>
          <a:p>
            <a:pPr>
              <a:buFont typeface="Arial" panose="020B0604020202020204" pitchFamily="34" charset="0"/>
              <a:buChar char="•"/>
            </a:pPr>
            <a:r>
              <a:rPr lang="en-US" b="0" i="0" dirty="0" smtClean="0">
                <a:solidFill>
                  <a:srgbClr val="515354"/>
                </a:solidFill>
                <a:effectLst/>
                <a:latin typeface="Roboto"/>
              </a:rPr>
              <a:t>(a) Using square and tripod lashings from requirement 2(c), </a:t>
            </a:r>
            <a:r>
              <a:rPr lang="en-US" sz="2800" b="0" i="0" dirty="0" smtClean="0">
                <a:solidFill>
                  <a:srgbClr val="FF0000"/>
                </a:solidFill>
                <a:effectLst/>
                <a:latin typeface="Roboto"/>
              </a:rPr>
              <a:t>build a Tripod Wash Station </a:t>
            </a:r>
            <a:r>
              <a:rPr lang="en-US" dirty="0">
                <a:solidFill>
                  <a:srgbClr val="515354"/>
                </a:solidFill>
                <a:latin typeface="Roboto"/>
                <a:hlinkClick r:id="rId2"/>
              </a:rPr>
              <a:t>https://pioneeringmeritbadge.org/hand-washing-station</a:t>
            </a:r>
            <a:r>
              <a:rPr lang="en-US" dirty="0" smtClean="0">
                <a:solidFill>
                  <a:srgbClr val="515354"/>
                </a:solidFill>
                <a:latin typeface="Roboto"/>
                <a:hlinkClick r:id="rId2"/>
              </a:rPr>
              <a:t>/</a:t>
            </a:r>
            <a:r>
              <a:rPr lang="en-US" dirty="0" smtClean="0">
                <a:solidFill>
                  <a:srgbClr val="515354"/>
                </a:solidFill>
                <a:latin typeface="Roboto"/>
              </a:rPr>
              <a:t> </a:t>
            </a:r>
          </a:p>
          <a:p>
            <a:pPr>
              <a:buFont typeface="Arial" panose="020B0604020202020204" pitchFamily="34" charset="0"/>
              <a:buChar char="•"/>
            </a:pPr>
            <a:endParaRPr lang="en-US" dirty="0">
              <a:solidFill>
                <a:srgbClr val="515354"/>
              </a:solidFill>
              <a:latin typeface="Roboto"/>
            </a:endParaRPr>
          </a:p>
        </p:txBody>
      </p:sp>
      <p:pic>
        <p:nvPicPr>
          <p:cNvPr id="5"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pioneeringmeritbadge.org/wp-content/uploads/2016/02/Page64-WashStatio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565" y="2478711"/>
            <a:ext cx="2601072" cy="376815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ge63 WashStation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1387" y="2478710"/>
            <a:ext cx="3359923" cy="392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140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5921" y="449473"/>
            <a:ext cx="10947990" cy="1846659"/>
          </a:xfrm>
          <a:prstGeom prst="rect">
            <a:avLst/>
          </a:prstGeom>
        </p:spPr>
        <p:txBody>
          <a:bodyPr wrap="square">
            <a:spAutoFit/>
          </a:bodyPr>
          <a:lstStyle/>
          <a:p>
            <a:r>
              <a:rPr lang="en-US" b="1" i="0" dirty="0" smtClean="0">
                <a:solidFill>
                  <a:srgbClr val="515354"/>
                </a:solidFill>
                <a:effectLst/>
                <a:latin typeface="Roboto"/>
              </a:rPr>
              <a:t>3. Do the following:</a:t>
            </a:r>
          </a:p>
          <a:p>
            <a:pPr>
              <a:buFont typeface="Arial" panose="020B0604020202020204" pitchFamily="34" charset="0"/>
              <a:buChar char="•"/>
            </a:pPr>
            <a:endParaRPr lang="en-US" dirty="0">
              <a:solidFill>
                <a:srgbClr val="515354"/>
              </a:solidFill>
              <a:latin typeface="Roboto"/>
            </a:endParaRPr>
          </a:p>
          <a:p>
            <a:pPr>
              <a:buFont typeface="Arial" panose="020B0604020202020204" pitchFamily="34" charset="0"/>
              <a:buChar char="•"/>
            </a:pPr>
            <a:r>
              <a:rPr lang="en-US" dirty="0" smtClean="0">
                <a:solidFill>
                  <a:srgbClr val="515354"/>
                </a:solidFill>
                <a:latin typeface="Roboto"/>
              </a:rPr>
              <a:t>(</a:t>
            </a:r>
            <a:r>
              <a:rPr lang="en-US" b="0" i="0" dirty="0" smtClean="0">
                <a:solidFill>
                  <a:srgbClr val="515354"/>
                </a:solidFill>
                <a:effectLst/>
                <a:latin typeface="Roboto"/>
              </a:rPr>
              <a:t>b) Using rolling hitches or round turns with two half hitches, and round lashings from requirements 2(b) and 2(c), </a:t>
            </a:r>
            <a:r>
              <a:rPr lang="en-US" sz="2400" b="0" i="0" dirty="0" smtClean="0">
                <a:solidFill>
                  <a:srgbClr val="FF0000"/>
                </a:solidFill>
                <a:effectLst/>
                <a:latin typeface="Roboto"/>
              </a:rPr>
              <a:t>build a 15-foot Scout Stave Flagpole </a:t>
            </a:r>
            <a:r>
              <a:rPr lang="en-US" dirty="0">
                <a:solidFill>
                  <a:srgbClr val="515354"/>
                </a:solidFill>
                <a:latin typeface="Roboto"/>
                <a:hlinkClick r:id="rId2"/>
              </a:rPr>
              <a:t>https://pioneeringmeritbadge.org/simple-flagpole</a:t>
            </a:r>
            <a:r>
              <a:rPr lang="en-US" dirty="0" smtClean="0">
                <a:solidFill>
                  <a:srgbClr val="515354"/>
                </a:solidFill>
                <a:latin typeface="Roboto"/>
                <a:hlinkClick r:id="rId2"/>
              </a:rPr>
              <a:t>/</a:t>
            </a:r>
            <a:endParaRPr lang="en-US" dirty="0" smtClean="0">
              <a:solidFill>
                <a:srgbClr val="515354"/>
              </a:solidFill>
              <a:latin typeface="Roboto"/>
            </a:endParaRPr>
          </a:p>
          <a:p>
            <a:pPr>
              <a:buFont typeface="Arial" panose="020B0604020202020204" pitchFamily="34" charset="0"/>
              <a:buChar char="•"/>
            </a:pPr>
            <a:endParaRPr lang="en-US" dirty="0">
              <a:solidFill>
                <a:srgbClr val="515354"/>
              </a:solidFill>
              <a:latin typeface="Roboto"/>
            </a:endParaRPr>
          </a:p>
        </p:txBody>
      </p:sp>
      <p:pic>
        <p:nvPicPr>
          <p:cNvPr id="5"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age61 Flagpo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587" y="2770094"/>
            <a:ext cx="21717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19854" y="2906182"/>
            <a:ext cx="6096000" cy="2585323"/>
          </a:xfrm>
          <a:prstGeom prst="rect">
            <a:avLst/>
          </a:prstGeom>
        </p:spPr>
        <p:txBody>
          <a:bodyPr>
            <a:spAutoFit/>
          </a:bodyPr>
          <a:lstStyle/>
          <a:p>
            <a:pPr fontAlgn="base"/>
            <a:r>
              <a:rPr lang="en-US" dirty="0">
                <a:solidFill>
                  <a:srgbClr val="161514"/>
                </a:solidFill>
                <a:latin typeface="Domine"/>
              </a:rPr>
              <a:t>Flags engender pride! Flying ‘</a:t>
            </a:r>
            <a:r>
              <a:rPr lang="en-US" dirty="0" err="1">
                <a:solidFill>
                  <a:srgbClr val="161514"/>
                </a:solidFill>
                <a:latin typeface="Domine"/>
              </a:rPr>
              <a:t>em</a:t>
            </a:r>
            <a:r>
              <a:rPr lang="en-US" dirty="0">
                <a:solidFill>
                  <a:srgbClr val="161514"/>
                </a:solidFill>
                <a:latin typeface="Domine"/>
              </a:rPr>
              <a:t> high is great for Scout spirit, and making a flagpole is really easy. For a simple 15-foot flagpole, here’s all you’ll need:</a:t>
            </a:r>
          </a:p>
          <a:p>
            <a:pPr fontAlgn="base">
              <a:buFont typeface="Arial" panose="020B0604020202020204" pitchFamily="34" charset="0"/>
              <a:buChar char="•"/>
            </a:pPr>
            <a:r>
              <a:rPr lang="en-US" dirty="0">
                <a:solidFill>
                  <a:srgbClr val="161514"/>
                </a:solidFill>
                <a:latin typeface="inherit"/>
              </a:rPr>
              <a:t>four 5-foot Scout Staves</a:t>
            </a:r>
          </a:p>
          <a:p>
            <a:pPr fontAlgn="base">
              <a:buFont typeface="Arial" panose="020B0604020202020204" pitchFamily="34" charset="0"/>
              <a:buChar char="•"/>
            </a:pPr>
            <a:r>
              <a:rPr lang="en-US" dirty="0">
                <a:solidFill>
                  <a:srgbClr val="161514"/>
                </a:solidFill>
                <a:latin typeface="inherit"/>
              </a:rPr>
              <a:t>six 6-foot lashing ropes</a:t>
            </a:r>
          </a:p>
          <a:p>
            <a:pPr fontAlgn="base">
              <a:buFont typeface="Arial" panose="020B0604020202020204" pitchFamily="34" charset="0"/>
              <a:buChar char="•"/>
            </a:pPr>
            <a:r>
              <a:rPr lang="en-US" dirty="0">
                <a:solidFill>
                  <a:srgbClr val="161514"/>
                </a:solidFill>
                <a:latin typeface="inherit"/>
              </a:rPr>
              <a:t>three 20-foot </a:t>
            </a:r>
            <a:r>
              <a:rPr lang="en-US" dirty="0" smtClean="0">
                <a:solidFill>
                  <a:srgbClr val="161514"/>
                </a:solidFill>
                <a:latin typeface="inherit"/>
              </a:rPr>
              <a:t>guy lines</a:t>
            </a:r>
            <a:endParaRPr lang="en-US" dirty="0">
              <a:solidFill>
                <a:srgbClr val="161514"/>
              </a:solidFill>
              <a:latin typeface="inherit"/>
            </a:endParaRPr>
          </a:p>
          <a:p>
            <a:pPr fontAlgn="base">
              <a:buFont typeface="Arial" panose="020B0604020202020204" pitchFamily="34" charset="0"/>
              <a:buChar char="•"/>
            </a:pPr>
            <a:r>
              <a:rPr lang="en-US" dirty="0">
                <a:solidFill>
                  <a:srgbClr val="161514"/>
                </a:solidFill>
                <a:latin typeface="inherit"/>
              </a:rPr>
              <a:t>three sturdy stakes</a:t>
            </a:r>
          </a:p>
          <a:p>
            <a:pPr fontAlgn="base">
              <a:buFont typeface="Arial" panose="020B0604020202020204" pitchFamily="34" charset="0"/>
              <a:buChar char="•"/>
            </a:pPr>
            <a:r>
              <a:rPr lang="en-US" dirty="0">
                <a:solidFill>
                  <a:srgbClr val="161514"/>
                </a:solidFill>
                <a:latin typeface="inherit"/>
              </a:rPr>
              <a:t>one small mallet</a:t>
            </a:r>
          </a:p>
          <a:p>
            <a:pPr fontAlgn="base">
              <a:buFont typeface="Arial" panose="020B0604020202020204" pitchFamily="34" charset="0"/>
              <a:buChar char="•"/>
            </a:pPr>
            <a:r>
              <a:rPr lang="en-US" dirty="0">
                <a:solidFill>
                  <a:srgbClr val="161514"/>
                </a:solidFill>
                <a:latin typeface="inherit"/>
              </a:rPr>
              <a:t>one flag with grommets and two short cords to tie it on</a:t>
            </a:r>
            <a:endParaRPr lang="en-US" b="0" i="0" dirty="0">
              <a:solidFill>
                <a:srgbClr val="161514"/>
              </a:solidFill>
              <a:effectLst/>
              <a:latin typeface="inherit"/>
            </a:endParaRPr>
          </a:p>
        </p:txBody>
      </p:sp>
    </p:spTree>
    <p:extLst>
      <p:ext uri="{BB962C8B-B14F-4D97-AF65-F5344CB8AC3E}">
        <p14:creationId xmlns:p14="http://schemas.microsoft.com/office/powerpoint/2010/main" val="33420504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6615</TotalTime>
  <Words>533</Words>
  <Application>Microsoft Office PowerPoint</Application>
  <PresentationFormat>Widescreen</PresentationFormat>
  <Paragraphs>490</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Domine</vt:lpstr>
      <vt:lpstr>Google Sans</vt:lpstr>
      <vt:lpstr>inherit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38</cp:revision>
  <dcterms:created xsi:type="dcterms:W3CDTF">2025-12-01T03:16:48Z</dcterms:created>
  <dcterms:modified xsi:type="dcterms:W3CDTF">2025-12-23T05:20:23Z</dcterms:modified>
</cp:coreProperties>
</file>