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1" r:id="rId7"/>
    <p:sldId id="258" r:id="rId8"/>
    <p:sldId id="259" r:id="rId9"/>
    <p:sldId id="277" r:id="rId10"/>
    <p:sldId id="263" r:id="rId11"/>
    <p:sldId id="265" r:id="rId12"/>
    <p:sldId id="266" r:id="rId13"/>
    <p:sldId id="293" r:id="rId14"/>
    <p:sldId id="296" r:id="rId15"/>
    <p:sldId id="267" r:id="rId16"/>
    <p:sldId id="295" r:id="rId17"/>
    <p:sldId id="268" r:id="rId18"/>
    <p:sldId id="291" r:id="rId19"/>
    <p:sldId id="276" r:id="rId20"/>
    <p:sldId id="290" r:id="rId21"/>
    <p:sldId id="286" r:id="rId22"/>
    <p:sldId id="294" r:id="rId23"/>
    <p:sldId id="292" r:id="rId24"/>
    <p:sldId id="287" r:id="rId25"/>
    <p:sldId id="283" r:id="rId26"/>
    <p:sldId id="284" r:id="rId27"/>
    <p:sldId id="285" r:id="rId28"/>
    <p:sldId id="264" r:id="rId29"/>
    <p:sldId id="271" r:id="rId30"/>
    <p:sldId id="275" r:id="rId31"/>
    <p:sldId id="282" r:id="rId32"/>
    <p:sldId id="281" r:id="rId33"/>
    <p:sldId id="279" r:id="rId34"/>
    <p:sldId id="280" r:id="rId35"/>
    <p:sldId id="272"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C6C26A-DCE4-9182-B400-0A759C685B1B}" v="13" dt="2025-11-06T22:10:56.4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111" d="100"/>
          <a:sy n="111" d="100"/>
        </p:scale>
        <p:origin x="420"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Kessler" userId="S::ikessler@scouting.org::45580510-7166-4dcd-bfed-339fdd8e091c" providerId="AD" clId="Web-{80C6C26A-DCE4-9182-B400-0A759C685B1B}"/>
    <pc:docChg chg="delSld modSld">
      <pc:chgData name="Ian Kessler" userId="S::ikessler@scouting.org::45580510-7166-4dcd-bfed-339fdd8e091c" providerId="AD" clId="Web-{80C6C26A-DCE4-9182-B400-0A759C685B1B}" dt="2025-11-06T22:10:56.409" v="6"/>
      <pc:docMkLst>
        <pc:docMk/>
      </pc:docMkLst>
      <pc:sldChg chg="del">
        <pc:chgData name="Ian Kessler" userId="S::ikessler@scouting.org::45580510-7166-4dcd-bfed-339fdd8e091c" providerId="AD" clId="Web-{80C6C26A-DCE4-9182-B400-0A759C685B1B}" dt="2025-11-06T22:10:56.409" v="6"/>
        <pc:sldMkLst>
          <pc:docMk/>
          <pc:sldMk cId="4184470349" sldId="262"/>
        </pc:sldMkLst>
      </pc:sldChg>
      <pc:sldChg chg="modSp">
        <pc:chgData name="Ian Kessler" userId="S::ikessler@scouting.org::45580510-7166-4dcd-bfed-339fdd8e091c" providerId="AD" clId="Web-{80C6C26A-DCE4-9182-B400-0A759C685B1B}" dt="2025-11-06T22:10:10.080" v="5" actId="20577"/>
        <pc:sldMkLst>
          <pc:docMk/>
          <pc:sldMk cId="278471358" sldId="293"/>
        </pc:sldMkLst>
        <pc:spChg chg="mod">
          <ac:chgData name="Ian Kessler" userId="S::ikessler@scouting.org::45580510-7166-4dcd-bfed-339fdd8e091c" providerId="AD" clId="Web-{80C6C26A-DCE4-9182-B400-0A759C685B1B}" dt="2025-11-06T22:10:10.080" v="5" actId="20577"/>
          <ac:spMkLst>
            <pc:docMk/>
            <pc:sldMk cId="278471358" sldId="293"/>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D0D2F8D-9951-4929-A95E-75047DAEEC6B}"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83968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D2F8D-9951-4929-A95E-75047DAEEC6B}"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581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D2F8D-9951-4929-A95E-75047DAEEC6B}"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387480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0D2F8D-9951-4929-A95E-75047DAEEC6B}"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2852383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0D2F8D-9951-4929-A95E-75047DAEEC6B}" type="datetimeFigureOut">
              <a:rPr lang="en-US" smtClean="0"/>
              <a:t>11/7/2025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41088092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0D2F8D-9951-4929-A95E-75047DAEEC6B}"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0120425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0D2F8D-9951-4929-A95E-75047DAEEC6B}" type="datetimeFigureOut">
              <a:rPr lang="en-US" smtClean="0"/>
              <a:t>11/7/2025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29494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0D2F8D-9951-4929-A95E-75047DAEEC6B}" type="datetimeFigureOut">
              <a:rPr lang="en-US" smtClean="0"/>
              <a:t>11/7/2025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28188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0D2F8D-9951-4929-A95E-75047DAEEC6B}" type="datetimeFigureOut">
              <a:rPr lang="en-US" smtClean="0"/>
              <a:t>11/7/2025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3178608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0D2F8D-9951-4929-A95E-75047DAEEC6B}"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1388396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0D2F8D-9951-4929-A95E-75047DAEEC6B}" type="datetimeFigureOut">
              <a:rPr lang="en-US" smtClean="0"/>
              <a:t>11/7/2025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051889-271F-496E-9DE8-4272F7CC68D5}" type="slidenum">
              <a:rPr lang="en-US" smtClean="0"/>
              <a:t>‹#›</a:t>
            </a:fld>
            <a:endParaRPr lang="en-US"/>
          </a:p>
        </p:txBody>
      </p:sp>
    </p:spTree>
    <p:extLst>
      <p:ext uri="{BB962C8B-B14F-4D97-AF65-F5344CB8AC3E}">
        <p14:creationId xmlns:p14="http://schemas.microsoft.com/office/powerpoint/2010/main" val="699052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0D2F8D-9951-4929-A95E-75047DAEEC6B}" type="datetimeFigureOut">
              <a:rPr lang="en-US" smtClean="0"/>
              <a:t>11/7/2025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051889-271F-496E-9DE8-4272F7CC68D5}" type="slidenum">
              <a:rPr lang="en-US" smtClean="0"/>
              <a:t>‹#›</a:t>
            </a:fld>
            <a:endParaRPr lang="en-US"/>
          </a:p>
        </p:txBody>
      </p:sp>
    </p:spTree>
    <p:extLst>
      <p:ext uri="{BB962C8B-B14F-4D97-AF65-F5344CB8AC3E}">
        <p14:creationId xmlns:p14="http://schemas.microsoft.com/office/powerpoint/2010/main" val="3655451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22.JPG"/><Relationship Id="rId5" Type="http://schemas.openxmlformats.org/officeDocument/2006/relationships/image" Target="../media/image4.png"/><Relationship Id="rId4" Type="http://schemas.openxmlformats.org/officeDocument/2006/relationships/image" Target="../media/image21.jpeg"/></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27.jpeg"/><Relationship Id="rId4" Type="http://schemas.openxmlformats.org/officeDocument/2006/relationships/image" Target="../media/image26.png"/></Relationships>
</file>

<file path=ppt/slides/_rels/slide2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mailto:SeaBase.Events@scouting.org" TargetMode="Externa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hyperlink" Target="mailto:Dylan.Cordle@scouting.org" TargetMode="External"/><Relationship Id="rId5" Type="http://schemas.openxmlformats.org/officeDocument/2006/relationships/hyperlink" Target="mailto:Ian.Kessler@scouting.org" TargetMode="External"/><Relationship Id="rId4" Type="http://schemas.openxmlformats.org/officeDocument/2006/relationships/hyperlink" Target="mailto:Joe.Angelo@scouting.org"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5.jp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hyperlink" Target="mailto:FSB.Galley@scouting.org" TargetMode="External"/><Relationship Id="rId7"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3" Type="http://schemas.openxmlformats.org/officeDocument/2006/relationships/hyperlink" Target="https://store.bsaseabase.org/" TargetMode="External"/><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7.jp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5000" b="-55000"/>
          </a:stretch>
        </a:blipFill>
        <a:effectLst/>
      </p:bgPr>
    </p:bg>
    <p:spTree>
      <p:nvGrpSpPr>
        <p:cNvPr id="1" name=""/>
        <p:cNvGrpSpPr/>
        <p:nvPr/>
      </p:nvGrpSpPr>
      <p:grpSpPr>
        <a:xfrm>
          <a:off x="0" y="0"/>
          <a:ext cx="0" cy="0"/>
          <a:chOff x="0" y="0"/>
          <a:chExt cx="0" cy="0"/>
        </a:xfrm>
      </p:grpSpPr>
      <p:sp>
        <p:nvSpPr>
          <p:cNvPr id="6" name="TextBox 5"/>
          <p:cNvSpPr txBox="1"/>
          <p:nvPr/>
        </p:nvSpPr>
        <p:spPr>
          <a:xfrm>
            <a:off x="538919" y="5408184"/>
            <a:ext cx="7779892" cy="1200329"/>
          </a:xfrm>
          <a:prstGeom prst="rect">
            <a:avLst/>
          </a:prstGeom>
          <a:noFill/>
        </p:spPr>
        <p:txBody>
          <a:bodyPr wrap="square" rtlCol="0">
            <a:spAutoFit/>
          </a:bodyPr>
          <a:lstStyle/>
          <a:p>
            <a:r>
              <a:rPr lang="en-US" sz="7200" dirty="0">
                <a:solidFill>
                  <a:schemeClr val="bg1"/>
                </a:solidFill>
              </a:rPr>
              <a:t>SCUBA Live Aboard</a:t>
            </a:r>
          </a:p>
        </p:txBody>
      </p:sp>
      <p:pic>
        <p:nvPicPr>
          <p:cNvPr id="7"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7907539" y="356839"/>
            <a:ext cx="3761112" cy="282083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9BAB23DE-2A40-4813-8CEC-CF6DD589078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34137" y="2271575"/>
            <a:ext cx="4286463" cy="2820834"/>
          </a:xfrm>
          <a:prstGeom prst="rect">
            <a:avLst/>
          </a:prstGeom>
        </p:spPr>
      </p:pic>
      <p:pic>
        <p:nvPicPr>
          <p:cNvPr id="8" name="Picture 7" descr="A blue and gold logo&#10;&#10;AI-generated content may be incorrect.">
            <a:extLst>
              <a:ext uri="{FF2B5EF4-FFF2-40B4-BE49-F238E27FC236}">
                <a16:creationId xmlns:a16="http://schemas.microsoft.com/office/drawing/2014/main" id="{2F1B71F3-4BAA-4B20-BBC7-B592F54A44A2}"/>
              </a:ext>
            </a:extLst>
          </p:cNvPr>
          <p:cNvPicPr>
            <a:picLocks noChangeAspect="1"/>
          </p:cNvPicPr>
          <p:nvPr/>
        </p:nvPicPr>
        <p:blipFill>
          <a:blip r:embed="rId5"/>
          <a:stretch>
            <a:fillRect/>
          </a:stretch>
        </p:blipFill>
        <p:spPr>
          <a:xfrm>
            <a:off x="523349" y="360385"/>
            <a:ext cx="1870944" cy="1910621"/>
          </a:xfrm>
          <a:prstGeom prst="rect">
            <a:avLst/>
          </a:prstGeom>
        </p:spPr>
      </p:pic>
    </p:spTree>
    <p:extLst>
      <p:ext uri="{BB962C8B-B14F-4D97-AF65-F5344CB8AC3E}">
        <p14:creationId xmlns:p14="http://schemas.microsoft.com/office/powerpoint/2010/main" val="387253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152973" y="859065"/>
            <a:ext cx="10725575" cy="5139869"/>
          </a:xfrm>
          <a:prstGeom prst="rect">
            <a:avLst/>
          </a:prstGeom>
          <a:noFill/>
        </p:spPr>
        <p:txBody>
          <a:bodyPr wrap="square" lIns="91440" tIns="45720" rIns="91440" bIns="45720" rtlCol="0" anchor="t">
            <a:spAutoFit/>
          </a:bodyPr>
          <a:lstStyle/>
          <a:p>
            <a:pPr algn="ctr"/>
            <a:r>
              <a:rPr lang="en-US" sz="4800" dirty="0">
                <a:solidFill>
                  <a:schemeClr val="bg1"/>
                </a:solidFill>
              </a:rPr>
              <a:t>Scuba Equipment</a:t>
            </a:r>
          </a:p>
          <a:p>
            <a:pPr algn="ctr"/>
            <a:r>
              <a:rPr lang="en-US" sz="2800" dirty="0">
                <a:solidFill>
                  <a:schemeClr val="bg1"/>
                </a:solidFill>
                <a:effectLst>
                  <a:outerShdw blurRad="38100" dist="38100" dir="2700000" algn="tl">
                    <a:srgbClr val="000000">
                      <a:alpha val="43137"/>
                    </a:srgbClr>
                  </a:outerShdw>
                </a:effectLst>
              </a:rPr>
              <a:t>Sea Base does </a:t>
            </a:r>
            <a:r>
              <a:rPr lang="en-US" sz="2800" b="1" u="sng" dirty="0">
                <a:solidFill>
                  <a:schemeClr val="bg1"/>
                </a:solidFill>
                <a:effectLst>
                  <a:outerShdw blurRad="38100" dist="38100" dir="2700000" algn="tl">
                    <a:srgbClr val="000000">
                      <a:alpha val="43137"/>
                    </a:srgbClr>
                  </a:outerShdw>
                </a:effectLst>
              </a:rPr>
              <a:t>not</a:t>
            </a:r>
            <a:r>
              <a:rPr lang="en-US" sz="2800" dirty="0">
                <a:solidFill>
                  <a:schemeClr val="bg1"/>
                </a:solidFill>
                <a:effectLst>
                  <a:outerShdw blurRad="38100" dist="38100" dir="2700000" algn="tl">
                    <a:srgbClr val="000000">
                      <a:alpha val="43137"/>
                    </a:srgbClr>
                  </a:outerShdw>
                </a:effectLst>
              </a:rPr>
              <a:t> provide nor rent the following equipment</a:t>
            </a:r>
          </a:p>
          <a:p>
            <a:pPr algn="ctr"/>
            <a:endParaRPr lang="en-US" sz="2800" dirty="0">
              <a:solidFill>
                <a:schemeClr val="bg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Mask &amp; snorkel </a:t>
            </a:r>
            <a:endParaRPr lang="en-US" sz="2800" dirty="0">
              <a:solidFill>
                <a:schemeClr val="bg1"/>
              </a:solidFill>
              <a:effectLst>
                <a:outerShdw blurRad="38100" dist="38100" dir="2700000" algn="tl">
                  <a:srgbClr val="000000">
                    <a:alpha val="43137"/>
                  </a:srgbClr>
                </a:outerShdw>
              </a:effectLst>
              <a:ea typeface="Calibri"/>
              <a:cs typeface="Calibri"/>
            </a:endParaRP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Dive Watch </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Dive computers (not required)</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Full wetsuits available for rent (only needed for winter and spring programs)</a:t>
            </a:r>
          </a:p>
          <a:p>
            <a:endParaRPr lang="en-US" sz="2800" dirty="0">
              <a:solidFill>
                <a:schemeClr val="bg1"/>
              </a:solidFill>
              <a:effectLst>
                <a:outerShdw blurRad="38100" dist="38100" dir="2700000" algn="tl">
                  <a:srgbClr val="000000">
                    <a:alpha val="43137"/>
                  </a:srgbClr>
                </a:outerShdw>
              </a:effectLst>
            </a:endParaRPr>
          </a:p>
          <a:p>
            <a:r>
              <a:rPr lang="en-US" sz="2800" dirty="0">
                <a:solidFill>
                  <a:schemeClr val="bg1"/>
                </a:solidFill>
                <a:effectLst>
                  <a:outerShdw blurRad="38100" dist="38100" dir="2700000" algn="tl">
                    <a:srgbClr val="000000">
                      <a:alpha val="43137"/>
                    </a:srgbClr>
                  </a:outerShdw>
                </a:effectLst>
              </a:rPr>
              <a:t>Masks, snorkels and dive watches are available for purchase through the Ships Store</a:t>
            </a:r>
          </a:p>
        </p:txBody>
      </p:sp>
      <p:pic>
        <p:nvPicPr>
          <p:cNvPr id="7" name="Picture 6" descr="A blue and gold logo&#10;&#10;AI-generated content may be incorrect.">
            <a:extLst>
              <a:ext uri="{FF2B5EF4-FFF2-40B4-BE49-F238E27FC236}">
                <a16:creationId xmlns:a16="http://schemas.microsoft.com/office/drawing/2014/main" id="{7CB0E394-2385-4668-88BA-829DC1207DFC}"/>
              </a:ext>
            </a:extLst>
          </p:cNvPr>
          <p:cNvPicPr>
            <a:picLocks noChangeAspect="1"/>
          </p:cNvPicPr>
          <p:nvPr/>
        </p:nvPicPr>
        <p:blipFill>
          <a:blip r:embed="rId3"/>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2784713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395423" y="1562100"/>
            <a:ext cx="5401153" cy="3416320"/>
          </a:xfrm>
          <a:prstGeom prst="rect">
            <a:avLst/>
          </a:prstGeom>
          <a:noFill/>
        </p:spPr>
        <p:txBody>
          <a:bodyPr wrap="square" rtlCol="0">
            <a:spAutoFit/>
          </a:bodyPr>
          <a:lstStyle/>
          <a:p>
            <a:r>
              <a:rPr lang="en-US" sz="3600" dirty="0">
                <a:solidFill>
                  <a:schemeClr val="bg1"/>
                </a:solidFill>
              </a:rPr>
              <a:t>Scuba Live Aboard Fleet</a:t>
            </a:r>
          </a:p>
          <a:p>
            <a:endParaRPr lang="en-US" dirty="0">
              <a:solidFill>
                <a:schemeClr val="bg1"/>
              </a:solidFill>
            </a:endParaRPr>
          </a:p>
          <a:p>
            <a:r>
              <a:rPr lang="en-US" dirty="0">
                <a:solidFill>
                  <a:schemeClr val="bg1"/>
                </a:solidFill>
              </a:rPr>
              <a:t>There are three Catamarans used in our Live Aboard Adventures:</a:t>
            </a:r>
          </a:p>
          <a:p>
            <a:pPr marL="285750" indent="-285750">
              <a:buFont typeface="Arial" panose="020B0604020202020204" pitchFamily="34" charset="0"/>
              <a:buChar char="•"/>
            </a:pPr>
            <a:r>
              <a:rPr lang="en-US" dirty="0">
                <a:solidFill>
                  <a:schemeClr val="bg1"/>
                </a:solidFill>
              </a:rPr>
              <a:t>SV Beyond 37 ft. Leopard</a:t>
            </a:r>
          </a:p>
          <a:p>
            <a:pPr marL="285750" indent="-285750">
              <a:buFont typeface="Arial" panose="020B0604020202020204" pitchFamily="34" charset="0"/>
              <a:buChar char="•"/>
            </a:pPr>
            <a:r>
              <a:rPr lang="en-US" dirty="0">
                <a:solidFill>
                  <a:schemeClr val="bg1"/>
                </a:solidFill>
              </a:rPr>
              <a:t>SV Day Dreamer 38.5 ft. Lagoon</a:t>
            </a:r>
          </a:p>
          <a:p>
            <a:pPr marL="285750" indent="-285750">
              <a:buFont typeface="Arial" panose="020B0604020202020204" pitchFamily="34" charset="0"/>
              <a:buChar char="•"/>
            </a:pPr>
            <a:r>
              <a:rPr lang="en-US" dirty="0">
                <a:solidFill>
                  <a:schemeClr val="bg1"/>
                </a:solidFill>
              </a:rPr>
              <a:t>SV Peaceful Sol 38.5 ft </a:t>
            </a:r>
            <a:r>
              <a:rPr lang="en-US" dirty="0" err="1">
                <a:solidFill>
                  <a:schemeClr val="bg1"/>
                </a:solidFill>
              </a:rPr>
              <a:t>Fountaine</a:t>
            </a:r>
            <a:r>
              <a:rPr lang="en-US" dirty="0">
                <a:solidFill>
                  <a:schemeClr val="bg1"/>
                </a:solidFill>
              </a:rPr>
              <a:t> Pajot</a:t>
            </a:r>
          </a:p>
          <a:p>
            <a:endParaRPr lang="en-US" dirty="0">
              <a:solidFill>
                <a:schemeClr val="bg1"/>
              </a:solidFill>
            </a:endParaRPr>
          </a:p>
          <a:p>
            <a:r>
              <a:rPr lang="en-US" dirty="0">
                <a:solidFill>
                  <a:schemeClr val="bg1"/>
                </a:solidFill>
              </a:rPr>
              <a:t>All boats have Oxygen, AED’s, underwater recall systems, First Aid Kits, Marine Head, and VHF Radios.</a:t>
            </a:r>
          </a:p>
          <a:p>
            <a:endParaRPr lang="en-US" dirty="0">
              <a:solidFill>
                <a:schemeClr val="bg1"/>
              </a:solidFill>
            </a:endParaRPr>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5400000">
            <a:off x="8519572" y="842306"/>
            <a:ext cx="3167963" cy="23759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963B9B-675C-41FC-BE1A-E99F589AAC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2077" r="12011"/>
          <a:stretch/>
        </p:blipFill>
        <p:spPr>
          <a:xfrm rot="5400000">
            <a:off x="-84487" y="2690090"/>
            <a:ext cx="3755289" cy="2816465"/>
          </a:xfrm>
          <a:prstGeom prst="rect">
            <a:avLst/>
          </a:prstGeom>
        </p:spPr>
      </p:pic>
      <p:pic>
        <p:nvPicPr>
          <p:cNvPr id="6" name="Picture 5" descr="A blue and gold logo&#10;&#10;AI-generated content may be incorrect.">
            <a:extLst>
              <a:ext uri="{FF2B5EF4-FFF2-40B4-BE49-F238E27FC236}">
                <a16:creationId xmlns:a16="http://schemas.microsoft.com/office/drawing/2014/main" id="{097E7B5D-067E-44A1-A7A0-BAF50DDC4B07}"/>
              </a:ext>
            </a:extLst>
          </p:cNvPr>
          <p:cNvPicPr>
            <a:picLocks noChangeAspect="1"/>
          </p:cNvPicPr>
          <p:nvPr/>
        </p:nvPicPr>
        <p:blipFill>
          <a:blip r:embed="rId5"/>
          <a:stretch>
            <a:fillRect/>
          </a:stretch>
        </p:blipFill>
        <p:spPr>
          <a:xfrm>
            <a:off x="217501" y="119102"/>
            <a:ext cx="1870944" cy="1910621"/>
          </a:xfrm>
          <a:prstGeom prst="rect">
            <a:avLst/>
          </a:prstGeom>
        </p:spPr>
      </p:pic>
      <p:pic>
        <p:nvPicPr>
          <p:cNvPr id="5" name="Picture 4" descr="A boat on the water&#10;&#10;Description automatically generated">
            <a:extLst>
              <a:ext uri="{FF2B5EF4-FFF2-40B4-BE49-F238E27FC236}">
                <a16:creationId xmlns:a16="http://schemas.microsoft.com/office/drawing/2014/main" id="{54D13026-F823-E822-2B83-6B515FD338A5}"/>
              </a:ext>
            </a:extLst>
          </p:cNvPr>
          <p:cNvPicPr>
            <a:picLocks noChangeAspect="1"/>
          </p:cNvPicPr>
          <p:nvPr/>
        </p:nvPicPr>
        <p:blipFill rotWithShape="1">
          <a:blip r:embed="rId6">
            <a:extLst>
              <a:ext uri="{28A0092B-C50C-407E-A947-70E740481C1C}">
                <a14:useLocalDpi xmlns:a14="http://schemas.microsoft.com/office/drawing/2010/main" val="0"/>
              </a:ext>
            </a:extLst>
          </a:blip>
          <a:srcRect l="12973" t="8750" r="10673" b="10436"/>
          <a:stretch/>
        </p:blipFill>
        <p:spPr>
          <a:xfrm>
            <a:off x="8911074" y="3944727"/>
            <a:ext cx="2896001" cy="2466963"/>
          </a:xfrm>
          <a:prstGeom prst="rect">
            <a:avLst/>
          </a:prstGeom>
        </p:spPr>
      </p:pic>
    </p:spTree>
    <p:extLst>
      <p:ext uri="{BB962C8B-B14F-4D97-AF65-F5344CB8AC3E}">
        <p14:creationId xmlns:p14="http://schemas.microsoft.com/office/powerpoint/2010/main" val="1275998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395423" y="1562100"/>
            <a:ext cx="5401153" cy="4247317"/>
          </a:xfrm>
          <a:prstGeom prst="rect">
            <a:avLst/>
          </a:prstGeom>
          <a:noFill/>
        </p:spPr>
        <p:txBody>
          <a:bodyPr wrap="square" rtlCol="0">
            <a:spAutoFit/>
          </a:bodyPr>
          <a:lstStyle/>
          <a:p>
            <a:r>
              <a:rPr lang="en-US" sz="3600" dirty="0">
                <a:solidFill>
                  <a:schemeClr val="bg1"/>
                </a:solidFill>
              </a:rPr>
              <a:t>12 Passenger Live Aboard Adventure </a:t>
            </a:r>
          </a:p>
          <a:p>
            <a:endParaRPr lang="en-US" dirty="0">
              <a:solidFill>
                <a:schemeClr val="bg1"/>
              </a:solidFill>
            </a:endParaRPr>
          </a:p>
          <a:p>
            <a:r>
              <a:rPr lang="en-US" dirty="0">
                <a:solidFill>
                  <a:schemeClr val="bg1"/>
                </a:solidFill>
              </a:rPr>
              <a:t>This adventure can accommodate up to 12 participants.</a:t>
            </a:r>
          </a:p>
          <a:p>
            <a:endParaRPr lang="en-US" dirty="0">
              <a:solidFill>
                <a:schemeClr val="bg1"/>
              </a:solidFill>
            </a:endParaRPr>
          </a:p>
          <a:p>
            <a:r>
              <a:rPr lang="en-US" dirty="0">
                <a:solidFill>
                  <a:schemeClr val="bg1"/>
                </a:solidFill>
              </a:rPr>
              <a:t>Your crew will be placed on two vessels.</a:t>
            </a:r>
          </a:p>
          <a:p>
            <a:endParaRPr lang="en-US" dirty="0">
              <a:solidFill>
                <a:schemeClr val="bg1"/>
              </a:solidFill>
            </a:endParaRPr>
          </a:p>
          <a:p>
            <a:r>
              <a:rPr lang="en-US" dirty="0">
                <a:solidFill>
                  <a:schemeClr val="bg1"/>
                </a:solidFill>
              </a:rPr>
              <a:t>This adventure can accommodate up to 12 participants. The only difference between </a:t>
            </a:r>
            <a:r>
              <a:rPr lang="en-US">
                <a:solidFill>
                  <a:schemeClr val="bg1"/>
                </a:solidFill>
              </a:rPr>
              <a:t>the 12 </a:t>
            </a:r>
            <a:r>
              <a:rPr lang="en-US" dirty="0">
                <a:solidFill>
                  <a:schemeClr val="bg1"/>
                </a:solidFill>
              </a:rPr>
              <a:t>Passenger Live Aboard Adventure and </a:t>
            </a:r>
            <a:r>
              <a:rPr lang="en-US">
                <a:solidFill>
                  <a:schemeClr val="bg1"/>
                </a:solidFill>
              </a:rPr>
              <a:t>the 6 </a:t>
            </a:r>
            <a:r>
              <a:rPr lang="en-US" dirty="0">
                <a:solidFill>
                  <a:schemeClr val="bg1"/>
                </a:solidFill>
              </a:rPr>
              <a:t>Passenger Live Aboard Adventure is the number of participants. Everything else is exactly the same.</a:t>
            </a:r>
          </a:p>
          <a:p>
            <a:endParaRPr lang="en-US" dirty="0">
              <a:solidFill>
                <a:schemeClr val="bg1"/>
              </a:solidFill>
            </a:endParaRPr>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5400000">
            <a:off x="8431608" y="2380975"/>
            <a:ext cx="3857677" cy="28932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963B9B-675C-41FC-BE1A-E99F589AAC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2077" r="12011"/>
          <a:stretch/>
        </p:blipFill>
        <p:spPr>
          <a:xfrm rot="5400000">
            <a:off x="-84487" y="2690090"/>
            <a:ext cx="3755289" cy="2816465"/>
          </a:xfrm>
          <a:prstGeom prst="rect">
            <a:avLst/>
          </a:prstGeom>
        </p:spPr>
      </p:pic>
      <p:pic>
        <p:nvPicPr>
          <p:cNvPr id="6" name="Picture 5" descr="A blue and gold logo&#10;&#10;AI-generated content may be incorrect.">
            <a:extLst>
              <a:ext uri="{FF2B5EF4-FFF2-40B4-BE49-F238E27FC236}">
                <a16:creationId xmlns:a16="http://schemas.microsoft.com/office/drawing/2014/main" id="{097E7B5D-067E-44A1-A7A0-BAF50DDC4B07}"/>
              </a:ext>
            </a:extLst>
          </p:cNvPr>
          <p:cNvPicPr>
            <a:picLocks noChangeAspect="1"/>
          </p:cNvPicPr>
          <p:nvPr/>
        </p:nvPicPr>
        <p:blipFill>
          <a:blip r:embed="rId5"/>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325715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395423" y="1562100"/>
            <a:ext cx="5401153" cy="3139321"/>
          </a:xfrm>
          <a:prstGeom prst="rect">
            <a:avLst/>
          </a:prstGeom>
          <a:noFill/>
        </p:spPr>
        <p:txBody>
          <a:bodyPr wrap="square" rtlCol="0">
            <a:spAutoFit/>
          </a:bodyPr>
          <a:lstStyle/>
          <a:p>
            <a:r>
              <a:rPr lang="en-US" sz="3600" dirty="0">
                <a:solidFill>
                  <a:schemeClr val="bg1"/>
                </a:solidFill>
              </a:rPr>
              <a:t>6 Passenger Live Aboard Adventure </a:t>
            </a:r>
          </a:p>
          <a:p>
            <a:endParaRPr lang="en-US" dirty="0">
              <a:solidFill>
                <a:schemeClr val="bg1"/>
              </a:solidFill>
            </a:endParaRPr>
          </a:p>
          <a:p>
            <a:r>
              <a:rPr lang="en-US" dirty="0">
                <a:solidFill>
                  <a:schemeClr val="bg1"/>
                </a:solidFill>
              </a:rPr>
              <a:t>This adventure can accommodate up to six participants. The only difference between the 6 Passenger Live Aboard Adventure and the 12 Passenger Live Aboard Adventure is the number of participants. Everything else is exactly the same.</a:t>
            </a:r>
          </a:p>
          <a:p>
            <a:endParaRPr lang="en-US" dirty="0">
              <a:solidFill>
                <a:schemeClr val="bg1"/>
              </a:solidFill>
            </a:endParaRPr>
          </a:p>
        </p:txBody>
      </p:sp>
      <p:pic>
        <p:nvPicPr>
          <p:cNvPr id="15"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rot="5400000">
            <a:off x="8431608" y="2380975"/>
            <a:ext cx="3857677" cy="289325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A963B9B-675C-41FC-BE1A-E99F589AAC3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 t="12077" r="12011"/>
          <a:stretch/>
        </p:blipFill>
        <p:spPr>
          <a:xfrm rot="5400000">
            <a:off x="-84487" y="2690090"/>
            <a:ext cx="3755289" cy="2816465"/>
          </a:xfrm>
          <a:prstGeom prst="rect">
            <a:avLst/>
          </a:prstGeom>
        </p:spPr>
      </p:pic>
      <p:pic>
        <p:nvPicPr>
          <p:cNvPr id="6" name="Picture 5" descr="A blue and gold logo&#10;&#10;AI-generated content may be incorrect.">
            <a:extLst>
              <a:ext uri="{FF2B5EF4-FFF2-40B4-BE49-F238E27FC236}">
                <a16:creationId xmlns:a16="http://schemas.microsoft.com/office/drawing/2014/main" id="{097E7B5D-067E-44A1-A7A0-BAF50DDC4B07}"/>
              </a:ext>
            </a:extLst>
          </p:cNvPr>
          <p:cNvPicPr>
            <a:picLocks noChangeAspect="1"/>
          </p:cNvPicPr>
          <p:nvPr/>
        </p:nvPicPr>
        <p:blipFill>
          <a:blip r:embed="rId5"/>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1183892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04729" y="1074412"/>
            <a:ext cx="11182542" cy="4678204"/>
          </a:xfrm>
          <a:prstGeom prst="rect">
            <a:avLst/>
          </a:prstGeom>
          <a:noFill/>
        </p:spPr>
        <p:txBody>
          <a:bodyPr wrap="square" lIns="91440" tIns="45720" rIns="91440" bIns="45720" rtlCol="0" anchor="t">
            <a:spAutoFit/>
          </a:bodyPr>
          <a:lstStyle/>
          <a:p>
            <a:pPr algn="r"/>
            <a:r>
              <a:rPr lang="en-US" sz="3200" b="1" dirty="0">
                <a:solidFill>
                  <a:schemeClr val="bg1"/>
                </a:solidFill>
              </a:rPr>
              <a:t>                                         Scuba Medical Document Procedure</a:t>
            </a:r>
            <a:r>
              <a:rPr lang="en-US" sz="3200" dirty="0">
                <a:solidFill>
                  <a:schemeClr val="bg1"/>
                </a:solidFill>
              </a:rPr>
              <a:t> </a:t>
            </a:r>
            <a:endParaRPr lang="en-US"/>
          </a:p>
          <a:p>
            <a:endParaRPr lang="en-US" sz="3200" dirty="0">
              <a:solidFill>
                <a:schemeClr val="bg1"/>
              </a:solidFill>
            </a:endParaRPr>
          </a:p>
          <a:p>
            <a:r>
              <a:rPr lang="en-US" dirty="0">
                <a:solidFill>
                  <a:schemeClr val="bg1"/>
                </a:solidFill>
              </a:rPr>
              <a:t>Documents that are needed for the Scuba Live Aboard Programs will be sent to your Crew Leader for you to review. All documents are loaded onto your personal CampDoc account. The Crew Leader will be responsible for supplying CampDoc with the names, date of birth and an adults email address to set up your personal CampDoc profile. You will then be able to complete and upload the forms on the CampDoc system.</a:t>
            </a:r>
            <a:endParaRPr lang="en-US" dirty="0">
              <a:solidFill>
                <a:schemeClr val="bg1"/>
              </a:solidFill>
              <a:ea typeface="Calibri"/>
              <a:cs typeface="Calibri"/>
            </a:endParaRPr>
          </a:p>
          <a:p>
            <a:r>
              <a:rPr lang="en-US" dirty="0">
                <a:solidFill>
                  <a:schemeClr val="bg1"/>
                </a:solidFill>
              </a:rPr>
              <a:t>  </a:t>
            </a:r>
          </a:p>
          <a:p>
            <a:pPr lvl="1"/>
            <a:r>
              <a:rPr lang="en-US" dirty="0">
                <a:solidFill>
                  <a:schemeClr val="bg1"/>
                </a:solidFill>
              </a:rPr>
              <a:t>For Spring crews this is due no later than </a:t>
            </a:r>
            <a:r>
              <a:rPr lang="en-US" b="1" dirty="0">
                <a:solidFill>
                  <a:schemeClr val="bg1"/>
                </a:solidFill>
              </a:rPr>
              <a:t>January 1</a:t>
            </a:r>
            <a:r>
              <a:rPr lang="en-US" b="1" baseline="30000" dirty="0">
                <a:solidFill>
                  <a:schemeClr val="bg1"/>
                </a:solidFill>
              </a:rPr>
              <a:t>st</a:t>
            </a:r>
            <a:endParaRPr lang="en-US" dirty="0">
              <a:solidFill>
                <a:schemeClr val="bg1"/>
              </a:solidFill>
            </a:endParaRPr>
          </a:p>
          <a:p>
            <a:pPr lvl="1"/>
            <a:r>
              <a:rPr lang="en-US" dirty="0">
                <a:solidFill>
                  <a:schemeClr val="bg1"/>
                </a:solidFill>
              </a:rPr>
              <a:t>For Summer crews this is due no later than </a:t>
            </a:r>
            <a:r>
              <a:rPr lang="en-US" b="1" dirty="0">
                <a:solidFill>
                  <a:schemeClr val="bg1"/>
                </a:solidFill>
              </a:rPr>
              <a:t>March 1</a:t>
            </a:r>
            <a:r>
              <a:rPr lang="en-US" b="1" baseline="30000" dirty="0">
                <a:solidFill>
                  <a:schemeClr val="bg1"/>
                </a:solidFill>
              </a:rPr>
              <a:t>st</a:t>
            </a:r>
            <a:endParaRPr lang="en-US" dirty="0">
              <a:solidFill>
                <a:schemeClr val="bg1"/>
              </a:solidFill>
            </a:endParaRPr>
          </a:p>
          <a:p>
            <a:pPr lvl="1"/>
            <a:r>
              <a:rPr lang="en-US" dirty="0">
                <a:solidFill>
                  <a:schemeClr val="bg1"/>
                </a:solidFill>
              </a:rPr>
              <a:t>For Winter crews this is due no later than </a:t>
            </a:r>
            <a:r>
              <a:rPr lang="en-US" b="1" dirty="0">
                <a:solidFill>
                  <a:schemeClr val="bg1"/>
                </a:solidFill>
              </a:rPr>
              <a:t>October 1</a:t>
            </a:r>
            <a:r>
              <a:rPr lang="en-US" b="1" baseline="30000" dirty="0">
                <a:solidFill>
                  <a:schemeClr val="bg1"/>
                </a:solidFill>
              </a:rPr>
              <a:t>st</a:t>
            </a:r>
            <a:r>
              <a:rPr lang="en-US" dirty="0">
                <a:solidFill>
                  <a:schemeClr val="bg1"/>
                </a:solidFill>
              </a:rPr>
              <a:t> </a:t>
            </a:r>
          </a:p>
          <a:p>
            <a:pPr lvl="1"/>
            <a:endParaRPr lang="en-US" dirty="0">
              <a:solidFill>
                <a:schemeClr val="bg1"/>
              </a:solidFill>
            </a:endParaRPr>
          </a:p>
          <a:p>
            <a:r>
              <a:rPr lang="en-US" u="sng" dirty="0">
                <a:solidFill>
                  <a:schemeClr val="bg1"/>
                </a:solidFill>
              </a:rPr>
              <a:t>Documents returned after the deadline may affect your crew’s ability to participate in their full adventure.</a:t>
            </a:r>
          </a:p>
          <a:p>
            <a:endParaRPr lang="en-US" b="1" dirty="0">
              <a:solidFill>
                <a:schemeClr val="bg1"/>
              </a:solidFill>
            </a:endParaRPr>
          </a:p>
          <a:p>
            <a:r>
              <a:rPr lang="en-US" b="1" dirty="0">
                <a:solidFill>
                  <a:schemeClr val="bg1"/>
                </a:solidFill>
              </a:rPr>
              <a:t>*As a special note:</a:t>
            </a:r>
            <a:r>
              <a:rPr lang="en-US" dirty="0">
                <a:solidFill>
                  <a:schemeClr val="bg1"/>
                </a:solidFill>
              </a:rPr>
              <a:t> It is suggested that you keep a copy of the Scouting America Medical and RSTC Diver Medical Questionnaire for your personal records.</a:t>
            </a:r>
          </a:p>
        </p:txBody>
      </p:sp>
      <p:pic>
        <p:nvPicPr>
          <p:cNvPr id="4" name="Picture 3" descr="A blue and gold logo&#10;&#10;AI-generated content may be incorrect.">
            <a:extLst>
              <a:ext uri="{FF2B5EF4-FFF2-40B4-BE49-F238E27FC236}">
                <a16:creationId xmlns:a16="http://schemas.microsoft.com/office/drawing/2014/main" id="{3BD3F3B7-D01A-4B54-9DC6-53F469ACBC31}"/>
              </a:ext>
            </a:extLst>
          </p:cNvPr>
          <p:cNvPicPr>
            <a:picLocks noChangeAspect="1"/>
          </p:cNvPicPr>
          <p:nvPr/>
        </p:nvPicPr>
        <p:blipFill>
          <a:blip r:embed="rId3"/>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181639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917297" y="1708894"/>
            <a:ext cx="10845495" cy="3908762"/>
          </a:xfrm>
          <a:prstGeom prst="rect">
            <a:avLst/>
          </a:prstGeom>
          <a:noFill/>
        </p:spPr>
        <p:txBody>
          <a:bodyPr wrap="square" rtlCol="0">
            <a:spAutoFit/>
          </a:bodyPr>
          <a:lstStyle/>
          <a:p>
            <a:pPr algn="ctr"/>
            <a:r>
              <a:rPr lang="en-US" sz="3200" b="1" dirty="0">
                <a:solidFill>
                  <a:schemeClr val="bg1"/>
                </a:solidFill>
              </a:rPr>
              <a:t>Scuba Medical Document System</a:t>
            </a:r>
            <a:r>
              <a:rPr lang="en-US" sz="3200" dirty="0">
                <a:solidFill>
                  <a:schemeClr val="bg1"/>
                </a:solidFill>
              </a:rPr>
              <a:t> </a:t>
            </a:r>
          </a:p>
          <a:p>
            <a:r>
              <a:rPr lang="en-US" dirty="0">
                <a:solidFill>
                  <a:schemeClr val="bg1"/>
                </a:solidFill>
              </a:rPr>
              <a:t> Required documents for Scuba Live Aboard Adventure:</a:t>
            </a:r>
          </a:p>
          <a:p>
            <a:pPr marL="285750" indent="-285750">
              <a:buFont typeface="Arial" panose="020B0604020202020204" pitchFamily="34" charset="0"/>
              <a:buChar char="•"/>
            </a:pPr>
            <a:r>
              <a:rPr lang="en-US" dirty="0">
                <a:solidFill>
                  <a:schemeClr val="bg1"/>
                </a:solidFill>
              </a:rPr>
              <a:t>Scouting America Parts A, B and C signed by a physician (MD, DO, PA or NP)</a:t>
            </a:r>
          </a:p>
          <a:p>
            <a:pPr marL="285750" indent="-285750">
              <a:buFont typeface="Arial" panose="020B0604020202020204" pitchFamily="34" charset="0"/>
              <a:buChar char="•"/>
            </a:pPr>
            <a:r>
              <a:rPr lang="en-US" dirty="0">
                <a:solidFill>
                  <a:schemeClr val="bg1"/>
                </a:solidFill>
              </a:rPr>
              <a:t>RSTC Diver Medical Questionnaire signed by a physician (MD, DO, PA or NP)*</a:t>
            </a:r>
          </a:p>
          <a:p>
            <a:pPr marL="285750" indent="-285750">
              <a:buFont typeface="Arial" panose="020B0604020202020204" pitchFamily="34" charset="0"/>
              <a:buChar char="•"/>
            </a:pPr>
            <a:r>
              <a:rPr lang="en-US" dirty="0">
                <a:solidFill>
                  <a:schemeClr val="bg1"/>
                </a:solidFill>
              </a:rPr>
              <a:t>PADI Diver Activities Release*</a:t>
            </a:r>
          </a:p>
          <a:p>
            <a:pPr marL="285750" indent="-285750">
              <a:buFont typeface="Arial" panose="020B0604020202020204" pitchFamily="34" charset="0"/>
              <a:buChar char="•"/>
            </a:pPr>
            <a:r>
              <a:rPr lang="en-US" dirty="0">
                <a:solidFill>
                  <a:schemeClr val="bg1"/>
                </a:solidFill>
              </a:rPr>
              <a:t>Scuba Certification Card (both sides)</a:t>
            </a:r>
          </a:p>
          <a:p>
            <a:pPr marL="285750" indent="-285750">
              <a:buFont typeface="Arial" panose="020B0604020202020204" pitchFamily="34" charset="0"/>
              <a:buChar char="•"/>
            </a:pPr>
            <a:r>
              <a:rPr lang="en-US" dirty="0">
                <a:solidFill>
                  <a:schemeClr val="bg1"/>
                </a:solidFill>
              </a:rPr>
              <a:t>PADI Florida Addendum Notice to the Minor Child’s Parent</a:t>
            </a:r>
          </a:p>
          <a:p>
            <a:pPr marL="285750" indent="-285750">
              <a:buFont typeface="Arial" panose="020B0604020202020204" pitchFamily="34" charset="0"/>
              <a:buChar char="•"/>
            </a:pPr>
            <a:r>
              <a:rPr lang="en-US" dirty="0">
                <a:solidFill>
                  <a:schemeClr val="bg1"/>
                </a:solidFill>
              </a:rPr>
              <a:t>Vessel Release</a:t>
            </a:r>
          </a:p>
          <a:p>
            <a:endParaRPr lang="en-US" dirty="0">
              <a:solidFill>
                <a:schemeClr val="bg1"/>
              </a:solidFill>
            </a:endParaRPr>
          </a:p>
          <a:p>
            <a:r>
              <a:rPr lang="en-US" sz="18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If there is a participant that is in a Severe-Risk or Relative-Risk category or is taking a prescribed medication for ADD, ADHD or depression, this document must be signed by an MD or DO only.</a:t>
            </a:r>
          </a:p>
          <a:p>
            <a:endParaRPr lang="en-US" dirty="0">
              <a:solidFill>
                <a:schemeClr val="bg1"/>
              </a:solidFill>
            </a:endParaRPr>
          </a:p>
          <a:p>
            <a:r>
              <a:rPr lang="en-US" dirty="0">
                <a:solidFill>
                  <a:schemeClr val="bg1"/>
                </a:solidFill>
              </a:rPr>
              <a:t>*These are two or three page documents and all pages are required</a:t>
            </a:r>
            <a:endParaRPr lang="en-US" dirty="0">
              <a:solidFill>
                <a:srgbClr val="FF0000"/>
              </a:solidFill>
              <a:effectLst>
                <a:outerShdw blurRad="38100" dist="38100" dir="2700000" algn="tl">
                  <a:srgbClr val="000000">
                    <a:alpha val="43137"/>
                  </a:srgbClr>
                </a:outerShdw>
              </a:effectLst>
            </a:endParaRPr>
          </a:p>
        </p:txBody>
      </p:sp>
      <p:pic>
        <p:nvPicPr>
          <p:cNvPr id="4" name="Picture 3" descr="A blue and gold logo&#10;&#10;AI-generated content may be incorrect.">
            <a:extLst>
              <a:ext uri="{FF2B5EF4-FFF2-40B4-BE49-F238E27FC236}">
                <a16:creationId xmlns:a16="http://schemas.microsoft.com/office/drawing/2014/main" id="{27D61781-F88E-456F-AAA3-5AF1C6E18907}"/>
              </a:ext>
            </a:extLst>
          </p:cNvPr>
          <p:cNvPicPr>
            <a:picLocks noChangeAspect="1"/>
          </p:cNvPicPr>
          <p:nvPr/>
        </p:nvPicPr>
        <p:blipFill>
          <a:blip r:embed="rId3"/>
          <a:stretch>
            <a:fillRect/>
          </a:stretch>
        </p:blipFill>
        <p:spPr>
          <a:xfrm>
            <a:off x="245493" y="119031"/>
            <a:ext cx="1639291" cy="1674055"/>
          </a:xfrm>
          <a:prstGeom prst="rect">
            <a:avLst/>
          </a:prstGeom>
        </p:spPr>
      </p:pic>
    </p:spTree>
    <p:extLst>
      <p:ext uri="{BB962C8B-B14F-4D97-AF65-F5344CB8AC3E}">
        <p14:creationId xmlns:p14="http://schemas.microsoft.com/office/powerpoint/2010/main" val="18423516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772192" y="1603329"/>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909441" y="2710703"/>
            <a:ext cx="10373118" cy="3139321"/>
          </a:xfrm>
          <a:prstGeom prst="rect">
            <a:avLst/>
          </a:prstGeom>
          <a:noFill/>
        </p:spPr>
        <p:txBody>
          <a:bodyPr wrap="square" rtlCol="0">
            <a:spAutoFit/>
          </a:bodyPr>
          <a:lstStyle/>
          <a:p>
            <a:r>
              <a:rPr lang="en-US" sz="2000" dirty="0">
                <a:solidFill>
                  <a:schemeClr val="bg1"/>
                </a:solidFill>
                <a:effectLst>
                  <a:outerShdw blurRad="38100" dist="38100" dir="2700000" algn="tl">
                    <a:srgbClr val="000000">
                      <a:alpha val="43137"/>
                    </a:srgbClr>
                  </a:outerShdw>
                </a:effectLst>
              </a:rPr>
              <a:t>The following pages are meant to be a guide for the more common conditions and not an </a:t>
            </a:r>
          </a:p>
          <a:p>
            <a:r>
              <a:rPr lang="en-US" sz="2000" dirty="0">
                <a:solidFill>
                  <a:schemeClr val="bg1"/>
                </a:solidFill>
                <a:effectLst>
                  <a:outerShdw blurRad="38100" dist="38100" dir="2700000" algn="tl">
                    <a:srgbClr val="000000">
                      <a:alpha val="43137"/>
                    </a:srgbClr>
                  </a:outerShdw>
                </a:effectLst>
              </a:rPr>
              <a:t>absolute list. If you have a medical condition that may be of concern, please contact the Scuba Department at Sea Base for guidance.</a:t>
            </a:r>
          </a:p>
          <a:p>
            <a:endParaRPr lang="en-US" dirty="0">
              <a:solidFill>
                <a:schemeClr val="bg1"/>
              </a:solidFill>
              <a:effectLst>
                <a:outerShdw blurRad="38100" dist="38100" dir="2700000" algn="tl">
                  <a:srgbClr val="000000">
                    <a:alpha val="43137"/>
                  </a:srgbClr>
                </a:outerShdw>
              </a:effectLst>
            </a:endParaRPr>
          </a:p>
          <a:p>
            <a:pPr algn="ctr"/>
            <a:endParaRPr lang="en-US" sz="2000" dirty="0">
              <a:solidFill>
                <a:srgbClr val="C00000"/>
              </a:solidFill>
              <a:effectLst>
                <a:outerShdw blurRad="38100" dist="38100" dir="2700000" algn="tl">
                  <a:srgbClr val="000000">
                    <a:alpha val="43137"/>
                  </a:srgbClr>
                </a:outerShdw>
              </a:effectLst>
            </a:endParaRPr>
          </a:p>
          <a:p>
            <a:pPr algn="ctr"/>
            <a:endParaRPr lang="en-US" sz="2000" dirty="0">
              <a:solidFill>
                <a:srgbClr val="C00000"/>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FB485E96-BA5F-4A9A-9AAC-9B0693A0ADD7}"/>
              </a:ext>
            </a:extLst>
          </p:cNvPr>
          <p:cNvPicPr>
            <a:picLocks noChangeAspect="1"/>
          </p:cNvPicPr>
          <p:nvPr/>
        </p:nvPicPr>
        <p:blipFill>
          <a:blip r:embed="rId4"/>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1363430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340371" y="1019175"/>
            <a:ext cx="7961538" cy="954107"/>
          </a:xfrm>
          <a:prstGeom prst="rect">
            <a:avLst/>
          </a:prstGeom>
          <a:noFill/>
        </p:spPr>
        <p:txBody>
          <a:bodyPr wrap="none" lIns="91440" tIns="45720" rIns="91440" bIns="45720" rtlCol="0" anchor="t">
            <a:spAutoFit/>
          </a:bodyPr>
          <a:lstStyle/>
          <a:p>
            <a:pPr algn="ctr"/>
            <a:r>
              <a:rPr lang="en-US" sz="2800">
                <a:solidFill>
                  <a:schemeClr val="bg1"/>
                </a:solidFill>
              </a:rPr>
              <a:t>Absolute medical contradictions for scuba diving with</a:t>
            </a:r>
            <a:endParaRPr lang="en-US">
              <a:ea typeface="Calibri" panose="020F0502020204030204"/>
              <a:cs typeface="Calibri" panose="020F0502020204030204"/>
            </a:endParaRPr>
          </a:p>
          <a:p>
            <a:pPr algn="ctr"/>
            <a:r>
              <a:rPr lang="en-US" sz="2800" dirty="0">
                <a:solidFill>
                  <a:schemeClr val="bg1"/>
                </a:solidFill>
              </a:rPr>
              <a:t>Scouting America</a:t>
            </a:r>
            <a:endParaRPr lang="en-US" dirty="0">
              <a:solidFill>
                <a:schemeClr val="bg1"/>
              </a:solidFill>
            </a:endParaRPr>
          </a:p>
        </p:txBody>
      </p:sp>
      <p:sp>
        <p:nvSpPr>
          <p:cNvPr id="7" name="TextBox 6"/>
          <p:cNvSpPr txBox="1"/>
          <p:nvPr/>
        </p:nvSpPr>
        <p:spPr>
          <a:xfrm>
            <a:off x="536530" y="1595021"/>
            <a:ext cx="11331145" cy="526297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Asthma</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Epilepsy/Seizures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Insulin dependent diabetes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Multiple (more than one) medication for ADD, ADHD or depression</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Anxiety requiring medication</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Narcolepsy</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Spontaneous pneumothorax</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Exceeding the weight limit of 295 pounds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Migraines with auras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Loss of hearing in one ear</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Blood thinners</a:t>
            </a:r>
          </a:p>
          <a:p>
            <a:endParaRPr lang="en-US" sz="2400" dirty="0">
              <a:solidFill>
                <a:schemeClr val="bg1"/>
              </a:solidFill>
              <a:effectLst>
                <a:outerShdw blurRad="38100" dist="38100" dir="2700000" algn="tl">
                  <a:srgbClr val="000000">
                    <a:alpha val="43137"/>
                  </a:srgbClr>
                </a:outerShdw>
              </a:effectLst>
            </a:endParaRPr>
          </a:p>
          <a:p>
            <a:pPr algn="ctr"/>
            <a:r>
              <a:rPr lang="en-US" dirty="0">
                <a:solidFill>
                  <a:schemeClr val="bg1"/>
                </a:solidFill>
                <a:effectLst>
                  <a:outerShdw blurRad="38100" dist="38100" dir="2700000" algn="tl">
                    <a:srgbClr val="000000">
                      <a:alpha val="43137"/>
                    </a:srgbClr>
                  </a:outerShdw>
                </a:effectLst>
              </a:rPr>
              <a:t>NOTE: For additional information read the detailed description on the following slides or in the Participant Guide. </a:t>
            </a:r>
          </a:p>
          <a:p>
            <a:pPr algn="ctr"/>
            <a:r>
              <a:rPr lang="en-US" dirty="0">
                <a:solidFill>
                  <a:schemeClr val="bg1"/>
                </a:solidFill>
                <a:effectLst>
                  <a:outerShdw blurRad="38100" dist="38100" dir="2700000" algn="tl">
                    <a:srgbClr val="000000">
                      <a:alpha val="43137"/>
                    </a:srgbClr>
                  </a:outerShdw>
                </a:effectLst>
              </a:rPr>
              <a:t>Not every disqualifying medical condition for scuba diving is listed</a:t>
            </a:r>
          </a:p>
          <a:p>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C354B094-55DC-4C7E-A384-01379CB374ED}"/>
              </a:ext>
            </a:extLst>
          </p:cNvPr>
          <p:cNvPicPr>
            <a:picLocks noChangeAspect="1"/>
          </p:cNvPicPr>
          <p:nvPr/>
        </p:nvPicPr>
        <p:blipFill>
          <a:blip r:embed="rId4"/>
          <a:stretch>
            <a:fillRect/>
          </a:stretch>
        </p:blipFill>
        <p:spPr>
          <a:xfrm>
            <a:off x="217502" y="118972"/>
            <a:ext cx="1443348" cy="1473957"/>
          </a:xfrm>
          <a:prstGeom prst="rect">
            <a:avLst/>
          </a:prstGeom>
        </p:spPr>
      </p:pic>
    </p:spTree>
    <p:extLst>
      <p:ext uri="{BB962C8B-B14F-4D97-AF65-F5344CB8AC3E}">
        <p14:creationId xmlns:p14="http://schemas.microsoft.com/office/powerpoint/2010/main" val="9059461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473935" y="1080914"/>
            <a:ext cx="7618111" cy="523220"/>
          </a:xfrm>
          <a:prstGeom prst="rect">
            <a:avLst/>
          </a:prstGeom>
          <a:noFill/>
        </p:spPr>
        <p:txBody>
          <a:bodyPr wrap="none" lIns="91440" tIns="45720" rIns="91440" bIns="45720" rtlCol="0" anchor="t">
            <a:spAutoFit/>
          </a:bodyPr>
          <a:lstStyle/>
          <a:p>
            <a:r>
              <a:rPr lang="en-US" sz="2800" dirty="0">
                <a:solidFill>
                  <a:schemeClr val="bg1"/>
                </a:solidFill>
              </a:rPr>
              <a:t>Risk factors for Scuba Diving with Scouting America</a:t>
            </a:r>
          </a:p>
        </p:txBody>
      </p:sp>
      <p:sp>
        <p:nvSpPr>
          <p:cNvPr id="7" name="TextBox 6"/>
          <p:cNvSpPr txBox="1"/>
          <p:nvPr/>
        </p:nvSpPr>
        <p:spPr>
          <a:xfrm>
            <a:off x="649284" y="2264978"/>
            <a:ext cx="10940752" cy="4224233"/>
          </a:xfrm>
          <a:prstGeom prst="rect">
            <a:avLst/>
          </a:prstGeom>
          <a:noFill/>
        </p:spPr>
        <p:txBody>
          <a:bodyPr wrap="none" rtlCol="0">
            <a:spAutoFit/>
          </a:bodyPr>
          <a:lstStyle/>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Ear and Sinus Problems                                                  </a:t>
            </a:r>
            <a:r>
              <a:rPr lang="en-US" sz="1050" dirty="0">
                <a:solidFill>
                  <a:schemeClr val="bg1"/>
                </a:solidFill>
                <a:effectLst>
                  <a:outerShdw blurRad="38100" dist="38100" dir="2700000" algn="tl">
                    <a:srgbClr val="000000">
                      <a:alpha val="43137"/>
                    </a:srgbClr>
                  </a:outerShdw>
                </a:effectLst>
              </a:rPr>
              <a:t>●  </a:t>
            </a:r>
            <a:r>
              <a:rPr lang="en-US" dirty="0">
                <a:solidFill>
                  <a:schemeClr val="bg1"/>
                </a:solidFill>
                <a:effectLst>
                  <a:outerShdw blurRad="38100" dist="38100" dir="2700000" algn="tl">
                    <a:srgbClr val="000000">
                      <a:alpha val="43137"/>
                    </a:srgbClr>
                  </a:outerShdw>
                </a:effectLst>
              </a:rPr>
              <a:t>Panic Disorder</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Recent surgery                                                                 </a:t>
            </a:r>
            <a:r>
              <a:rPr lang="en-US" sz="1050" dirty="0">
                <a:solidFill>
                  <a:schemeClr val="bg1"/>
                </a:solidFill>
                <a:effectLst>
                  <a:outerShdw blurRad="38100" dist="38100" dir="2700000" algn="tl">
                    <a:srgbClr val="000000">
                      <a:alpha val="43137"/>
                    </a:srgbClr>
                  </a:outerShdw>
                </a:effectLst>
              </a:rPr>
              <a:t>●  </a:t>
            </a:r>
            <a:r>
              <a:rPr lang="en-US" dirty="0">
                <a:solidFill>
                  <a:schemeClr val="bg1"/>
                </a:solidFill>
                <a:effectLst>
                  <a:outerShdw blurRad="38100" dist="38100" dir="2700000" algn="tl">
                    <a:srgbClr val="000000">
                      <a:alpha val="43137"/>
                    </a:srgbClr>
                  </a:outerShdw>
                </a:effectLst>
              </a:rPr>
              <a:t>Active psychosis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Leukemia                                                                          </a:t>
            </a:r>
            <a:r>
              <a:rPr lang="en-US" sz="1050" dirty="0">
                <a:solidFill>
                  <a:schemeClr val="bg1"/>
                </a:solidFill>
                <a:effectLst>
                  <a:outerShdw blurRad="38100" dist="38100" dir="2700000" algn="tl">
                    <a:srgbClr val="000000">
                      <a:alpha val="43137"/>
                    </a:srgbClr>
                  </a:outerShdw>
                </a:effectLst>
              </a:rPr>
              <a:t>●  </a:t>
            </a:r>
            <a:r>
              <a:rPr lang="en-US" dirty="0">
                <a:solidFill>
                  <a:schemeClr val="bg1"/>
                </a:solidFill>
                <a:effectLst>
                  <a:outerShdw blurRad="38100" dist="38100" dir="2700000" algn="tl">
                    <a:srgbClr val="000000">
                      <a:alpha val="43137"/>
                    </a:srgbClr>
                  </a:outerShdw>
                </a:effectLst>
              </a:rPr>
              <a:t>Certain Medications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Chemotherapy                                                                 </a:t>
            </a:r>
            <a:r>
              <a:rPr lang="en-US" sz="1050" dirty="0">
                <a:solidFill>
                  <a:schemeClr val="bg1"/>
                </a:solidFill>
                <a:effectLst>
                  <a:outerShdw blurRad="38100" dist="38100" dir="2700000" algn="tl">
                    <a:srgbClr val="000000">
                      <a:alpha val="43137"/>
                    </a:srgbClr>
                  </a:outerShdw>
                </a:effectLst>
              </a:rPr>
              <a:t>●  </a:t>
            </a:r>
            <a:r>
              <a:rPr lang="en-US" dirty="0">
                <a:solidFill>
                  <a:schemeClr val="bg1"/>
                </a:solidFill>
                <a:effectLst>
                  <a:outerShdw blurRad="38100" dist="38100" dir="2700000" algn="tl">
                    <a:srgbClr val="000000">
                      <a:alpha val="43137"/>
                    </a:srgbClr>
                  </a:outerShdw>
                </a:effectLst>
              </a:rPr>
              <a:t>Migraines requiring medication</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Sickle-cell disease                                                            </a:t>
            </a:r>
            <a:r>
              <a:rPr lang="en-US" sz="1050" dirty="0">
                <a:solidFill>
                  <a:schemeClr val="bg1"/>
                </a:solidFill>
                <a:effectLst>
                  <a:outerShdw blurRad="38100" dist="38100" dir="2700000" algn="tl">
                    <a:srgbClr val="000000">
                      <a:alpha val="43137"/>
                    </a:srgbClr>
                  </a:outerShdw>
                </a:effectLst>
              </a:rPr>
              <a:t>●  </a:t>
            </a:r>
            <a:r>
              <a:rPr lang="en-US" dirty="0">
                <a:solidFill>
                  <a:schemeClr val="bg1"/>
                </a:solidFill>
                <a:effectLst>
                  <a:outerShdw blurRad="38100" dist="38100" dir="2700000" algn="tl">
                    <a:srgbClr val="000000">
                      <a:alpha val="43137"/>
                    </a:srgbClr>
                  </a:outerShdw>
                </a:effectLst>
              </a:rPr>
              <a:t>Pregnancy</a:t>
            </a:r>
          </a:p>
          <a:p>
            <a:r>
              <a:rPr lang="en-US" sz="1100" dirty="0">
                <a:solidFill>
                  <a:schemeClr val="bg1"/>
                </a:solidFill>
                <a:effectLst>
                  <a:outerShdw blurRad="38100" dist="38100" dir="2700000" algn="tl">
                    <a:srgbClr val="000000">
                      <a:alpha val="43137"/>
                    </a:srgbClr>
                  </a:outerShdw>
                </a:effectLst>
              </a:rPr>
              <a:t>●</a:t>
            </a:r>
            <a:r>
              <a:rPr lang="en-US" dirty="0">
                <a:solidFill>
                  <a:schemeClr val="bg1"/>
                </a:solidFill>
                <a:effectLst>
                  <a:outerShdw blurRad="38100" dist="38100" dir="2700000" algn="tl">
                    <a:srgbClr val="000000">
                      <a:alpha val="43137"/>
                    </a:srgbClr>
                  </a:outerShdw>
                </a:effectLst>
              </a:rPr>
              <a:t>    Pacemakers</a:t>
            </a:r>
          </a:p>
          <a:p>
            <a:pPr marL="285750" indent="-285750">
              <a:buFont typeface="Arial" panose="020B0604020202020204" pitchFamily="34" charset="0"/>
              <a:buChar char="•"/>
            </a:pPr>
            <a:endParaRPr lang="en-US" sz="1050" dirty="0">
              <a:solidFill>
                <a:schemeClr val="bg1"/>
              </a:solidFill>
              <a:effectLst>
                <a:outerShdw blurRad="38100" dist="38100" dir="2700000" algn="tl">
                  <a:srgbClr val="000000">
                    <a:alpha val="43137"/>
                  </a:srgbClr>
                </a:outerShdw>
              </a:effectLst>
            </a:endParaRPr>
          </a:p>
          <a:p>
            <a:pPr marL="285750" indent="-285750">
              <a:buFont typeface="Arial" panose="020B0604020202020204" pitchFamily="34" charset="0"/>
              <a:buChar char="•"/>
            </a:pPr>
            <a:endParaRPr lang="en-US" dirty="0">
              <a:solidFill>
                <a:schemeClr val="bg1"/>
              </a:solidFill>
              <a:effectLst>
                <a:outerShdw blurRad="38100" dist="38100" dir="2700000" algn="tl">
                  <a:srgbClr val="000000">
                    <a:alpha val="43137"/>
                  </a:srgbClr>
                </a:outerShdw>
              </a:effectLst>
            </a:endParaRPr>
          </a:p>
          <a:p>
            <a:pPr algn="ctr"/>
            <a:r>
              <a:rPr lang="en-US" dirty="0">
                <a:solidFill>
                  <a:schemeClr val="bg1"/>
                </a:solidFill>
                <a:effectLst>
                  <a:outerShdw blurRad="38100" dist="38100" dir="2700000" algn="tl">
                    <a:srgbClr val="000000">
                      <a:alpha val="43137"/>
                    </a:srgbClr>
                  </a:outerShdw>
                </a:effectLst>
              </a:rPr>
              <a:t>NOTE: For additional information read the detailed description on the following slides or in the Participant Guide. </a:t>
            </a:r>
          </a:p>
          <a:p>
            <a:pPr algn="ctr"/>
            <a:r>
              <a:rPr lang="en-US" dirty="0">
                <a:solidFill>
                  <a:schemeClr val="bg1"/>
                </a:solidFill>
                <a:effectLst>
                  <a:outerShdw blurRad="38100" dist="38100" dir="2700000" algn="tl">
                    <a:srgbClr val="000000">
                      <a:alpha val="43137"/>
                    </a:srgbClr>
                  </a:outerShdw>
                </a:effectLst>
              </a:rPr>
              <a:t>Not every disqualifying medical condition for scuba diving is listed</a:t>
            </a:r>
          </a:p>
          <a:p>
            <a:endParaRPr lang="en-US" dirty="0">
              <a:solidFill>
                <a:schemeClr val="bg1"/>
              </a:solidFill>
              <a:effectLst>
                <a:outerShdw blurRad="38100" dist="38100" dir="2700000" algn="tl">
                  <a:srgbClr val="000000">
                    <a:alpha val="43137"/>
                  </a:srgbClr>
                </a:outerShdw>
              </a:effectLst>
            </a:endParaRPr>
          </a:p>
          <a:p>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a:t>
            </a:r>
            <a:r>
              <a:rPr lang="en-US" dirty="0">
                <a:solidFill>
                  <a:srgbClr val="C00000"/>
                </a:solidFill>
                <a:effectLst>
                  <a:outerShdw blurRad="38100" dist="38100" dir="2700000" algn="tl">
                    <a:srgbClr val="000000">
                      <a:alpha val="43137"/>
                    </a:srgbClr>
                  </a:outerShdw>
                </a:effectLst>
              </a:rPr>
              <a:t>participation</a:t>
            </a:r>
            <a:r>
              <a:rPr lang="en-US" sz="2000" dirty="0">
                <a:solidFill>
                  <a:srgbClr val="C00000"/>
                </a:solidFill>
                <a:effectLst>
                  <a:outerShdw blurRad="38100" dist="38100" dir="2700000" algn="tl">
                    <a:srgbClr val="000000">
                      <a:alpha val="43137"/>
                    </a:srgbClr>
                  </a:outerShdw>
                </a:effectLst>
              </a:rPr>
              <a:t>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8AF81E83-052E-4097-9A66-AA4E4EF741CB}"/>
              </a:ext>
            </a:extLst>
          </p:cNvPr>
          <p:cNvPicPr>
            <a:picLocks noChangeAspect="1"/>
          </p:cNvPicPr>
          <p:nvPr/>
        </p:nvPicPr>
        <p:blipFill>
          <a:blip r:embed="rId4"/>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3000763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481640" y="1198623"/>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381430" y="2292127"/>
            <a:ext cx="11429139" cy="4647426"/>
          </a:xfrm>
          <a:prstGeom prst="rect">
            <a:avLst/>
          </a:prstGeom>
          <a:noFill/>
        </p:spPr>
        <p:txBody>
          <a:bodyPr wrap="square" rtlCol="0">
            <a:spAutoFit/>
          </a:bodyPr>
          <a:lstStyle/>
          <a:p>
            <a:r>
              <a:rPr lang="en-US" sz="2200" dirty="0">
                <a:solidFill>
                  <a:schemeClr val="bg1"/>
                </a:solidFill>
                <a:effectLst>
                  <a:outerShdw blurRad="38100" dist="38100" dir="2700000" algn="tl">
                    <a:srgbClr val="000000">
                      <a:alpha val="43137"/>
                    </a:srgbClr>
                  </a:outerShdw>
                </a:effectLst>
              </a:rPr>
              <a:t>Scouting America Annual Health and Medical Record Part C and RSTC Diver Medical Questionnaire must be signed by a physician (MD, DO, PA or NP Only) within the last year. </a:t>
            </a:r>
            <a:r>
              <a:rPr lang="en-US" sz="2200" dirty="0">
                <a:solidFill>
                  <a:schemeClr val="bg1"/>
                </a:solidFill>
                <a:effectLst/>
                <a:ea typeface="Calibri" panose="020F0502020204030204" pitchFamily="34" charset="0"/>
                <a:cs typeface="Times New Roman" panose="02020603050405020304" pitchFamily="18" charset="0"/>
              </a:rPr>
              <a:t>If there is a participant that is in a Severe-Risk or Relative-Risk category or is taking a prescribed medication for ADD, ADHD or depression, this document must be signed by an MD or DO only.</a:t>
            </a:r>
          </a:p>
          <a:p>
            <a:endParaRPr lang="en-US" sz="2200" dirty="0">
              <a:solidFill>
                <a:schemeClr val="bg1"/>
              </a:solidFill>
              <a:effectLst>
                <a:outerShdw blurRad="38100" dist="38100" dir="2700000" algn="tl">
                  <a:srgbClr val="000000">
                    <a:alpha val="43137"/>
                  </a:srgbClr>
                </a:outerShdw>
              </a:effectLst>
            </a:endParaRPr>
          </a:p>
          <a:p>
            <a:endParaRPr lang="en-US" sz="2400" dirty="0">
              <a:solidFill>
                <a:schemeClr val="bg1"/>
              </a:solidFill>
              <a:effectLst>
                <a:outerShdw blurRad="38100" dist="38100" dir="2700000" algn="tl">
                  <a:srgbClr val="000000">
                    <a:alpha val="43137"/>
                  </a:srgbClr>
                </a:outerShdw>
              </a:effectLst>
            </a:endParaRPr>
          </a:p>
          <a:p>
            <a:r>
              <a:rPr lang="en-US" sz="2400" u="sng" dirty="0">
                <a:solidFill>
                  <a:schemeClr val="bg1"/>
                </a:solidFill>
                <a:effectLst>
                  <a:outerShdw blurRad="38100" dist="38100" dir="2700000" algn="tl">
                    <a:srgbClr val="000000">
                      <a:alpha val="43137"/>
                    </a:srgbClr>
                  </a:outerShdw>
                </a:effectLst>
              </a:rPr>
              <a:t>Medical issues:</a:t>
            </a:r>
          </a:p>
          <a:p>
            <a:r>
              <a:rPr lang="en-US" sz="2400" dirty="0">
                <a:solidFill>
                  <a:schemeClr val="bg1"/>
                </a:solidFill>
                <a:effectLst>
                  <a:outerShdw blurRad="38100" dist="38100" dir="2700000" algn="tl">
                    <a:srgbClr val="000000">
                      <a:alpha val="43137"/>
                    </a:srgbClr>
                  </a:outerShdw>
                </a:effectLst>
              </a:rPr>
              <a:t>Hypertensive: Blood pressure must be lower than 140/90 prior to arrival at Sea Base.</a:t>
            </a:r>
          </a:p>
          <a:p>
            <a:endParaRPr lang="en-US" dirty="0">
              <a:solidFill>
                <a:schemeClr val="bg1"/>
              </a:solidFill>
              <a:effectLst>
                <a:outerShdw blurRad="38100" dist="38100" dir="2700000" algn="tl">
                  <a:srgbClr val="000000">
                    <a:alpha val="43137"/>
                  </a:srgbClr>
                </a:outerShdw>
              </a:effectLst>
            </a:endParaRPr>
          </a:p>
          <a:p>
            <a:endParaRPr lang="en-US" dirty="0">
              <a:solidFill>
                <a:schemeClr val="bg1"/>
              </a:solidFill>
              <a:effectLst>
                <a:outerShdw blurRad="38100" dist="38100" dir="2700000" algn="tl">
                  <a:srgbClr val="000000">
                    <a:alpha val="43137"/>
                  </a:srgbClr>
                </a:outerShdw>
              </a:effectLst>
            </a:endParaRPr>
          </a:p>
          <a:p>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ECA307F3-C278-4A0A-888F-A6B70405061E}"/>
              </a:ext>
            </a:extLst>
          </p:cNvPr>
          <p:cNvPicPr>
            <a:picLocks noChangeAspect="1"/>
          </p:cNvPicPr>
          <p:nvPr/>
        </p:nvPicPr>
        <p:blipFill>
          <a:blip r:embed="rId4"/>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801674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346800" y="879329"/>
            <a:ext cx="7708901" cy="850899"/>
          </a:xfrm>
        </p:spPr>
        <p:txBody>
          <a:bodyPr/>
          <a:lstStyle/>
          <a:p>
            <a:r>
              <a:rPr lang="en-US" dirty="0">
                <a:solidFill>
                  <a:schemeClr val="bg1"/>
                </a:solidFill>
              </a:rPr>
              <a:t>Brief History of Florida Sea Base</a:t>
            </a:r>
          </a:p>
        </p:txBody>
      </p:sp>
      <p:sp>
        <p:nvSpPr>
          <p:cNvPr id="3" name="Rectangle 2"/>
          <p:cNvSpPr/>
          <p:nvPr/>
        </p:nvSpPr>
        <p:spPr>
          <a:xfrm>
            <a:off x="1311450" y="2118699"/>
            <a:ext cx="10563225" cy="3970318"/>
          </a:xfrm>
          <a:prstGeom prst="rect">
            <a:avLst/>
          </a:prstGeom>
        </p:spPr>
        <p:txBody>
          <a:bodyPr wrap="square" lIns="91440" tIns="45720" rIns="91440" bIns="45720" anchor="t">
            <a:spAutoFit/>
          </a:bodyPr>
          <a:lstStyle/>
          <a:p>
            <a:r>
              <a:rPr lang="en-US" dirty="0">
                <a:solidFill>
                  <a:schemeClr val="bg1"/>
                </a:solidFill>
                <a:effectLst>
                  <a:outerShdw blurRad="38100" dist="38100" dir="2700000" algn="tl">
                    <a:srgbClr val="000000">
                      <a:alpha val="43137"/>
                    </a:srgbClr>
                  </a:outerShdw>
                </a:effectLst>
                <a:latin typeface="Helvetica"/>
                <a:cs typeface="Helvetica"/>
              </a:rPr>
              <a:t>The Sea Base began in the early 1970's as a local program in the Florida Keys called the Florida Gateway to High Adventure under the guidance of Sam Wampler, a professional Scouter from the South Florida Council. It offered primarily sailing programs using local marinas and chartered boats sailing to the Bahamas and back. As the idea caught on and grew, it joined the high adventure offerings of the National Council of Scouting America along with Philmont Scout Ranch and the Northern Tier High Adventure Base. In 1979 the Sea Base acquired a permanent facility on Lower </a:t>
            </a:r>
            <a:r>
              <a:rPr lang="en-US" dirty="0" err="1">
                <a:solidFill>
                  <a:schemeClr val="bg1"/>
                </a:solidFill>
                <a:effectLst>
                  <a:outerShdw blurRad="38100" dist="38100" dir="2700000" algn="tl">
                    <a:srgbClr val="000000">
                      <a:alpha val="43137"/>
                    </a:srgbClr>
                  </a:outerShdw>
                </a:effectLst>
                <a:latin typeface="Helvetica"/>
                <a:cs typeface="Helvetica"/>
              </a:rPr>
              <a:t>Matecumbe</a:t>
            </a:r>
            <a:r>
              <a:rPr lang="en-US" dirty="0">
                <a:solidFill>
                  <a:schemeClr val="bg1"/>
                </a:solidFill>
                <a:effectLst>
                  <a:outerShdw blurRad="38100" dist="38100" dir="2700000" algn="tl">
                    <a:srgbClr val="000000">
                      <a:alpha val="43137"/>
                    </a:srgbClr>
                  </a:outerShdw>
                </a:effectLst>
                <a:latin typeface="Helvetica"/>
                <a:cs typeface="Helvetica"/>
              </a:rPr>
              <a:t> Key and when this opened for Scouts in 1980 it was renamed the Florida National High Adventure Sea Base. As the popularity of this program grew, scuba diving was added and in 1984 Scouting America received the gift of Big Munson Island from Homer </a:t>
            </a:r>
            <a:r>
              <a:rPr lang="en-US" dirty="0" err="1">
                <a:solidFill>
                  <a:schemeClr val="bg1"/>
                </a:solidFill>
                <a:effectLst>
                  <a:outerShdw blurRad="38100" dist="38100" dir="2700000" algn="tl">
                    <a:srgbClr val="000000">
                      <a:alpha val="43137"/>
                    </a:srgbClr>
                  </a:outerShdw>
                </a:effectLst>
                <a:latin typeface="Helvetica"/>
                <a:cs typeface="Helvetica"/>
              </a:rPr>
              <a:t>Formsby</a:t>
            </a:r>
            <a:r>
              <a:rPr lang="en-US" dirty="0">
                <a:solidFill>
                  <a:schemeClr val="bg1"/>
                </a:solidFill>
                <a:effectLst>
                  <a:outerShdw blurRad="38100" dist="38100" dir="2700000" algn="tl">
                    <a:srgbClr val="000000">
                      <a:alpha val="43137"/>
                    </a:srgbClr>
                  </a:outerShdw>
                </a:effectLst>
                <a:latin typeface="Helvetica"/>
                <a:cs typeface="Helvetica"/>
              </a:rPr>
              <a:t>. This undeveloped island offered tremendous program potential as an outpost for primitive camping, Robinson Crusoe style. During this time period the sailing program concentrated on sailing around the fabulous Florida Keys. New sailing programs were started that originated and ended in Marsh Harbour in the beautiful Abaco Islands of the Bahamas.</a:t>
            </a:r>
          </a:p>
          <a:p>
            <a:endParaRPr lang="en-US" dirty="0">
              <a:solidFill>
                <a:schemeClr val="bg1"/>
              </a:solidFill>
              <a:effectLst>
                <a:outerShdw blurRad="38100" dist="38100" dir="2700000" algn="tl">
                  <a:srgbClr val="000000">
                    <a:alpha val="43137"/>
                  </a:srgbClr>
                </a:outerShdw>
              </a:effectLst>
              <a:latin typeface="Helvetica"/>
              <a:cs typeface="Helvetica"/>
            </a:endParaRPr>
          </a:p>
        </p:txBody>
      </p:sp>
      <p:pic>
        <p:nvPicPr>
          <p:cNvPr id="6" name="Picture 5" descr="A blue and gold logo&#10;&#10;AI-generated content may be incorrect.">
            <a:extLst>
              <a:ext uri="{FF2B5EF4-FFF2-40B4-BE49-F238E27FC236}">
                <a16:creationId xmlns:a16="http://schemas.microsoft.com/office/drawing/2014/main" id="{8E06928A-8711-4800-9A6C-456B075F9922}"/>
              </a:ext>
            </a:extLst>
          </p:cNvPr>
          <p:cNvPicPr>
            <a:picLocks noChangeAspect="1"/>
          </p:cNvPicPr>
          <p:nvPr/>
        </p:nvPicPr>
        <p:blipFill>
          <a:blip r:embed="rId3"/>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646545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0" y="1019175"/>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468400" y="2363957"/>
            <a:ext cx="11255197" cy="3323987"/>
          </a:xfrm>
          <a:prstGeom prst="rect">
            <a:avLst/>
          </a:prstGeom>
          <a:noFill/>
        </p:spPr>
        <p:txBody>
          <a:bodyPr wrap="none" rtlCol="0">
            <a:spAutoFit/>
          </a:bodyPr>
          <a:lstStyle/>
          <a:p>
            <a:r>
              <a:rPr lang="en-US" sz="2400" u="sng" dirty="0">
                <a:solidFill>
                  <a:schemeClr val="bg1"/>
                </a:solidFill>
                <a:effectLst>
                  <a:outerShdw blurRad="38100" dist="38100" dir="2700000" algn="tl">
                    <a:srgbClr val="000000">
                      <a:alpha val="43137"/>
                    </a:srgbClr>
                  </a:outerShdw>
                </a:effectLst>
              </a:rPr>
              <a:t>Seizures (Epilepsy):</a:t>
            </a:r>
          </a:p>
          <a:p>
            <a:r>
              <a:rPr lang="en-US" dirty="0">
                <a:solidFill>
                  <a:schemeClr val="bg1"/>
                </a:solidFill>
                <a:effectLst>
                  <a:outerShdw blurRad="38100" dist="38100" dir="2700000" algn="tl">
                    <a:srgbClr val="000000">
                      <a:alpha val="43137"/>
                    </a:srgbClr>
                  </a:outerShdw>
                </a:effectLst>
              </a:rPr>
              <a:t>Seizures while snorkeling or scuba diving are extremely dangerous and often fatal.</a:t>
            </a:r>
          </a:p>
          <a:p>
            <a:pPr marL="342900" indent="-34290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Diving or snorkeling as part of an official scouting activity is prohibited for participants with a history of seizures</a:t>
            </a:r>
          </a:p>
          <a:p>
            <a:pPr marL="285750"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 No participant with a history of seizures or taking anti-epileptic medication may snorkel or scuba dive. Prospective </a:t>
            </a:r>
          </a:p>
          <a:p>
            <a:r>
              <a:rPr lang="en-US" dirty="0">
                <a:solidFill>
                  <a:schemeClr val="bg1"/>
                </a:solidFill>
                <a:effectLst>
                  <a:outerShdw blurRad="38100" dist="38100" dir="2700000" algn="tl">
                    <a:srgbClr val="000000">
                      <a:alpha val="43137"/>
                    </a:srgbClr>
                  </a:outerShdw>
                </a:effectLst>
              </a:rPr>
              <a:t>      participants with a history of febrile seizures may be considered for snorkeling or scuba diving after a formal</a:t>
            </a:r>
          </a:p>
          <a:p>
            <a:r>
              <a:rPr lang="en-US" dirty="0">
                <a:solidFill>
                  <a:schemeClr val="bg1"/>
                </a:solidFill>
                <a:effectLst>
                  <a:outerShdw blurRad="38100" dist="38100" dir="2700000" algn="tl">
                    <a:srgbClr val="000000">
                      <a:alpha val="43137"/>
                    </a:srgbClr>
                  </a:outerShdw>
                </a:effectLst>
              </a:rPr>
              <a:t>      consult with their neurologist.</a:t>
            </a:r>
          </a:p>
          <a:p>
            <a:endParaRPr lang="en-US" dirty="0">
              <a:solidFill>
                <a:schemeClr val="bg1"/>
              </a:solidFill>
              <a:effectLst>
                <a:outerShdw blurRad="38100" dist="38100" dir="2700000" algn="tl">
                  <a:srgbClr val="000000">
                    <a:alpha val="43137"/>
                  </a:srgbClr>
                </a:outerShdw>
              </a:effectLst>
            </a:endParaRPr>
          </a:p>
          <a:p>
            <a:endParaRPr lang="en-US" dirty="0">
              <a:solidFill>
                <a:schemeClr val="bg1"/>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BB5E7A63-F8CE-4FBE-B666-361EF7070698}"/>
              </a:ext>
            </a:extLst>
          </p:cNvPr>
          <p:cNvPicPr>
            <a:picLocks noChangeAspect="1"/>
          </p:cNvPicPr>
          <p:nvPr/>
        </p:nvPicPr>
        <p:blipFill>
          <a:blip r:embed="rId4"/>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2516825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2" y="757565"/>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357375" y="1498464"/>
            <a:ext cx="11617124" cy="4985980"/>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rPr>
              <a:t>Weight Limits:</a:t>
            </a:r>
          </a:p>
          <a:p>
            <a:r>
              <a:rPr lang="en-US" dirty="0">
                <a:solidFill>
                  <a:schemeClr val="bg1"/>
                </a:solidFill>
              </a:rPr>
              <a:t>Due to rescue equipment restrictions and evacuation efforts from remote sites, under no circumstances will any individual exceeding 295 pounds be permitted to participate. Anyone arriving at Sea Base exceeding 295 pounds will be sent home at their own expense. No refund will be given.</a:t>
            </a:r>
          </a:p>
          <a:p>
            <a:endParaRPr lang="en-US" sz="2400" dirty="0">
              <a:solidFill>
                <a:schemeClr val="bg1"/>
              </a:solidFill>
              <a:effectLst>
                <a:outerShdw blurRad="38100" dist="38100" dir="2700000" algn="tl">
                  <a:srgbClr val="000000">
                    <a:alpha val="43137"/>
                  </a:srgbClr>
                </a:outerShdw>
              </a:effectLst>
            </a:endParaRPr>
          </a:p>
          <a:p>
            <a:r>
              <a:rPr lang="en-US" sz="2400" dirty="0">
                <a:solidFill>
                  <a:schemeClr val="bg1"/>
                </a:solidFill>
                <a:effectLst>
                  <a:outerShdw blurRad="38100" dist="38100" dir="2700000" algn="tl">
                    <a:srgbClr val="000000">
                      <a:alpha val="43137"/>
                    </a:srgbClr>
                  </a:outerShdw>
                </a:effectLst>
              </a:rPr>
              <a:t>Concussions:</a:t>
            </a:r>
          </a:p>
          <a:p>
            <a:r>
              <a:rPr lang="en-US" dirty="0">
                <a:solidFill>
                  <a:schemeClr val="bg1"/>
                </a:solidFill>
                <a:effectLst>
                  <a:outerShdw blurRad="38100" dist="38100" dir="2700000" algn="tl">
                    <a:srgbClr val="000000">
                      <a:alpha val="43137"/>
                    </a:srgbClr>
                  </a:outerShdw>
                </a:effectLst>
              </a:rPr>
              <a:t>Those participants who have suffered a concussion and any side effects from the concussion should contact Sea Base to discuss this issue. Please provide the following information on the Scouting America Medical:</a:t>
            </a:r>
          </a:p>
          <a:p>
            <a:pPr marL="742950" lvl="1"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When did the injury occur?</a:t>
            </a:r>
          </a:p>
          <a:p>
            <a:pPr marL="742950" lvl="1"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Was there any loss of consciousness, inability to recollect events?</a:t>
            </a:r>
          </a:p>
          <a:p>
            <a:pPr marL="742950" lvl="1"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Were there reports of disorientation after the incident?</a:t>
            </a:r>
          </a:p>
          <a:p>
            <a:pPr marL="742950" lvl="1" indent="-285750">
              <a:buFont typeface="Arial" panose="020B0604020202020204" pitchFamily="34" charset="0"/>
              <a:buChar char="•"/>
            </a:pPr>
            <a:r>
              <a:rPr lang="en-US" dirty="0">
                <a:solidFill>
                  <a:schemeClr val="bg1"/>
                </a:solidFill>
                <a:effectLst>
                  <a:outerShdw blurRad="38100" dist="38100" dir="2700000" algn="tl">
                    <a:srgbClr val="000000">
                      <a:alpha val="43137"/>
                    </a:srgbClr>
                  </a:outerShdw>
                </a:effectLst>
              </a:rPr>
              <a:t>Have there been any lingering affects?</a:t>
            </a:r>
            <a:r>
              <a:rPr lang="en-US" dirty="0">
                <a:solidFill>
                  <a:schemeClr val="bg1"/>
                </a:solidFill>
              </a:rPr>
              <a:t>            </a:t>
            </a:r>
            <a:endParaRPr lang="en-US" sz="1600" dirty="0">
              <a:solidFill>
                <a:schemeClr val="bg1"/>
              </a:solidFill>
              <a:effectLst>
                <a:outerShdw blurRad="38100" dist="38100" dir="2700000" algn="tl">
                  <a:srgbClr val="000000">
                    <a:alpha val="43137"/>
                  </a:srgbClr>
                </a:outerShdw>
              </a:effectLst>
            </a:endParaRPr>
          </a:p>
          <a:p>
            <a:pPr algn="ctr"/>
            <a:endParaRPr lang="en-US" sz="2000" dirty="0">
              <a:solidFill>
                <a:srgbClr val="C00000"/>
              </a:solidFill>
              <a:effectLst>
                <a:outerShdw blurRad="38100" dist="38100" dir="2700000" algn="tl">
                  <a:srgbClr val="000000">
                    <a:alpha val="43137"/>
                  </a:srgbClr>
                </a:outerShdw>
              </a:effectLst>
            </a:endParaRPr>
          </a:p>
          <a:p>
            <a:pPr algn="ctr"/>
            <a:endParaRPr lang="en-US" sz="1600" dirty="0">
              <a:solidFill>
                <a:srgbClr val="C00000"/>
              </a:solidFill>
              <a:effectLst>
                <a:outerShdw blurRad="38100" dist="38100" dir="2700000" algn="tl">
                  <a:srgbClr val="000000">
                    <a:alpha val="43137"/>
                  </a:srgbClr>
                </a:outerShdw>
              </a:effectLst>
            </a:endParaRPr>
          </a:p>
          <a:p>
            <a:pPr algn="ctr"/>
            <a:r>
              <a:rPr lang="en-US" sz="16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16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1600" dirty="0">
                <a:solidFill>
                  <a:srgbClr val="C00000"/>
                </a:solidFill>
                <a:effectLst>
                  <a:outerShdw blurRad="38100" dist="38100" dir="2700000" algn="tl">
                    <a:srgbClr val="000000">
                      <a:alpha val="43137"/>
                    </a:srgbClr>
                  </a:outerShdw>
                </a:effectLst>
              </a:rPr>
              <a:t>No waivers will be issued.</a:t>
            </a:r>
            <a:endParaRPr lang="en-US" sz="1600"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761BB3B5-870D-404F-BD0B-1D2ED8C4B472}"/>
              </a:ext>
            </a:extLst>
          </p:cNvPr>
          <p:cNvPicPr>
            <a:picLocks noChangeAspect="1"/>
          </p:cNvPicPr>
          <p:nvPr/>
        </p:nvPicPr>
        <p:blipFill>
          <a:blip r:embed="rId4"/>
          <a:stretch>
            <a:fillRect/>
          </a:stretch>
        </p:blipFill>
        <p:spPr>
          <a:xfrm>
            <a:off x="217501" y="118941"/>
            <a:ext cx="1340366" cy="1368791"/>
          </a:xfrm>
          <a:prstGeom prst="rect">
            <a:avLst/>
          </a:prstGeom>
        </p:spPr>
      </p:pic>
    </p:spTree>
    <p:extLst>
      <p:ext uri="{BB962C8B-B14F-4D97-AF65-F5344CB8AC3E}">
        <p14:creationId xmlns:p14="http://schemas.microsoft.com/office/powerpoint/2010/main" val="1572588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1" y="911168"/>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339330" y="1434388"/>
            <a:ext cx="11513336" cy="5262979"/>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rPr>
              <a:t>Psychological and Emotional Difficulties (ADD, ADHD, anxiety and depression)</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Any condition should be well controlled</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Diving as part of an official scouting activity is prohibited for</a:t>
            </a:r>
          </a:p>
          <a:p>
            <a:pPr marL="800100" lvl="1" indent="-342900">
              <a:buFont typeface="Courier New" panose="02070309020205020404" pitchFamily="49" charset="0"/>
              <a:buChar char="o"/>
            </a:pPr>
            <a:r>
              <a:rPr lang="en-US" sz="2400" dirty="0">
                <a:solidFill>
                  <a:schemeClr val="bg1"/>
                </a:solidFill>
                <a:effectLst>
                  <a:outerShdw blurRad="38100" dist="38100" dir="2700000" algn="tl">
                    <a:srgbClr val="000000">
                      <a:alpha val="43137"/>
                    </a:srgbClr>
                  </a:outerShdw>
                </a:effectLst>
              </a:rPr>
              <a:t>Participants taking more than one medication for any of these conditions</a:t>
            </a:r>
          </a:p>
          <a:p>
            <a:pPr marL="800100" lvl="1" indent="-342900">
              <a:buFont typeface="Courier New" panose="02070309020205020404" pitchFamily="49" charset="0"/>
              <a:buChar char="o"/>
            </a:pPr>
            <a:r>
              <a:rPr lang="en-US" sz="2400" dirty="0">
                <a:solidFill>
                  <a:schemeClr val="bg1"/>
                </a:solidFill>
                <a:effectLst>
                  <a:outerShdw blurRad="38100" dist="38100" dir="2700000" algn="tl">
                    <a:srgbClr val="000000">
                      <a:alpha val="43137"/>
                    </a:srgbClr>
                  </a:outerShdw>
                </a:effectLst>
              </a:rPr>
              <a:t>Participants with anxiety disorder requiring medication</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Anxiety Medication: Participants with anxiety requiring medication will not be cleared to scuba dive.</a:t>
            </a:r>
            <a:endParaRPr lang="en-US" sz="2400" dirty="0">
              <a:solidFill>
                <a:srgbClr val="FF0000"/>
              </a:solidFill>
              <a:effectLst>
                <a:outerShdw blurRad="38100" dist="38100" dir="2700000" algn="tl">
                  <a:srgbClr val="000000">
                    <a:alpha val="43137"/>
                  </a:srgbClr>
                </a:outerShdw>
              </a:effectLst>
            </a:endParaRPr>
          </a:p>
          <a:p>
            <a:pPr algn="ctr"/>
            <a:endParaRPr lang="en-US" dirty="0">
              <a:solidFill>
                <a:schemeClr val="bg1"/>
              </a:solidFill>
              <a:effectLst>
                <a:outerShdw blurRad="38100" dist="38100" dir="2700000" algn="tl">
                  <a:srgbClr val="000000">
                    <a:alpha val="43137"/>
                  </a:srgbClr>
                </a:outerShdw>
              </a:effectLst>
            </a:endParaRPr>
          </a:p>
          <a:p>
            <a:pPr algn="ctr"/>
            <a:r>
              <a:rPr lang="en-US" b="1" dirty="0">
                <a:solidFill>
                  <a:schemeClr val="bg1"/>
                </a:solidFill>
                <a:effectLst>
                  <a:outerShdw blurRad="38100" dist="38100" dir="2700000" algn="tl">
                    <a:srgbClr val="000000">
                      <a:alpha val="43137"/>
                    </a:srgbClr>
                  </a:outerShdw>
                </a:effectLst>
              </a:rPr>
              <a:t>***Medications***</a:t>
            </a:r>
          </a:p>
          <a:p>
            <a:pPr algn="ctr"/>
            <a:r>
              <a:rPr lang="en-US" dirty="0">
                <a:solidFill>
                  <a:schemeClr val="bg1"/>
                </a:solidFill>
                <a:effectLst>
                  <a:outerShdw blurRad="38100" dist="38100" dir="2700000" algn="tl">
                    <a:srgbClr val="000000">
                      <a:alpha val="43137"/>
                    </a:srgbClr>
                  </a:outerShdw>
                </a:effectLst>
              </a:rPr>
              <a:t>Participants, youth or adult, taking multiple medications for ADD, ADHD, depression or any psychological condition will not be cleared for scuba diving. Those Participants requiring medication to control anxiety will not be cleared for scuba diving. Those that are currently certified or have a physician’s approval for scuba diving will not be cleared to scuba dive at Sea Base. There are no exceptions, exclusions or waivers to this policy.</a:t>
            </a:r>
          </a:p>
          <a:p>
            <a:pPr algn="ctr"/>
            <a:r>
              <a:rPr lang="en-US" sz="20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sz="2000"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6386BB9A-F829-4B6F-A436-47CA350319AA}"/>
              </a:ext>
            </a:extLst>
          </p:cNvPr>
          <p:cNvPicPr>
            <a:picLocks noChangeAspect="1"/>
          </p:cNvPicPr>
          <p:nvPr/>
        </p:nvPicPr>
        <p:blipFill>
          <a:blip r:embed="rId4"/>
          <a:stretch>
            <a:fillRect/>
          </a:stretch>
        </p:blipFill>
        <p:spPr>
          <a:xfrm>
            <a:off x="217501" y="118935"/>
            <a:ext cx="1317788" cy="1345734"/>
          </a:xfrm>
          <a:prstGeom prst="rect">
            <a:avLst/>
          </a:prstGeom>
        </p:spPr>
      </p:pic>
    </p:spTree>
    <p:extLst>
      <p:ext uri="{BB962C8B-B14F-4D97-AF65-F5344CB8AC3E}">
        <p14:creationId xmlns:p14="http://schemas.microsoft.com/office/powerpoint/2010/main" val="19726449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0" y="1019175"/>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122679" y="1872461"/>
            <a:ext cx="11946639" cy="4370427"/>
          </a:xfrm>
          <a:prstGeom prst="rect">
            <a:avLst/>
          </a:prstGeom>
          <a:noFill/>
        </p:spPr>
        <p:txBody>
          <a:bodyPr wrap="square" rtlCol="0">
            <a:spAutoFit/>
          </a:bodyPr>
          <a:lstStyle/>
          <a:p>
            <a:r>
              <a:rPr lang="en-US" sz="2400" dirty="0">
                <a:solidFill>
                  <a:schemeClr val="bg1"/>
                </a:solidFill>
                <a:effectLst>
                  <a:outerShdw blurRad="38100" dist="38100" dir="2700000" algn="tl">
                    <a:srgbClr val="000000">
                      <a:alpha val="43137"/>
                    </a:srgbClr>
                  </a:outerShdw>
                </a:effectLst>
              </a:rPr>
              <a:t>Asthma or Reactive Airway Disease:</a:t>
            </a:r>
          </a:p>
          <a:p>
            <a:pPr marL="285750" indent="-285750">
              <a:buFont typeface="Arial" panose="020B0604020202020204" pitchFamily="34" charset="0"/>
              <a:buChar char="•"/>
            </a:pPr>
            <a:r>
              <a:rPr lang="en-US" dirty="0">
                <a:solidFill>
                  <a:schemeClr val="bg1"/>
                </a:solidFill>
              </a:rPr>
              <a:t>Diving as part of an official scouting activity is prohibited for persons being treated for asthma or reactive airway disease</a:t>
            </a:r>
          </a:p>
          <a:p>
            <a:pPr marL="285750" indent="-285750">
              <a:buFont typeface="Arial" panose="020B0604020202020204" pitchFamily="34" charset="0"/>
              <a:buChar char="•"/>
            </a:pPr>
            <a:r>
              <a:rPr lang="en-US" dirty="0">
                <a:solidFill>
                  <a:schemeClr val="bg1"/>
                </a:solidFill>
              </a:rPr>
              <a:t>Persons with a history of asthma who have been asymptomatic and have not used medications to control asthma for five years or more may be allowed to scuba dive if resolution of asthma is specifically confirmed by their physician and includes provocative pulmonary function testing conducted by a pulmonologist. </a:t>
            </a:r>
          </a:p>
          <a:p>
            <a:r>
              <a:rPr lang="en-US" dirty="0">
                <a:solidFill>
                  <a:schemeClr val="bg1"/>
                </a:solidFill>
              </a:rPr>
              <a:t>	—Provocative testing can include exercise, hypertonic saline, a hyperpnea test, etc.</a:t>
            </a:r>
          </a:p>
          <a:p>
            <a:endParaRPr lang="en-US" sz="1600" dirty="0">
              <a:solidFill>
                <a:schemeClr val="bg1"/>
              </a:solidFill>
              <a:effectLst>
                <a:outerShdw blurRad="38100" dist="38100" dir="2700000" algn="tl">
                  <a:srgbClr val="000000">
                    <a:alpha val="43137"/>
                  </a:srgbClr>
                </a:outerShdw>
              </a:effectLst>
            </a:endParaRPr>
          </a:p>
          <a:p>
            <a:pPr algn="ctr"/>
            <a:r>
              <a:rPr lang="en-US" dirty="0">
                <a:solidFill>
                  <a:schemeClr val="bg1"/>
                </a:solidFill>
                <a:effectLst>
                  <a:outerShdw blurRad="38100" dist="38100" dir="2700000" algn="tl">
                    <a:srgbClr val="000000">
                      <a:alpha val="43137"/>
                    </a:srgbClr>
                  </a:outerShdw>
                </a:effectLst>
              </a:rPr>
              <a:t> </a:t>
            </a:r>
            <a:r>
              <a:rPr lang="en-US" dirty="0">
                <a:solidFill>
                  <a:schemeClr val="bg1"/>
                </a:solidFill>
                <a:sym typeface="Symbol" panose="05050102010706020507" pitchFamily="18" charset="2"/>
              </a:rPr>
              <a:t></a:t>
            </a:r>
            <a:r>
              <a:rPr lang="en-US" b="1" dirty="0">
                <a:solidFill>
                  <a:schemeClr val="bg1"/>
                </a:solidFill>
              </a:rPr>
              <a:t>Asthma Information</a:t>
            </a:r>
            <a:r>
              <a:rPr lang="en-US" dirty="0">
                <a:solidFill>
                  <a:schemeClr val="bg1"/>
                </a:solidFill>
                <a:sym typeface="Symbol" panose="05050102010706020507" pitchFamily="18" charset="2"/>
              </a:rPr>
              <a:t></a:t>
            </a:r>
            <a:endParaRPr lang="en-US" dirty="0">
              <a:solidFill>
                <a:schemeClr val="bg1"/>
              </a:solidFill>
            </a:endParaRPr>
          </a:p>
          <a:p>
            <a:pPr algn="ctr"/>
            <a:r>
              <a:rPr lang="en-US" dirty="0">
                <a:solidFill>
                  <a:schemeClr val="bg1"/>
                </a:solidFill>
              </a:rPr>
              <a:t>Participants, youth or adult, with asthma will not be cleared to scuba dive. The predisposing factors, severity of attacks or intermitted asthma does not change this Scouting America policy. Those that are currently scuba certified or have a physician’s approval for scuba diving will not be cleared to scuba dive at Sea Base. There are no exceptions, exclusions or waivers to this policy.</a:t>
            </a:r>
            <a:r>
              <a:rPr lang="en-US" dirty="0">
                <a:solidFill>
                  <a:schemeClr val="bg1"/>
                </a:solidFill>
                <a:effectLst>
                  <a:outerShdw blurRad="38100" dist="38100" dir="2700000" algn="tl">
                    <a:srgbClr val="000000">
                      <a:alpha val="43137"/>
                    </a:srgbClr>
                  </a:outerShdw>
                </a:effectLst>
              </a:rPr>
              <a:t>  </a:t>
            </a:r>
          </a:p>
          <a:p>
            <a:pPr algn="ctr"/>
            <a:endParaRPr lang="en-US" sz="1600" dirty="0">
              <a:solidFill>
                <a:srgbClr val="C00000"/>
              </a:solidFill>
              <a:effectLst>
                <a:outerShdw blurRad="38100" dist="38100" dir="2700000" algn="tl">
                  <a:srgbClr val="000000">
                    <a:alpha val="43137"/>
                  </a:srgbClr>
                </a:outerShdw>
              </a:effectLst>
            </a:endParaRPr>
          </a:p>
          <a:p>
            <a:pPr algn="ctr"/>
            <a:r>
              <a:rPr lang="en-US" sz="2000"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sz="2000"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sz="2000" dirty="0">
                <a:solidFill>
                  <a:srgbClr val="C00000"/>
                </a:solidFill>
                <a:effectLst>
                  <a:outerShdw blurRad="38100" dist="38100" dir="2700000" algn="tl">
                    <a:srgbClr val="000000">
                      <a:alpha val="43137"/>
                    </a:srgbClr>
                  </a:outerShdw>
                </a:effectLst>
              </a:rPr>
              <a:t>No waivers will be issued.</a:t>
            </a:r>
            <a:endParaRPr lang="en-US" sz="2000"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37058525-863C-43AA-A4CD-4E13C42EE26D}"/>
              </a:ext>
            </a:extLst>
          </p:cNvPr>
          <p:cNvPicPr>
            <a:picLocks noChangeAspect="1"/>
          </p:cNvPicPr>
          <p:nvPr/>
        </p:nvPicPr>
        <p:blipFill>
          <a:blip r:embed="rId4"/>
          <a:stretch>
            <a:fillRect/>
          </a:stretch>
        </p:blipFill>
        <p:spPr>
          <a:xfrm>
            <a:off x="217501" y="119012"/>
            <a:ext cx="1574323" cy="1607709"/>
          </a:xfrm>
          <a:prstGeom prst="rect">
            <a:avLst/>
          </a:prstGeom>
        </p:spPr>
      </p:pic>
    </p:spTree>
    <p:extLst>
      <p:ext uri="{BB962C8B-B14F-4D97-AF65-F5344CB8AC3E}">
        <p14:creationId xmlns:p14="http://schemas.microsoft.com/office/powerpoint/2010/main" val="2180912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3658922" y="509587"/>
            <a:ext cx="4874155" cy="523220"/>
          </a:xfrm>
          <a:prstGeom prst="rect">
            <a:avLst/>
          </a:prstGeom>
          <a:noFill/>
        </p:spPr>
        <p:txBody>
          <a:bodyPr wrap="none" rtlCol="0">
            <a:spAutoFit/>
          </a:bodyPr>
          <a:lstStyle/>
          <a:p>
            <a:r>
              <a:rPr lang="en-US" sz="2800" dirty="0">
                <a:solidFill>
                  <a:schemeClr val="bg1"/>
                </a:solidFill>
              </a:rPr>
              <a:t>Medical Fitness for Scuba Diving</a:t>
            </a:r>
          </a:p>
        </p:txBody>
      </p:sp>
      <p:sp>
        <p:nvSpPr>
          <p:cNvPr id="7" name="TextBox 6"/>
          <p:cNvSpPr txBox="1"/>
          <p:nvPr/>
        </p:nvSpPr>
        <p:spPr>
          <a:xfrm>
            <a:off x="90487" y="1019175"/>
            <a:ext cx="12101513" cy="5724644"/>
          </a:xfrm>
          <a:prstGeom prst="rect">
            <a:avLst/>
          </a:prstGeom>
          <a:noFill/>
        </p:spPr>
        <p:txBody>
          <a:bodyPr wrap="square" rtlCol="0">
            <a:spAutoFit/>
          </a:bodyPr>
          <a:lstStyle/>
          <a:p>
            <a:r>
              <a:rPr lang="en-US" sz="2000" b="1" dirty="0">
                <a:solidFill>
                  <a:schemeClr val="bg1"/>
                </a:solidFill>
                <a:effectLst>
                  <a:outerShdw blurRad="38100" dist="38100" dir="2700000" algn="tl">
                    <a:srgbClr val="000000">
                      <a:alpha val="43137"/>
                    </a:srgbClr>
                  </a:outerShdw>
                </a:effectLst>
              </a:rPr>
              <a:t>Diabetes:</a:t>
            </a:r>
          </a:p>
          <a:p>
            <a:pPr marL="285750" indent="-285750">
              <a:buFont typeface="Arial" panose="020B0604020202020204" pitchFamily="34" charset="0"/>
              <a:buChar char="•"/>
            </a:pPr>
            <a:r>
              <a:rPr lang="en-US" b="1" dirty="0">
                <a:solidFill>
                  <a:schemeClr val="bg1"/>
                </a:solidFill>
                <a:sym typeface="Symbol" panose="05050102010706020507" pitchFamily="18" charset="2"/>
              </a:rPr>
              <a:t>Diving as part of an official scouting activity is prohibited for the following</a:t>
            </a:r>
          </a:p>
          <a:p>
            <a:pPr marL="742950" lvl="1" indent="-285750">
              <a:buFont typeface="Courier New" panose="02070309020205020404" pitchFamily="49" charset="0"/>
              <a:buChar char="o"/>
            </a:pPr>
            <a:r>
              <a:rPr lang="en-US" sz="1400" dirty="0">
                <a:solidFill>
                  <a:schemeClr val="bg1"/>
                </a:solidFill>
                <a:sym typeface="Symbol" panose="05050102010706020507" pitchFamily="18" charset="2"/>
              </a:rPr>
              <a:t>For persons under the age of 18 with a diagnosis of diabetes</a:t>
            </a:r>
          </a:p>
          <a:p>
            <a:pPr marL="742950" lvl="1" indent="-285750">
              <a:buFont typeface="Courier New" panose="02070309020205020404" pitchFamily="49" charset="0"/>
              <a:buChar char="o"/>
            </a:pPr>
            <a:r>
              <a:rPr lang="en-US" sz="1400" dirty="0">
                <a:solidFill>
                  <a:schemeClr val="bg1"/>
                </a:solidFill>
                <a:sym typeface="Symbol" panose="05050102010706020507" pitchFamily="18" charset="2"/>
              </a:rPr>
              <a:t>Persons using insulin to control diabetes</a:t>
            </a:r>
          </a:p>
          <a:p>
            <a:pPr marL="742950" lvl="1" indent="-285750">
              <a:buFont typeface="Courier New" panose="02070309020205020404" pitchFamily="49" charset="0"/>
              <a:buChar char="o"/>
            </a:pPr>
            <a:r>
              <a:rPr lang="en-US" sz="1400" dirty="0">
                <a:solidFill>
                  <a:schemeClr val="bg1"/>
                </a:solidFill>
                <a:sym typeface="Symbol" panose="05050102010706020507" pitchFamily="18" charset="2"/>
              </a:rPr>
              <a:t>Persons with diabetes, who are non-insulin dependent and who have had recurrent problems and/or hospitalizations for diabetic problems</a:t>
            </a:r>
          </a:p>
          <a:p>
            <a:pPr marL="742950" lvl="1" indent="-285750">
              <a:buFont typeface="Courier New" panose="02070309020205020404" pitchFamily="49" charset="0"/>
              <a:buChar char="o"/>
            </a:pPr>
            <a:r>
              <a:rPr lang="en-US" sz="1400" dirty="0">
                <a:solidFill>
                  <a:schemeClr val="bg1"/>
                </a:solidFill>
                <a:sym typeface="Symbol" panose="05050102010706020507" pitchFamily="18" charset="2"/>
              </a:rPr>
              <a:t>Persons with any HbA1c test greater than 7.0 in the previous 12 months</a:t>
            </a:r>
          </a:p>
          <a:p>
            <a:pPr marL="742950" lvl="1" indent="-285750">
              <a:buFont typeface="Courier New" panose="02070309020205020404" pitchFamily="49" charset="0"/>
              <a:buChar char="o"/>
            </a:pPr>
            <a:r>
              <a:rPr lang="en-US" sz="1400" dirty="0">
                <a:solidFill>
                  <a:schemeClr val="bg1"/>
                </a:solidFill>
                <a:sym typeface="Symbol" panose="05050102010706020507" pitchFamily="18" charset="2"/>
              </a:rPr>
              <a:t>Persons having a documented or suspected hypoglycemic event requiring treatment or assessment in the previous 12 months</a:t>
            </a:r>
          </a:p>
          <a:p>
            <a:pPr marL="285750" indent="-285750">
              <a:buFont typeface="Arial" panose="020B0604020202020204" pitchFamily="34" charset="0"/>
              <a:buChar char="•"/>
            </a:pPr>
            <a:r>
              <a:rPr lang="en-US" b="1" dirty="0">
                <a:solidFill>
                  <a:schemeClr val="bg1"/>
                </a:solidFill>
                <a:sym typeface="Symbol" panose="05050102010706020507" pitchFamily="18" charset="2"/>
              </a:rPr>
              <a:t>Diabetes is considered well-controlled when the following are met:</a:t>
            </a:r>
          </a:p>
          <a:p>
            <a:pPr marL="742950" lvl="1" indent="-285750">
              <a:buFont typeface="Courier New" panose="02070309020205020404" pitchFamily="49" charset="0"/>
              <a:buChar char="o"/>
            </a:pPr>
            <a:r>
              <a:rPr lang="en-US" sz="1400" dirty="0">
                <a:solidFill>
                  <a:schemeClr val="bg1"/>
                </a:solidFill>
                <a:sym typeface="Symbol" panose="05050102010706020507" pitchFamily="18" charset="2"/>
              </a:rPr>
              <a:t>The acceptable oral medications for diabetic control are as single agents only: </a:t>
            </a:r>
            <a:r>
              <a:rPr lang="en-US" sz="1400" dirty="0" err="1">
                <a:solidFill>
                  <a:schemeClr val="bg1"/>
                </a:solidFill>
                <a:sym typeface="Symbol" panose="05050102010706020507" pitchFamily="18" charset="2"/>
              </a:rPr>
              <a:t>metaformin</a:t>
            </a:r>
            <a:r>
              <a:rPr lang="en-US" sz="1400" dirty="0">
                <a:solidFill>
                  <a:schemeClr val="bg1"/>
                </a:solidFill>
                <a:sym typeface="Symbol" panose="05050102010706020507" pitchFamily="18" charset="2"/>
              </a:rPr>
              <a:t> and metformin analogs; DPP-4 inhibitors ( sitagliptin, vildagliptin, </a:t>
            </a:r>
            <a:r>
              <a:rPr lang="en-US" sz="1400" dirty="0" err="1">
                <a:solidFill>
                  <a:schemeClr val="bg1"/>
                </a:solidFill>
                <a:sym typeface="Symbol" panose="05050102010706020507" pitchFamily="18" charset="2"/>
              </a:rPr>
              <a:t>alogliptin</a:t>
            </a:r>
            <a:r>
              <a:rPr lang="en-US" sz="1400" dirty="0">
                <a:solidFill>
                  <a:schemeClr val="bg1"/>
                </a:solidFill>
                <a:sym typeface="Symbol" panose="05050102010706020507" pitchFamily="18" charset="2"/>
              </a:rPr>
              <a:t>, </a:t>
            </a:r>
            <a:r>
              <a:rPr lang="en-US" sz="1400" dirty="0" err="1">
                <a:solidFill>
                  <a:schemeClr val="bg1"/>
                </a:solidFill>
                <a:sym typeface="Symbol" panose="05050102010706020507" pitchFamily="18" charset="2"/>
              </a:rPr>
              <a:t>saxagliptin</a:t>
            </a:r>
            <a:r>
              <a:rPr lang="en-US" sz="1400" dirty="0">
                <a:solidFill>
                  <a:schemeClr val="bg1"/>
                </a:solidFill>
                <a:sym typeface="Symbol" panose="05050102010706020507" pitchFamily="18" charset="2"/>
              </a:rPr>
              <a:t> and linagliptin); or SGLT2 inhibitors and analogies</a:t>
            </a:r>
          </a:p>
          <a:p>
            <a:pPr lvl="1"/>
            <a:endParaRPr lang="en-US" dirty="0">
              <a:solidFill>
                <a:schemeClr val="bg1"/>
              </a:solidFill>
              <a:sym typeface="Symbol" panose="05050102010706020507" pitchFamily="18" charset="2"/>
            </a:endParaRPr>
          </a:p>
          <a:p>
            <a:pPr lvl="1"/>
            <a:r>
              <a:rPr lang="en-US" dirty="0">
                <a:solidFill>
                  <a:schemeClr val="bg1"/>
                </a:solidFill>
                <a:sym typeface="Symbol" panose="05050102010706020507" pitchFamily="18" charset="2"/>
              </a:rPr>
              <a:t>Persons over the age of 18 who control their diabetes with exercise and diet (without the aid of medication, except metformin) and documents HbA1c test value less than 7.0 in the last 6 months) may be cleared to scuba dive.</a:t>
            </a:r>
          </a:p>
          <a:p>
            <a:endParaRPr lang="en-US" sz="1600" b="1" dirty="0">
              <a:solidFill>
                <a:schemeClr val="bg1"/>
              </a:solidFill>
              <a:sym typeface="Symbol" panose="05050102010706020507" pitchFamily="18" charset="2"/>
            </a:endParaRPr>
          </a:p>
          <a:p>
            <a:pPr algn="ctr"/>
            <a:r>
              <a:rPr lang="en-US" b="1" dirty="0">
                <a:solidFill>
                  <a:schemeClr val="bg1"/>
                </a:solidFill>
                <a:sym typeface="Symbol" panose="05050102010706020507" pitchFamily="18" charset="2"/>
              </a:rPr>
              <a:t></a:t>
            </a:r>
            <a:r>
              <a:rPr lang="en-US" b="1" dirty="0">
                <a:solidFill>
                  <a:schemeClr val="bg1"/>
                </a:solidFill>
              </a:rPr>
              <a:t>Diabetes Information</a:t>
            </a:r>
            <a:r>
              <a:rPr lang="en-US" b="1" dirty="0">
                <a:solidFill>
                  <a:schemeClr val="bg1"/>
                </a:solidFill>
                <a:sym typeface="Symbol" panose="05050102010706020507" pitchFamily="18" charset="2"/>
              </a:rPr>
              <a:t></a:t>
            </a:r>
            <a:endParaRPr lang="en-US" dirty="0">
              <a:solidFill>
                <a:schemeClr val="bg1"/>
              </a:solidFill>
            </a:endParaRPr>
          </a:p>
          <a:p>
            <a:pPr algn="ctr"/>
            <a:r>
              <a:rPr lang="en-US" dirty="0">
                <a:solidFill>
                  <a:schemeClr val="bg1"/>
                </a:solidFill>
              </a:rPr>
              <a:t>Participants that are insulin dependent, youth or adult, will not be cleared to scuba dive. Those that are currently scuba </a:t>
            </a:r>
          </a:p>
          <a:p>
            <a:pPr algn="ctr"/>
            <a:r>
              <a:rPr lang="en-US" dirty="0">
                <a:solidFill>
                  <a:schemeClr val="bg1"/>
                </a:solidFill>
              </a:rPr>
              <a:t>certified or have a physician’s approval for scuba diving will not be cleared to scuba dive at Sea Base. Participants younger than </a:t>
            </a:r>
          </a:p>
          <a:p>
            <a:pPr algn="ctr"/>
            <a:r>
              <a:rPr lang="en-US" dirty="0">
                <a:solidFill>
                  <a:schemeClr val="bg1"/>
                </a:solidFill>
              </a:rPr>
              <a:t>18 years of age with diabetes will not be cleared to scuba dive. There are no exceptions, exclusions or waivers to this policy.</a:t>
            </a:r>
          </a:p>
          <a:p>
            <a:pPr algn="ctr"/>
            <a:endParaRPr lang="en-US" sz="1600" dirty="0">
              <a:solidFill>
                <a:srgbClr val="C00000"/>
              </a:solidFill>
              <a:effectLst>
                <a:outerShdw blurRad="38100" dist="38100" dir="2700000" algn="tl">
                  <a:srgbClr val="000000">
                    <a:alpha val="43137"/>
                  </a:srgbClr>
                </a:outerShdw>
              </a:effectLst>
            </a:endParaRPr>
          </a:p>
          <a:p>
            <a:pPr algn="ctr"/>
            <a:r>
              <a:rPr lang="en-US" dirty="0">
                <a:solidFill>
                  <a:srgbClr val="C00000"/>
                </a:solidFill>
                <a:effectLst>
                  <a:outerShdw blurRad="38100" dist="38100" dir="2700000" algn="tl">
                    <a:srgbClr val="000000">
                      <a:alpha val="43137"/>
                    </a:srgbClr>
                  </a:outerShdw>
                </a:effectLst>
              </a:rPr>
              <a:t>The final decision for participation in all Sea Base program is at the discretion of the </a:t>
            </a:r>
          </a:p>
          <a:p>
            <a:pPr algn="ctr"/>
            <a:r>
              <a:rPr lang="en-US" dirty="0">
                <a:solidFill>
                  <a:srgbClr val="C00000"/>
                </a:solidFill>
                <a:effectLst>
                  <a:outerShdw blurRad="38100" dist="38100" dir="2700000" algn="tl">
                    <a:srgbClr val="000000">
                      <a:alpha val="43137"/>
                    </a:srgbClr>
                  </a:outerShdw>
                </a:effectLst>
              </a:rPr>
              <a:t>Sea Base Medical Director. The decision is final and we are unable to reverse or alter that decision.</a:t>
            </a:r>
          </a:p>
          <a:p>
            <a:pPr algn="ctr"/>
            <a:r>
              <a:rPr lang="en-US" dirty="0">
                <a:solidFill>
                  <a:srgbClr val="C00000"/>
                </a:solidFill>
                <a:effectLst>
                  <a:outerShdw blurRad="38100" dist="38100" dir="2700000" algn="tl">
                    <a:srgbClr val="000000">
                      <a:alpha val="43137"/>
                    </a:srgbClr>
                  </a:outerShdw>
                </a:effectLst>
              </a:rPr>
              <a:t>No waivers will be issued.</a:t>
            </a:r>
            <a:endParaRPr lang="en-US" dirty="0">
              <a:solidFill>
                <a:schemeClr val="bg1"/>
              </a:solidFill>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497436" y="257001"/>
            <a:ext cx="2477064" cy="762174"/>
          </a:xfrm>
          <a:prstGeom prst="rect">
            <a:avLst/>
          </a:prstGeom>
        </p:spPr>
      </p:pic>
      <p:pic>
        <p:nvPicPr>
          <p:cNvPr id="6" name="Picture 5" descr="A blue and gold logo&#10;&#10;AI-generated content may be incorrect.">
            <a:extLst>
              <a:ext uri="{FF2B5EF4-FFF2-40B4-BE49-F238E27FC236}">
                <a16:creationId xmlns:a16="http://schemas.microsoft.com/office/drawing/2014/main" id="{545A946A-F936-4D24-BAFC-DE46FEEA7312}"/>
              </a:ext>
            </a:extLst>
          </p:cNvPr>
          <p:cNvPicPr>
            <a:picLocks noChangeAspect="1"/>
          </p:cNvPicPr>
          <p:nvPr/>
        </p:nvPicPr>
        <p:blipFill>
          <a:blip r:embed="rId4"/>
          <a:stretch>
            <a:fillRect/>
          </a:stretch>
        </p:blipFill>
        <p:spPr>
          <a:xfrm>
            <a:off x="217501" y="118807"/>
            <a:ext cx="900099" cy="919187"/>
          </a:xfrm>
          <a:prstGeom prst="rect">
            <a:avLst/>
          </a:prstGeom>
        </p:spPr>
      </p:pic>
    </p:spTree>
    <p:extLst>
      <p:ext uri="{BB962C8B-B14F-4D97-AF65-F5344CB8AC3E}">
        <p14:creationId xmlns:p14="http://schemas.microsoft.com/office/powerpoint/2010/main" val="403901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4130" y="647663"/>
            <a:ext cx="6005286" cy="853497"/>
          </a:xfrm>
        </p:spPr>
        <p:txBody>
          <a:bodyPr/>
          <a:lstStyle/>
          <a:p>
            <a:r>
              <a:rPr lang="en-US" dirty="0">
                <a:solidFill>
                  <a:schemeClr val="bg1"/>
                </a:solidFill>
              </a:rPr>
              <a:t>Crew Leader Information</a:t>
            </a:r>
          </a:p>
        </p:txBody>
      </p:sp>
      <p:sp>
        <p:nvSpPr>
          <p:cNvPr id="3" name="TextBox 2"/>
          <p:cNvSpPr txBox="1"/>
          <p:nvPr/>
        </p:nvSpPr>
        <p:spPr>
          <a:xfrm>
            <a:off x="1659048" y="1765300"/>
            <a:ext cx="10315451" cy="4401205"/>
          </a:xfrm>
          <a:prstGeom prst="rect">
            <a:avLst/>
          </a:prstGeom>
          <a:noFill/>
        </p:spPr>
        <p:txBody>
          <a:bodyPr wrap="square" rtlCol="0">
            <a:spAutoFit/>
          </a:bodyPr>
          <a:lstStyle/>
          <a:p>
            <a:pPr marL="285750" indent="-28575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Medicals in on time to avoid disappointments</a:t>
            </a:r>
          </a:p>
          <a:p>
            <a:pPr marL="285750" indent="-28575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At least one adult leader must have a Wilderness First Aid and CPR certification</a:t>
            </a:r>
          </a:p>
          <a:p>
            <a:pPr marL="285750" indent="-285750">
              <a:buFont typeface="Arial" panose="020B0604020202020204" pitchFamily="34" charset="0"/>
              <a:buChar char="•"/>
            </a:pPr>
            <a:r>
              <a:rPr lang="en-US" sz="2000" dirty="0">
                <a:solidFill>
                  <a:schemeClr val="bg1"/>
                </a:solidFill>
                <a:effectLst>
                  <a:outerShdw blurRad="38100" dist="38100" dir="2700000" algn="tl">
                    <a:srgbClr val="000000">
                      <a:alpha val="43137"/>
                    </a:srgbClr>
                  </a:outerShdw>
                </a:effectLst>
              </a:rPr>
              <a:t>All adults, 18 years of age or older must have up to date:</a:t>
            </a:r>
          </a:p>
          <a:p>
            <a:r>
              <a:rPr lang="en-US" sz="2000" dirty="0">
                <a:solidFill>
                  <a:schemeClr val="bg1"/>
                </a:solidFill>
                <a:effectLst>
                  <a:outerShdw blurRad="38100" dist="38100" dir="2700000" algn="tl">
                    <a:srgbClr val="000000">
                      <a:alpha val="43137"/>
                    </a:srgbClr>
                  </a:outerShdw>
                </a:effectLst>
              </a:rPr>
              <a:t>            Youth Protection Training</a:t>
            </a:r>
          </a:p>
          <a:p>
            <a:r>
              <a:rPr lang="en-US" sz="2000" dirty="0">
                <a:solidFill>
                  <a:schemeClr val="bg1"/>
                </a:solidFill>
                <a:effectLst>
                  <a:outerShdw blurRad="38100" dist="38100" dir="2700000" algn="tl">
                    <a:srgbClr val="000000">
                      <a:alpha val="43137"/>
                    </a:srgbClr>
                  </a:outerShdw>
                </a:effectLst>
              </a:rPr>
              <a:t>            Scouting America Safe Swim Defense</a:t>
            </a:r>
          </a:p>
          <a:p>
            <a:r>
              <a:rPr lang="en-US" sz="2000" dirty="0">
                <a:solidFill>
                  <a:schemeClr val="bg1"/>
                </a:solidFill>
                <a:effectLst>
                  <a:outerShdw blurRad="38100" dist="38100" dir="2700000" algn="tl">
                    <a:srgbClr val="000000">
                      <a:alpha val="43137"/>
                    </a:srgbClr>
                  </a:outerShdw>
                </a:effectLst>
              </a:rPr>
              <a:t>            Scouting America Safety Afloat</a:t>
            </a:r>
          </a:p>
          <a:p>
            <a:r>
              <a:rPr lang="en-US" sz="2000" dirty="0">
                <a:solidFill>
                  <a:schemeClr val="bg1"/>
                </a:solidFill>
                <a:effectLst>
                  <a:outerShdw blurRad="38100" dist="38100" dir="2700000" algn="tl">
                    <a:srgbClr val="000000">
                      <a:alpha val="43137"/>
                    </a:srgbClr>
                  </a:outerShdw>
                </a:effectLst>
              </a:rPr>
              <a:t>            Scouting America Hazardous Weather Training</a:t>
            </a:r>
          </a:p>
          <a:p>
            <a:endParaRPr lang="en-US" sz="2000" dirty="0">
              <a:solidFill>
                <a:schemeClr val="bg1"/>
              </a:solidFill>
              <a:effectLst>
                <a:outerShdw blurRad="38100" dist="38100" dir="2700000" algn="tl">
                  <a:srgbClr val="000000">
                    <a:alpha val="43137"/>
                  </a:srgbClr>
                </a:outerShdw>
              </a:effectLst>
            </a:endParaRPr>
          </a:p>
          <a:p>
            <a:r>
              <a:rPr lang="en-US" sz="2000" b="1" dirty="0">
                <a:solidFill>
                  <a:schemeClr val="bg1"/>
                </a:solidFill>
                <a:effectLst/>
                <a:latin typeface="Calibri" panose="020F0502020204030204" pitchFamily="34" charset="0"/>
                <a:ea typeface="Calibri" panose="020F0502020204030204" pitchFamily="34" charset="0"/>
              </a:rPr>
              <a:t>Scouting America Membership Card -</a:t>
            </a:r>
            <a:r>
              <a:rPr lang="en-US" sz="2000" dirty="0">
                <a:solidFill>
                  <a:schemeClr val="bg1"/>
                </a:solidFill>
                <a:effectLst/>
                <a:latin typeface="Calibri" panose="020F0502020204030204" pitchFamily="34" charset="0"/>
                <a:ea typeface="Calibri" panose="020F0502020204030204" pitchFamily="34" charset="0"/>
              </a:rPr>
              <a:t>Every participant, both youth and adult must present their Scouting America Membership Card upon arrival at Sea Base. Any person without a membership card will not be permitted to participate in the adventure nor can they remain on base. Those attempting to register with Scouting America upon arrival will not be cleared to participate. </a:t>
            </a:r>
            <a:r>
              <a:rPr lang="en-US" sz="2000" b="1" dirty="0">
                <a:solidFill>
                  <a:schemeClr val="bg1"/>
                </a:solidFill>
                <a:effectLst/>
                <a:latin typeface="Calibri" panose="020F0502020204030204" pitchFamily="34" charset="0"/>
                <a:ea typeface="Calibri" panose="020F0502020204030204" pitchFamily="34" charset="0"/>
              </a:rPr>
              <a:t>Sea Base will not accept rosters in place of individual cards. </a:t>
            </a:r>
            <a:r>
              <a:rPr lang="en-US" sz="2000" dirty="0">
                <a:solidFill>
                  <a:schemeClr val="bg1"/>
                </a:solidFill>
                <a:effectLst/>
                <a:latin typeface="Calibri" panose="020F0502020204030204" pitchFamily="34" charset="0"/>
                <a:ea typeface="Calibri" panose="020F0502020204030204" pitchFamily="34" charset="0"/>
              </a:rPr>
              <a:t>Sea Base will accept either a hard copy, a photocopy, or an electronic copy of membership cards.</a:t>
            </a:r>
            <a:endParaRPr lang="en-US" sz="2400" dirty="0">
              <a:solidFill>
                <a:schemeClr val="bg1"/>
              </a:solidFill>
              <a:effectLst>
                <a:outerShdw blurRad="38100" dist="38100" dir="2700000" algn="tl">
                  <a:srgbClr val="000000">
                    <a:alpha val="43137"/>
                  </a:srgbClr>
                </a:outerShdw>
              </a:effectLst>
            </a:endParaRPr>
          </a:p>
        </p:txBody>
      </p:sp>
      <p:pic>
        <p:nvPicPr>
          <p:cNvPr id="6" name="Picture 5" descr="A blue and gold logo&#10;&#10;AI-generated content may be incorrect.">
            <a:extLst>
              <a:ext uri="{FF2B5EF4-FFF2-40B4-BE49-F238E27FC236}">
                <a16:creationId xmlns:a16="http://schemas.microsoft.com/office/drawing/2014/main" id="{383024A0-3458-4217-9A0D-53453486C586}"/>
              </a:ext>
            </a:extLst>
          </p:cNvPr>
          <p:cNvPicPr>
            <a:picLocks noChangeAspect="1"/>
          </p:cNvPicPr>
          <p:nvPr/>
        </p:nvPicPr>
        <p:blipFill>
          <a:blip r:embed="rId3"/>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652482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074810" y="913064"/>
            <a:ext cx="1443280" cy="769441"/>
          </a:xfrm>
          <a:prstGeom prst="rect">
            <a:avLst/>
          </a:prstGeom>
          <a:noFill/>
        </p:spPr>
        <p:txBody>
          <a:bodyPr wrap="none" rtlCol="0">
            <a:spAutoFit/>
          </a:bodyPr>
          <a:lstStyle/>
          <a:p>
            <a:r>
              <a:rPr lang="en-US" sz="4400" dirty="0">
                <a:solidFill>
                  <a:schemeClr val="bg1"/>
                </a:solidFill>
              </a:rPr>
              <a:t>FAQ’s</a:t>
            </a:r>
          </a:p>
        </p:txBody>
      </p:sp>
      <p:sp>
        <p:nvSpPr>
          <p:cNvPr id="7" name="TextBox 6"/>
          <p:cNvSpPr txBox="1"/>
          <p:nvPr/>
        </p:nvSpPr>
        <p:spPr>
          <a:xfrm>
            <a:off x="547396" y="2266531"/>
            <a:ext cx="11644604" cy="3785652"/>
          </a:xfrm>
          <a:prstGeom prst="rect">
            <a:avLst/>
          </a:prstGeom>
          <a:noFill/>
        </p:spPr>
        <p:txBody>
          <a:bodyPr wrap="square" lIns="91440" tIns="45720" rIns="91440" bIns="45720" rtlCol="0" anchor="t">
            <a:spAutoFit/>
          </a:bodyPr>
          <a:lstStyle/>
          <a:p>
            <a:r>
              <a:rPr lang="en-US" sz="2000" b="1" dirty="0">
                <a:solidFill>
                  <a:schemeClr val="bg1"/>
                </a:solidFill>
              </a:rPr>
              <a:t>What Scuba Certification cards does Scouting America-SB Recognized?</a:t>
            </a:r>
          </a:p>
          <a:p>
            <a:r>
              <a:rPr lang="en-US" sz="2000" dirty="0">
                <a:solidFill>
                  <a:schemeClr val="bg1"/>
                </a:solidFill>
              </a:rPr>
              <a:t>Scouting America and Sea Base only accept certification from RSTC</a:t>
            </a:r>
            <a:endParaRPr lang="en-US" sz="2000" dirty="0">
              <a:solidFill>
                <a:schemeClr val="bg1"/>
              </a:solidFill>
              <a:ea typeface="Calibri"/>
              <a:cs typeface="Calibri"/>
            </a:endParaRPr>
          </a:p>
          <a:p>
            <a:r>
              <a:rPr lang="en-US" sz="2000" dirty="0">
                <a:solidFill>
                  <a:schemeClr val="bg1"/>
                </a:solidFill>
              </a:rPr>
              <a:t>     recognized training agencies which include IDEA,  NASDS,  PADI,  SDI/TDI,PDIC,  SSI, YMCA </a:t>
            </a:r>
          </a:p>
          <a:p>
            <a:r>
              <a:rPr lang="en-US" sz="2000" dirty="0">
                <a:solidFill>
                  <a:schemeClr val="bg1"/>
                </a:solidFill>
              </a:rPr>
              <a:t>     NAUI, RAID, IANTD, NASE and SNSI </a:t>
            </a:r>
            <a:r>
              <a:rPr lang="en-US" sz="2000" i="1" u="sng" dirty="0">
                <a:solidFill>
                  <a:schemeClr val="bg1"/>
                </a:solidFill>
              </a:rPr>
              <a:t>and others </a:t>
            </a:r>
            <a:r>
              <a:rPr lang="en-US" sz="2000" dirty="0">
                <a:solidFill>
                  <a:schemeClr val="bg1"/>
                </a:solidFill>
              </a:rPr>
              <a:t>that are members of the Recreational Scuba Training Council. 	No other certification cards are accepted. We cannot accept restricted cards.</a:t>
            </a:r>
          </a:p>
          <a:p>
            <a:endParaRPr lang="en-US" sz="2000" dirty="0">
              <a:solidFill>
                <a:schemeClr val="bg1"/>
              </a:solidFill>
            </a:endParaRPr>
          </a:p>
          <a:p>
            <a:r>
              <a:rPr lang="en-US" sz="2000" b="1" dirty="0">
                <a:solidFill>
                  <a:schemeClr val="bg1"/>
                </a:solidFill>
              </a:rPr>
              <a:t>May I bring my own scuba equipment?</a:t>
            </a:r>
          </a:p>
          <a:p>
            <a:r>
              <a:rPr lang="en-US" sz="2000" dirty="0">
                <a:solidFill>
                  <a:schemeClr val="bg1"/>
                </a:solidFill>
              </a:rPr>
              <a:t>      Yes, but it will be inspected by our professional staff. If it does not meet our </a:t>
            </a:r>
            <a:endParaRPr lang="en-US" sz="2000" dirty="0">
              <a:solidFill>
                <a:schemeClr val="bg1"/>
              </a:solidFill>
              <a:ea typeface="Calibri"/>
              <a:cs typeface="Calibri"/>
            </a:endParaRPr>
          </a:p>
          <a:p>
            <a:r>
              <a:rPr lang="en-US" sz="2000" dirty="0">
                <a:solidFill>
                  <a:schemeClr val="bg1"/>
                </a:solidFill>
              </a:rPr>
              <a:t>      requirements you will have to use our equipment. Do not bring dive knives or spear guns.</a:t>
            </a:r>
          </a:p>
          <a:p>
            <a:endParaRPr lang="en-US" sz="2000" dirty="0">
              <a:solidFill>
                <a:schemeClr val="bg1"/>
              </a:solidFill>
            </a:endParaRPr>
          </a:p>
          <a:p>
            <a:r>
              <a:rPr lang="en-US" sz="2000" b="1" dirty="0">
                <a:solidFill>
                  <a:schemeClr val="bg1"/>
                </a:solidFill>
              </a:rPr>
              <a:t>Are Wet suits provided?</a:t>
            </a:r>
          </a:p>
          <a:p>
            <a:r>
              <a:rPr lang="en-US" sz="2000" dirty="0">
                <a:solidFill>
                  <a:schemeClr val="bg1"/>
                </a:solidFill>
              </a:rPr>
              <a:t>       Weekly rentals are available through the Ships Store. They are not needed during the summer.</a:t>
            </a:r>
            <a:endParaRPr lang="en-US" sz="2400" dirty="0">
              <a:solidFill>
                <a:schemeClr val="bg1"/>
              </a:solidFill>
            </a:endParaRPr>
          </a:p>
        </p:txBody>
      </p:sp>
      <p:pic>
        <p:nvPicPr>
          <p:cNvPr id="6" name="Picture 5" descr="A blue and gold logo&#10;&#10;AI-generated content may be incorrect.">
            <a:extLst>
              <a:ext uri="{FF2B5EF4-FFF2-40B4-BE49-F238E27FC236}">
                <a16:creationId xmlns:a16="http://schemas.microsoft.com/office/drawing/2014/main" id="{72FA4DEC-3EBE-41B5-A6B7-E0FB2308DBF2}"/>
              </a:ext>
            </a:extLst>
          </p:cNvPr>
          <p:cNvPicPr>
            <a:picLocks noChangeAspect="1"/>
          </p:cNvPicPr>
          <p:nvPr/>
        </p:nvPicPr>
        <p:blipFill>
          <a:blip r:embed="rId3"/>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4262551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587735" y="2417669"/>
            <a:ext cx="11455508" cy="3416320"/>
          </a:xfrm>
          <a:prstGeom prst="rect">
            <a:avLst/>
          </a:prstGeom>
          <a:noFill/>
        </p:spPr>
        <p:txBody>
          <a:bodyPr wrap="none" rtlCol="0">
            <a:spAutoFit/>
          </a:bodyPr>
          <a:lstStyle/>
          <a:p>
            <a:r>
              <a:rPr lang="en-US" sz="2400" b="1" dirty="0">
                <a:solidFill>
                  <a:schemeClr val="bg1"/>
                </a:solidFill>
                <a:effectLst>
                  <a:outerShdw blurRad="38100" dist="38100" dir="2700000" algn="tl">
                    <a:srgbClr val="000000">
                      <a:alpha val="43137"/>
                    </a:srgbClr>
                  </a:outerShdw>
                </a:effectLst>
              </a:rPr>
              <a:t>What if I arrive at Sea Base and I exceed the weight limit?</a:t>
            </a:r>
          </a:p>
          <a:p>
            <a:r>
              <a:rPr lang="en-US" sz="2400" dirty="0">
                <a:solidFill>
                  <a:schemeClr val="bg1"/>
                </a:solidFill>
                <a:effectLst>
                  <a:outerShdw blurRad="38100" dist="38100" dir="2700000" algn="tl">
                    <a:srgbClr val="000000">
                      <a:alpha val="43137"/>
                    </a:srgbClr>
                  </a:outerShdw>
                </a:effectLst>
              </a:rPr>
              <a:t>     You will not be permitted to participate in a program or stay at Sea Base. </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What if I arrive without a signed medical?</a:t>
            </a:r>
          </a:p>
          <a:p>
            <a:r>
              <a:rPr lang="en-US" sz="2400" dirty="0">
                <a:solidFill>
                  <a:schemeClr val="bg1"/>
                </a:solidFill>
                <a:effectLst>
                  <a:outerShdw blurRad="38100" dist="38100" dir="2700000" algn="tl">
                    <a:srgbClr val="000000">
                      <a:alpha val="43137"/>
                    </a:srgbClr>
                  </a:outerShdw>
                </a:effectLst>
              </a:rPr>
              <a:t>      All medical documentation must be submitted in advance and signed by a physician.</a:t>
            </a:r>
          </a:p>
          <a:p>
            <a:r>
              <a:rPr lang="en-US" sz="2400" dirty="0">
                <a:solidFill>
                  <a:schemeClr val="bg1"/>
                </a:solidFill>
                <a:effectLst>
                  <a:outerShdw blurRad="38100" dist="38100" dir="2700000" algn="tl">
                    <a:srgbClr val="000000">
                      <a:alpha val="43137"/>
                    </a:srgbClr>
                  </a:outerShdw>
                </a:effectLst>
              </a:rPr>
              <a:t>      You will not be permitted to participate in a program or stay at Sea Base.</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If I am unable to scuba dive, may I participate as a snorkeler?</a:t>
            </a:r>
          </a:p>
          <a:p>
            <a:r>
              <a:rPr lang="en-US" sz="2400" dirty="0">
                <a:solidFill>
                  <a:schemeClr val="bg1"/>
                </a:solidFill>
                <a:effectLst>
                  <a:outerShdw blurRad="38100" dist="38100" dir="2700000" algn="tl">
                    <a:srgbClr val="000000">
                      <a:alpha val="43137"/>
                    </a:srgbClr>
                  </a:outerShdw>
                </a:effectLst>
              </a:rPr>
              <a:t> 	Possibly, certain medical conditions may not allow you to participate as a snorkeler.</a:t>
            </a:r>
          </a:p>
        </p:txBody>
      </p:sp>
      <p:sp>
        <p:nvSpPr>
          <p:cNvPr id="2" name="TextBox 1"/>
          <p:cNvSpPr txBox="1"/>
          <p:nvPr/>
        </p:nvSpPr>
        <p:spPr>
          <a:xfrm>
            <a:off x="5251621" y="870898"/>
            <a:ext cx="1443280" cy="769441"/>
          </a:xfrm>
          <a:prstGeom prst="rect">
            <a:avLst/>
          </a:prstGeom>
          <a:noFill/>
        </p:spPr>
        <p:txBody>
          <a:bodyPr wrap="none" rtlCol="0">
            <a:spAutoFit/>
          </a:bodyPr>
          <a:lstStyle/>
          <a:p>
            <a:r>
              <a:rPr lang="en-US" sz="4400" dirty="0">
                <a:solidFill>
                  <a:schemeClr val="bg1"/>
                </a:solidFill>
              </a:rPr>
              <a:t>FAQ’s</a:t>
            </a:r>
            <a:endParaRPr lang="en-US" dirty="0"/>
          </a:p>
        </p:txBody>
      </p:sp>
      <p:pic>
        <p:nvPicPr>
          <p:cNvPr id="9" name="Picture 8" descr="A blue and gold logo&#10;&#10;AI-generated content may be incorrect.">
            <a:extLst>
              <a:ext uri="{FF2B5EF4-FFF2-40B4-BE49-F238E27FC236}">
                <a16:creationId xmlns:a16="http://schemas.microsoft.com/office/drawing/2014/main" id="{24D19419-17B0-4B11-930F-3CBE221604F6}"/>
              </a:ext>
            </a:extLst>
          </p:cNvPr>
          <p:cNvPicPr>
            <a:picLocks noChangeAspect="1"/>
          </p:cNvPicPr>
          <p:nvPr/>
        </p:nvPicPr>
        <p:blipFill>
          <a:blip r:embed="rId5"/>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1362316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552463" y="2046857"/>
            <a:ext cx="8156787" cy="4154984"/>
          </a:xfrm>
          <a:prstGeom prst="rect">
            <a:avLst/>
          </a:prstGeom>
          <a:noFill/>
        </p:spPr>
        <p:txBody>
          <a:bodyPr wrap="square" rtlCol="0">
            <a:spAutoFit/>
          </a:bodyPr>
          <a:lstStyle/>
          <a:p>
            <a:r>
              <a:rPr lang="en-US" sz="2400" b="1" dirty="0">
                <a:solidFill>
                  <a:schemeClr val="bg1"/>
                </a:solidFill>
                <a:effectLst>
                  <a:outerShdw blurRad="38100" dist="38100" dir="2700000" algn="tl">
                    <a:srgbClr val="000000">
                      <a:alpha val="43137"/>
                    </a:srgbClr>
                  </a:outerShdw>
                </a:effectLst>
              </a:rPr>
              <a:t>Are we allowed to fish while on board?</a:t>
            </a:r>
          </a:p>
          <a:p>
            <a:r>
              <a:rPr lang="en-US" sz="2400" dirty="0">
                <a:solidFill>
                  <a:schemeClr val="bg1"/>
                </a:solidFill>
                <a:effectLst>
                  <a:outerShdw blurRad="38100" dist="38100" dir="2700000" algn="tl">
                    <a:srgbClr val="000000">
                      <a:alpha val="43137"/>
                    </a:srgbClr>
                  </a:outerShdw>
                </a:effectLst>
              </a:rPr>
              <a:t>     Yes, Fishing poles and gear will be provided. The boat has a </a:t>
            </a:r>
          </a:p>
          <a:p>
            <a:r>
              <a:rPr lang="en-US" sz="2400" dirty="0">
                <a:solidFill>
                  <a:schemeClr val="bg1"/>
                </a:solidFill>
                <a:effectLst>
                  <a:outerShdw blurRad="38100" dist="38100" dir="2700000" algn="tl">
                    <a:srgbClr val="000000">
                      <a:alpha val="43137"/>
                    </a:srgbClr>
                  </a:outerShdw>
                </a:effectLst>
              </a:rPr>
              <a:t>     fishing license that will cover everyone.</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Are we able to catch lobster?</a:t>
            </a:r>
          </a:p>
          <a:p>
            <a:r>
              <a:rPr lang="en-US" sz="2400" dirty="0">
                <a:solidFill>
                  <a:schemeClr val="bg1"/>
                </a:solidFill>
                <a:effectLst>
                  <a:outerShdw blurRad="38100" dist="38100" dir="2700000" algn="tl">
                    <a:srgbClr val="000000">
                      <a:alpha val="43137"/>
                    </a:srgbClr>
                  </a:outerShdw>
                </a:effectLst>
              </a:rPr>
              <a:t>     Using snorkeling equipment only and as long as they are in</a:t>
            </a:r>
          </a:p>
          <a:p>
            <a:r>
              <a:rPr lang="en-US" sz="2400" dirty="0">
                <a:solidFill>
                  <a:schemeClr val="bg1"/>
                </a:solidFill>
                <a:effectLst>
                  <a:outerShdw blurRad="38100" dist="38100" dir="2700000" algn="tl">
                    <a:srgbClr val="000000">
                      <a:alpha val="43137"/>
                    </a:srgbClr>
                  </a:outerShdw>
                </a:effectLst>
              </a:rPr>
              <a:t>     season. </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Will we have any breaks from the boat?</a:t>
            </a:r>
          </a:p>
          <a:p>
            <a:r>
              <a:rPr lang="en-US" sz="2400" dirty="0">
                <a:solidFill>
                  <a:schemeClr val="bg1"/>
                </a:solidFill>
                <a:effectLst>
                  <a:outerShdw blurRad="38100" dist="38100" dir="2700000" algn="tl">
                    <a:srgbClr val="000000">
                      <a:alpha val="43137"/>
                    </a:srgbClr>
                  </a:outerShdw>
                </a:effectLst>
              </a:rPr>
              <a:t>     No. Once you depart Sea Base the boat will not return to any </a:t>
            </a:r>
          </a:p>
          <a:p>
            <a:r>
              <a:rPr lang="en-US" sz="2400" dirty="0">
                <a:solidFill>
                  <a:schemeClr val="bg1"/>
                </a:solidFill>
                <a:effectLst>
                  <a:outerShdw blurRad="38100" dist="38100" dir="2700000" algn="tl">
                    <a:srgbClr val="000000">
                      <a:alpha val="43137"/>
                    </a:srgbClr>
                  </a:outerShdw>
                </a:effectLst>
              </a:rPr>
              <a:t>     port prior to it’s return to Sea Base.</a:t>
            </a:r>
          </a:p>
        </p:txBody>
      </p:sp>
      <p:pic>
        <p:nvPicPr>
          <p:cNvPr id="9" name="Picture 8">
            <a:extLst>
              <a:ext uri="{FF2B5EF4-FFF2-40B4-BE49-F238E27FC236}">
                <a16:creationId xmlns:a16="http://schemas.microsoft.com/office/drawing/2014/main" id="{ACB46E7A-B613-4363-8418-DB05B16E27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8271859" y="2148600"/>
            <a:ext cx="4125916" cy="3094437"/>
          </a:xfrm>
          <a:prstGeom prst="rect">
            <a:avLst/>
          </a:prstGeom>
        </p:spPr>
      </p:pic>
      <p:pic>
        <p:nvPicPr>
          <p:cNvPr id="10" name="Picture 9" descr="A blue and gold logo&#10;&#10;AI-generated content may be incorrect.">
            <a:extLst>
              <a:ext uri="{FF2B5EF4-FFF2-40B4-BE49-F238E27FC236}">
                <a16:creationId xmlns:a16="http://schemas.microsoft.com/office/drawing/2014/main" id="{C4339A13-9045-44CD-A059-06CB2A20E3AF}"/>
              </a:ext>
            </a:extLst>
          </p:cNvPr>
          <p:cNvPicPr>
            <a:picLocks noChangeAspect="1"/>
          </p:cNvPicPr>
          <p:nvPr/>
        </p:nvPicPr>
        <p:blipFill>
          <a:blip r:embed="rId6"/>
          <a:stretch>
            <a:fillRect/>
          </a:stretch>
        </p:blipFill>
        <p:spPr>
          <a:xfrm>
            <a:off x="217501" y="119059"/>
            <a:ext cx="1728993" cy="1765659"/>
          </a:xfrm>
          <a:prstGeom prst="rect">
            <a:avLst/>
          </a:prstGeom>
        </p:spPr>
      </p:pic>
    </p:spTree>
    <p:extLst>
      <p:ext uri="{BB962C8B-B14F-4D97-AF65-F5344CB8AC3E}">
        <p14:creationId xmlns:p14="http://schemas.microsoft.com/office/powerpoint/2010/main" val="33431049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820035" y="2030292"/>
            <a:ext cx="11154464" cy="4524315"/>
          </a:xfrm>
          <a:prstGeom prst="rect">
            <a:avLst/>
          </a:prstGeom>
          <a:noFill/>
        </p:spPr>
        <p:txBody>
          <a:bodyPr wrap="none" rtlCol="0">
            <a:spAutoFit/>
          </a:bodyPr>
          <a:lstStyle/>
          <a:p>
            <a:r>
              <a:rPr lang="en-US" sz="2400" b="1" dirty="0">
                <a:solidFill>
                  <a:schemeClr val="bg1"/>
                </a:solidFill>
                <a:effectLst>
                  <a:outerShdw blurRad="38100" dist="38100" dir="2700000" algn="tl">
                    <a:srgbClr val="000000">
                      <a:alpha val="43137"/>
                    </a:srgbClr>
                  </a:outerShdw>
                </a:effectLst>
              </a:rPr>
              <a:t>How much room do I have for clothing?</a:t>
            </a:r>
          </a:p>
          <a:p>
            <a:r>
              <a:rPr lang="en-US" sz="2400" dirty="0">
                <a:solidFill>
                  <a:schemeClr val="bg1"/>
                </a:solidFill>
                <a:effectLst>
                  <a:outerShdw blurRad="38100" dist="38100" dir="2700000" algn="tl">
                    <a:srgbClr val="000000">
                      <a:alpha val="43137"/>
                    </a:srgbClr>
                  </a:outerShdw>
                </a:effectLst>
              </a:rPr>
              <a:t>     All your item (except bedding and scuba equipment) must fit into a 24 inch duffel bag</a:t>
            </a:r>
          </a:p>
          <a:p>
            <a:r>
              <a:rPr lang="en-US" sz="2400" dirty="0">
                <a:solidFill>
                  <a:schemeClr val="bg1"/>
                </a:solidFill>
                <a:effectLst>
                  <a:outerShdw blurRad="38100" dist="38100" dir="2700000" algn="tl">
                    <a:srgbClr val="000000">
                      <a:alpha val="43137"/>
                    </a:srgbClr>
                  </a:outerShdw>
                </a:effectLst>
              </a:rPr>
              <a:t>     provided by Sea Base.</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Where will we sleep while aboard the boat?</a:t>
            </a:r>
          </a:p>
          <a:p>
            <a:r>
              <a:rPr lang="en-US" sz="2400" dirty="0">
                <a:solidFill>
                  <a:schemeClr val="bg1"/>
                </a:solidFill>
                <a:effectLst>
                  <a:outerShdw blurRad="38100" dist="38100" dir="2700000" algn="tl">
                    <a:srgbClr val="000000">
                      <a:alpha val="43137"/>
                    </a:srgbClr>
                  </a:outerShdw>
                </a:effectLst>
              </a:rPr>
              <a:t>     Most participants choose to sleep on deck, but bunks are available. Please bring a </a:t>
            </a:r>
          </a:p>
          <a:p>
            <a:r>
              <a:rPr lang="en-US" sz="2400" dirty="0">
                <a:solidFill>
                  <a:schemeClr val="bg1"/>
                </a:solidFill>
                <a:effectLst>
                  <a:outerShdw blurRad="38100" dist="38100" dir="2700000" algn="tl">
                    <a:srgbClr val="000000">
                      <a:alpha val="43137"/>
                    </a:srgbClr>
                  </a:outerShdw>
                </a:effectLst>
              </a:rPr>
              <a:t>     pad incase you choose to sleep on deck. There is not enough room for hammocks.</a:t>
            </a:r>
          </a:p>
          <a:p>
            <a:endParaRPr lang="en-US" sz="2400" dirty="0">
              <a:solidFill>
                <a:schemeClr val="bg1"/>
              </a:solidFill>
              <a:effectLst>
                <a:outerShdw blurRad="38100" dist="38100" dir="2700000" algn="tl">
                  <a:srgbClr val="000000">
                    <a:alpha val="43137"/>
                  </a:srgbClr>
                </a:outerShdw>
              </a:effectLst>
            </a:endParaRPr>
          </a:p>
          <a:p>
            <a:r>
              <a:rPr lang="en-US" sz="2400" b="1" dirty="0">
                <a:solidFill>
                  <a:schemeClr val="bg1"/>
                </a:solidFill>
                <a:effectLst>
                  <a:outerShdw blurRad="38100" dist="38100" dir="2700000" algn="tl">
                    <a:srgbClr val="000000">
                      <a:alpha val="43137"/>
                    </a:srgbClr>
                  </a:outerShdw>
                </a:effectLst>
              </a:rPr>
              <a:t>What duties will we have while on board?</a:t>
            </a:r>
          </a:p>
          <a:p>
            <a:r>
              <a:rPr lang="en-US" sz="2400" dirty="0">
                <a:solidFill>
                  <a:schemeClr val="bg1"/>
                </a:solidFill>
                <a:effectLst>
                  <a:outerShdw blurRad="38100" dist="38100" dir="2700000" algn="tl">
                    <a:srgbClr val="000000">
                      <a:alpha val="43137"/>
                    </a:srgbClr>
                  </a:outerShdw>
                </a:effectLst>
              </a:rPr>
              <a:t>     Preparing meals, cleaning the boat, raising and lowering sails,  anchor watch and </a:t>
            </a:r>
          </a:p>
          <a:p>
            <a:r>
              <a:rPr lang="en-US" sz="2400" dirty="0">
                <a:solidFill>
                  <a:schemeClr val="bg1"/>
                </a:solidFill>
                <a:effectLst>
                  <a:outerShdw blurRad="38100" dist="38100" dir="2700000" algn="tl">
                    <a:srgbClr val="000000">
                      <a:alpha val="43137"/>
                    </a:srgbClr>
                  </a:outerShdw>
                </a:effectLst>
              </a:rPr>
              <a:t>     other duties assigned by the captain.</a:t>
            </a:r>
          </a:p>
          <a:p>
            <a:endParaRPr lang="en-US" sz="2400" dirty="0">
              <a:solidFill>
                <a:schemeClr val="bg1"/>
              </a:solidFill>
              <a:effectLst>
                <a:outerShdw blurRad="38100" dist="38100" dir="2700000" algn="tl">
                  <a:srgbClr val="000000">
                    <a:alpha val="43137"/>
                  </a:srgbClr>
                </a:outerShdw>
              </a:effectLst>
            </a:endParaRPr>
          </a:p>
        </p:txBody>
      </p:sp>
      <p:pic>
        <p:nvPicPr>
          <p:cNvPr id="9" name="Picture 8" descr="A blue and gold logo&#10;&#10;AI-generated content may be incorrect.">
            <a:extLst>
              <a:ext uri="{FF2B5EF4-FFF2-40B4-BE49-F238E27FC236}">
                <a16:creationId xmlns:a16="http://schemas.microsoft.com/office/drawing/2014/main" id="{085B8579-A1B1-462A-AFEB-7AC64B5934D0}"/>
              </a:ext>
            </a:extLst>
          </p:cNvPr>
          <p:cNvPicPr>
            <a:picLocks noChangeAspect="1"/>
          </p:cNvPicPr>
          <p:nvPr/>
        </p:nvPicPr>
        <p:blipFill>
          <a:blip r:embed="rId5"/>
          <a:stretch>
            <a:fillRect/>
          </a:stretch>
        </p:blipFill>
        <p:spPr>
          <a:xfrm>
            <a:off x="217501" y="119053"/>
            <a:ext cx="1706898" cy="1743096"/>
          </a:xfrm>
          <a:prstGeom prst="rect">
            <a:avLst/>
          </a:prstGeom>
        </p:spPr>
      </p:pic>
    </p:spTree>
    <p:extLst>
      <p:ext uri="{BB962C8B-B14F-4D97-AF65-F5344CB8AC3E}">
        <p14:creationId xmlns:p14="http://schemas.microsoft.com/office/powerpoint/2010/main" val="22234150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572325" y="583375"/>
            <a:ext cx="6947543" cy="3847207"/>
          </a:xfrm>
          <a:prstGeom prst="rect">
            <a:avLst/>
          </a:prstGeom>
          <a:noFill/>
        </p:spPr>
        <p:txBody>
          <a:bodyPr wrap="none" rtlCol="0">
            <a:spAutoFit/>
          </a:bodyPr>
          <a:lstStyle/>
          <a:p>
            <a:r>
              <a:rPr lang="en-US" sz="4800" dirty="0">
                <a:solidFill>
                  <a:schemeClr val="bg1"/>
                </a:solidFill>
              </a:rPr>
              <a:t>Arrival and Registration</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Arrival Time is 9:00 – 10:00 am</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Check in </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Meet your Professional Sea Base Divemaster</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Crew Photos taken</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Issue Equipment</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Scuba Review</a:t>
            </a:r>
          </a:p>
          <a:p>
            <a:pPr marL="285750" indent="-285750">
              <a:buFont typeface="Arial" panose="020B0604020202020204" pitchFamily="34" charset="0"/>
              <a:buChar char="•"/>
            </a:pPr>
            <a:r>
              <a:rPr lang="en-US" sz="2800" dirty="0">
                <a:solidFill>
                  <a:schemeClr val="bg1"/>
                </a:solidFill>
                <a:effectLst>
                  <a:outerShdw blurRad="38100" dist="38100" dir="2700000" algn="tl">
                    <a:srgbClr val="000000">
                      <a:alpha val="43137"/>
                    </a:srgbClr>
                  </a:outerShdw>
                </a:effectLst>
              </a:rPr>
              <a:t>Swim Review</a:t>
            </a:r>
          </a:p>
        </p:txBody>
      </p:sp>
      <p:pic>
        <p:nvPicPr>
          <p:cNvPr id="7" name="Picture 6" descr="A blue and gold logo&#10;&#10;AI-generated content may be incorrect.">
            <a:extLst>
              <a:ext uri="{FF2B5EF4-FFF2-40B4-BE49-F238E27FC236}">
                <a16:creationId xmlns:a16="http://schemas.microsoft.com/office/drawing/2014/main" id="{10A6C957-A9A4-4B39-A22B-9E0AEE074502}"/>
              </a:ext>
            </a:extLst>
          </p:cNvPr>
          <p:cNvPicPr>
            <a:picLocks noChangeAspect="1"/>
          </p:cNvPicPr>
          <p:nvPr/>
        </p:nvPicPr>
        <p:blipFill>
          <a:blip r:embed="rId3"/>
          <a:stretch>
            <a:fillRect/>
          </a:stretch>
        </p:blipFill>
        <p:spPr>
          <a:xfrm>
            <a:off x="217501" y="119102"/>
            <a:ext cx="1870944" cy="1910621"/>
          </a:xfrm>
          <a:prstGeom prst="rect">
            <a:avLst/>
          </a:prstGeom>
        </p:spPr>
      </p:pic>
      <p:pic>
        <p:nvPicPr>
          <p:cNvPr id="2" name="Picture 1" descr="A sign with palm trees and sun shining through&#10;&#10;Description automatically generated">
            <a:extLst>
              <a:ext uri="{FF2B5EF4-FFF2-40B4-BE49-F238E27FC236}">
                <a16:creationId xmlns:a16="http://schemas.microsoft.com/office/drawing/2014/main" id="{CC23F516-76E1-7B33-52A7-0E4402E68F17}"/>
              </a:ext>
            </a:extLst>
          </p:cNvPr>
          <p:cNvPicPr>
            <a:picLocks noChangeAspect="1"/>
          </p:cNvPicPr>
          <p:nvPr/>
        </p:nvPicPr>
        <p:blipFill>
          <a:blip r:embed="rId4"/>
          <a:stretch>
            <a:fillRect/>
          </a:stretch>
        </p:blipFill>
        <p:spPr>
          <a:xfrm>
            <a:off x="1507" y="2225896"/>
            <a:ext cx="4704023" cy="3091043"/>
          </a:xfrm>
          <a:prstGeom prst="rect">
            <a:avLst/>
          </a:prstGeom>
        </p:spPr>
      </p:pic>
      <p:pic>
        <p:nvPicPr>
          <p:cNvPr id="4" name="Picture 3" descr="A blue building with a ramp and palm trees&#10;&#10;Description automatically generated">
            <a:extLst>
              <a:ext uri="{FF2B5EF4-FFF2-40B4-BE49-F238E27FC236}">
                <a16:creationId xmlns:a16="http://schemas.microsoft.com/office/drawing/2014/main" id="{D6AD1A20-8FD4-BD95-B2CC-356F03EE5C39}"/>
              </a:ext>
            </a:extLst>
          </p:cNvPr>
          <p:cNvPicPr>
            <a:picLocks noChangeAspect="1"/>
          </p:cNvPicPr>
          <p:nvPr/>
        </p:nvPicPr>
        <p:blipFill>
          <a:blip r:embed="rId5"/>
          <a:stretch>
            <a:fillRect/>
          </a:stretch>
        </p:blipFill>
        <p:spPr>
          <a:xfrm>
            <a:off x="7423592" y="3431472"/>
            <a:ext cx="4849068" cy="3226322"/>
          </a:xfrm>
          <a:prstGeom prst="rect">
            <a:avLst/>
          </a:prstGeom>
        </p:spPr>
      </p:pic>
    </p:spTree>
    <p:extLst>
      <p:ext uri="{BB962C8B-B14F-4D97-AF65-F5344CB8AC3E}">
        <p14:creationId xmlns:p14="http://schemas.microsoft.com/office/powerpoint/2010/main" val="5442219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380952" y="1419122"/>
            <a:ext cx="11539702" cy="4708981"/>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rPr>
              <a:t>Recommendations on What to Bring</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1 Long sleeve shirt                                                            • Water bottle</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1 Short sleeve shirt                                                           • 1 Sleeping cover</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Wide brimmed hat                                                           • Lightweight sleeping pad</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Polarized sunglasses                                                         • 2 towels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Reef Safe sunscreen                                                         • Water Resistant watch</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2 pair of shorts (1 swim trunks, 1 regular)                   • Toiletry kit</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Light pants                                                                          • Flashlight</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3 Pairs of socks (1 being neoprene swim socks)         • Camera</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2 Pairs of shoes (1 athletic, 1 sandals)                          • Insect repellent</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Light rain jacket                                                                 • Dive logbook and certification card</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Spending money ($100-$150)                                        ● Mask and Snorkel</a:t>
            </a:r>
          </a:p>
        </p:txBody>
      </p:sp>
      <p:pic>
        <p:nvPicPr>
          <p:cNvPr id="9" name="Picture 8" descr="A blue and gold logo&#10;&#10;AI-generated content may be incorrect.">
            <a:extLst>
              <a:ext uri="{FF2B5EF4-FFF2-40B4-BE49-F238E27FC236}">
                <a16:creationId xmlns:a16="http://schemas.microsoft.com/office/drawing/2014/main" id="{B3226DB4-26B5-420D-AC20-1FFAF95C12AC}"/>
              </a:ext>
            </a:extLst>
          </p:cNvPr>
          <p:cNvPicPr>
            <a:picLocks noChangeAspect="1"/>
          </p:cNvPicPr>
          <p:nvPr/>
        </p:nvPicPr>
        <p:blipFill>
          <a:blip r:embed="rId5"/>
          <a:stretch>
            <a:fillRect/>
          </a:stretch>
        </p:blipFill>
        <p:spPr>
          <a:xfrm>
            <a:off x="217501" y="118945"/>
            <a:ext cx="1351655" cy="1380319"/>
          </a:xfrm>
          <a:prstGeom prst="rect">
            <a:avLst/>
          </a:prstGeom>
        </p:spPr>
      </p:pic>
    </p:spTree>
    <p:extLst>
      <p:ext uri="{BB962C8B-B14F-4D97-AF65-F5344CB8AC3E}">
        <p14:creationId xmlns:p14="http://schemas.microsoft.com/office/powerpoint/2010/main" val="412424115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1"/>
            <a:ext cx="12192000" cy="6848079"/>
          </a:xfrm>
        </p:spPr>
      </p:pic>
      <p:sp>
        <p:nvSpPr>
          <p:cNvPr id="3" name="TextBox 2"/>
          <p:cNvSpPr txBox="1"/>
          <p:nvPr/>
        </p:nvSpPr>
        <p:spPr>
          <a:xfrm>
            <a:off x="5109640" y="777329"/>
            <a:ext cx="1443280" cy="769441"/>
          </a:xfrm>
          <a:prstGeom prst="rect">
            <a:avLst/>
          </a:prstGeom>
          <a:noFill/>
        </p:spPr>
        <p:txBody>
          <a:bodyPr wrap="none" rtlCol="0">
            <a:spAutoFit/>
          </a:bodyPr>
          <a:lstStyle/>
          <a:p>
            <a:r>
              <a:rPr lang="en-US" sz="4400" dirty="0">
                <a:solidFill>
                  <a:schemeClr val="bg1"/>
                </a:solidFill>
              </a:rPr>
              <a:t>FAQ’s</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279733" cy="116205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566"/>
            <a:ext cx="12191999" cy="6864643"/>
          </a:xfrm>
          <a:prstGeom prst="rect">
            <a:avLst/>
          </a:prstGeom>
        </p:spPr>
      </p:pic>
      <p:sp>
        <p:nvSpPr>
          <p:cNvPr id="7" name="TextBox 6"/>
          <p:cNvSpPr txBox="1"/>
          <p:nvPr/>
        </p:nvSpPr>
        <p:spPr>
          <a:xfrm>
            <a:off x="3649462" y="1707595"/>
            <a:ext cx="4893073" cy="4154984"/>
          </a:xfrm>
          <a:prstGeom prst="rect">
            <a:avLst/>
          </a:prstGeom>
          <a:noFill/>
        </p:spPr>
        <p:txBody>
          <a:bodyPr wrap="square" rtlCol="0">
            <a:spAutoFit/>
          </a:bodyPr>
          <a:lstStyle/>
          <a:p>
            <a:r>
              <a:rPr lang="en-US" sz="3600" dirty="0">
                <a:solidFill>
                  <a:schemeClr val="bg1"/>
                </a:solidFill>
                <a:effectLst>
                  <a:outerShdw blurRad="38100" dist="38100" dir="2700000" algn="tl">
                    <a:srgbClr val="000000">
                      <a:alpha val="43137"/>
                    </a:srgbClr>
                  </a:outerShdw>
                </a:effectLst>
              </a:rPr>
              <a:t>What </a:t>
            </a:r>
            <a:r>
              <a:rPr lang="en-US" sz="3600" u="sng" dirty="0">
                <a:solidFill>
                  <a:schemeClr val="bg1"/>
                </a:solidFill>
                <a:effectLst>
                  <a:outerShdw blurRad="38100" dist="38100" dir="2700000" algn="tl">
                    <a:srgbClr val="000000">
                      <a:alpha val="43137"/>
                    </a:srgbClr>
                  </a:outerShdw>
                </a:effectLst>
              </a:rPr>
              <a:t>NOT</a:t>
            </a:r>
            <a:r>
              <a:rPr lang="en-US" sz="3600" dirty="0">
                <a:solidFill>
                  <a:schemeClr val="bg1"/>
                </a:solidFill>
                <a:effectLst>
                  <a:outerShdw blurRad="38100" dist="38100" dir="2700000" algn="tl">
                    <a:srgbClr val="000000">
                      <a:alpha val="43137"/>
                    </a:srgbClr>
                  </a:outerShdw>
                </a:effectLst>
              </a:rPr>
              <a:t> to Bring</a:t>
            </a:r>
          </a:p>
          <a:p>
            <a:endParaRPr lang="en-US" sz="3600" dirty="0">
              <a:solidFill>
                <a:schemeClr val="bg1"/>
              </a:solidFill>
              <a:effectLst>
                <a:outerShdw blurRad="38100" dist="38100" dir="2700000" algn="tl">
                  <a:srgbClr val="000000">
                    <a:alpha val="43137"/>
                  </a:srgbClr>
                </a:outerShdw>
              </a:effectLst>
            </a:endParaRP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Spear guns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Dive knives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Firearms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Fireworks                                               </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Aerosol sunscreen or bug spray</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Deck shoes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Metal or aluminum water bottles</a:t>
            </a:r>
          </a:p>
          <a:p>
            <a:pPr marL="342900" indent="-34290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Hammocks</a:t>
            </a:r>
          </a:p>
        </p:txBody>
      </p:sp>
      <p:pic>
        <p:nvPicPr>
          <p:cNvPr id="9" name="Picture 8" descr="A blue and gold logo&#10;&#10;AI-generated content may be incorrect.">
            <a:extLst>
              <a:ext uri="{FF2B5EF4-FFF2-40B4-BE49-F238E27FC236}">
                <a16:creationId xmlns:a16="http://schemas.microsoft.com/office/drawing/2014/main" id="{FA302FBC-B441-48F7-8894-AA1294A66C61}"/>
              </a:ext>
            </a:extLst>
          </p:cNvPr>
          <p:cNvPicPr>
            <a:picLocks noChangeAspect="1"/>
          </p:cNvPicPr>
          <p:nvPr/>
        </p:nvPicPr>
        <p:blipFill>
          <a:blip r:embed="rId5"/>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3518168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4274571" y="942056"/>
            <a:ext cx="3644396" cy="769441"/>
          </a:xfrm>
          <a:prstGeom prst="rect">
            <a:avLst/>
          </a:prstGeom>
          <a:noFill/>
        </p:spPr>
        <p:txBody>
          <a:bodyPr wrap="none" rtlCol="0">
            <a:spAutoFit/>
          </a:bodyPr>
          <a:lstStyle/>
          <a:p>
            <a:r>
              <a:rPr lang="en-US" sz="4400" dirty="0">
                <a:solidFill>
                  <a:schemeClr val="bg1"/>
                </a:solidFill>
              </a:rPr>
              <a:t>Contact Details</a:t>
            </a:r>
          </a:p>
        </p:txBody>
      </p:sp>
      <p:pic>
        <p:nvPicPr>
          <p:cNvPr id="6" name="Picture 5" descr="A blue and gold logo&#10;&#10;AI-generated content may be incorrect.">
            <a:extLst>
              <a:ext uri="{FF2B5EF4-FFF2-40B4-BE49-F238E27FC236}">
                <a16:creationId xmlns:a16="http://schemas.microsoft.com/office/drawing/2014/main" id="{ABD2554D-6D3B-4EF0-A64D-728B66B2D72D}"/>
              </a:ext>
            </a:extLst>
          </p:cNvPr>
          <p:cNvPicPr>
            <a:picLocks noChangeAspect="1"/>
          </p:cNvPicPr>
          <p:nvPr/>
        </p:nvPicPr>
        <p:blipFill>
          <a:blip r:embed="rId3"/>
          <a:stretch>
            <a:fillRect/>
          </a:stretch>
        </p:blipFill>
        <p:spPr>
          <a:xfrm>
            <a:off x="217501" y="119102"/>
            <a:ext cx="1870944" cy="1910621"/>
          </a:xfrm>
          <a:prstGeom prst="rect">
            <a:avLst/>
          </a:prstGeom>
        </p:spPr>
      </p:pic>
      <p:graphicFrame>
        <p:nvGraphicFramePr>
          <p:cNvPr id="4" name="Table 3">
            <a:extLst>
              <a:ext uri="{FF2B5EF4-FFF2-40B4-BE49-F238E27FC236}">
                <a16:creationId xmlns:a16="http://schemas.microsoft.com/office/drawing/2014/main" id="{B0066C40-FDA1-6000-399D-E6A284CE06E5}"/>
              </a:ext>
            </a:extLst>
          </p:cNvPr>
          <p:cNvGraphicFramePr>
            <a:graphicFrameLocks noGrp="1"/>
          </p:cNvGraphicFramePr>
          <p:nvPr>
            <p:extLst>
              <p:ext uri="{D42A27DB-BD31-4B8C-83A1-F6EECF244321}">
                <p14:modId xmlns:p14="http://schemas.microsoft.com/office/powerpoint/2010/main" val="1005290226"/>
              </p:ext>
            </p:extLst>
          </p:nvPr>
        </p:nvGraphicFramePr>
        <p:xfrm>
          <a:off x="1438275" y="2032464"/>
          <a:ext cx="9315449" cy="4277995"/>
        </p:xfrm>
        <a:graphic>
          <a:graphicData uri="http://schemas.openxmlformats.org/drawingml/2006/table">
            <a:tbl>
              <a:tblPr bandRow="1">
                <a:tableStyleId>{D113A9D2-9D6B-4929-AA2D-F23B5EE8CBE7}</a:tableStyleId>
              </a:tblPr>
              <a:tblGrid>
                <a:gridCol w="1457325">
                  <a:extLst>
                    <a:ext uri="{9D8B030D-6E8A-4147-A177-3AD203B41FA5}">
                      <a16:colId xmlns:a16="http://schemas.microsoft.com/office/drawing/2014/main" val="3186206654"/>
                    </a:ext>
                  </a:extLst>
                </a:gridCol>
                <a:gridCol w="2190749">
                  <a:extLst>
                    <a:ext uri="{9D8B030D-6E8A-4147-A177-3AD203B41FA5}">
                      <a16:colId xmlns:a16="http://schemas.microsoft.com/office/drawing/2014/main" val="2392259146"/>
                    </a:ext>
                  </a:extLst>
                </a:gridCol>
                <a:gridCol w="2752725">
                  <a:extLst>
                    <a:ext uri="{9D8B030D-6E8A-4147-A177-3AD203B41FA5}">
                      <a16:colId xmlns:a16="http://schemas.microsoft.com/office/drawing/2014/main" val="1532963050"/>
                    </a:ext>
                  </a:extLst>
                </a:gridCol>
                <a:gridCol w="2914650">
                  <a:extLst>
                    <a:ext uri="{9D8B030D-6E8A-4147-A177-3AD203B41FA5}">
                      <a16:colId xmlns:a16="http://schemas.microsoft.com/office/drawing/2014/main" val="38144097"/>
                    </a:ext>
                  </a:extLst>
                </a:gridCol>
              </a:tblGrid>
              <a:tr h="361950">
                <a:tc>
                  <a:txBody>
                    <a:bodyPr/>
                    <a:lstStyle/>
                    <a:p>
                      <a:pPr algn="ctr" fontAlgn="base">
                        <a:lnSpc>
                          <a:spcPts val="2175"/>
                        </a:lnSpc>
                        <a:buNone/>
                      </a:pPr>
                      <a:r>
                        <a:rPr lang="en-US" sz="1800" b="1" u="sng" dirty="0">
                          <a:solidFill>
                            <a:srgbClr val="FFFFFF"/>
                          </a:solidFill>
                          <a:effectLst/>
                        </a:rPr>
                        <a:t>Name</a:t>
                      </a:r>
                      <a:endParaRPr lang="en-US" b="1" dirty="0">
                        <a:solidFill>
                          <a:srgbClr val="FFFFFF"/>
                        </a:solidFill>
                        <a:effectLst/>
                      </a:endParaRPr>
                    </a:p>
                  </a:txBody>
                  <a:tcPr anchor="ctr"/>
                </a:tc>
                <a:tc>
                  <a:txBody>
                    <a:bodyPr/>
                    <a:lstStyle/>
                    <a:p>
                      <a:pPr algn="ctr" fontAlgn="base">
                        <a:lnSpc>
                          <a:spcPts val="2175"/>
                        </a:lnSpc>
                        <a:buNone/>
                      </a:pPr>
                      <a:r>
                        <a:rPr lang="en-US" sz="1800" b="1" u="sng" dirty="0">
                          <a:solidFill>
                            <a:srgbClr val="FFFFFF"/>
                          </a:solidFill>
                          <a:effectLst/>
                        </a:rPr>
                        <a:t>Position</a:t>
                      </a:r>
                      <a:endParaRPr lang="en-US" b="1" dirty="0">
                        <a:solidFill>
                          <a:srgbClr val="FFFFFF"/>
                        </a:solidFill>
                        <a:effectLst/>
                      </a:endParaRPr>
                    </a:p>
                  </a:txBody>
                  <a:tcPr anchor="ctr"/>
                </a:tc>
                <a:tc>
                  <a:txBody>
                    <a:bodyPr/>
                    <a:lstStyle/>
                    <a:p>
                      <a:pPr algn="ctr" fontAlgn="base">
                        <a:lnSpc>
                          <a:spcPts val="2175"/>
                        </a:lnSpc>
                        <a:buNone/>
                      </a:pPr>
                      <a:r>
                        <a:rPr lang="en-US" sz="1800" b="1" u="sng" dirty="0">
                          <a:solidFill>
                            <a:srgbClr val="FFFFFF"/>
                          </a:solidFill>
                          <a:effectLst/>
                        </a:rPr>
                        <a:t>Email </a:t>
                      </a:r>
                      <a:endParaRPr lang="en-US" b="1" dirty="0">
                        <a:solidFill>
                          <a:srgbClr val="FFFFFF"/>
                        </a:solidFill>
                        <a:effectLst/>
                      </a:endParaRPr>
                    </a:p>
                  </a:txBody>
                  <a:tcPr anchor="ctr"/>
                </a:tc>
                <a:tc>
                  <a:txBody>
                    <a:bodyPr/>
                    <a:lstStyle/>
                    <a:p>
                      <a:pPr algn="ctr" fontAlgn="base">
                        <a:lnSpc>
                          <a:spcPts val="2175"/>
                        </a:lnSpc>
                        <a:buNone/>
                      </a:pPr>
                      <a:r>
                        <a:rPr lang="en-US" sz="1800" b="1" u="sng" dirty="0">
                          <a:solidFill>
                            <a:srgbClr val="FFFFFF"/>
                          </a:solidFill>
                          <a:effectLst/>
                        </a:rPr>
                        <a:t>Phone</a:t>
                      </a:r>
                      <a:endParaRPr lang="en-US" b="1" dirty="0">
                        <a:solidFill>
                          <a:srgbClr val="FFFFFF"/>
                        </a:solidFill>
                        <a:effectLst/>
                      </a:endParaRPr>
                    </a:p>
                  </a:txBody>
                  <a:tcPr anchor="ctr"/>
                </a:tc>
                <a:extLst>
                  <a:ext uri="{0D108BD9-81ED-4DB2-BD59-A6C34878D82A}">
                    <a16:rowId xmlns:a16="http://schemas.microsoft.com/office/drawing/2014/main" val="2614658549"/>
                  </a:ext>
                </a:extLst>
              </a:tr>
              <a:tr h="361950">
                <a:tc>
                  <a:txBody>
                    <a:bodyPr/>
                    <a:lstStyle/>
                    <a:p>
                      <a:pPr algn="ctr" fontAlgn="base">
                        <a:lnSpc>
                          <a:spcPts val="2175"/>
                        </a:lnSpc>
                        <a:buNone/>
                      </a:pPr>
                      <a:r>
                        <a:rPr lang="en-US" sz="1800" dirty="0">
                          <a:solidFill>
                            <a:srgbClr val="FFFFFF"/>
                          </a:solidFill>
                          <a:effectLst/>
                        </a:rPr>
                        <a:t>Joe Angelo</a:t>
                      </a:r>
                      <a:endParaRPr lang="en-US" dirty="0">
                        <a:solidFill>
                          <a:srgbClr val="FFFFFF"/>
                        </a:solidFill>
                        <a:effectLst/>
                      </a:endParaRPr>
                    </a:p>
                  </a:txBody>
                  <a:tcPr anchor="ctr"/>
                </a:tc>
                <a:tc>
                  <a:txBody>
                    <a:bodyPr/>
                    <a:lstStyle/>
                    <a:p>
                      <a:pPr algn="ctr" fontAlgn="base">
                        <a:lnSpc>
                          <a:spcPts val="2175"/>
                        </a:lnSpc>
                        <a:buNone/>
                      </a:pPr>
                      <a:r>
                        <a:rPr lang="en-US" sz="1800" dirty="0">
                          <a:solidFill>
                            <a:srgbClr val="FFFFFF"/>
                          </a:solidFill>
                          <a:effectLst/>
                        </a:rPr>
                        <a:t>Scuba Director</a:t>
                      </a:r>
                      <a:endParaRPr lang="en-US" dirty="0">
                        <a:solidFill>
                          <a:srgbClr val="FFFFFF"/>
                        </a:solidFill>
                        <a:effectLst/>
                      </a:endParaRPr>
                    </a:p>
                  </a:txBody>
                  <a:tcPr anchor="ctr"/>
                </a:tc>
                <a:tc>
                  <a:txBody>
                    <a:bodyPr/>
                    <a:lstStyle/>
                    <a:p>
                      <a:pPr algn="ctr" fontAlgn="base">
                        <a:lnSpc>
                          <a:spcPts val="1950"/>
                        </a:lnSpc>
                        <a:buNone/>
                      </a:pPr>
                      <a:r>
                        <a:rPr lang="en-US" sz="1600" u="sng" strike="noStrike" dirty="0">
                          <a:solidFill>
                            <a:srgbClr val="0563C1"/>
                          </a:solidFill>
                          <a:effectLst/>
                          <a:hlinkClick r:id="rId4"/>
                        </a:rPr>
                        <a:t>Joe.Angelo@scouting.org</a:t>
                      </a:r>
                      <a:endParaRPr lang="en-US" sz="1600" dirty="0">
                        <a:solidFill>
                          <a:srgbClr val="FFFFFF"/>
                        </a:solidFill>
                        <a:effectLst/>
                      </a:endParaRPr>
                    </a:p>
                  </a:txBody>
                  <a:tcPr anchor="ctr"/>
                </a:tc>
                <a:tc>
                  <a:txBody>
                    <a:bodyPr/>
                    <a:lstStyle/>
                    <a:p>
                      <a:pPr algn="ctr" fontAlgn="base">
                        <a:lnSpc>
                          <a:spcPts val="1950"/>
                        </a:lnSpc>
                        <a:buNone/>
                      </a:pPr>
                      <a:r>
                        <a:rPr lang="en-US" sz="1600" dirty="0">
                          <a:solidFill>
                            <a:srgbClr val="FFFFFF"/>
                          </a:solidFill>
                          <a:effectLst/>
                        </a:rPr>
                        <a:t>305-664-5625</a:t>
                      </a:r>
                      <a:endParaRPr lang="en-US" dirty="0">
                        <a:solidFill>
                          <a:srgbClr val="FFFFFF"/>
                        </a:solidFill>
                        <a:effectLst/>
                      </a:endParaRPr>
                    </a:p>
                  </a:txBody>
                  <a:tcPr anchor="ctr"/>
                </a:tc>
                <a:extLst>
                  <a:ext uri="{0D108BD9-81ED-4DB2-BD59-A6C34878D82A}">
                    <a16:rowId xmlns:a16="http://schemas.microsoft.com/office/drawing/2014/main" val="135750474"/>
                  </a:ext>
                </a:extLst>
              </a:tr>
              <a:tr h="219075">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extLst>
                  <a:ext uri="{0D108BD9-81ED-4DB2-BD59-A6C34878D82A}">
                    <a16:rowId xmlns:a16="http://schemas.microsoft.com/office/drawing/2014/main" val="3527439149"/>
                  </a:ext>
                </a:extLst>
              </a:tr>
              <a:tr h="361950">
                <a:tc>
                  <a:txBody>
                    <a:bodyPr/>
                    <a:lstStyle/>
                    <a:p>
                      <a:pPr algn="ctr" fontAlgn="base">
                        <a:lnSpc>
                          <a:spcPts val="2175"/>
                        </a:lnSpc>
                        <a:buNone/>
                      </a:pPr>
                      <a:r>
                        <a:rPr lang="en-US" sz="1800" dirty="0">
                          <a:solidFill>
                            <a:srgbClr val="FFFFFF"/>
                          </a:solidFill>
                          <a:effectLst/>
                        </a:rPr>
                        <a:t>Ian Kessler</a:t>
                      </a:r>
                      <a:endParaRPr lang="en-US" dirty="0">
                        <a:solidFill>
                          <a:srgbClr val="FFFFFF"/>
                        </a:solidFill>
                        <a:effectLst/>
                      </a:endParaRPr>
                    </a:p>
                  </a:txBody>
                  <a:tcPr anchor="ctr"/>
                </a:tc>
                <a:tc>
                  <a:txBody>
                    <a:bodyPr/>
                    <a:lstStyle/>
                    <a:p>
                      <a:pPr algn="ctr" fontAlgn="base">
                        <a:lnSpc>
                          <a:spcPts val="2175"/>
                        </a:lnSpc>
                        <a:buNone/>
                      </a:pPr>
                      <a:r>
                        <a:rPr lang="en-US" sz="1800" dirty="0">
                          <a:solidFill>
                            <a:srgbClr val="FFFFFF"/>
                          </a:solidFill>
                          <a:effectLst/>
                        </a:rPr>
                        <a:t>Sr. Office Assistant</a:t>
                      </a:r>
                      <a:endParaRPr lang="en-US" dirty="0">
                        <a:solidFill>
                          <a:srgbClr val="FFFFFF"/>
                        </a:solidFill>
                        <a:effectLst/>
                      </a:endParaRPr>
                    </a:p>
                    <a:p>
                      <a:pPr algn="ctr" fontAlgn="base">
                        <a:lnSpc>
                          <a:spcPts val="1425"/>
                        </a:lnSpc>
                        <a:buNone/>
                      </a:pPr>
                      <a:r>
                        <a:rPr lang="en-US" sz="1200" dirty="0">
                          <a:solidFill>
                            <a:srgbClr val="FFFFFF"/>
                          </a:solidFill>
                          <a:effectLst/>
                        </a:rPr>
                        <a:t>(Registration &amp; Medical Upload Support)</a:t>
                      </a:r>
                      <a:endParaRPr lang="en-US" dirty="0">
                        <a:solidFill>
                          <a:srgbClr val="FFFFFF"/>
                        </a:solidFill>
                        <a:effectLst/>
                      </a:endParaRPr>
                    </a:p>
                  </a:txBody>
                  <a:tcPr anchor="ctr"/>
                </a:tc>
                <a:tc>
                  <a:txBody>
                    <a:bodyPr/>
                    <a:lstStyle/>
                    <a:p>
                      <a:pPr algn="ctr" fontAlgn="base">
                        <a:lnSpc>
                          <a:spcPts val="1950"/>
                        </a:lnSpc>
                        <a:buNone/>
                      </a:pPr>
                      <a:r>
                        <a:rPr lang="en-US" sz="1600" u="sng" strike="noStrike" dirty="0">
                          <a:solidFill>
                            <a:srgbClr val="0563C1"/>
                          </a:solidFill>
                          <a:effectLst/>
                          <a:hlinkClick r:id="rId5"/>
                        </a:rPr>
                        <a:t>Ian.Kessler@scouting.org</a:t>
                      </a:r>
                      <a:endParaRPr lang="en-US" sz="1600" dirty="0">
                        <a:solidFill>
                          <a:srgbClr val="FFFFFF"/>
                        </a:solidFill>
                        <a:effectLst/>
                      </a:endParaRPr>
                    </a:p>
                  </a:txBody>
                  <a:tcPr anchor="ctr"/>
                </a:tc>
                <a:tc>
                  <a:txBody>
                    <a:bodyPr/>
                    <a:lstStyle/>
                    <a:p>
                      <a:pPr algn="ctr" fontAlgn="base">
                        <a:lnSpc>
                          <a:spcPts val="1950"/>
                        </a:lnSpc>
                        <a:buNone/>
                      </a:pPr>
                      <a:r>
                        <a:rPr lang="en-US" sz="1600" dirty="0">
                          <a:solidFill>
                            <a:srgbClr val="FFFFFF"/>
                          </a:solidFill>
                          <a:effectLst/>
                        </a:rPr>
                        <a:t>305-664-5627</a:t>
                      </a:r>
                      <a:endParaRPr lang="en-US" dirty="0">
                        <a:solidFill>
                          <a:srgbClr val="FFFFFF"/>
                        </a:solidFill>
                        <a:effectLst/>
                      </a:endParaRPr>
                    </a:p>
                  </a:txBody>
                  <a:tcPr anchor="ctr"/>
                </a:tc>
                <a:extLst>
                  <a:ext uri="{0D108BD9-81ED-4DB2-BD59-A6C34878D82A}">
                    <a16:rowId xmlns:a16="http://schemas.microsoft.com/office/drawing/2014/main" val="1168633897"/>
                  </a:ext>
                </a:extLst>
              </a:tr>
              <a:tr h="219075">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extLst>
                  <a:ext uri="{0D108BD9-81ED-4DB2-BD59-A6C34878D82A}">
                    <a16:rowId xmlns:a16="http://schemas.microsoft.com/office/drawing/2014/main" val="283203211"/>
                  </a:ext>
                </a:extLst>
              </a:tr>
              <a:tr h="361950">
                <a:tc>
                  <a:txBody>
                    <a:bodyPr/>
                    <a:lstStyle/>
                    <a:p>
                      <a:pPr algn="ctr" fontAlgn="base">
                        <a:lnSpc>
                          <a:spcPts val="2175"/>
                        </a:lnSpc>
                        <a:buNone/>
                      </a:pPr>
                      <a:r>
                        <a:rPr lang="en-US" sz="1800" dirty="0">
                          <a:solidFill>
                            <a:srgbClr val="FFFFFF"/>
                          </a:solidFill>
                          <a:effectLst/>
                        </a:rPr>
                        <a:t>Dylan Cordle</a:t>
                      </a:r>
                      <a:endParaRPr lang="en-US" dirty="0">
                        <a:solidFill>
                          <a:srgbClr val="FFFFFF"/>
                        </a:solidFill>
                        <a:effectLst/>
                      </a:endParaRPr>
                    </a:p>
                  </a:txBody>
                  <a:tcPr anchor="ctr"/>
                </a:tc>
                <a:tc>
                  <a:txBody>
                    <a:bodyPr/>
                    <a:lstStyle/>
                    <a:p>
                      <a:pPr algn="ctr" fontAlgn="base">
                        <a:lnSpc>
                          <a:spcPts val="2175"/>
                        </a:lnSpc>
                        <a:buNone/>
                      </a:pPr>
                      <a:r>
                        <a:rPr lang="en-US" sz="1800" dirty="0">
                          <a:solidFill>
                            <a:srgbClr val="FFFFFF"/>
                          </a:solidFill>
                          <a:effectLst/>
                        </a:rPr>
                        <a:t>Islamorada Director of Program</a:t>
                      </a:r>
                      <a:endParaRPr lang="en-US" dirty="0">
                        <a:solidFill>
                          <a:srgbClr val="FFFFFF"/>
                        </a:solidFill>
                        <a:effectLst/>
                      </a:endParaRPr>
                    </a:p>
                  </a:txBody>
                  <a:tcPr anchor="ctr"/>
                </a:tc>
                <a:tc>
                  <a:txBody>
                    <a:bodyPr/>
                    <a:lstStyle/>
                    <a:p>
                      <a:pPr algn="ctr" fontAlgn="base">
                        <a:lnSpc>
                          <a:spcPts val="1950"/>
                        </a:lnSpc>
                        <a:buNone/>
                      </a:pPr>
                      <a:r>
                        <a:rPr lang="en-US" sz="1600" u="sng" strike="noStrike" dirty="0">
                          <a:solidFill>
                            <a:srgbClr val="0563C1"/>
                          </a:solidFill>
                          <a:effectLst/>
                          <a:hlinkClick r:id="rId6"/>
                        </a:rPr>
                        <a:t>Dylan.Cordle@scouting.org</a:t>
                      </a:r>
                      <a:endParaRPr lang="en-US" sz="1600" dirty="0">
                        <a:solidFill>
                          <a:srgbClr val="FFFFFF"/>
                        </a:solidFill>
                        <a:effectLst/>
                      </a:endParaRPr>
                    </a:p>
                  </a:txBody>
                  <a:tcPr anchor="ctr"/>
                </a:tc>
                <a:tc>
                  <a:txBody>
                    <a:bodyPr/>
                    <a:lstStyle/>
                    <a:p>
                      <a:pPr algn="ctr" fontAlgn="base">
                        <a:lnSpc>
                          <a:spcPts val="1950"/>
                        </a:lnSpc>
                        <a:buNone/>
                      </a:pPr>
                      <a:r>
                        <a:rPr lang="en-US" sz="1600" dirty="0">
                          <a:solidFill>
                            <a:srgbClr val="FFFFFF"/>
                          </a:solidFill>
                          <a:effectLst/>
                        </a:rPr>
                        <a:t>305-664-5626</a:t>
                      </a:r>
                      <a:endParaRPr lang="en-US" dirty="0">
                        <a:solidFill>
                          <a:srgbClr val="FFFFFF"/>
                        </a:solidFill>
                        <a:effectLst/>
                      </a:endParaRPr>
                    </a:p>
                  </a:txBody>
                  <a:tcPr anchor="ctr"/>
                </a:tc>
                <a:extLst>
                  <a:ext uri="{0D108BD9-81ED-4DB2-BD59-A6C34878D82A}">
                    <a16:rowId xmlns:a16="http://schemas.microsoft.com/office/drawing/2014/main" val="1625465302"/>
                  </a:ext>
                </a:extLst>
              </a:tr>
              <a:tr h="219075">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extLst>
                  <a:ext uri="{0D108BD9-81ED-4DB2-BD59-A6C34878D82A}">
                    <a16:rowId xmlns:a16="http://schemas.microsoft.com/office/drawing/2014/main" val="1533417159"/>
                  </a:ext>
                </a:extLst>
              </a:tr>
              <a:tr h="361950">
                <a:tc>
                  <a:txBody>
                    <a:bodyPr/>
                    <a:lstStyle/>
                    <a:p>
                      <a:pPr algn="ctr" fontAlgn="base">
                        <a:lnSpc>
                          <a:spcPts val="2175"/>
                        </a:lnSpc>
                        <a:buNone/>
                      </a:pPr>
                      <a:r>
                        <a:rPr lang="en-US" sz="1800" dirty="0">
                          <a:solidFill>
                            <a:srgbClr val="FFFFFF"/>
                          </a:solidFill>
                          <a:effectLst/>
                        </a:rPr>
                        <a:t>Sea Base Info</a:t>
                      </a:r>
                      <a:endParaRPr lang="en-US" dirty="0">
                        <a:solidFill>
                          <a:srgbClr val="FFFFFF"/>
                        </a:solidFill>
                        <a:effectLst/>
                      </a:endParaRPr>
                    </a:p>
                  </a:txBody>
                  <a:tcPr anchor="ctr"/>
                </a:tc>
                <a:tc>
                  <a:txBody>
                    <a:bodyPr/>
                    <a:lstStyle/>
                    <a:p>
                      <a:pPr algn="ctr" fontAlgn="base">
                        <a:lnSpc>
                          <a:spcPts val="2175"/>
                        </a:lnSpc>
                        <a:buNone/>
                      </a:pPr>
                      <a:r>
                        <a:rPr lang="en-US" sz="1800" dirty="0">
                          <a:solidFill>
                            <a:srgbClr val="FFFFFF"/>
                          </a:solidFill>
                          <a:effectLst/>
                        </a:rPr>
                        <a:t>General Contact</a:t>
                      </a:r>
                      <a:endParaRPr lang="en-US" dirty="0">
                        <a:solidFill>
                          <a:srgbClr val="FFFFFF"/>
                        </a:solidFill>
                        <a:effectLst/>
                      </a:endParaRPr>
                    </a:p>
                  </a:txBody>
                  <a:tcPr anchor="ctr"/>
                </a:tc>
                <a:tc>
                  <a:txBody>
                    <a:bodyPr/>
                    <a:lstStyle/>
                    <a:p>
                      <a:pPr algn="ctr" fontAlgn="base">
                        <a:lnSpc>
                          <a:spcPts val="1950"/>
                        </a:lnSpc>
                        <a:buNone/>
                      </a:pPr>
                      <a:r>
                        <a:rPr lang="en-US" sz="1600" u="sng" strike="noStrike" dirty="0">
                          <a:solidFill>
                            <a:srgbClr val="0563C1"/>
                          </a:solidFill>
                          <a:effectLst/>
                          <a:hlinkClick r:id="rId7"/>
                        </a:rPr>
                        <a:t>SeaBase.Events@scouting.org</a:t>
                      </a:r>
                      <a:endParaRPr lang="en-US" sz="1600" dirty="0">
                        <a:solidFill>
                          <a:srgbClr val="FFFFFF"/>
                        </a:solidFill>
                        <a:effectLst/>
                      </a:endParaRPr>
                    </a:p>
                  </a:txBody>
                  <a:tcPr anchor="ctr"/>
                </a:tc>
                <a:tc>
                  <a:txBody>
                    <a:bodyPr/>
                    <a:lstStyle/>
                    <a:p>
                      <a:pPr algn="ctr" fontAlgn="base">
                        <a:lnSpc>
                          <a:spcPts val="1950"/>
                        </a:lnSpc>
                        <a:buNone/>
                      </a:pPr>
                      <a:r>
                        <a:rPr lang="en-US" sz="1600" dirty="0">
                          <a:solidFill>
                            <a:srgbClr val="FFFFFF"/>
                          </a:solidFill>
                          <a:effectLst/>
                        </a:rPr>
                        <a:t>305-664-4173</a:t>
                      </a:r>
                      <a:endParaRPr lang="en-US" dirty="0">
                        <a:solidFill>
                          <a:srgbClr val="FFFFFF"/>
                        </a:solidFill>
                        <a:effectLst/>
                      </a:endParaRPr>
                    </a:p>
                  </a:txBody>
                  <a:tcPr anchor="ctr"/>
                </a:tc>
                <a:extLst>
                  <a:ext uri="{0D108BD9-81ED-4DB2-BD59-A6C34878D82A}">
                    <a16:rowId xmlns:a16="http://schemas.microsoft.com/office/drawing/2014/main" val="2559530274"/>
                  </a:ext>
                </a:extLst>
              </a:tr>
              <a:tr h="219075">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tc>
                  <a:txBody>
                    <a:bodyPr/>
                    <a:lstStyle/>
                    <a:p>
                      <a:pPr fontAlgn="ctr">
                        <a:buNone/>
                      </a:pPr>
                      <a:endParaRPr lang="en-US">
                        <a:effectLst/>
                      </a:endParaRPr>
                    </a:p>
                  </a:txBody>
                  <a:tcPr anchor="ctr"/>
                </a:tc>
                <a:extLst>
                  <a:ext uri="{0D108BD9-81ED-4DB2-BD59-A6C34878D82A}">
                    <a16:rowId xmlns:a16="http://schemas.microsoft.com/office/drawing/2014/main" val="578289530"/>
                  </a:ext>
                </a:extLst>
              </a:tr>
              <a:tr h="361950">
                <a:tc gridSpan="2">
                  <a:txBody>
                    <a:bodyPr/>
                    <a:lstStyle/>
                    <a:p>
                      <a:pPr algn="ctr" fontAlgn="base">
                        <a:lnSpc>
                          <a:spcPts val="2175"/>
                        </a:lnSpc>
                        <a:buNone/>
                      </a:pPr>
                      <a:r>
                        <a:rPr lang="en-US" sz="1800" dirty="0">
                          <a:solidFill>
                            <a:srgbClr val="FFFFFF"/>
                          </a:solidFill>
                          <a:effectLst/>
                        </a:rPr>
                        <a:t>FAX:</a:t>
                      </a:r>
                      <a:endParaRPr lang="en-US" dirty="0">
                        <a:solidFill>
                          <a:srgbClr val="FFFFFF"/>
                        </a:solidFill>
                        <a:effectLst/>
                      </a:endParaRPr>
                    </a:p>
                  </a:txBody>
                  <a:tcPr anchor="ctr"/>
                </a:tc>
                <a:tc hMerge="1">
                  <a:txBody>
                    <a:bodyPr/>
                    <a:lstStyle/>
                    <a:p>
                      <a:endParaRPr lang="en-US"/>
                    </a:p>
                  </a:txBody>
                  <a:tcPr marL="0" marR="0" marT="0" marB="0" horzOverflow="overflow"/>
                </a:tc>
                <a:tc gridSpan="2">
                  <a:txBody>
                    <a:bodyPr/>
                    <a:lstStyle/>
                    <a:p>
                      <a:pPr algn="ctr" fontAlgn="base">
                        <a:lnSpc>
                          <a:spcPts val="2175"/>
                        </a:lnSpc>
                        <a:buNone/>
                      </a:pPr>
                      <a:r>
                        <a:rPr lang="en-US" sz="1800" dirty="0">
                          <a:solidFill>
                            <a:srgbClr val="FFFFFF"/>
                          </a:solidFill>
                          <a:effectLst/>
                        </a:rPr>
                        <a:t>305-664-2039</a:t>
                      </a:r>
                      <a:endParaRPr lang="en-US" dirty="0">
                        <a:solidFill>
                          <a:srgbClr val="FFFFFF"/>
                        </a:solidFill>
                        <a:effectLst/>
                      </a:endParaRPr>
                    </a:p>
                  </a:txBody>
                  <a:tcPr anchor="ctr"/>
                </a:tc>
                <a:tc hMerge="1">
                  <a:txBody>
                    <a:bodyPr/>
                    <a:lstStyle/>
                    <a:p>
                      <a:endParaRPr lang="en-US"/>
                    </a:p>
                  </a:txBody>
                  <a:tcPr marL="0" marR="0" marT="0" marB="0" horzOverflow="overflow"/>
                </a:tc>
                <a:extLst>
                  <a:ext uri="{0D108BD9-81ED-4DB2-BD59-A6C34878D82A}">
                    <a16:rowId xmlns:a16="http://schemas.microsoft.com/office/drawing/2014/main" val="780202659"/>
                  </a:ext>
                </a:extLst>
              </a:tr>
            </a:tbl>
          </a:graphicData>
        </a:graphic>
      </p:graphicFrame>
    </p:spTree>
    <p:extLst>
      <p:ext uri="{BB962C8B-B14F-4D97-AF65-F5344CB8AC3E}">
        <p14:creationId xmlns:p14="http://schemas.microsoft.com/office/powerpoint/2010/main" val="576248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944075" y="672207"/>
            <a:ext cx="2657779" cy="523220"/>
          </a:xfrm>
          <a:prstGeom prst="rect">
            <a:avLst/>
          </a:prstGeom>
          <a:noFill/>
        </p:spPr>
        <p:txBody>
          <a:bodyPr wrap="none" rtlCol="0">
            <a:spAutoFit/>
          </a:bodyPr>
          <a:lstStyle/>
          <a:p>
            <a:r>
              <a:rPr lang="en-US" sz="2800" dirty="0">
                <a:solidFill>
                  <a:schemeClr val="bg1"/>
                </a:solidFill>
              </a:rPr>
              <a:t>Weekly Schedule</a:t>
            </a:r>
          </a:p>
        </p:txBody>
      </p:sp>
      <p:sp>
        <p:nvSpPr>
          <p:cNvPr id="8" name="TextBox 7"/>
          <p:cNvSpPr txBox="1"/>
          <p:nvPr/>
        </p:nvSpPr>
        <p:spPr>
          <a:xfrm>
            <a:off x="5053471" y="1481572"/>
            <a:ext cx="6913945" cy="3693319"/>
          </a:xfrm>
          <a:prstGeom prst="rect">
            <a:avLst/>
          </a:prstGeom>
          <a:noFill/>
        </p:spPr>
        <p:txBody>
          <a:bodyPr wrap="square" rtlCol="0">
            <a:spAutoFit/>
          </a:bodyPr>
          <a:lstStyle/>
          <a:p>
            <a:r>
              <a:rPr lang="en-US" b="1" dirty="0">
                <a:solidFill>
                  <a:schemeClr val="bg1"/>
                </a:solidFill>
                <a:effectLst>
                  <a:outerShdw blurRad="38100" dist="38100" dir="2700000" algn="tl">
                    <a:srgbClr val="000000">
                      <a:alpha val="43137"/>
                    </a:srgbClr>
                  </a:outerShdw>
                </a:effectLst>
              </a:rPr>
              <a:t>Arrival Day  Registration, swim test and scuba skills review</a:t>
            </a:r>
          </a:p>
          <a:p>
            <a:r>
              <a:rPr lang="en-US" b="1" dirty="0">
                <a:solidFill>
                  <a:schemeClr val="bg1"/>
                </a:solidFill>
                <a:effectLst>
                  <a:outerShdw blurRad="38100" dist="38100" dir="2700000" algn="tl">
                    <a:srgbClr val="000000">
                      <a:alpha val="43137"/>
                    </a:srgbClr>
                  </a:outerShdw>
                </a:effectLst>
              </a:rPr>
              <a:t>                      Scuba Review make up/</a:t>
            </a:r>
          </a:p>
          <a:p>
            <a:r>
              <a:rPr lang="en-US" b="1" dirty="0">
                <a:solidFill>
                  <a:schemeClr val="bg1"/>
                </a:solidFill>
                <a:effectLst>
                  <a:outerShdw blurRad="38100" dist="38100" dir="2700000" algn="tl">
                    <a:srgbClr val="000000">
                      <a:alpha val="43137"/>
                    </a:srgbClr>
                  </a:outerShdw>
                </a:effectLst>
              </a:rPr>
              <a:t>                      Pack all equipment for the boat</a:t>
            </a:r>
          </a:p>
          <a:p>
            <a:r>
              <a:rPr lang="en-US" b="1" dirty="0">
                <a:solidFill>
                  <a:schemeClr val="bg1"/>
                </a:solidFill>
                <a:effectLst>
                  <a:outerShdw blurRad="38100" dist="38100" dir="2700000" algn="tl">
                    <a:srgbClr val="000000">
                      <a:alpha val="43137"/>
                    </a:srgbClr>
                  </a:outerShdw>
                </a:effectLst>
              </a:rPr>
              <a:t>                      Provision boat</a:t>
            </a:r>
          </a:p>
          <a:p>
            <a:r>
              <a:rPr lang="en-US" b="1" dirty="0">
                <a:solidFill>
                  <a:schemeClr val="bg1"/>
                </a:solidFill>
                <a:effectLst>
                  <a:outerShdw blurRad="38100" dist="38100" dir="2700000" algn="tl">
                    <a:srgbClr val="000000">
                      <a:alpha val="43137"/>
                    </a:srgbClr>
                  </a:outerShdw>
                </a:effectLst>
              </a:rPr>
              <a:t>                      Depart Sea Base</a:t>
            </a:r>
          </a:p>
          <a:p>
            <a:endParaRPr lang="en-US" b="1" dirty="0">
              <a:solidFill>
                <a:schemeClr val="bg1"/>
              </a:solidFill>
              <a:effectLst>
                <a:outerShdw blurRad="38100" dist="38100" dir="2700000" algn="tl">
                  <a:srgbClr val="000000">
                    <a:alpha val="43137"/>
                  </a:srgbClr>
                </a:outerShdw>
              </a:effectLst>
            </a:endParaRPr>
          </a:p>
          <a:p>
            <a:r>
              <a:rPr lang="en-US" b="1" dirty="0">
                <a:solidFill>
                  <a:schemeClr val="bg1"/>
                </a:solidFill>
                <a:effectLst>
                  <a:outerShdw blurRad="38100" dist="38100" dir="2700000" algn="tl">
                    <a:srgbClr val="000000">
                      <a:alpha val="43137"/>
                    </a:srgbClr>
                  </a:outerShdw>
                </a:effectLst>
              </a:rPr>
              <a:t>Day Two - Five   Open Water Dives and snorkeling, fishing or sailing</a:t>
            </a:r>
          </a:p>
          <a:p>
            <a:r>
              <a:rPr lang="en-US" b="1" dirty="0">
                <a:solidFill>
                  <a:schemeClr val="bg1"/>
                </a:solidFill>
                <a:effectLst>
                  <a:outerShdw blurRad="38100" dist="38100" dir="2700000" algn="tl">
                    <a:srgbClr val="000000">
                      <a:alpha val="43137"/>
                    </a:srgbClr>
                  </a:outerShdw>
                </a:effectLst>
              </a:rPr>
              <a:t>                      </a:t>
            </a:r>
          </a:p>
          <a:p>
            <a:r>
              <a:rPr lang="en-US" b="1" dirty="0">
                <a:solidFill>
                  <a:schemeClr val="bg1"/>
                </a:solidFill>
                <a:effectLst>
                  <a:outerShdw blurRad="38100" dist="38100" dir="2700000" algn="tl">
                    <a:srgbClr val="000000">
                      <a:alpha val="43137"/>
                    </a:srgbClr>
                  </a:outerShdw>
                </a:effectLst>
              </a:rPr>
              <a:t>Day Six  -     return to Sea Base, clean boat </a:t>
            </a:r>
          </a:p>
          <a:p>
            <a:r>
              <a:rPr lang="en-US" b="1" dirty="0">
                <a:solidFill>
                  <a:schemeClr val="bg1"/>
                </a:solidFill>
                <a:effectLst>
                  <a:outerShdw blurRad="38100" dist="38100" dir="2700000" algn="tl">
                    <a:srgbClr val="000000">
                      <a:alpha val="43137"/>
                    </a:srgbClr>
                  </a:outerShdw>
                </a:effectLst>
              </a:rPr>
              <a:t>                     depart Sea Base</a:t>
            </a:r>
          </a:p>
          <a:p>
            <a:r>
              <a:rPr lang="en-US" b="1" dirty="0">
                <a:solidFill>
                  <a:schemeClr val="bg1"/>
                </a:solidFill>
                <a:effectLst>
                  <a:outerShdw blurRad="38100" dist="38100" dir="2700000" algn="tl">
                    <a:srgbClr val="000000">
                      <a:alpha val="43137"/>
                    </a:srgbClr>
                  </a:outerShdw>
                </a:effectLst>
              </a:rPr>
              <a:t>                      </a:t>
            </a:r>
          </a:p>
          <a:p>
            <a:endParaRPr lang="en-US" b="1" dirty="0">
              <a:solidFill>
                <a:schemeClr val="bg1"/>
              </a:solidFill>
              <a:effectLst>
                <a:outerShdw blurRad="38100" dist="38100" dir="2700000" algn="tl">
                  <a:srgbClr val="000000">
                    <a:alpha val="43137"/>
                  </a:srgbClr>
                </a:outerShdw>
              </a:effectLst>
            </a:endParaRPr>
          </a:p>
          <a:p>
            <a:r>
              <a:rPr lang="en-US" b="1" dirty="0">
                <a:solidFill>
                  <a:srgbClr val="FF0000"/>
                </a:solidFill>
                <a:effectLst>
                  <a:outerShdw blurRad="38100" dist="38100" dir="2700000" algn="tl">
                    <a:srgbClr val="000000">
                      <a:alpha val="43137"/>
                    </a:srgbClr>
                  </a:outerShdw>
                </a:effectLst>
              </a:rPr>
              <a:t>                              Schedule is weather dependent</a:t>
            </a:r>
            <a:endParaRPr lang="en-US" b="1" dirty="0">
              <a:solidFill>
                <a:schemeClr val="bg1"/>
              </a:solidFill>
              <a:effectLst>
                <a:outerShdw blurRad="38100" dist="38100" dir="2700000" algn="tl">
                  <a:srgbClr val="000000">
                    <a:alpha val="43137"/>
                  </a:srgbClr>
                </a:outerShdw>
              </a:effectLst>
            </a:endParaRPr>
          </a:p>
        </p:txBody>
      </p:sp>
      <p:pic>
        <p:nvPicPr>
          <p:cNvPr id="10" name="Picture 2"/>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72870" y="2387346"/>
            <a:ext cx="4388004" cy="322034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A blue and gold logo&#10;&#10;AI-generated content may be incorrect.">
            <a:extLst>
              <a:ext uri="{FF2B5EF4-FFF2-40B4-BE49-F238E27FC236}">
                <a16:creationId xmlns:a16="http://schemas.microsoft.com/office/drawing/2014/main" id="{9EF70316-C98A-4918-AE60-998A7AE09CE9}"/>
              </a:ext>
            </a:extLst>
          </p:cNvPr>
          <p:cNvPicPr>
            <a:picLocks noChangeAspect="1"/>
          </p:cNvPicPr>
          <p:nvPr/>
        </p:nvPicPr>
        <p:blipFill>
          <a:blip r:embed="rId4"/>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4000874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2525438" y="1571596"/>
            <a:ext cx="7365671" cy="2739211"/>
          </a:xfrm>
          <a:prstGeom prst="rect">
            <a:avLst/>
          </a:prstGeom>
          <a:noFill/>
        </p:spPr>
        <p:txBody>
          <a:bodyPr wrap="none" rtlCol="0">
            <a:spAutoFit/>
          </a:bodyPr>
          <a:lstStyle/>
          <a:p>
            <a:r>
              <a:rPr lang="en-US" sz="2800" dirty="0">
                <a:solidFill>
                  <a:schemeClr val="bg1"/>
                </a:solidFill>
              </a:rPr>
              <a:t>Skills and Explorations Your Crew Will Accomplish</a:t>
            </a:r>
          </a:p>
          <a:p>
            <a:endParaRPr lang="en-US" dirty="0"/>
          </a:p>
          <a:p>
            <a:r>
              <a:rPr lang="en-US" dirty="0">
                <a:solidFill>
                  <a:schemeClr val="bg1"/>
                </a:solidFill>
                <a:effectLst>
                  <a:outerShdw blurRad="38100" dist="38100" dir="2700000" algn="tl">
                    <a:srgbClr val="000000">
                      <a:alpha val="43137"/>
                    </a:srgbClr>
                  </a:outerShdw>
                </a:effectLst>
              </a:rPr>
              <a:t>Compass Navigation Skills                                    Dive Against Debris</a:t>
            </a:r>
          </a:p>
          <a:p>
            <a:endParaRPr lang="en-US" dirty="0">
              <a:solidFill>
                <a:schemeClr val="bg1"/>
              </a:solidFill>
              <a:effectLst>
                <a:outerShdw blurRad="38100" dist="38100" dir="2700000" algn="tl">
                  <a:srgbClr val="000000">
                    <a:alpha val="43137"/>
                  </a:srgbClr>
                </a:outerShdw>
              </a:effectLst>
            </a:endParaRPr>
          </a:p>
          <a:p>
            <a:r>
              <a:rPr lang="en-US" dirty="0">
                <a:solidFill>
                  <a:schemeClr val="bg1"/>
                </a:solidFill>
                <a:effectLst>
                  <a:outerShdw blurRad="38100" dist="38100" dir="2700000" algn="tl">
                    <a:srgbClr val="000000">
                      <a:alpha val="43137"/>
                    </a:srgbClr>
                  </a:outerShdw>
                </a:effectLst>
              </a:rPr>
              <a:t>Natural Navigation Skills                                       Coral Bleaching Identification</a:t>
            </a:r>
          </a:p>
          <a:p>
            <a:endParaRPr lang="en-US" dirty="0">
              <a:solidFill>
                <a:schemeClr val="bg1"/>
              </a:solidFill>
              <a:effectLst>
                <a:outerShdw blurRad="38100" dist="38100" dir="2700000" algn="tl">
                  <a:srgbClr val="000000">
                    <a:alpha val="43137"/>
                  </a:srgbClr>
                </a:outerShdw>
              </a:effectLst>
            </a:endParaRPr>
          </a:p>
          <a:p>
            <a:r>
              <a:rPr lang="en-US" dirty="0">
                <a:solidFill>
                  <a:schemeClr val="bg1"/>
                </a:solidFill>
                <a:effectLst>
                  <a:outerShdw blurRad="38100" dist="38100" dir="2700000" algn="tl">
                    <a:srgbClr val="000000">
                      <a:alpha val="43137"/>
                    </a:srgbClr>
                  </a:outerShdw>
                </a:effectLst>
              </a:rPr>
              <a:t>Advanced Buoyancy  Skills                                    Night Diving Skills</a:t>
            </a:r>
          </a:p>
          <a:p>
            <a:endParaRPr lang="en-US" dirty="0">
              <a:solidFill>
                <a:schemeClr val="bg1"/>
              </a:solidFill>
              <a:effectLst>
                <a:outerShdw blurRad="38100" dist="38100" dir="2700000" algn="tl">
                  <a:srgbClr val="000000">
                    <a:alpha val="43137"/>
                  </a:srgbClr>
                </a:outerShdw>
              </a:effectLst>
            </a:endParaRPr>
          </a:p>
          <a:p>
            <a:r>
              <a:rPr lang="en-US" dirty="0">
                <a:solidFill>
                  <a:schemeClr val="bg1"/>
                </a:solidFill>
                <a:effectLst>
                  <a:outerShdw blurRad="38100" dist="38100" dir="2700000" algn="tl">
                    <a:srgbClr val="000000">
                      <a:alpha val="43137"/>
                    </a:srgbClr>
                  </a:outerShdw>
                </a:effectLst>
              </a:rPr>
              <a:t>                          Reef Fish and Invertebrate Identification</a:t>
            </a:r>
            <a:endParaRPr lang="en-US" sz="2800" dirty="0">
              <a:solidFill>
                <a:schemeClr val="bg1"/>
              </a:solidFill>
              <a:effectLst>
                <a:outerShdw blurRad="38100" dist="38100" dir="2700000" algn="tl">
                  <a:srgbClr val="000000">
                    <a:alpha val="43137"/>
                  </a:srgbClr>
                </a:outerShdw>
              </a:effectLst>
            </a:endParaRPr>
          </a:p>
        </p:txBody>
      </p:sp>
      <p:pic>
        <p:nvPicPr>
          <p:cNvPr id="9" name="Picture 8" descr="A blue and gold logo&#10;&#10;AI-generated content may be incorrect.">
            <a:extLst>
              <a:ext uri="{FF2B5EF4-FFF2-40B4-BE49-F238E27FC236}">
                <a16:creationId xmlns:a16="http://schemas.microsoft.com/office/drawing/2014/main" id="{E828349C-277B-4865-92B8-5B50096E061F}"/>
              </a:ext>
            </a:extLst>
          </p:cNvPr>
          <p:cNvPicPr>
            <a:picLocks noChangeAspect="1"/>
          </p:cNvPicPr>
          <p:nvPr/>
        </p:nvPicPr>
        <p:blipFill>
          <a:blip r:embed="rId3"/>
          <a:stretch>
            <a:fillRect/>
          </a:stretch>
        </p:blipFill>
        <p:spPr>
          <a:xfrm>
            <a:off x="217501" y="119102"/>
            <a:ext cx="1870944" cy="1910621"/>
          </a:xfrm>
          <a:prstGeom prst="rect">
            <a:avLst/>
          </a:prstGeom>
        </p:spPr>
      </p:pic>
      <p:grpSp>
        <p:nvGrpSpPr>
          <p:cNvPr id="4" name="Group 3">
            <a:extLst>
              <a:ext uri="{FF2B5EF4-FFF2-40B4-BE49-F238E27FC236}">
                <a16:creationId xmlns:a16="http://schemas.microsoft.com/office/drawing/2014/main" id="{08150E2E-CBE3-7B9F-6595-2F42DB711108}"/>
              </a:ext>
            </a:extLst>
          </p:cNvPr>
          <p:cNvGrpSpPr/>
          <p:nvPr/>
        </p:nvGrpSpPr>
        <p:grpSpPr>
          <a:xfrm>
            <a:off x="362139" y="4943941"/>
            <a:ext cx="11443641" cy="1461215"/>
            <a:chOff x="362139" y="4943941"/>
            <a:chExt cx="11443641" cy="1461215"/>
          </a:xfrm>
        </p:grpSpPr>
        <p:pic>
          <p:nvPicPr>
            <p:cNvPr id="5" name="Picture 4">
              <a:extLst>
                <a:ext uri="{FF2B5EF4-FFF2-40B4-BE49-F238E27FC236}">
                  <a16:creationId xmlns:a16="http://schemas.microsoft.com/office/drawing/2014/main" id="{EC50C3E3-D674-D4B9-7981-65472A3423B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2139" y="4943941"/>
              <a:ext cx="1872174" cy="1461215"/>
            </a:xfrm>
            <a:prstGeom prst="rect">
              <a:avLst/>
            </a:prstGeom>
            <a:ln>
              <a:noFill/>
            </a:ln>
            <a:effectLst>
              <a:outerShdw blurRad="190500" algn="tl" rotWithShape="0">
                <a:srgbClr val="000000">
                  <a:alpha val="70000"/>
                </a:srgbClr>
              </a:outerShdw>
            </a:effectLst>
          </p:spPr>
        </p:pic>
        <p:pic>
          <p:nvPicPr>
            <p:cNvPr id="10" name="Picture 9">
              <a:extLst>
                <a:ext uri="{FF2B5EF4-FFF2-40B4-BE49-F238E27FC236}">
                  <a16:creationId xmlns:a16="http://schemas.microsoft.com/office/drawing/2014/main" id="{E92E9543-C275-6BE4-B290-DD229D7F9F52}"/>
                </a:ext>
              </a:extLst>
            </p:cNvPr>
            <p:cNvPicPr>
              <a:picLocks noChangeAspect="1"/>
            </p:cNvPicPr>
            <p:nvPr/>
          </p:nvPicPr>
          <p:blipFill>
            <a:blip r:embed="rId5"/>
            <a:stretch>
              <a:fillRect/>
            </a:stretch>
          </p:blipFill>
          <p:spPr>
            <a:xfrm>
              <a:off x="5335660" y="5223693"/>
              <a:ext cx="4176532" cy="889251"/>
            </a:xfrm>
            <a:prstGeom prst="rect">
              <a:avLst/>
            </a:prstGeom>
          </p:spPr>
        </p:pic>
        <p:pic>
          <p:nvPicPr>
            <p:cNvPr id="11" name="Picture 10" descr="A logo for a company&#10;&#10;Description automatically generated">
              <a:extLst>
                <a:ext uri="{FF2B5EF4-FFF2-40B4-BE49-F238E27FC236}">
                  <a16:creationId xmlns:a16="http://schemas.microsoft.com/office/drawing/2014/main" id="{BB1DE094-D6BB-D9BF-71EB-9C0702EC0C84}"/>
                </a:ext>
              </a:extLst>
            </p:cNvPr>
            <p:cNvPicPr>
              <a:picLocks noChangeAspect="1"/>
            </p:cNvPicPr>
            <p:nvPr/>
          </p:nvPicPr>
          <p:blipFill>
            <a:blip r:embed="rId6"/>
            <a:srcRect l="20107" t="30027" r="21448" b="34584"/>
            <a:stretch/>
          </p:blipFill>
          <p:spPr>
            <a:xfrm>
              <a:off x="2580861" y="4944165"/>
              <a:ext cx="2404928" cy="1456170"/>
            </a:xfrm>
            <a:prstGeom prst="rect">
              <a:avLst/>
            </a:prstGeom>
          </p:spPr>
        </p:pic>
        <p:pic>
          <p:nvPicPr>
            <p:cNvPr id="12" name="Picture 11" descr="A red and white striped sign with yellow letters&#10;&#10;Description automatically generated">
              <a:extLst>
                <a:ext uri="{FF2B5EF4-FFF2-40B4-BE49-F238E27FC236}">
                  <a16:creationId xmlns:a16="http://schemas.microsoft.com/office/drawing/2014/main" id="{B5BC08F9-80C8-2EAF-B7D7-ACFBACAEAB5D}"/>
                </a:ext>
              </a:extLst>
            </p:cNvPr>
            <p:cNvPicPr>
              <a:picLocks noChangeAspect="1"/>
            </p:cNvPicPr>
            <p:nvPr/>
          </p:nvPicPr>
          <p:blipFill>
            <a:blip r:embed="rId7"/>
            <a:stretch>
              <a:fillRect/>
            </a:stretch>
          </p:blipFill>
          <p:spPr>
            <a:xfrm>
              <a:off x="9864245" y="5031287"/>
              <a:ext cx="1941535" cy="1294357"/>
            </a:xfrm>
            <a:prstGeom prst="rect">
              <a:avLst/>
            </a:prstGeom>
          </p:spPr>
        </p:pic>
      </p:grpSp>
    </p:spTree>
    <p:extLst>
      <p:ext uri="{BB962C8B-B14F-4D97-AF65-F5344CB8AC3E}">
        <p14:creationId xmlns:p14="http://schemas.microsoft.com/office/powerpoint/2010/main" val="4155507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054483" y="2030292"/>
            <a:ext cx="6568914" cy="2123658"/>
          </a:xfrm>
          <a:prstGeom prst="rect">
            <a:avLst/>
          </a:prstGeom>
          <a:noFill/>
        </p:spPr>
        <p:txBody>
          <a:bodyPr wrap="none" lIns="91440" tIns="45720" rIns="91440" bIns="45720" rtlCol="0" anchor="t">
            <a:spAutoFit/>
          </a:bodyPr>
          <a:lstStyle/>
          <a:p>
            <a:r>
              <a:rPr lang="en-US" sz="4800" dirty="0">
                <a:solidFill>
                  <a:schemeClr val="bg1"/>
                </a:solidFill>
              </a:rPr>
              <a:t>Certifications and Awards</a:t>
            </a:r>
          </a:p>
          <a:p>
            <a:pPr marL="285750" indent="-285750">
              <a:buFont typeface="Arial" panose="020B0604020202020204" pitchFamily="34" charset="0"/>
              <a:buChar char="•"/>
            </a:pPr>
            <a:r>
              <a:rPr lang="en-US" sz="2800" dirty="0">
                <a:solidFill>
                  <a:schemeClr val="bg1"/>
                </a:solidFill>
              </a:rPr>
              <a:t>S.C.E.N.E.S. Ambassador Award</a:t>
            </a:r>
          </a:p>
          <a:p>
            <a:pPr marL="285750" indent="-285750">
              <a:buFont typeface="Arial" panose="020B0604020202020204" pitchFamily="34" charset="0"/>
              <a:buChar char="•"/>
            </a:pPr>
            <a:r>
              <a:rPr lang="en-US" sz="2800" dirty="0">
                <a:solidFill>
                  <a:schemeClr val="bg1"/>
                </a:solidFill>
                <a:cs typeface="Calibri"/>
              </a:rPr>
              <a:t>Snorkel Award</a:t>
            </a:r>
            <a:endParaRPr lang="en-US" sz="2800" dirty="0">
              <a:solidFill>
                <a:schemeClr val="bg1"/>
              </a:solidFill>
              <a:ea typeface="Calibri"/>
              <a:cs typeface="Calibri"/>
            </a:endParaRPr>
          </a:p>
          <a:p>
            <a:pPr marL="285750" indent="-285750">
              <a:buFont typeface="Arial" panose="020B0604020202020204" pitchFamily="34" charset="0"/>
              <a:buChar char="•"/>
            </a:pPr>
            <a:r>
              <a:rPr lang="en-US" sz="2800" dirty="0">
                <a:solidFill>
                  <a:schemeClr val="bg1"/>
                </a:solidFill>
              </a:rPr>
              <a:t>Duty to God</a:t>
            </a:r>
          </a:p>
        </p:txBody>
      </p:sp>
      <p:pic>
        <p:nvPicPr>
          <p:cNvPr id="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6518286" y="3051110"/>
            <a:ext cx="5104805" cy="294323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6" name="Picture 5" descr="A blue and gold logo&#10;&#10;AI-generated content may be incorrect.">
            <a:extLst>
              <a:ext uri="{FF2B5EF4-FFF2-40B4-BE49-F238E27FC236}">
                <a16:creationId xmlns:a16="http://schemas.microsoft.com/office/drawing/2014/main" id="{AA4B49BF-AFF7-449A-A0D7-0217A786A95A}"/>
              </a:ext>
            </a:extLst>
          </p:cNvPr>
          <p:cNvPicPr>
            <a:picLocks noChangeAspect="1"/>
          </p:cNvPicPr>
          <p:nvPr/>
        </p:nvPicPr>
        <p:blipFill>
          <a:blip r:embed="rId4"/>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21491190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170024" y="1262629"/>
            <a:ext cx="5602053" cy="1908215"/>
          </a:xfrm>
          <a:prstGeom prst="rect">
            <a:avLst/>
          </a:prstGeom>
          <a:noFill/>
          <a:effectLst>
            <a:glow rad="228600">
              <a:schemeClr val="accent4">
                <a:satMod val="175000"/>
                <a:alpha val="40000"/>
              </a:schemeClr>
            </a:glow>
          </a:effectLst>
        </p:spPr>
        <p:txBody>
          <a:bodyPr wrap="square" rtlCol="0">
            <a:spAutoFit/>
          </a:bodyPr>
          <a:lstStyle/>
          <a:p>
            <a:r>
              <a:rPr lang="en-US" sz="2800" dirty="0">
                <a:solidFill>
                  <a:schemeClr val="bg1"/>
                </a:solidFill>
              </a:rPr>
              <a:t>Galley</a:t>
            </a:r>
          </a:p>
          <a:p>
            <a:pPr marL="285750" indent="-285750">
              <a:buFont typeface="Arial" panose="020B0604020202020204" pitchFamily="34" charset="0"/>
              <a:buChar char="•"/>
            </a:pPr>
            <a:r>
              <a:rPr lang="en-US" dirty="0">
                <a:solidFill>
                  <a:schemeClr val="bg1"/>
                </a:solidFill>
              </a:rPr>
              <a:t>First and last day meals served at the galley</a:t>
            </a:r>
          </a:p>
          <a:p>
            <a:pPr marL="285750" indent="-285750">
              <a:buFont typeface="Arial" panose="020B0604020202020204" pitchFamily="34" charset="0"/>
              <a:buChar char="•"/>
            </a:pPr>
            <a:r>
              <a:rPr lang="en-US" dirty="0">
                <a:solidFill>
                  <a:schemeClr val="bg1"/>
                </a:solidFill>
              </a:rPr>
              <a:t>All other meals prepared by you while on the boat</a:t>
            </a:r>
          </a:p>
          <a:p>
            <a:pPr marL="285750" indent="-285750">
              <a:buFont typeface="Arial" panose="020B0604020202020204" pitchFamily="34" charset="0"/>
              <a:buChar char="•"/>
            </a:pPr>
            <a:r>
              <a:rPr lang="en-US" dirty="0">
                <a:solidFill>
                  <a:schemeClr val="bg1"/>
                </a:solidFill>
              </a:rPr>
              <a:t>Those with special food needs please </a:t>
            </a:r>
          </a:p>
          <a:p>
            <a:r>
              <a:rPr lang="en-US" dirty="0">
                <a:solidFill>
                  <a:schemeClr val="bg1"/>
                </a:solidFill>
              </a:rPr>
              <a:t>      contact us prior to your arrival </a:t>
            </a:r>
          </a:p>
          <a:p>
            <a:r>
              <a:rPr lang="en-US" dirty="0">
                <a:solidFill>
                  <a:schemeClr val="bg1"/>
                </a:solidFill>
              </a:rPr>
              <a:t>      </a:t>
            </a:r>
            <a:r>
              <a:rPr lang="en-US" b="1" u="sng" dirty="0">
                <a:solidFill>
                  <a:schemeClr val="bg1"/>
                </a:solidFill>
                <a:effectLst>
                  <a:outerShdw blurRad="38100" dist="38100" dir="2700000" algn="tl">
                    <a:srgbClr val="000000">
                      <a:alpha val="43137"/>
                    </a:srgbClr>
                  </a:outerShdw>
                </a:effectLst>
                <a:hlinkClick r:id="rId3"/>
              </a:rPr>
              <a:t>FSB.Galley@scouting.org</a:t>
            </a:r>
            <a:endParaRPr lang="en-US" dirty="0">
              <a:solidFill>
                <a:schemeClr val="bg1"/>
              </a:solidFill>
              <a:effectLst>
                <a:outerShdw blurRad="38100" dist="38100" dir="2700000" algn="tl">
                  <a:srgbClr val="000000">
                    <a:alpha val="43137"/>
                  </a:srgbClr>
                </a:outerShdw>
              </a:effectLst>
            </a:endParaRPr>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50359" y="3424038"/>
            <a:ext cx="2276814" cy="3035752"/>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92441" y="3918857"/>
            <a:ext cx="3723853" cy="2792890"/>
          </a:xfrm>
          <a:prstGeom prst="rect">
            <a:avLst/>
          </a:prstGeom>
          <a:ln>
            <a:noFill/>
          </a:ln>
          <a:effectLst>
            <a:outerShdw blurRad="190500" algn="tl" rotWithShape="0">
              <a:srgbClr val="000000">
                <a:alpha val="70000"/>
              </a:srgbClr>
            </a:outerShdw>
          </a:effectLst>
        </p:spPr>
      </p:pic>
      <p:sp>
        <p:nvSpPr>
          <p:cNvPr id="10" name="Rectangle 9"/>
          <p:cNvSpPr/>
          <p:nvPr/>
        </p:nvSpPr>
        <p:spPr>
          <a:xfrm>
            <a:off x="8727082" y="3773635"/>
            <a:ext cx="3464918" cy="2462213"/>
          </a:xfrm>
          <a:prstGeom prst="rect">
            <a:avLst/>
          </a:prstGeom>
        </p:spPr>
        <p:txBody>
          <a:bodyPr wrap="square">
            <a:spAutoFit/>
          </a:bodyPr>
          <a:lstStyle/>
          <a:p>
            <a:r>
              <a:rPr lang="en-US" sz="2800" b="1" dirty="0">
                <a:solidFill>
                  <a:schemeClr val="bg1"/>
                </a:solidFill>
                <a:effectLst>
                  <a:outerShdw blurRad="38100" dist="38100" dir="2700000" algn="tl">
                    <a:srgbClr val="000000">
                      <a:alpha val="43137"/>
                    </a:srgbClr>
                  </a:outerShdw>
                </a:effectLst>
              </a:rPr>
              <a:t>Sea Base Blessing</a:t>
            </a:r>
          </a:p>
          <a:p>
            <a:r>
              <a:rPr lang="en-US" i="1" dirty="0">
                <a:solidFill>
                  <a:schemeClr val="bg1"/>
                </a:solidFill>
                <a:effectLst>
                  <a:outerShdw blurRad="38100" dist="38100" dir="2700000" algn="tl">
                    <a:srgbClr val="000000">
                      <a:alpha val="43137"/>
                    </a:srgbClr>
                  </a:outerShdw>
                </a:effectLst>
              </a:rPr>
              <a:t>Bless the creatures of the Sea</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this person I call me </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the Keys you made so grand </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the sun that warms the land </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Bless the fellowship we feel</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as we gather for this meal</a:t>
            </a:r>
            <a:br>
              <a:rPr lang="en-US" i="1" dirty="0">
                <a:solidFill>
                  <a:schemeClr val="bg1"/>
                </a:solidFill>
                <a:effectLst>
                  <a:outerShdw blurRad="38100" dist="38100" dir="2700000" algn="tl">
                    <a:srgbClr val="000000">
                      <a:alpha val="43137"/>
                    </a:srgbClr>
                  </a:outerShdw>
                </a:effectLst>
              </a:rPr>
            </a:br>
            <a:r>
              <a:rPr lang="en-US" i="1" dirty="0">
                <a:solidFill>
                  <a:schemeClr val="bg1"/>
                </a:solidFill>
                <a:effectLst>
                  <a:outerShdw blurRad="38100" dist="38100" dir="2700000" algn="tl">
                    <a:srgbClr val="000000">
                      <a:alpha val="43137"/>
                    </a:srgbClr>
                  </a:outerShdw>
                </a:effectLst>
              </a:rPr>
              <a:t>Amen</a:t>
            </a:r>
          </a:p>
        </p:txBody>
      </p:sp>
      <p:pic>
        <p:nvPicPr>
          <p:cNvPr id="12" name="Picture 2"/>
          <p:cNvPicPr>
            <a:picLocks noChangeAspect="1" noChangeArrowheads="1"/>
          </p:cNvPicPr>
          <p:nvPr/>
        </p:nvPicPr>
        <p:blipFill>
          <a:blip r:embed="rId6" cstate="print">
            <a:extLst>
              <a:ext uri="{28A0092B-C50C-407E-A947-70E740481C1C}">
                <a14:useLocalDpi xmlns:a14="http://schemas.microsoft.com/office/drawing/2010/main" val="0"/>
              </a:ext>
            </a:extLst>
          </a:blip>
          <a:stretch>
            <a:fillRect/>
          </a:stretch>
        </p:blipFill>
        <p:spPr bwMode="auto">
          <a:xfrm rot="5400000">
            <a:off x="439945" y="2672349"/>
            <a:ext cx="3644901" cy="273367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ue and gold logo&#10;&#10;AI-generated content may be incorrect.">
            <a:extLst>
              <a:ext uri="{FF2B5EF4-FFF2-40B4-BE49-F238E27FC236}">
                <a16:creationId xmlns:a16="http://schemas.microsoft.com/office/drawing/2014/main" id="{8A158CD7-4EDB-401B-B241-B93211A38463}"/>
              </a:ext>
            </a:extLst>
          </p:cNvPr>
          <p:cNvPicPr>
            <a:picLocks noChangeAspect="1"/>
          </p:cNvPicPr>
          <p:nvPr/>
        </p:nvPicPr>
        <p:blipFill>
          <a:blip r:embed="rId7"/>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3395551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861868" y="1536700"/>
            <a:ext cx="5035353" cy="4585871"/>
          </a:xfrm>
          <a:prstGeom prst="rect">
            <a:avLst/>
          </a:prstGeom>
          <a:noFill/>
        </p:spPr>
        <p:txBody>
          <a:bodyPr wrap="none" lIns="91440" tIns="45720" rIns="91440" bIns="45720" rtlCol="0" anchor="t">
            <a:spAutoFit/>
          </a:bodyPr>
          <a:lstStyle/>
          <a:p>
            <a:r>
              <a:rPr lang="en-US" sz="3600" dirty="0">
                <a:solidFill>
                  <a:schemeClr val="bg1"/>
                </a:solidFill>
              </a:rPr>
              <a:t>Ships Store</a:t>
            </a:r>
          </a:p>
          <a:p>
            <a:pPr marL="285750" indent="-285750">
              <a:buFont typeface="Arial" panose="020B0604020202020204" pitchFamily="34" charset="0"/>
              <a:buChar char="•"/>
            </a:pPr>
            <a:r>
              <a:rPr lang="en-US" sz="2400" dirty="0">
                <a:solidFill>
                  <a:schemeClr val="bg1"/>
                </a:solidFill>
              </a:rPr>
              <a:t>Open Everyday during season</a:t>
            </a:r>
            <a:endParaRPr lang="en-US" sz="2400" dirty="0">
              <a:solidFill>
                <a:schemeClr val="bg1"/>
              </a:solidFill>
              <a:cs typeface="Calibri"/>
            </a:endParaRPr>
          </a:p>
          <a:p>
            <a:pPr marL="285750" indent="-285750">
              <a:buFont typeface="Arial" panose="020B0604020202020204" pitchFamily="34" charset="0"/>
              <a:buChar char="•"/>
            </a:pPr>
            <a:r>
              <a:rPr lang="en-US" sz="2400" dirty="0">
                <a:solidFill>
                  <a:schemeClr val="bg1"/>
                </a:solidFill>
              </a:rPr>
              <a:t>Order Custom Crew Apparel</a:t>
            </a:r>
          </a:p>
          <a:p>
            <a:r>
              <a:rPr lang="en-US" sz="2400" dirty="0">
                <a:solidFill>
                  <a:schemeClr val="bg1"/>
                </a:solidFill>
              </a:rPr>
              <a:t>          Shirts</a:t>
            </a:r>
          </a:p>
          <a:p>
            <a:r>
              <a:rPr lang="en-US" sz="2400" dirty="0">
                <a:solidFill>
                  <a:schemeClr val="bg1"/>
                </a:solidFill>
              </a:rPr>
              <a:t>          Hats</a:t>
            </a:r>
          </a:p>
          <a:p>
            <a:r>
              <a:rPr lang="en-US" sz="2400" dirty="0">
                <a:solidFill>
                  <a:schemeClr val="bg1"/>
                </a:solidFill>
              </a:rPr>
              <a:t>          Duffel Bags</a:t>
            </a:r>
          </a:p>
          <a:p>
            <a:r>
              <a:rPr lang="en-US" sz="1600" dirty="0">
                <a:solidFill>
                  <a:schemeClr val="bg1"/>
                </a:solidFill>
              </a:rPr>
              <a:t>*Custom orders must be placed six weeks prior to arrival</a:t>
            </a:r>
          </a:p>
          <a:p>
            <a:pPr marL="285750" indent="-285750">
              <a:buFont typeface="Arial" panose="020B0604020202020204" pitchFamily="34" charset="0"/>
              <a:buChar char="•"/>
            </a:pPr>
            <a:r>
              <a:rPr lang="en-US" sz="2400" dirty="0">
                <a:solidFill>
                  <a:schemeClr val="bg1"/>
                </a:solidFill>
              </a:rPr>
              <a:t>Reserve wetsuits</a:t>
            </a:r>
          </a:p>
          <a:p>
            <a:pPr marL="285750" indent="-285750">
              <a:buFont typeface="Arial" panose="020B0604020202020204" pitchFamily="34" charset="0"/>
              <a:buChar char="•"/>
            </a:pPr>
            <a:r>
              <a:rPr lang="en-US" sz="2400" dirty="0">
                <a:solidFill>
                  <a:schemeClr val="bg1"/>
                </a:solidFill>
              </a:rPr>
              <a:t>Mask and Snorkels</a:t>
            </a:r>
          </a:p>
          <a:p>
            <a:pPr marL="285750" indent="-285750">
              <a:buFont typeface="Arial" panose="020B0604020202020204" pitchFamily="34" charset="0"/>
              <a:buChar char="•"/>
            </a:pPr>
            <a:r>
              <a:rPr lang="en-US" sz="2400" dirty="0">
                <a:solidFill>
                  <a:schemeClr val="bg1"/>
                </a:solidFill>
              </a:rPr>
              <a:t>Water bottles, sunscreen and a large</a:t>
            </a:r>
          </a:p>
          <a:p>
            <a:r>
              <a:rPr lang="en-US" sz="2400" dirty="0">
                <a:solidFill>
                  <a:schemeClr val="bg1"/>
                </a:solidFill>
              </a:rPr>
              <a:t>      assortment of souvenirs. </a:t>
            </a:r>
          </a:p>
          <a:p>
            <a:r>
              <a:rPr lang="en-US" sz="2400" dirty="0">
                <a:solidFill>
                  <a:schemeClr val="bg1"/>
                </a:solidFill>
                <a:cs typeface="Calibri"/>
                <a:hlinkClick r:id="rId3">
                  <a:extLst>
                    <a:ext uri="{A12FA001-AC4F-418D-AE19-62706E023703}">
                      <ahyp:hlinkClr xmlns:ahyp="http://schemas.microsoft.com/office/drawing/2018/hyperlinkcolor" val="tx"/>
                    </a:ext>
                  </a:extLst>
                </a:hlinkClick>
              </a:rPr>
              <a:t>store.baseseabase.org</a:t>
            </a:r>
            <a:endParaRPr lang="en-US" dirty="0">
              <a:solidFill>
                <a:schemeClr val="bg1"/>
              </a:solidFill>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2386" y="2139794"/>
            <a:ext cx="3181520" cy="4259776"/>
          </a:xfrm>
          <a:prstGeom prst="rect">
            <a:avLst/>
          </a:prstGeom>
          <a:ln>
            <a:noFill/>
          </a:ln>
          <a:effectLst>
            <a:outerShdw blurRad="190500" algn="tl" rotWithShape="0">
              <a:srgbClr val="000000">
                <a:alpha val="70000"/>
              </a:srgbClr>
            </a:outerShdw>
          </a:effectLst>
        </p:spPr>
      </p:pic>
      <p:pic>
        <p:nvPicPr>
          <p:cNvPr id="6" name="Picture 5" descr="A blue and gold logo&#10;&#10;AI-generated content may be incorrect.">
            <a:extLst>
              <a:ext uri="{FF2B5EF4-FFF2-40B4-BE49-F238E27FC236}">
                <a16:creationId xmlns:a16="http://schemas.microsoft.com/office/drawing/2014/main" id="{DEFDC537-4716-4B31-AC16-A6B9F95DA247}"/>
              </a:ext>
            </a:extLst>
          </p:cNvPr>
          <p:cNvPicPr>
            <a:picLocks noChangeAspect="1"/>
          </p:cNvPicPr>
          <p:nvPr/>
        </p:nvPicPr>
        <p:blipFill>
          <a:blip r:embed="rId5"/>
          <a:stretch>
            <a:fillRect/>
          </a:stretch>
        </p:blipFill>
        <p:spPr>
          <a:xfrm>
            <a:off x="217501" y="119102"/>
            <a:ext cx="1870944" cy="1910621"/>
          </a:xfrm>
          <a:prstGeom prst="rect">
            <a:avLst/>
          </a:prstGeom>
        </p:spPr>
      </p:pic>
    </p:spTree>
    <p:extLst>
      <p:ext uri="{BB962C8B-B14F-4D97-AF65-F5344CB8AC3E}">
        <p14:creationId xmlns:p14="http://schemas.microsoft.com/office/powerpoint/2010/main" val="1978710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1316760" y="210026"/>
            <a:ext cx="10531612" cy="5201424"/>
          </a:xfrm>
          <a:prstGeom prst="rect">
            <a:avLst/>
          </a:prstGeom>
          <a:noFill/>
        </p:spPr>
        <p:txBody>
          <a:bodyPr wrap="square" rtlCol="0">
            <a:spAutoFit/>
          </a:bodyPr>
          <a:lstStyle/>
          <a:p>
            <a:pPr algn="ctr"/>
            <a:r>
              <a:rPr lang="en-US" sz="4800" dirty="0">
                <a:solidFill>
                  <a:schemeClr val="bg1"/>
                </a:solidFill>
              </a:rPr>
              <a:t>Scuba Equipment</a:t>
            </a:r>
          </a:p>
          <a:p>
            <a:pPr algn="ctr"/>
            <a:r>
              <a:rPr lang="en-US" sz="3200" dirty="0">
                <a:solidFill>
                  <a:schemeClr val="bg1"/>
                </a:solidFill>
                <a:effectLst>
                  <a:outerShdw blurRad="38100" dist="38100" dir="2700000" algn="tl">
                    <a:srgbClr val="000000">
                      <a:alpha val="43137"/>
                    </a:srgbClr>
                  </a:outerShdw>
                </a:effectLst>
              </a:rPr>
              <a:t>Sea Base is proud to offer Aqualung and </a:t>
            </a:r>
            <a:r>
              <a:rPr lang="en-US" sz="3200" dirty="0" err="1">
                <a:solidFill>
                  <a:schemeClr val="bg1"/>
                </a:solidFill>
                <a:effectLst>
                  <a:outerShdw blurRad="38100" dist="38100" dir="2700000" algn="tl">
                    <a:srgbClr val="000000">
                      <a:alpha val="43137"/>
                    </a:srgbClr>
                  </a:outerShdw>
                </a:effectLst>
              </a:rPr>
              <a:t>Scubapro</a:t>
            </a:r>
            <a:r>
              <a:rPr lang="en-US" sz="3200" dirty="0">
                <a:solidFill>
                  <a:schemeClr val="bg1"/>
                </a:solidFill>
                <a:effectLst>
                  <a:outerShdw blurRad="38100" dist="38100" dir="2700000" algn="tl">
                    <a:srgbClr val="000000">
                      <a:alpha val="43137"/>
                    </a:srgbClr>
                  </a:outerShdw>
                </a:effectLst>
              </a:rPr>
              <a:t> as our scuba equipment providers. The following equipment is provided for your adventure.</a:t>
            </a:r>
          </a:p>
          <a:p>
            <a:pPr algn="ctr"/>
            <a:endParaRPr lang="en-US" sz="3200" dirty="0">
              <a:solidFill>
                <a:schemeClr val="bg1"/>
              </a:solidFill>
              <a:effectLst>
                <a:outerShdw blurRad="38100" dist="38100" dir="2700000" algn="tl">
                  <a:srgbClr val="000000">
                    <a:alpha val="43137"/>
                  </a:srgbClr>
                </a:outerShdw>
              </a:effectLst>
            </a:endParaRPr>
          </a:p>
          <a:p>
            <a:pPr marL="285750" indent="-285750">
              <a:lnSpc>
                <a:spcPct val="150000"/>
              </a:lnSpc>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BC’s with weight integration</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Regulators with alternate air sources</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3 gauge consoles include pressure gauge, depth gauge and compass</a:t>
            </a:r>
          </a:p>
          <a:p>
            <a:r>
              <a:rPr lang="en-US" sz="2400" dirty="0">
                <a:solidFill>
                  <a:schemeClr val="bg1"/>
                </a:solidFill>
                <a:effectLst>
                  <a:outerShdw blurRad="38100" dist="38100" dir="2700000" algn="tl">
                    <a:srgbClr val="000000">
                      <a:alpha val="43137"/>
                    </a:srgbClr>
                  </a:outerShdw>
                </a:effectLst>
              </a:rPr>
              <a:t>    (dive computers not provided or available for rent)</a:t>
            </a:r>
          </a:p>
          <a:p>
            <a:pPr marL="285750" indent="-285750">
              <a:buFont typeface="Arial" panose="020B0604020202020204" pitchFamily="34" charset="0"/>
              <a:buChar char="•"/>
            </a:pPr>
            <a:r>
              <a:rPr lang="en-US" sz="2400" dirty="0">
                <a:solidFill>
                  <a:schemeClr val="bg1"/>
                </a:solidFill>
                <a:effectLst>
                  <a:outerShdw blurRad="38100" dist="38100" dir="2700000" algn="tl">
                    <a:srgbClr val="000000">
                      <a:alpha val="43137"/>
                    </a:srgbClr>
                  </a:outerShdw>
                </a:effectLst>
              </a:rPr>
              <a:t>Dive light provided for night dives</a:t>
            </a:r>
          </a:p>
          <a:p>
            <a:pPr marL="285750" indent="-285750">
              <a:buFont typeface="Arial" panose="020B0604020202020204" pitchFamily="34" charset="0"/>
              <a:buChar char="•"/>
            </a:pPr>
            <a:r>
              <a:rPr lang="en-US" sz="2400" dirty="0">
                <a:solidFill>
                  <a:schemeClr val="bg1"/>
                </a:solidFill>
              </a:rPr>
              <a:t>Sea Base will also provide fins, a snorkel vest and mesh bag.</a:t>
            </a:r>
            <a:endParaRPr lang="en-US" sz="2400" dirty="0">
              <a:solidFill>
                <a:schemeClr val="bg1"/>
              </a:solidFill>
              <a:effectLst>
                <a:outerShdw blurRad="38100" dist="38100" dir="2700000" algn="tl">
                  <a:srgbClr val="000000">
                    <a:alpha val="43137"/>
                  </a:srgbClr>
                </a:outerShdw>
              </a:effectLst>
            </a:endParaRPr>
          </a:p>
        </p:txBody>
      </p:sp>
      <p:pic>
        <p:nvPicPr>
          <p:cNvPr id="7" name="Picture 6" descr="A blue and gold logo&#10;&#10;AI-generated content may be incorrect.">
            <a:extLst>
              <a:ext uri="{FF2B5EF4-FFF2-40B4-BE49-F238E27FC236}">
                <a16:creationId xmlns:a16="http://schemas.microsoft.com/office/drawing/2014/main" id="{C73E45D7-B5D5-45F5-BF71-4136BA7863BD}"/>
              </a:ext>
            </a:extLst>
          </p:cNvPr>
          <p:cNvPicPr>
            <a:picLocks noChangeAspect="1"/>
          </p:cNvPicPr>
          <p:nvPr/>
        </p:nvPicPr>
        <p:blipFill>
          <a:blip r:embed="rId3"/>
          <a:stretch>
            <a:fillRect/>
          </a:stretch>
        </p:blipFill>
        <p:spPr>
          <a:xfrm>
            <a:off x="217501" y="119020"/>
            <a:ext cx="1601968" cy="1635941"/>
          </a:xfrm>
          <a:prstGeom prst="rect">
            <a:avLst/>
          </a:prstGeom>
        </p:spPr>
      </p:pic>
      <p:pic>
        <p:nvPicPr>
          <p:cNvPr id="2" name="Picture 1" descr="A blue and white logo&#10;&#10;Description automatically generated">
            <a:extLst>
              <a:ext uri="{FF2B5EF4-FFF2-40B4-BE49-F238E27FC236}">
                <a16:creationId xmlns:a16="http://schemas.microsoft.com/office/drawing/2014/main" id="{F15E4085-205E-F532-8F72-71E6F24E618A}"/>
              </a:ext>
            </a:extLst>
          </p:cNvPr>
          <p:cNvPicPr>
            <a:picLocks noChangeAspect="1"/>
          </p:cNvPicPr>
          <p:nvPr/>
        </p:nvPicPr>
        <p:blipFill>
          <a:blip r:embed="rId4"/>
          <a:stretch>
            <a:fillRect/>
          </a:stretch>
        </p:blipFill>
        <p:spPr>
          <a:xfrm>
            <a:off x="9545478" y="4382779"/>
            <a:ext cx="2190750" cy="1228725"/>
          </a:xfrm>
          <a:prstGeom prst="rect">
            <a:avLst/>
          </a:prstGeom>
        </p:spPr>
      </p:pic>
      <p:pic>
        <p:nvPicPr>
          <p:cNvPr id="4" name="Picture 3" descr="A blue and white logo&#10;&#10;AI-generated content may be incorrect.">
            <a:extLst>
              <a:ext uri="{FF2B5EF4-FFF2-40B4-BE49-F238E27FC236}">
                <a16:creationId xmlns:a16="http://schemas.microsoft.com/office/drawing/2014/main" id="{0DA11D2D-C3C0-5FB4-A186-5309496875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26528" y="2252335"/>
            <a:ext cx="1409700" cy="1409700"/>
          </a:xfrm>
          <a:prstGeom prst="rect">
            <a:avLst/>
          </a:prstGeom>
        </p:spPr>
      </p:pic>
      <p:sp>
        <p:nvSpPr>
          <p:cNvPr id="10" name="TextBox 9">
            <a:extLst>
              <a:ext uri="{FF2B5EF4-FFF2-40B4-BE49-F238E27FC236}">
                <a16:creationId xmlns:a16="http://schemas.microsoft.com/office/drawing/2014/main" id="{5C3134E1-4DEC-032A-982E-37EDF659CF32}"/>
              </a:ext>
            </a:extLst>
          </p:cNvPr>
          <p:cNvSpPr txBox="1"/>
          <p:nvPr/>
        </p:nvSpPr>
        <p:spPr>
          <a:xfrm>
            <a:off x="2324989" y="5778251"/>
            <a:ext cx="8315864" cy="707886"/>
          </a:xfrm>
          <a:prstGeom prst="rect">
            <a:avLst/>
          </a:prstGeom>
          <a:noFill/>
        </p:spPr>
        <p:txBody>
          <a:bodyPr wrap="square">
            <a:spAutoFit/>
          </a:bodyPr>
          <a:lstStyle/>
          <a:p>
            <a:r>
              <a:rPr lang="en-US" sz="2000" dirty="0">
                <a:solidFill>
                  <a:schemeClr val="bg1"/>
                </a:solidFill>
              </a:rPr>
              <a:t>It is recommended that participants purchase fins and practice using them during any pool sessions scheduled as a part of their Sea Base training plan.</a:t>
            </a:r>
          </a:p>
        </p:txBody>
      </p:sp>
    </p:spTree>
    <p:extLst>
      <p:ext uri="{BB962C8B-B14F-4D97-AF65-F5344CB8AC3E}">
        <p14:creationId xmlns:p14="http://schemas.microsoft.com/office/powerpoint/2010/main" val="2373322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heck_x0020_Status xmlns="1b7d4b7c-1cdd-4ec3-bf79-e108c7dff0af" xsi:nil="true"/>
    <ExpirationDate xmlns="1b7d4b7c-1cdd-4ec3-bf79-e108c7dff0af" xsi:nil="true"/>
    <DateModified xmlns="1b7d4b7c-1cdd-4ec3-bf79-e108c7dff0af" xsi:nil="true"/>
    <Expiration xmlns="1b7d4b7c-1cdd-4ec3-bf79-e108c7dff0af" xsi:nil="true"/>
    <ItemStatus xmlns="1b7d4b7c-1cdd-4ec3-bf79-e108c7dff0af" xsi:nil="true"/>
    <_Flow_SignoffStatus xmlns="1b7d4b7c-1cdd-4ec3-bf79-e108c7dff0af" xsi:nil="true"/>
    <Status xmlns="1b7d4b7c-1cdd-4ec3-bf79-e108c7dff0af" xsi:nil="true"/>
    <TaxCatchAll xmlns="7a6ee362-e025-4c63-baf6-51e42efca58d" xsi:nil="true"/>
    <lcf76f155ced4ddcb4097134ff3c332f xmlns="1b7d4b7c-1cdd-4ec3-bf79-e108c7dff0af">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F4B777FB81571408378D4833CE0845B" ma:contentTypeVersion="33" ma:contentTypeDescription="Create a new document." ma:contentTypeScope="" ma:versionID="88e9a345f6bb50e6aef4e16f22d7bfeb">
  <xsd:schema xmlns:xsd="http://www.w3.org/2001/XMLSchema" xmlns:xs="http://www.w3.org/2001/XMLSchema" xmlns:p="http://schemas.microsoft.com/office/2006/metadata/properties" xmlns:ns2="7a6ee362-e025-4c63-baf6-51e42efca58d" xmlns:ns3="1b7d4b7c-1cdd-4ec3-bf79-e108c7dff0af" targetNamespace="http://schemas.microsoft.com/office/2006/metadata/properties" ma:root="true" ma:fieldsID="f3dcbaf35f9d063d42cca13b0be203ee" ns2:_="" ns3:_="">
    <xsd:import namespace="7a6ee362-e025-4c63-baf6-51e42efca58d"/>
    <xsd:import namespace="1b7d4b7c-1cdd-4ec3-bf79-e108c7dff0af"/>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ServiceLocation" minOccurs="0"/>
                <xsd:element ref="ns3:DateModified" minOccurs="0"/>
                <xsd:element ref="ns3:ExpirationDate" minOccurs="0"/>
                <xsd:element ref="ns3:_Flow_SignoffStatus" minOccurs="0"/>
                <xsd:element ref="ns3:Check_x0020_Status" minOccurs="0"/>
                <xsd:element ref="ns3:Status" minOccurs="0"/>
                <xsd:element ref="ns3:Expiration" minOccurs="0"/>
                <xsd:element ref="ns3:ItemStatu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6ee362-e025-4c63-baf6-51e42efca58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30" nillable="true" ma:displayName="Taxonomy Catch All Column" ma:hidden="true" ma:list="{d33af460-ccc4-47cc-a757-8a9d95f6eccc}" ma:internalName="TaxCatchAll" ma:showField="CatchAllData" ma:web="7a6ee362-e025-4c63-baf6-51e42efca58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1b7d4b7c-1cdd-4ec3-bf79-e108c7dff0af"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DateModified" ma:index="20" nillable="true" ma:displayName="Completed" ma:format="DateOnly" ma:internalName="DateModified">
      <xsd:simpleType>
        <xsd:restriction base="dms:DateTime"/>
      </xsd:simpleType>
    </xsd:element>
    <xsd:element name="ExpirationDate" ma:index="21" nillable="true" ma:displayName="Expiration Date" ma:format="DateOnly" ma:internalName="ExpirationDate">
      <xsd:simpleType>
        <xsd:restriction base="dms:DateTime"/>
      </xsd:simpleType>
    </xsd:element>
    <xsd:element name="_Flow_SignoffStatus" ma:index="22" nillable="true" ma:displayName="Sign-off status" ma:internalName="Sign_x002d_off_x0020_status">
      <xsd:simpleType>
        <xsd:restriction base="dms:Text"/>
      </xsd:simpleType>
    </xsd:element>
    <xsd:element name="Check_x0020_Status" ma:index="23" nillable="true" ma:displayName="Check Status" ma:internalName="Check_x0020_Status">
      <xsd:simpleType>
        <xsd:restriction base="dms:Text">
          <xsd:maxLength value="255"/>
        </xsd:restriction>
      </xsd:simpleType>
    </xsd:element>
    <xsd:element name="Status" ma:index="24" nillable="true" ma:displayName="Status" ma:format="Dropdown" ma:internalName="Status">
      <xsd:simpleType>
        <xsd:restriction base="dms:Choice">
          <xsd:enumeration value="Overdue"/>
          <xsd:enumeration value="Complete"/>
          <xsd:enumeration value="Incomplete"/>
        </xsd:restriction>
      </xsd:simpleType>
    </xsd:element>
    <xsd:element name="Expiration" ma:index="25" nillable="true" ma:displayName="Expiration" ma:format="DateOnly" ma:internalName="Expiration">
      <xsd:simpleType>
        <xsd:restriction base="dms:DateTime"/>
      </xsd:simpleType>
    </xsd:element>
    <xsd:element name="ItemStatus" ma:index="26" nillable="true" ma:displayName="Item Status" ma:format="Dropdown" ma:internalName="ItemStatus">
      <xsd:simpleType>
        <xsd:restriction base="dms:Choice">
          <xsd:enumeration value="Overdue"/>
          <xsd:enumeration value="Complete"/>
          <xsd:enumeration value="Incomplete"/>
        </xsd:restriction>
      </xsd:simpleType>
    </xsd:element>
    <xsd:element name="MediaLengthInSeconds" ma:index="27" nillable="true" ma:displayName="Length (seconds)" ma:internalName="MediaLengthInSeconds" ma:readOnly="true">
      <xsd:simpleType>
        <xsd:restriction base="dms:Unknown"/>
      </xsd:simpleType>
    </xsd:element>
    <xsd:element name="lcf76f155ced4ddcb4097134ff3c332f" ma:index="29" nillable="true" ma:taxonomy="true" ma:internalName="lcf76f155ced4ddcb4097134ff3c332f" ma:taxonomyFieldName="MediaServiceImageTags" ma:displayName="Image Tags" ma:readOnly="false" ma:fieldId="{5cf76f15-5ced-4ddc-b409-7134ff3c332f}" ma:taxonomyMulti="true" ma:sspId="879308d4-bde5-4dca-adcb-0162404f863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CC48F0C-CE12-486A-8DDE-D289B774FC45}">
  <ds:schemaRefs>
    <ds:schemaRef ds:uri="http://purl.org/dc/terms/"/>
    <ds:schemaRef ds:uri="http://www.w3.org/XML/1998/namespace"/>
    <ds:schemaRef ds:uri="http://schemas.microsoft.com/office/2006/documentManagement/types"/>
    <ds:schemaRef ds:uri="http://purl.org/dc/elements/1.1/"/>
    <ds:schemaRef ds:uri="http://schemas.microsoft.com/office/infopath/2007/PartnerControls"/>
    <ds:schemaRef ds:uri="http://purl.org/dc/dcmitype/"/>
    <ds:schemaRef ds:uri="http://schemas.openxmlformats.org/package/2006/metadata/core-properties"/>
    <ds:schemaRef ds:uri="1b7d4b7c-1cdd-4ec3-bf79-e108c7dff0af"/>
    <ds:schemaRef ds:uri="7a6ee362-e025-4c63-baf6-51e42efca58d"/>
    <ds:schemaRef ds:uri="http://schemas.microsoft.com/office/2006/metadata/properties"/>
  </ds:schemaRefs>
</ds:datastoreItem>
</file>

<file path=customXml/itemProps2.xml><?xml version="1.0" encoding="utf-8"?>
<ds:datastoreItem xmlns:ds="http://schemas.openxmlformats.org/officeDocument/2006/customXml" ds:itemID="{555595EF-FC81-4366-8901-77FC24487B4D}">
  <ds:schemaRefs>
    <ds:schemaRef ds:uri="http://schemas.microsoft.com/sharepoint/v3/contenttype/forms"/>
  </ds:schemaRefs>
</ds:datastoreItem>
</file>

<file path=customXml/itemProps3.xml><?xml version="1.0" encoding="utf-8"?>
<ds:datastoreItem xmlns:ds="http://schemas.openxmlformats.org/officeDocument/2006/customXml" ds:itemID="{BC7F3770-25DC-408C-947A-727DD2E662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6ee362-e025-4c63-baf6-51e42efca58d"/>
    <ds:schemaRef ds:uri="1b7d4b7c-1cdd-4ec3-bf79-e108c7dff0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d9008a0-7846-4989-a4c5-77cfad3f7e4e}" enabled="0" method="" siteId="{fd9008a0-7846-4989-a4c5-77cfad3f7e4e}" removed="1"/>
</clbl:labelList>
</file>

<file path=docProps/app.xml><?xml version="1.0" encoding="utf-8"?>
<Properties xmlns="http://schemas.openxmlformats.org/officeDocument/2006/extended-properties" xmlns:vt="http://schemas.openxmlformats.org/officeDocument/2006/docPropsVTypes">
  <Template>TM04033923[[fn=Depth]]</Template>
  <TotalTime>15567</TotalTime>
  <Words>3377</Words>
  <Application>Microsoft Office PowerPoint</Application>
  <PresentationFormat>Widescreen</PresentationFormat>
  <Paragraphs>353</Paragraphs>
  <Slides>32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Calibri Light</vt:lpstr>
      <vt:lpstr>Courier New</vt:lpstr>
      <vt:lpstr>Helvetica</vt:lpstr>
      <vt:lpstr>Symbol</vt:lpstr>
      <vt:lpstr>Office Theme</vt:lpstr>
      <vt:lpstr>PowerPoint Presentation</vt:lpstr>
      <vt:lpstr>Brief History of Florida Sea Base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Crew Leader Information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Joe Angelo</dc:creator>
  <cp:lastModifiedBy>Ian Kessler</cp:lastModifiedBy>
  <cp:revision>210</cp:revision>
  <dcterms:created xsi:type="dcterms:W3CDTF">2015-11-10T20:28:13Z</dcterms:created>
  <dcterms:modified xsi:type="dcterms:W3CDTF">2025-11-07T15:07:06Z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0x0101009F4B777FB81571408378D4833CE0845B</vt:lpwstr>
  </property>
  <property fmtid="{D5CDD505-2E9C-101B-9397-08002B2CF9AE}" pid="3" name="MediaServiceImageTags">
    <vt:lpwstr/>
  </property>
</Properties>
</file>