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79" r:id="rId7"/>
    <p:sldId id="263" r:id="rId8"/>
    <p:sldId id="264" r:id="rId9"/>
    <p:sldId id="265" r:id="rId10"/>
    <p:sldId id="266" r:id="rId11"/>
    <p:sldId id="267" r:id="rId12"/>
    <p:sldId id="277" r:id="rId13"/>
    <p:sldId id="268" r:id="rId14"/>
    <p:sldId id="278" r:id="rId15"/>
    <p:sldId id="269" r:id="rId16"/>
    <p:sldId id="270" r:id="rId17"/>
    <p:sldId id="271" r:id="rId18"/>
    <p:sldId id="272" r:id="rId19"/>
    <p:sldId id="273" r:id="rId20"/>
    <p:sldId id="274" r:id="rId21"/>
    <p:sldId id="275" r:id="rId22"/>
    <p:sldId id="276"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1" d="100"/>
          <a:sy n="71" d="100"/>
        </p:scale>
        <p:origin x="618" y="54"/>
      </p:cViewPr>
      <p:guideLst/>
    </p:cSldViewPr>
  </p:slideViewPr>
  <p:notesTextViewPr>
    <p:cViewPr>
      <p:scale>
        <a:sx n="1" d="1"/>
        <a:sy n="1" d="1"/>
      </p:scale>
      <p:origin x="0" y="0"/>
    </p:cViewPr>
  </p:notesTextViewPr>
  <p:sorterViewPr>
    <p:cViewPr>
      <p:scale>
        <a:sx n="20" d="100"/>
        <a:sy n="2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7B7B1DB-D1C8-4701-9DFA-2608BADF4332}" type="datetimeFigureOut">
              <a:rPr lang="en-US" smtClean="0"/>
              <a:t>3/8/2026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8BB381-926B-48A0-888B-C4099A664E10}" type="slidenum">
              <a:rPr lang="en-US" smtClean="0"/>
              <a:t>‹#›</a:t>
            </a:fld>
            <a:endParaRPr lang="en-US"/>
          </a:p>
        </p:txBody>
      </p:sp>
    </p:spTree>
    <p:extLst>
      <p:ext uri="{BB962C8B-B14F-4D97-AF65-F5344CB8AC3E}">
        <p14:creationId xmlns:p14="http://schemas.microsoft.com/office/powerpoint/2010/main" val="39449383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7B7B1DB-D1C8-4701-9DFA-2608BADF4332}" type="datetimeFigureOut">
              <a:rPr lang="en-US" smtClean="0"/>
              <a:t>3/8/2026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8BB381-926B-48A0-888B-C4099A664E10}" type="slidenum">
              <a:rPr lang="en-US" smtClean="0"/>
              <a:t>‹#›</a:t>
            </a:fld>
            <a:endParaRPr lang="en-US"/>
          </a:p>
        </p:txBody>
      </p:sp>
    </p:spTree>
    <p:extLst>
      <p:ext uri="{BB962C8B-B14F-4D97-AF65-F5344CB8AC3E}">
        <p14:creationId xmlns:p14="http://schemas.microsoft.com/office/powerpoint/2010/main" val="33649006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7B7B1DB-D1C8-4701-9DFA-2608BADF4332}" type="datetimeFigureOut">
              <a:rPr lang="en-US" smtClean="0"/>
              <a:t>3/8/2026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8BB381-926B-48A0-888B-C4099A664E10}" type="slidenum">
              <a:rPr lang="en-US" smtClean="0"/>
              <a:t>‹#›</a:t>
            </a:fld>
            <a:endParaRPr lang="en-US"/>
          </a:p>
        </p:txBody>
      </p:sp>
    </p:spTree>
    <p:extLst>
      <p:ext uri="{BB962C8B-B14F-4D97-AF65-F5344CB8AC3E}">
        <p14:creationId xmlns:p14="http://schemas.microsoft.com/office/powerpoint/2010/main" val="3150498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7B7B1DB-D1C8-4701-9DFA-2608BADF4332}" type="datetimeFigureOut">
              <a:rPr lang="en-US" smtClean="0"/>
              <a:t>3/8/2026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8BB381-926B-48A0-888B-C4099A664E10}" type="slidenum">
              <a:rPr lang="en-US" smtClean="0"/>
              <a:t>‹#›</a:t>
            </a:fld>
            <a:endParaRPr lang="en-US"/>
          </a:p>
        </p:txBody>
      </p:sp>
    </p:spTree>
    <p:extLst>
      <p:ext uri="{BB962C8B-B14F-4D97-AF65-F5344CB8AC3E}">
        <p14:creationId xmlns:p14="http://schemas.microsoft.com/office/powerpoint/2010/main" val="40850124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7B7B1DB-D1C8-4701-9DFA-2608BADF4332}" type="datetimeFigureOut">
              <a:rPr lang="en-US" smtClean="0"/>
              <a:t>3/8/2026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8BB381-926B-48A0-888B-C4099A664E10}" type="slidenum">
              <a:rPr lang="en-US" smtClean="0"/>
              <a:t>‹#›</a:t>
            </a:fld>
            <a:endParaRPr lang="en-US"/>
          </a:p>
        </p:txBody>
      </p:sp>
    </p:spTree>
    <p:extLst>
      <p:ext uri="{BB962C8B-B14F-4D97-AF65-F5344CB8AC3E}">
        <p14:creationId xmlns:p14="http://schemas.microsoft.com/office/powerpoint/2010/main" val="23940303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7B7B1DB-D1C8-4701-9DFA-2608BADF4332}" type="datetimeFigureOut">
              <a:rPr lang="en-US" smtClean="0"/>
              <a:t>3/8/2026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8BB381-926B-48A0-888B-C4099A664E10}" type="slidenum">
              <a:rPr lang="en-US" smtClean="0"/>
              <a:t>‹#›</a:t>
            </a:fld>
            <a:endParaRPr lang="en-US"/>
          </a:p>
        </p:txBody>
      </p:sp>
    </p:spTree>
    <p:extLst>
      <p:ext uri="{BB962C8B-B14F-4D97-AF65-F5344CB8AC3E}">
        <p14:creationId xmlns:p14="http://schemas.microsoft.com/office/powerpoint/2010/main" val="34201828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7B7B1DB-D1C8-4701-9DFA-2608BADF4332}" type="datetimeFigureOut">
              <a:rPr lang="en-US" smtClean="0"/>
              <a:t>3/8/2026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C8BB381-926B-48A0-888B-C4099A664E10}" type="slidenum">
              <a:rPr lang="en-US" smtClean="0"/>
              <a:t>‹#›</a:t>
            </a:fld>
            <a:endParaRPr lang="en-US"/>
          </a:p>
        </p:txBody>
      </p:sp>
    </p:spTree>
    <p:extLst>
      <p:ext uri="{BB962C8B-B14F-4D97-AF65-F5344CB8AC3E}">
        <p14:creationId xmlns:p14="http://schemas.microsoft.com/office/powerpoint/2010/main" val="1054153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7B7B1DB-D1C8-4701-9DFA-2608BADF4332}" type="datetimeFigureOut">
              <a:rPr lang="en-US" smtClean="0"/>
              <a:t>3/8/2026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C8BB381-926B-48A0-888B-C4099A664E10}" type="slidenum">
              <a:rPr lang="en-US" smtClean="0"/>
              <a:t>‹#›</a:t>
            </a:fld>
            <a:endParaRPr lang="en-US"/>
          </a:p>
        </p:txBody>
      </p:sp>
    </p:spTree>
    <p:extLst>
      <p:ext uri="{BB962C8B-B14F-4D97-AF65-F5344CB8AC3E}">
        <p14:creationId xmlns:p14="http://schemas.microsoft.com/office/powerpoint/2010/main" val="5590400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B7B1DB-D1C8-4701-9DFA-2608BADF4332}" type="datetimeFigureOut">
              <a:rPr lang="en-US" smtClean="0"/>
              <a:t>3/8/2026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C8BB381-926B-48A0-888B-C4099A664E10}" type="slidenum">
              <a:rPr lang="en-US" smtClean="0"/>
              <a:t>‹#›</a:t>
            </a:fld>
            <a:endParaRPr lang="en-US"/>
          </a:p>
        </p:txBody>
      </p:sp>
    </p:spTree>
    <p:extLst>
      <p:ext uri="{BB962C8B-B14F-4D97-AF65-F5344CB8AC3E}">
        <p14:creationId xmlns:p14="http://schemas.microsoft.com/office/powerpoint/2010/main" val="11605349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7B7B1DB-D1C8-4701-9DFA-2608BADF4332}" type="datetimeFigureOut">
              <a:rPr lang="en-US" smtClean="0"/>
              <a:t>3/8/2026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8BB381-926B-48A0-888B-C4099A664E10}" type="slidenum">
              <a:rPr lang="en-US" smtClean="0"/>
              <a:t>‹#›</a:t>
            </a:fld>
            <a:endParaRPr lang="en-US"/>
          </a:p>
        </p:txBody>
      </p:sp>
    </p:spTree>
    <p:extLst>
      <p:ext uri="{BB962C8B-B14F-4D97-AF65-F5344CB8AC3E}">
        <p14:creationId xmlns:p14="http://schemas.microsoft.com/office/powerpoint/2010/main" val="32142388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7B7B1DB-D1C8-4701-9DFA-2608BADF4332}" type="datetimeFigureOut">
              <a:rPr lang="en-US" smtClean="0"/>
              <a:t>3/8/2026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8BB381-926B-48A0-888B-C4099A664E10}" type="slidenum">
              <a:rPr lang="en-US" smtClean="0"/>
              <a:t>‹#›</a:t>
            </a:fld>
            <a:endParaRPr lang="en-US"/>
          </a:p>
        </p:txBody>
      </p:sp>
    </p:spTree>
    <p:extLst>
      <p:ext uri="{BB962C8B-B14F-4D97-AF65-F5344CB8AC3E}">
        <p14:creationId xmlns:p14="http://schemas.microsoft.com/office/powerpoint/2010/main" val="1297527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B7B1DB-D1C8-4701-9DFA-2608BADF4332}" type="datetimeFigureOut">
              <a:rPr lang="en-US" smtClean="0"/>
              <a:t>3/8/2026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8BB381-926B-48A0-888B-C4099A664E10}" type="slidenum">
              <a:rPr lang="en-US" smtClean="0"/>
              <a:t>‹#›</a:t>
            </a:fld>
            <a:endParaRPr lang="en-US"/>
          </a:p>
        </p:txBody>
      </p:sp>
      <p:sp>
        <p:nvSpPr>
          <p:cNvPr id="7" name="Rectangle 6"/>
          <p:cNvSpPr/>
          <p:nvPr userDrawn="1"/>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300319" y="313765"/>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Scouting, sports, history: Three fascinating points about ..."/>
          <p:cNvPicPr>
            <a:picLocks noChangeAspect="1" noChangeArrowheads="1"/>
          </p:cNvPicPr>
          <p:nvPr userDrawn="1"/>
        </p:nvPicPr>
        <p:blipFill rotWithShape="1">
          <a:blip r:embed="rId13" cstate="print">
            <a:extLst>
              <a:ext uri="{28A0092B-C50C-407E-A947-70E740481C1C}">
                <a14:useLocalDpi xmlns:a14="http://schemas.microsoft.com/office/drawing/2010/main" val="0"/>
              </a:ext>
            </a:extLst>
          </a:blip>
          <a:srcRect l="24678" r="25046"/>
          <a:stretch/>
        </p:blipFill>
        <p:spPr bwMode="auto">
          <a:xfrm>
            <a:off x="451938" y="5932379"/>
            <a:ext cx="503583" cy="52593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userDrawn="1"/>
        </p:nvPicPr>
        <p:blipFill>
          <a:blip r:embed="rId14"/>
          <a:stretch>
            <a:fillRect/>
          </a:stretch>
        </p:blipFill>
        <p:spPr>
          <a:xfrm>
            <a:off x="437193" y="431829"/>
            <a:ext cx="518328" cy="596077"/>
          </a:xfrm>
          <a:prstGeom prst="rect">
            <a:avLst/>
          </a:prstGeom>
        </p:spPr>
      </p:pic>
      <p:pic>
        <p:nvPicPr>
          <p:cNvPr id="13" name="Picture 4" descr="Swimming"/>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10750572" y="384914"/>
            <a:ext cx="1095344" cy="10953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07503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hyperlink" Target="https://www.google.com/search?q=Stings+%26+Bites&amp;sca_esv=59623aa993e8ccae&amp;sxsrf=ANbL-n5nxlYevGx8ZEr0T8BUPLuGQRT1xA:1768965368485&amp;ei=-ERwabCnHdWIptQPiofeqQY&amp;ved=2ahUKEwi4vbLF3JuSAxXSq4kEHdWDMtkQgK4QegQIDhAA&amp;uact=5&amp;oq=Discuss+the+prevention+and+treatment+of+health+concerns+that+could+occur+while+swimming,+including+hypothermia,+dehydration,+sunburn,+heat+exhaustion,+heatstroke,+muscle+cramps,+hyperventilation,+spinal+injury,+stings+and+bites,+and+cuts+and+scrapes.&amp;gs_lp=Egxnd3Mtd2l6LXNlcnAi-gFEaXNjdXNzIHRoZSBwcmV2ZW50aW9uIGFuZCB0cmVhdG1lbnQgb2YgaGVhbHRoIGNvbmNlcm5zIHRoYXQgY291bGQgb2NjdXIgd2hpbGUgc3dpbW1pbmcsIGluY2x1ZGluZyBoeXBvdGhlcm1pYSwgZGVoeWRyYXRpb24sIHN1bmJ1cm4sIGhlYXQgZXhoYXVzdGlvbiwgaGVhdHN0cm9rZSwgbXVzY2xlIGNyYW1wcywgaHlwZXJ2ZW50aWxhdGlvbiwgc3BpbmFsIGluanVyeSwgc3RpbmdzIGFuZCBiaXRlcywgYW5kIGN1dHMgYW5kIHNjcmFwZXMuMgcQIxgnGOoCMg0QIxiABBgnGIoFGOoCMg0QIxiABBgnGIoFGOoCMgcQIxgnGOoCMg0QIxiABBgnGIoFGOoCMg0QIxiABBgnGIoFGOoCMgcQIxgnGOoCMg0QIxiABBgnGIoFGOoCMhMQIxjwBRiABBgnGMkCGIoFGOoCMg0QIxiABBgnGIoFGOoCMhcQABiABBiRAhi0AhjnBhiKBRjqAtgBATIXEAAYgAQYkQIYtAIY5wYYigUY6gLYAQEyIBAuGIAEGJECGLQCGMcBGOcGGMgDGIoFGOoCGK8B2AEBMiAQLhiABBiRAhi0AhjnBhjHARjIAxiKBRjqAhivAdgBATIgEC4YgAQYkQIYtAIY5wYYxwEYyAMYigUY6gIYrwHYAQFIhCtQ6hdY6iNwAXgBkAEAmAEAoAEAqgEAuAEDyAEA-AEB-AECmAIBoAIjqAIPmAMj8QVL86_hrB_QmroGBggBEAEYAZIHATGgBwCyBwC4BwDCBwM0LTHIBxqACAA&amp;sclient=gws-wiz-serp&amp;mstk=AUtExfArYrcfljE_WXITGAO4tgr3XCgZzTqpdOXaXj_3lytcNOVZg_xeaa9jPj2pOaRhrgAARmH_PYnjnwrw2hB_SuZhXD43zPPSwqMKKAZKIb25IICq1Z1zZoc5cij-Kzhg6kfN5sinBZZvBzZBgECfI_OLt-1YXl8TYGV0Nx7_un95bZ9c54llYE-NT8ckR2FR7zzMKAEQbfPEpz_gODYMzTfOje14T2q4CIlsftbrGOl3ewYzA5h6c83u25ylllnX0aNdZ84aeUuXzFc2Wu5qmbevreQL0QYXxBqItVbsj76Cfg&amp;csui=3" TargetMode="External"/><Relationship Id="rId3" Type="http://schemas.openxmlformats.org/officeDocument/2006/relationships/hyperlink" Target="https://www.google.com/search?q=Sunburn&amp;sca_esv=59623aa993e8ccae&amp;sxsrf=ANbL-n5nxlYevGx8ZEr0T8BUPLuGQRT1xA:1768965368485&amp;ei=-ERwabCnHdWIptQPiofeqQY&amp;ved=2ahUKEwi4vbLF3JuSAxXSq4kEHdWDMtkQgK4QegQIBBAA&amp;uact=5&amp;oq=Discuss+the+prevention+and+treatment+of+health+concerns+that+could+occur+while+swimming,+including+hypothermia,+dehydration,+sunburn,+heat+exhaustion,+heatstroke,+muscle+cramps,+hyperventilation,+spinal+injury,+stings+and+bites,+and+cuts+and+scrapes.&amp;gs_lp=Egxnd3Mtd2l6LXNlcnAi-gFEaXNjdXNzIHRoZSBwcmV2ZW50aW9uIGFuZCB0cmVhdG1lbnQgb2YgaGVhbHRoIGNvbmNlcm5zIHRoYXQgY291bGQgb2NjdXIgd2hpbGUgc3dpbW1pbmcsIGluY2x1ZGluZyBoeXBvdGhlcm1pYSwgZGVoeWRyYXRpb24sIHN1bmJ1cm4sIGhlYXQgZXhoYXVzdGlvbiwgaGVhdHN0cm9rZSwgbXVzY2xlIGNyYW1wcywgaHlwZXJ2ZW50aWxhdGlvbiwgc3BpbmFsIGluanVyeSwgc3RpbmdzIGFuZCBiaXRlcywgYW5kIGN1dHMgYW5kIHNjcmFwZXMuMgcQIxgnGOoCMg0QIxiABBgnGIoFGOoCMg0QIxiABBgnGIoFGOoCMgcQIxgnGOoCMg0QIxiABBgnGIoFGOoCMg0QIxiABBgnGIoFGOoCMgcQIxgnGOoCMg0QIxiABBgnGIoFGOoCMhMQIxjwBRiABBgnGMkCGIoFGOoCMg0QIxiABBgnGIoFGOoCMhcQABiABBiRAhi0AhjnBhiKBRjqAtgBATIXEAAYgAQYkQIYtAIY5wYYigUY6gLYAQEyIBAuGIAEGJECGLQCGMcBGOcGGMgDGIoFGOoCGK8B2AEBMiAQLhiABBiRAhi0AhjnBhjHARjIAxiKBRjqAhivAdgBATIgEC4YgAQYkQIYtAIY5wYYxwEYyAMYigUY6gIYrwHYAQFIhCtQ6hdY6iNwAXgBkAEAmAEAoAEAqgEAuAEDyAEA-AEB-AECmAIBoAIjqAIPmAMj8QVL86_hrB_QmroGBggBEAEYAZIHATGgBwCyBwC4BwDCBwM0LTHIBxqACAA&amp;sclient=gws-wiz-serp" TargetMode="External"/><Relationship Id="rId7" Type="http://schemas.openxmlformats.org/officeDocument/2006/relationships/hyperlink" Target="https://www.google.com/search?q=Spinal+Injury&amp;sca_esv=59623aa993e8ccae&amp;sxsrf=ANbL-n5nxlYevGx8ZEr0T8BUPLuGQRT1xA:1768965368485&amp;ei=-ERwabCnHdWIptQPiofeqQY&amp;ved=2ahUKEwi4vbLF3JuSAxXSq4kEHdWDMtkQgK4QegQIDBAA&amp;uact=5&amp;oq=Discuss+the+prevention+and+treatment+of+health+concerns+that+could+occur+while+swimming,+including+hypothermia,+dehydration,+sunburn,+heat+exhaustion,+heatstroke,+muscle+cramps,+hyperventilation,+spinal+injury,+stings+and+bites,+and+cuts+and+scrapes.&amp;gs_lp=Egxnd3Mtd2l6LXNlcnAi-gFEaXNjdXNzIHRoZSBwcmV2ZW50aW9uIGFuZCB0cmVhdG1lbnQgb2YgaGVhbHRoIGNvbmNlcm5zIHRoYXQgY291bGQgb2NjdXIgd2hpbGUgc3dpbW1pbmcsIGluY2x1ZGluZyBoeXBvdGhlcm1pYSwgZGVoeWRyYXRpb24sIHN1bmJ1cm4sIGhlYXQgZXhoYXVzdGlvbiwgaGVhdHN0cm9rZSwgbXVzY2xlIGNyYW1wcywgaHlwZXJ2ZW50aWxhdGlvbiwgc3BpbmFsIGluanVyeSwgc3RpbmdzIGFuZCBiaXRlcywgYW5kIGN1dHMgYW5kIHNjcmFwZXMuMgcQIxgnGOoCMg0QIxiABBgnGIoFGOoCMg0QIxiABBgnGIoFGOoCMgcQIxgnGOoCMg0QIxiABBgnGIoFGOoCMg0QIxiABBgnGIoFGOoCMgcQIxgnGOoCMg0QIxiABBgnGIoFGOoCMhMQIxjwBRiABBgnGMkCGIoFGOoCMg0QIxiABBgnGIoFGOoCMhcQABiABBiRAhi0AhjnBhiKBRjqAtgBATIXEAAYgAQYkQIYtAIY5wYYigUY6gLYAQEyIBAuGIAEGJECGLQCGMcBGOcGGMgDGIoFGOoCGK8B2AEBMiAQLhiABBiRAhi0AhjnBhjHARjIAxiKBRjqAhivAdgBATIgEC4YgAQYkQIYtAIY5wYYxwEYyAMYigUY6gIYrwHYAQFIhCtQ6hdY6iNwAXgBkAEAmAEAoAEAqgEAuAEDyAEA-AEB-AECmAIBoAIjqAIPmAMj8QVL86_hrB_QmroGBggBEAEYAZIHATGgBwCyBwC4BwDCBwM0LTHIBxqACAA&amp;sclient=gws-wiz-serp&amp;mstk=AUtExfArYrcfljE_WXITGAO4tgr3XCgZzTqpdOXaXj_3lytcNOVZg_xeaa9jPj2pOaRhrgAARmH_PYnjnwrw2hB_SuZhXD43zPPSwqMKKAZKIb25IICq1Z1zZoc5cij-Kzhg6kfN5sinBZZvBzZBgECfI_OLt-1YXl8TYGV0Nx7_un95bZ9c54llYE-NT8ckR2FR7zzMKAEQbfPEpz_gODYMzTfOje14T2q4CIlsftbrGOl3ewYzA5h6c83u25ylllnX0aNdZ84aeUuXzFc2Wu5qmbevreQL0QYXxBqItVbsj76Cfg&amp;csui=3" TargetMode="External"/><Relationship Id="rId2" Type="http://schemas.openxmlformats.org/officeDocument/2006/relationships/hyperlink" Target="https://www.google.com/search?q=Heat-Related+Illnesses+(Dehydration,+Exhaustion,+Stroke)&amp;sca_esv=59623aa993e8ccae&amp;sxsrf=ANbL-n5nxlYevGx8ZEr0T8BUPLuGQRT1xA:1768965368485&amp;ei=-ERwabCnHdWIptQPiofeqQY&amp;ved=2ahUKEwi4vbLF3JuSAxXSq4kEHdWDMtkQgK4QegQIAhAA&amp;uact=5&amp;oq=Discuss+the+prevention+and+treatment+of+health+concerns+that+could+occur+while+swimming,+including+hypothermia,+dehydration,+sunburn,+heat+exhaustion,+heatstroke,+muscle+cramps,+hyperventilation,+spinal+injury,+stings+and+bites,+and+cuts+and+scrapes.&amp;gs_lp=Egxnd3Mtd2l6LXNlcnAi-gFEaXNjdXNzIHRoZSBwcmV2ZW50aW9uIGFuZCB0cmVhdG1lbnQgb2YgaGVhbHRoIGNvbmNlcm5zIHRoYXQgY291bGQgb2NjdXIgd2hpbGUgc3dpbW1pbmcsIGluY2x1ZGluZyBoeXBvdGhlcm1pYSwgZGVoeWRyYXRpb24sIHN1bmJ1cm4sIGhlYXQgZXhoYXVzdGlvbiwgaGVhdHN0cm9rZSwgbXVzY2xlIGNyYW1wcywgaHlwZXJ2ZW50aWxhdGlvbiwgc3BpbmFsIGluanVyeSwgc3RpbmdzIGFuZCBiaXRlcywgYW5kIGN1dHMgYW5kIHNjcmFwZXMuMgcQIxgnGOoCMg0QIxiABBgnGIoFGOoCMg0QIxiABBgnGIoFGOoCMgcQIxgnGOoCMg0QIxiABBgnGIoFGOoCMg0QIxiABBgnGIoFGOoCMgcQIxgnGOoCMg0QIxiABBgnGIoFGOoCMhMQIxjwBRiABBgnGMkCGIoFGOoCMg0QIxiABBgnGIoFGOoCMhcQABiABBiRAhi0AhjnBhiKBRjqAtgBATIXEAAYgAQYkQIYtAIY5wYYigUY6gLYAQEyIBAuGIAEGJECGLQCGMcBGOcGGMgDGIoFGOoCGK8B2AEBMiAQLhiABBiRAhi0AhjnBhjHARjIAxiKBRjqAhivAdgBATIgEC4YgAQYkQIYtAIY5wYYxwEYyAMYigUY6gIYrwHYAQFIhCtQ6hdY6iNwAXgBkAEAmAEAoAEAqgEAuAEDyAEA-AEB-AECmAIBoAIjqAIPmAMj8QVL86_hrB_QmroGBggBEAEYAZIHATGgBwCyBwC4BwDCBwM0LTHIBxqACAA&amp;sclient=gws-wiz-serp" TargetMode="External"/><Relationship Id="rId1" Type="http://schemas.openxmlformats.org/officeDocument/2006/relationships/slideLayout" Target="../slideLayouts/slideLayout7.xml"/><Relationship Id="rId6" Type="http://schemas.openxmlformats.org/officeDocument/2006/relationships/hyperlink" Target="https://www.google.com/search?q=Hyperventilation&amp;sca_esv=59623aa993e8ccae&amp;sxsrf=ANbL-n5nxlYevGx8ZEr0T8BUPLuGQRT1xA:1768965368485&amp;ei=-ERwabCnHdWIptQPiofeqQY&amp;ved=2ahUKEwi4vbLF3JuSAxXSq4kEHdWDMtkQgK4QegQIChAA&amp;uact=5&amp;oq=Discuss+the+prevention+and+treatment+of+health+concerns+that+could+occur+while+swimming,+including+hypothermia,+dehydration,+sunburn,+heat+exhaustion,+heatstroke,+muscle+cramps,+hyperventilation,+spinal+injury,+stings+and+bites,+and+cuts+and+scrapes.&amp;gs_lp=Egxnd3Mtd2l6LXNlcnAi-gFEaXNjdXNzIHRoZSBwcmV2ZW50aW9uIGFuZCB0cmVhdG1lbnQgb2YgaGVhbHRoIGNvbmNlcm5zIHRoYXQgY291bGQgb2NjdXIgd2hpbGUgc3dpbW1pbmcsIGluY2x1ZGluZyBoeXBvdGhlcm1pYSwgZGVoeWRyYXRpb24sIHN1bmJ1cm4sIGhlYXQgZXhoYXVzdGlvbiwgaGVhdHN0cm9rZSwgbXVzY2xlIGNyYW1wcywgaHlwZXJ2ZW50aWxhdGlvbiwgc3BpbmFsIGluanVyeSwgc3RpbmdzIGFuZCBiaXRlcywgYW5kIGN1dHMgYW5kIHNjcmFwZXMuMgcQIxgnGOoCMg0QIxiABBgnGIoFGOoCMg0QIxiABBgnGIoFGOoCMgcQIxgnGOoCMg0QIxiABBgnGIoFGOoCMg0QIxiABBgnGIoFGOoCMgcQIxgnGOoCMg0QIxiABBgnGIoFGOoCMhMQIxjwBRiABBgnGMkCGIoFGOoCMg0QIxiABBgnGIoFGOoCMhcQABiABBiRAhi0AhjnBhiKBRjqAtgBATIXEAAYgAQYkQIYtAIY5wYYigUY6gLYAQEyIBAuGIAEGJECGLQCGMcBGOcGGMgDGIoFGOoCGK8B2AEBMiAQLhiABBiRAhi0AhjnBhjHARjIAxiKBRjqAhivAdgBATIgEC4YgAQYkQIYtAIY5wYYxwEYyAMYigUY6gIYrwHYAQFIhCtQ6hdY6iNwAXgBkAEAmAEAoAEAqgEAuAEDyAEA-AEB-AECmAIBoAIjqAIPmAMj8QVL86_hrB_QmroGBggBEAEYAZIHATGgBwCyBwC4BwDCBwM0LTHIBxqACAA&amp;sclient=gws-wiz-serp&amp;mstk=AUtExfArYrcfljE_WXITGAO4tgr3XCgZzTqpdOXaXj_3lytcNOVZg_xeaa9jPj2pOaRhrgAARmH_PYnjnwrw2hB_SuZhXD43zPPSwqMKKAZKIb25IICq1Z1zZoc5cij-Kzhg6kfN5sinBZZvBzZBgECfI_OLt-1YXl8TYGV0Nx7_un95bZ9c54llYE-NT8ckR2FR7zzMKAEQbfPEpz_gODYMzTfOje14T2q4CIlsftbrGOl3ewYzA5h6c83u25ylllnX0aNdZ84aeUuXzFc2Wu5qmbevreQL0QYXxBqItVbsj76Cfg&amp;csui=3" TargetMode="External"/><Relationship Id="rId5" Type="http://schemas.openxmlformats.org/officeDocument/2006/relationships/hyperlink" Target="https://www.google.com/search?q=Muscle+Cramps&amp;sca_esv=59623aa993e8ccae&amp;sxsrf=ANbL-n5nxlYevGx8ZEr0T8BUPLuGQRT1xA:1768965368485&amp;ei=-ERwabCnHdWIptQPiofeqQY&amp;ved=2ahUKEwi4vbLF3JuSAxXSq4kEHdWDMtkQgK4QegQICBAA&amp;uact=5&amp;oq=Discuss+the+prevention+and+treatment+of+health+concerns+that+could+occur+while+swimming,+including+hypothermia,+dehydration,+sunburn,+heat+exhaustion,+heatstroke,+muscle+cramps,+hyperventilation,+spinal+injury,+stings+and+bites,+and+cuts+and+scrapes.&amp;gs_lp=Egxnd3Mtd2l6LXNlcnAi-gFEaXNjdXNzIHRoZSBwcmV2ZW50aW9uIGFuZCB0cmVhdG1lbnQgb2YgaGVhbHRoIGNvbmNlcm5zIHRoYXQgY291bGQgb2NjdXIgd2hpbGUgc3dpbW1pbmcsIGluY2x1ZGluZyBoeXBvdGhlcm1pYSwgZGVoeWRyYXRpb24sIHN1bmJ1cm4sIGhlYXQgZXhoYXVzdGlvbiwgaGVhdHN0cm9rZSwgbXVzY2xlIGNyYW1wcywgaHlwZXJ2ZW50aWxhdGlvbiwgc3BpbmFsIGluanVyeSwgc3RpbmdzIGFuZCBiaXRlcywgYW5kIGN1dHMgYW5kIHNjcmFwZXMuMgcQIxgnGOoCMg0QIxiABBgnGIoFGOoCMg0QIxiABBgnGIoFGOoCMgcQIxgnGOoCMg0QIxiABBgnGIoFGOoCMg0QIxiABBgnGIoFGOoCMgcQIxgnGOoCMg0QIxiABBgnGIoFGOoCMhMQIxjwBRiABBgnGMkCGIoFGOoCMg0QIxiABBgnGIoFGOoCMhcQABiABBiRAhi0AhjnBhiKBRjqAtgBATIXEAAYgAQYkQIYtAIY5wYYigUY6gLYAQEyIBAuGIAEGJECGLQCGMcBGOcGGMgDGIoFGOoCGK8B2AEBMiAQLhiABBiRAhi0AhjnBhjHARjIAxiKBRjqAhivAdgBATIgEC4YgAQYkQIYtAIY5wYYxwEYyAMYigUY6gIYrwHYAQFIhCtQ6hdY6iNwAXgBkAEAmAEAoAEAqgEAuAEDyAEA-AEB-AECmAIBoAIjqAIPmAMj8QVL86_hrB_QmroGBggBEAEYAZIHATGgBwCyBwC4BwDCBwM0LTHIBxqACAA&amp;sclient=gws-wiz-serp&amp;mstk=AUtExfArYrcfljE_WXITGAO4tgr3XCgZzTqpdOXaXj_3lytcNOVZg_xeaa9jPj2pOaRhrgAARmH_PYnjnwrw2hB_SuZhXD43zPPSwqMKKAZKIb25IICq1Z1zZoc5cij-Kzhg6kfN5sinBZZvBzZBgECfI_OLt-1YXl8TYGV0Nx7_un95bZ9c54llYE-NT8ckR2FR7zzMKAEQbfPEpz_gODYMzTfOje14T2q4CIlsftbrGOl3ewYzA5h6c83u25ylllnX0aNdZ84aeUuXzFc2Wu5qmbevreQL0QYXxBqItVbsj76Cfg&amp;csui=3" TargetMode="External"/><Relationship Id="rId4" Type="http://schemas.openxmlformats.org/officeDocument/2006/relationships/hyperlink" Target="https://www.google.com/search?q=Hypothermia&amp;sca_esv=59623aa993e8ccae&amp;sxsrf=ANbL-n5nxlYevGx8ZEr0T8BUPLuGQRT1xA:1768965368485&amp;ei=-ERwabCnHdWIptQPiofeqQY&amp;ved=2ahUKEwi4vbLF3JuSAxXSq4kEHdWDMtkQgK4QegQIBhAA&amp;uact=5&amp;oq=Discuss+the+prevention+and+treatment+of+health+concerns+that+could+occur+while+swimming,+including+hypothermia,+dehydration,+sunburn,+heat+exhaustion,+heatstroke,+muscle+cramps,+hyperventilation,+spinal+injury,+stings+and+bites,+and+cuts+and+scrapes.&amp;gs_lp=Egxnd3Mtd2l6LXNlcnAi-gFEaXNjdXNzIHRoZSBwcmV2ZW50aW9uIGFuZCB0cmVhdG1lbnQgb2YgaGVhbHRoIGNvbmNlcm5zIHRoYXQgY291bGQgb2NjdXIgd2hpbGUgc3dpbW1pbmcsIGluY2x1ZGluZyBoeXBvdGhlcm1pYSwgZGVoeWRyYXRpb24sIHN1bmJ1cm4sIGhlYXQgZXhoYXVzdGlvbiwgaGVhdHN0cm9rZSwgbXVzY2xlIGNyYW1wcywgaHlwZXJ2ZW50aWxhdGlvbiwgc3BpbmFsIGluanVyeSwgc3RpbmdzIGFuZCBiaXRlcywgYW5kIGN1dHMgYW5kIHNjcmFwZXMuMgcQIxgnGOoCMg0QIxiABBgnGIoFGOoCMg0QIxiABBgnGIoFGOoCMgcQIxgnGOoCMg0QIxiABBgnGIoFGOoCMg0QIxiABBgnGIoFGOoCMgcQIxgnGOoCMg0QIxiABBgnGIoFGOoCMhMQIxjwBRiABBgnGMkCGIoFGOoCMg0QIxiABBgnGIoFGOoCMhcQABiABBiRAhi0AhjnBhiKBRjqAtgBATIXEAAYgAQYkQIYtAIY5wYYigUY6gLYAQEyIBAuGIAEGJECGLQCGMcBGOcGGMgDGIoFGOoCGK8B2AEBMiAQLhiABBiRAhi0AhjnBhjHARjIAxiKBRjqAhivAdgBATIgEC4YgAQYkQIYtAIY5wYYxwEYyAMYigUY6gIYrwHYAQFIhCtQ6hdY6iNwAXgBkAEAmAEAoAEAqgEAuAEDyAEA-AEB-AECmAIBoAIjqAIPmAMj8QVL86_hrB_QmroGBggBEAEYAZIHATGgBwCyBwC4BwDCBwM0LTHIBxqACAA&amp;sclient=gws-wiz-serp&amp;mstk=AUtExfArYrcfljE_WXITGAO4tgr3XCgZzTqpdOXaXj_3lytcNOVZg_xeaa9jPj2pOaRhrgAARmH_PYnjnwrw2hB_SuZhXD43zPPSwqMKKAZKIb25IICq1Z1zZoc5cij-Kzhg6kfN5sinBZZvBzZBgECfI_OLt-1YXl8TYGV0Nx7_un95bZ9c54llYE-NT8ckR2FR7zzMKAEQbfPEpz_gODYMzTfOje14T2q4CIlsftbrGOl3ewYzA5h6c83u25ylllnX0aNdZ84aeUuXzFc2Wu5qmbevreQL0QYXxBqItVbsj76Cfg&amp;csui=3" TargetMode="External"/><Relationship Id="rId9" Type="http://schemas.openxmlformats.org/officeDocument/2006/relationships/hyperlink" Target="https://www.google.com/search?q=Cuts+%26+Scrapes&amp;sca_esv=59623aa993e8ccae&amp;sxsrf=ANbL-n5nxlYevGx8ZEr0T8BUPLuGQRT1xA:1768965368485&amp;ei=-ERwabCnHdWIptQPiofeqQY&amp;ved=2ahUKEwi4vbLF3JuSAxXSq4kEHdWDMtkQgK4QegQIEBAA&amp;uact=5&amp;oq=Discuss+the+prevention+and+treatment+of+health+concerns+that+could+occur+while+swimming,+including+hypothermia,+dehydration,+sunburn,+heat+exhaustion,+heatstroke,+muscle+cramps,+hyperventilation,+spinal+injury,+stings+and+bites,+and+cuts+and+scrapes.&amp;gs_lp=Egxnd3Mtd2l6LXNlcnAi-gFEaXNjdXNzIHRoZSBwcmV2ZW50aW9uIGFuZCB0cmVhdG1lbnQgb2YgaGVhbHRoIGNvbmNlcm5zIHRoYXQgY291bGQgb2NjdXIgd2hpbGUgc3dpbW1pbmcsIGluY2x1ZGluZyBoeXBvdGhlcm1pYSwgZGVoeWRyYXRpb24sIHN1bmJ1cm4sIGhlYXQgZXhoYXVzdGlvbiwgaGVhdHN0cm9rZSwgbXVzY2xlIGNyYW1wcywgaHlwZXJ2ZW50aWxhdGlvbiwgc3BpbmFsIGluanVyeSwgc3RpbmdzIGFuZCBiaXRlcywgYW5kIGN1dHMgYW5kIHNjcmFwZXMuMgcQIxgnGOoCMg0QIxiABBgnGIoFGOoCMg0QIxiABBgnGIoFGOoCMgcQIxgnGOoCMg0QIxiABBgnGIoFGOoCMg0QIxiABBgnGIoFGOoCMgcQIxgnGOoCMg0QIxiABBgnGIoFGOoCMhMQIxjwBRiABBgnGMkCGIoFGOoCMg0QIxiABBgnGIoFGOoCMhcQABiABBiRAhi0AhjnBhiKBRjqAtgBATIXEAAYgAQYkQIYtAIY5wYYigUY6gLYAQEyIBAuGIAEGJECGLQCGMcBGOcGGMgDGIoFGOoCGK8B2AEBMiAQLhiABBiRAhi0AhjnBhjHARjIAxiKBRjqAhivAdgBATIgEC4YgAQYkQIYtAIY5wYYxwEYyAMYigUY6gIYrwHYAQFIhCtQ6hdY6iNwAXgBkAEAmAEAoAEAqgEAuAEDyAEA-AEB-AECmAIBoAIjqAIPmAMj8QVL86_hrB_QmroGBggBEAEYAZIHATGgBwCyBwC4BwDCBwM0LTHIBxqACAA&amp;sclient=gws-wiz-serp&amp;mstk=AUtExfArYrcfljE_WXITGAO4tgr3XCgZzTqpdOXaXj_3lytcNOVZg_xeaa9jPj2pOaRhrgAARmH_PYnjnwrw2hB_SuZhXD43zPPSwqMKKAZKIb25IICq1Z1zZoc5cij-Kzhg6kfN5sinBZZvBzZBgECfI_OLt-1YXl8TYGV0Nx7_un95bZ9c54llYE-NT8ckR2FR7zzMKAEQbfPEpz_gODYMzTfOje14T2q4CIlsftbrGOl3ewYzA5h6c83u25ylllnX0aNdZ84aeUuXzFc2Wu5qmbevreQL0QYXxBqItVbsj76Cfg&amp;csui=3"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google.com/search?q=Breaststroke&amp;sca_esv=59623aa993e8ccae&amp;sxsrf=ANbL-n40tLBMZN41pwEd8H2Qet2ZX6Iiyw:1768967251642&amp;ei=U0xwaajxJqiJptQP5ezo2Qs&amp;ved=2ahUKEwjblcKK3ZuSAxVgzfACHcPCNuwQgK4QegQIAxAF&amp;uact=5&amp;oq=Scouting+America+swimmer+test,+found+in+the%C2%A0Swimming%C2%A0merit+badge+pamphlet&amp;gs_lp=Egxnd3Mtd2l6LXNlcnAiS1Njb3V0aW5nIEFtZXJpY2Egc3dpbW1lciB0ZXN0LCBmb3VuZCBpbiB0aGXCoFN3aW1taW5nwqBtZXJpdCBiYWRnZSBwYW1waGxldEi4HVCQFFiQFHABeAGQAQCYAZgBoAGYAaoBAzAuMbgBA8gBAPgBAfgBApgCAaACJagCFMICBxAjGCcY6gLCAg0QIxiABBgnGIoFGOoCwgITECMY8AUYgAQYJxjJAhiKBRjqAsICEBAAGAMYtAIY6gIYjwHYAQGYAyXxBfI_bCGn2k4NugYGCAEQARgKkgcBMaAHf7IHALgHAMIHAzQtMcgHIIAIAA&amp;sclient=gws-wiz-serp&amp;mstk=AUtExfCusJWFJfvaPsCV5PNixqjUfxCLKizw2QUxYGLtPxpBsjVqvF22XYxXkeCzy_olyl3a-Mxz8jjClPqQoYQl3QXg-BOTG0MFPLATlO_EMrbNIeYIwseUiczdsjIrD31oLkofCyoRaxEhCvTKya2VgBC-mp7jv5Gwwnbm3BDAyz-ZFBQk3eb1O_eV5jumlCmLeruRvZ4Ix-fyLdZDHh1tZbuF7MqGQ24fpqJAjaqlfllbYo3ZTAmgBROraF9D8pVpLimkyQYj_Ryu8ChyUh9rlXE5S36TxlbKmTU69-mf_ltk1Q&amp;csui=3" TargetMode="External"/><Relationship Id="rId2" Type="http://schemas.openxmlformats.org/officeDocument/2006/relationships/hyperlink" Target="https://www.google.com/search?q=Sidestroke&amp;sca_esv=59623aa993e8ccae&amp;sxsrf=ANbL-n40tLBMZN41pwEd8H2Qet2ZX6Iiyw:1768967251642&amp;ei=U0xwaajxJqiJptQP5ezo2Qs&amp;ved=2ahUKEwjblcKK3ZuSAxVgzfACHcPCNuwQgK4QegQIAxAD&amp;uact=5&amp;oq=Scouting+America+swimmer+test,+found+in+the%C2%A0Swimming%C2%A0merit+badge+pamphlet&amp;gs_lp=Egxnd3Mtd2l6LXNlcnAiS1Njb3V0aW5nIEFtZXJpY2Egc3dpbW1lciB0ZXN0LCBmb3VuZCBpbiB0aGXCoFN3aW1taW5nwqBtZXJpdCBiYWRnZSBwYW1waGxldEi4HVCQFFiQFHABeAGQAQCYAZgBoAGYAaoBAzAuMbgBA8gBAPgBAfgBApgCAaACJagCFMICBxAjGCcY6gLCAg0QIxiABBgnGIoFGOoCwgITECMY8AUYgAQYJxjJAhiKBRjqAsICEBAAGAMYtAIY6gIYjwHYAQGYAyXxBfI_bCGn2k4NugYGCAEQARgKkgcBMaAHf7IHALgHAMIHAzQtMcgHIIAIAA&amp;sclient=gws-wiz-serp&amp;mstk=AUtExfCusJWFJfvaPsCV5PNixqjUfxCLKizw2QUxYGLtPxpBsjVqvF22XYxXkeCzy_olyl3a-Mxz8jjClPqQoYQl3QXg-BOTG0MFPLATlO_EMrbNIeYIwseUiczdsjIrD31oLkofCyoRaxEhCvTKya2VgBC-mp7jv5Gwwnbm3BDAyz-ZFBQk3eb1O_eV5jumlCmLeruRvZ4Ix-fyLdZDHh1tZbuF7MqGQ24fpqJAjaqlfllbYo3ZTAmgBROraF9D8pVpLimkyQYj_Ryu8ChyUh9rlXE5S36TxlbKmTU69-mf_ltk1Q&amp;csui=3" TargetMode="External"/><Relationship Id="rId1" Type="http://schemas.openxmlformats.org/officeDocument/2006/relationships/slideLayout" Target="../slideLayouts/slideLayout7.xml"/><Relationship Id="rId5" Type="http://schemas.openxmlformats.org/officeDocument/2006/relationships/hyperlink" Target="https://www.google.com/search?q=Crawl&amp;sca_esv=59623aa993e8ccae&amp;sxsrf=ANbL-n40tLBMZN41pwEd8H2Qet2ZX6Iiyw:1768967251642&amp;ei=U0xwaajxJqiJptQP5ezo2Qs&amp;ved=2ahUKEwjblcKK3ZuSAxVgzfACHcPCNuwQgK4QegQIAxAJ&amp;uact=5&amp;oq=Scouting+America+swimmer+test,+found+in+the%C2%A0Swimming%C2%A0merit+badge+pamphlet&amp;gs_lp=Egxnd3Mtd2l6LXNlcnAiS1Njb3V0aW5nIEFtZXJpY2Egc3dpbW1lciB0ZXN0LCBmb3VuZCBpbiB0aGXCoFN3aW1taW5nwqBtZXJpdCBiYWRnZSBwYW1waGxldEi4HVCQFFiQFHABeAGQAQCYAZgBoAGYAaoBAzAuMbgBA8gBAPgBAfgBApgCAaACJagCFMICBxAjGCcY6gLCAg0QIxiABBgnGIoFGOoCwgITECMY8AUYgAQYJxjJAhiKBRjqAsICEBAAGAMYtAIY6gIYjwHYAQGYAyXxBfI_bCGn2k4NugYGCAEQARgKkgcBMaAHf7IHALgHAMIHAzQtMcgHIIAIAA&amp;sclient=gws-wiz-serp&amp;mstk=AUtExfCusJWFJfvaPsCV5PNixqjUfxCLKizw2QUxYGLtPxpBsjVqvF22XYxXkeCzy_olyl3a-Mxz8jjClPqQoYQl3QXg-BOTG0MFPLATlO_EMrbNIeYIwseUiczdsjIrD31oLkofCyoRaxEhCvTKya2VgBC-mp7jv5Gwwnbm3BDAyz-ZFBQk3eb1O_eV5jumlCmLeruRvZ4Ix-fyLdZDHh1tZbuF7MqGQ24fpqJAjaqlfllbYo3ZTAmgBROraF9D8pVpLimkyQYj_Ryu8ChyUh9rlXE5S36TxlbKmTU69-mf_ltk1Q&amp;csui=3" TargetMode="External"/><Relationship Id="rId4" Type="http://schemas.openxmlformats.org/officeDocument/2006/relationships/hyperlink" Target="https://www.google.com/search?q=Trudgen&amp;sca_esv=59623aa993e8ccae&amp;sxsrf=ANbL-n40tLBMZN41pwEd8H2Qet2ZX6Iiyw:1768967251642&amp;ei=U0xwaajxJqiJptQP5ezo2Qs&amp;ved=2ahUKEwjblcKK3ZuSAxVgzfACHcPCNuwQgK4QegQIAxAH&amp;uact=5&amp;oq=Scouting+America+swimmer+test,+found+in+the%C2%A0Swimming%C2%A0merit+badge+pamphlet&amp;gs_lp=Egxnd3Mtd2l6LXNlcnAiS1Njb3V0aW5nIEFtZXJpY2Egc3dpbW1lciB0ZXN0LCBmb3VuZCBpbiB0aGXCoFN3aW1taW5nwqBtZXJpdCBiYWRnZSBwYW1waGxldEi4HVCQFFiQFHABeAGQAQCYAZgBoAGYAaoBAzAuMbgBA8gBAPgBAfgBApgCAaACJagCFMICBxAjGCcY6gLCAg0QIxiABBgnGIoFGOoCwgITECMY8AUYgAQYJxjJAhiKBRjqAsICEBAAGAMYtAIY6gIYjwHYAQGYAyXxBfI_bCGn2k4NugYGCAEQARgKkgcBMaAHf7IHALgHAMIHAzQtMcgHIIAIAA&amp;sclient=gws-wiz-serp&amp;mstk=AUtExfCusJWFJfvaPsCV5PNixqjUfxCLKizw2QUxYGLtPxpBsjVqvF22XYxXkeCzy_olyl3a-Mxz8jjClPqQoYQl3QXg-BOTG0MFPLATlO_EMrbNIeYIwseUiczdsjIrD31oLkofCyoRaxEhCvTKya2VgBC-mp7jv5Gwwnbm3BDAyz-ZFBQk3eb1O_eV5jumlCmLeruRvZ4Ix-fyLdZDHh1tZbuF7MqGQ24fpqJAjaqlfllbYo3ZTAmgBROraF9D8pVpLimkyQYj_Ryu8ChyUh9rlXE5S36TxlbKmTU69-mf_ltk1Q&amp;csui=3"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www.google.com/search?q=Breaststroke&amp;sca_esv=59623aa993e8ccae&amp;sxsrf=ANbL-n40tLBMZN41pwEd8H2Qet2ZX6Iiyw:1768967251642&amp;ei=U0xwaajxJqiJptQP5ezo2Qs&amp;ved=2ahUKEwjblcKK3ZuSAxVgzfACHcPCNuwQgK4QegQIAxAF&amp;uact=5&amp;oq=Scouting+America+swimmer+test,+found+in+the%C2%A0Swimming%C2%A0merit+badge+pamphlet&amp;gs_lp=Egxnd3Mtd2l6LXNlcnAiS1Njb3V0aW5nIEFtZXJpY2Egc3dpbW1lciB0ZXN0LCBmb3VuZCBpbiB0aGXCoFN3aW1taW5nwqBtZXJpdCBiYWRnZSBwYW1waGxldEi4HVCQFFiQFHABeAGQAQCYAZgBoAGYAaoBAzAuMbgBA8gBAPgBAfgBApgCAaACJagCFMICBxAjGCcY6gLCAg0QIxiABBgnGIoFGOoCwgITECMY8AUYgAQYJxjJAhiKBRjqAsICEBAAGAMYtAIY6gIYjwHYAQGYAyXxBfI_bCGn2k4NugYGCAEQARgKkgcBMaAHf7IHALgHAMIHAzQtMcgHIIAIAA&amp;sclient=gws-wiz-serp&amp;mstk=AUtExfCusJWFJfvaPsCV5PNixqjUfxCLKizw2QUxYGLtPxpBsjVqvF22XYxXkeCzy_olyl3a-Mxz8jjClPqQoYQl3QXg-BOTG0MFPLATlO_EMrbNIeYIwseUiczdsjIrD31oLkofCyoRaxEhCvTKya2VgBC-mp7jv5Gwwnbm3BDAyz-ZFBQk3eb1O_eV5jumlCmLeruRvZ4Ix-fyLdZDHh1tZbuF7MqGQ24fpqJAjaqlfllbYo3ZTAmgBROraF9D8pVpLimkyQYj_Ryu8ChyUh9rlXE5S36TxlbKmTU69-mf_ltk1Q&amp;csui=3" TargetMode="External"/><Relationship Id="rId2" Type="http://schemas.openxmlformats.org/officeDocument/2006/relationships/hyperlink" Target="https://www.google.com/search?q=Sidestroke&amp;sca_esv=59623aa993e8ccae&amp;sxsrf=ANbL-n40tLBMZN41pwEd8H2Qet2ZX6Iiyw:1768967251642&amp;ei=U0xwaajxJqiJptQP5ezo2Qs&amp;ved=2ahUKEwjblcKK3ZuSAxVgzfACHcPCNuwQgK4QegQIAxAD&amp;uact=5&amp;oq=Scouting+America+swimmer+test,+found+in+the%C2%A0Swimming%C2%A0merit+badge+pamphlet&amp;gs_lp=Egxnd3Mtd2l6LXNlcnAiS1Njb3V0aW5nIEFtZXJpY2Egc3dpbW1lciB0ZXN0LCBmb3VuZCBpbiB0aGXCoFN3aW1taW5nwqBtZXJpdCBiYWRnZSBwYW1waGxldEi4HVCQFFiQFHABeAGQAQCYAZgBoAGYAaoBAzAuMbgBA8gBAPgBAfgBApgCAaACJagCFMICBxAjGCcY6gLCAg0QIxiABBgnGIoFGOoCwgITECMY8AUYgAQYJxjJAhiKBRjqAsICEBAAGAMYtAIY6gIYjwHYAQGYAyXxBfI_bCGn2k4NugYGCAEQARgKkgcBMaAHf7IHALgHAMIHAzQtMcgHIIAIAA&amp;sclient=gws-wiz-serp&amp;mstk=AUtExfCusJWFJfvaPsCV5PNixqjUfxCLKizw2QUxYGLtPxpBsjVqvF22XYxXkeCzy_olyl3a-Mxz8jjClPqQoYQl3QXg-BOTG0MFPLATlO_EMrbNIeYIwseUiczdsjIrD31oLkofCyoRaxEhCvTKya2VgBC-mp7jv5Gwwnbm3BDAyz-ZFBQk3eb1O_eV5jumlCmLeruRvZ4Ix-fyLdZDHh1tZbuF7MqGQ24fpqJAjaqlfllbYo3ZTAmgBROraF9D8pVpLimkyQYj_Ryu8ChyUh9rlXE5S36TxlbKmTU69-mf_ltk1Q&amp;csui=3" TargetMode="External"/><Relationship Id="rId1" Type="http://schemas.openxmlformats.org/officeDocument/2006/relationships/slideLayout" Target="../slideLayouts/slideLayout7.xml"/><Relationship Id="rId5" Type="http://schemas.openxmlformats.org/officeDocument/2006/relationships/hyperlink" Target="https://www.google.com/search?q=Crawl&amp;sca_esv=59623aa993e8ccae&amp;sxsrf=ANbL-n40tLBMZN41pwEd8H2Qet2ZX6Iiyw:1768967251642&amp;ei=U0xwaajxJqiJptQP5ezo2Qs&amp;ved=2ahUKEwjblcKK3ZuSAxVgzfACHcPCNuwQgK4QegQIAxAJ&amp;uact=5&amp;oq=Scouting+America+swimmer+test,+found+in+the%C2%A0Swimming%C2%A0merit+badge+pamphlet&amp;gs_lp=Egxnd3Mtd2l6LXNlcnAiS1Njb3V0aW5nIEFtZXJpY2Egc3dpbW1lciB0ZXN0LCBmb3VuZCBpbiB0aGXCoFN3aW1taW5nwqBtZXJpdCBiYWRnZSBwYW1waGxldEi4HVCQFFiQFHABeAGQAQCYAZgBoAGYAaoBAzAuMbgBA8gBAPgBAfgBApgCAaACJagCFMICBxAjGCcY6gLCAg0QIxiABBgnGIoFGOoCwgITECMY8AUYgAQYJxjJAhiKBRjqAsICEBAAGAMYtAIY6gIYjwHYAQGYAyXxBfI_bCGn2k4NugYGCAEQARgKkgcBMaAHf7IHALgHAMIHAzQtMcgHIIAIAA&amp;sclient=gws-wiz-serp&amp;mstk=AUtExfCusJWFJfvaPsCV5PNixqjUfxCLKizw2QUxYGLtPxpBsjVqvF22XYxXkeCzy_olyl3a-Mxz8jjClPqQoYQl3QXg-BOTG0MFPLATlO_EMrbNIeYIwseUiczdsjIrD31oLkofCyoRaxEhCvTKya2VgBC-mp7jv5Gwwnbm3BDAyz-ZFBQk3eb1O_eV5jumlCmLeruRvZ4Ix-fyLdZDHh1tZbuF7MqGQ24fpqJAjaqlfllbYo3ZTAmgBROraF9D8pVpLimkyQYj_Ryu8ChyUh9rlXE5S36TxlbKmTU69-mf_ltk1Q&amp;csui=3" TargetMode="External"/><Relationship Id="rId4" Type="http://schemas.openxmlformats.org/officeDocument/2006/relationships/hyperlink" Target="https://www.google.com/search?q=Trudgen&amp;sca_esv=59623aa993e8ccae&amp;sxsrf=ANbL-n40tLBMZN41pwEd8H2Qet2ZX6Iiyw:1768967251642&amp;ei=U0xwaajxJqiJptQP5ezo2Qs&amp;ved=2ahUKEwjblcKK3ZuSAxVgzfACHcPCNuwQgK4QegQIAxAH&amp;uact=5&amp;oq=Scouting+America+swimmer+test,+found+in+the%C2%A0Swimming%C2%A0merit+badge+pamphlet&amp;gs_lp=Egxnd3Mtd2l6LXNlcnAiS1Njb3V0aW5nIEFtZXJpY2Egc3dpbW1lciB0ZXN0LCBmb3VuZCBpbiB0aGXCoFN3aW1taW5nwqBtZXJpdCBiYWRnZSBwYW1waGxldEi4HVCQFFiQFHABeAGQAQCYAZgBoAGYAaoBAzAuMbgBA8gBAPgBAfgBApgCAaACJagCFMICBxAjGCcY6gLCAg0QIxiABBgnGIoFGOoCwgITECMY8AUYgAQYJxjJAhiKBRjqAsICEBAAGAMYtAIY6gIYjwHYAQGYAyXxBfI_bCGn2k4NugYGCAEQARgKkgcBMaAHf7IHALgHAMIHAzQtMcgHIIAIAA&amp;sclient=gws-wiz-serp&amp;mstk=AUtExfCusJWFJfvaPsCV5PNixqjUfxCLKizw2QUxYGLtPxpBsjVqvF22XYxXkeCzy_olyl3a-Mxz8jjClPqQoYQl3QXg-BOTG0MFPLATlO_EMrbNIeYIwseUiczdsjIrD31oLkofCyoRaxEhCvTKya2VgBC-mp7jv5Gwwnbm3BDAyz-ZFBQk3eb1O_eV5jumlCmLeruRvZ4Ix-fyLdZDHh1tZbuF7MqGQ24fpqJAjaqlfllbYo3ZTAmgBROraF9D8pVpLimkyQYj_Ryu8ChyUh9rlXE5S36TxlbKmTU69-mf_ltk1Q&amp;csui=3"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62406" y="2316450"/>
            <a:ext cx="7640053" cy="769441"/>
          </a:xfrm>
          <a:prstGeom prst="rect">
            <a:avLst/>
          </a:prstGeom>
        </p:spPr>
        <p:txBody>
          <a:bodyPr wrap="square">
            <a:spAutoFit/>
          </a:bodyPr>
          <a:lstStyle/>
          <a:p>
            <a:pPr algn="ctr"/>
            <a:r>
              <a:rPr lang="en-US" sz="4400" b="1" i="0" dirty="0" smtClean="0">
                <a:solidFill>
                  <a:srgbClr val="515354"/>
                </a:solidFill>
                <a:effectLst/>
                <a:latin typeface="Roboto Slab"/>
              </a:rPr>
              <a:t>Swimming Merit Badge</a:t>
            </a:r>
            <a:endParaRPr lang="en-US" sz="4400" b="1" i="0" dirty="0">
              <a:solidFill>
                <a:srgbClr val="515354"/>
              </a:solidFill>
              <a:effectLst/>
              <a:latin typeface="Roboto Slab"/>
            </a:endParaRPr>
          </a:p>
        </p:txBody>
      </p:sp>
      <p:sp>
        <p:nvSpPr>
          <p:cNvPr id="3" name="Rectangle 2"/>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300319" y="313765"/>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4292737" y="4826966"/>
            <a:ext cx="6713505" cy="523220"/>
          </a:xfrm>
          <a:prstGeom prst="rect">
            <a:avLst/>
          </a:prstGeom>
          <a:noFill/>
        </p:spPr>
        <p:txBody>
          <a:bodyPr wrap="none" rtlCol="0">
            <a:spAutoFit/>
          </a:bodyPr>
          <a:lstStyle/>
          <a:p>
            <a:r>
              <a:rPr lang="en-US" sz="2800" b="1" dirty="0" smtClean="0"/>
              <a:t>Merit Badge Counselor: </a:t>
            </a:r>
            <a:r>
              <a:rPr lang="en-US" sz="2800" dirty="0" smtClean="0"/>
              <a:t>Mr. Robert Bertrand</a:t>
            </a:r>
            <a:endParaRPr lang="en-US" sz="2800" dirty="0"/>
          </a:p>
        </p:txBody>
      </p:sp>
      <p:pic>
        <p:nvPicPr>
          <p:cNvPr id="2054" name="Picture 6" descr="https://www.scouting.org/wp-content/uploads/2022/12/swimming_MB_pamphlet.jpg"/>
          <p:cNvPicPr>
            <a:picLocks noChangeAspect="1" noChangeArrowheads="1"/>
          </p:cNvPicPr>
          <p:nvPr/>
        </p:nvPicPr>
        <p:blipFill rotWithShape="1">
          <a:blip r:embed="rId2">
            <a:extLst>
              <a:ext uri="{28A0092B-C50C-407E-A947-70E740481C1C}">
                <a14:useLocalDpi xmlns:a14="http://schemas.microsoft.com/office/drawing/2010/main" val="0"/>
              </a:ext>
            </a:extLst>
          </a:blip>
          <a:srcRect l="16177" r="17629"/>
          <a:stretch/>
        </p:blipFill>
        <p:spPr bwMode="auto">
          <a:xfrm>
            <a:off x="673768" y="1278576"/>
            <a:ext cx="2711116"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64290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35244" y="609890"/>
            <a:ext cx="8975556" cy="1323439"/>
          </a:xfrm>
          <a:prstGeom prst="rect">
            <a:avLst/>
          </a:prstGeom>
          <a:solidFill>
            <a:schemeClr val="bg1"/>
          </a:solidFill>
        </p:spPr>
        <p:txBody>
          <a:bodyPr wrap="square">
            <a:spAutoFit/>
          </a:bodyPr>
          <a:lstStyle/>
          <a:p>
            <a:r>
              <a:rPr lang="en-US" sz="1600" b="1" dirty="0" smtClean="0">
                <a:solidFill>
                  <a:srgbClr val="515354"/>
                </a:solidFill>
                <a:latin typeface="Roboto"/>
              </a:rPr>
              <a:t>8</a:t>
            </a:r>
            <a:r>
              <a:rPr lang="en-US" sz="1600" b="1" dirty="0">
                <a:solidFill>
                  <a:srgbClr val="515354"/>
                </a:solidFill>
                <a:latin typeface="Roboto"/>
              </a:rPr>
              <a:t>. Following the guidelines set in the Scouting America Safe Swim Defense guidelines, in water at least 7 feet </a:t>
            </a:r>
            <a:r>
              <a:rPr lang="en-US" sz="1600" b="1" dirty="0" smtClean="0">
                <a:solidFill>
                  <a:srgbClr val="515354"/>
                </a:solidFill>
                <a:latin typeface="Roboto"/>
              </a:rPr>
              <a:t>deep:</a:t>
            </a:r>
          </a:p>
          <a:p>
            <a:r>
              <a:rPr lang="en-US" sz="1600" b="1" dirty="0" smtClean="0">
                <a:solidFill>
                  <a:srgbClr val="515354"/>
                </a:solidFill>
                <a:latin typeface="Roboto"/>
              </a:rPr>
              <a:t>(1) show </a:t>
            </a:r>
            <a:r>
              <a:rPr lang="en-US" sz="1600" b="1" dirty="0">
                <a:solidFill>
                  <a:srgbClr val="515354"/>
                </a:solidFill>
                <a:latin typeface="Roboto"/>
              </a:rPr>
              <a:t>a standing headfirst dive from a dock or pool deck. </a:t>
            </a:r>
            <a:endParaRPr lang="en-US" sz="1600" b="1" dirty="0" smtClean="0">
              <a:solidFill>
                <a:srgbClr val="515354"/>
              </a:solidFill>
              <a:latin typeface="Roboto"/>
            </a:endParaRPr>
          </a:p>
          <a:p>
            <a:r>
              <a:rPr lang="en-US" sz="1600" b="1" dirty="0" smtClean="0">
                <a:solidFill>
                  <a:srgbClr val="515354"/>
                </a:solidFill>
                <a:latin typeface="Roboto"/>
              </a:rPr>
              <a:t>(2) Show </a:t>
            </a:r>
            <a:r>
              <a:rPr lang="en-US" sz="1600" b="1" dirty="0">
                <a:solidFill>
                  <a:srgbClr val="515354"/>
                </a:solidFill>
                <a:latin typeface="Roboto"/>
              </a:rPr>
              <a:t>a long shallow dive, also from the dock or pool deck.</a:t>
            </a:r>
            <a:br>
              <a:rPr lang="en-US" sz="1600" b="1" dirty="0">
                <a:solidFill>
                  <a:srgbClr val="515354"/>
                </a:solidFill>
                <a:latin typeface="Roboto"/>
              </a:rPr>
            </a:br>
            <a:endParaRPr lang="en-US" sz="1600" b="1" i="0" dirty="0">
              <a:solidFill>
                <a:srgbClr val="515354"/>
              </a:solidFill>
              <a:effectLst/>
              <a:latin typeface="Roboto"/>
            </a:endParaRPr>
          </a:p>
        </p:txBody>
      </p:sp>
    </p:spTree>
    <p:extLst>
      <p:ext uri="{BB962C8B-B14F-4D97-AF65-F5344CB8AC3E}">
        <p14:creationId xmlns:p14="http://schemas.microsoft.com/office/powerpoint/2010/main" val="39936349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55033" y="557727"/>
            <a:ext cx="9055767" cy="584775"/>
          </a:xfrm>
          <a:prstGeom prst="rect">
            <a:avLst/>
          </a:prstGeom>
          <a:solidFill>
            <a:schemeClr val="bg1"/>
          </a:solidFill>
        </p:spPr>
        <p:txBody>
          <a:bodyPr wrap="square">
            <a:spAutoFit/>
          </a:bodyPr>
          <a:lstStyle/>
          <a:p>
            <a:r>
              <a:rPr lang="en-US" sz="1600" b="1" dirty="0" smtClean="0">
                <a:solidFill>
                  <a:srgbClr val="515354"/>
                </a:solidFill>
                <a:latin typeface="Roboto"/>
              </a:rPr>
              <a:t>9</a:t>
            </a:r>
            <a:r>
              <a:rPr lang="en-US" sz="1600" b="1" dirty="0">
                <a:solidFill>
                  <a:srgbClr val="515354"/>
                </a:solidFill>
                <a:latin typeface="Roboto"/>
              </a:rPr>
              <a:t>. Explain the health benefits of regular aerobic exercise, and discuss why swimming is favored as both fitness and therapeutic exercise</a:t>
            </a:r>
            <a:endParaRPr lang="en-US" sz="1600" b="1" i="0" dirty="0">
              <a:solidFill>
                <a:srgbClr val="515354"/>
              </a:solidFill>
              <a:effectLst/>
              <a:latin typeface="Roboto"/>
            </a:endParaRPr>
          </a:p>
        </p:txBody>
      </p:sp>
    </p:spTree>
    <p:extLst>
      <p:ext uri="{BB962C8B-B14F-4D97-AF65-F5344CB8AC3E}">
        <p14:creationId xmlns:p14="http://schemas.microsoft.com/office/powerpoint/2010/main" val="9880242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769895" y="2630905"/>
            <a:ext cx="4422686" cy="707886"/>
          </a:xfrm>
          <a:prstGeom prst="rect">
            <a:avLst/>
          </a:prstGeom>
          <a:noFill/>
        </p:spPr>
        <p:txBody>
          <a:bodyPr wrap="none" rtlCol="0">
            <a:spAutoFit/>
          </a:bodyPr>
          <a:lstStyle/>
          <a:p>
            <a:r>
              <a:rPr lang="en-US" sz="4000" b="1" dirty="0" smtClean="0"/>
              <a:t>End of Swim Testing</a:t>
            </a:r>
            <a:endParaRPr lang="en-US" sz="4000" b="1" dirty="0"/>
          </a:p>
        </p:txBody>
      </p:sp>
    </p:spTree>
    <p:extLst>
      <p:ext uri="{BB962C8B-B14F-4D97-AF65-F5344CB8AC3E}">
        <p14:creationId xmlns:p14="http://schemas.microsoft.com/office/powerpoint/2010/main" val="17058574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2506" y="53519"/>
            <a:ext cx="11879179" cy="6694140"/>
          </a:xfrm>
          <a:prstGeom prst="rect">
            <a:avLst/>
          </a:prstGeom>
          <a:solidFill>
            <a:schemeClr val="bg1"/>
          </a:solidFill>
        </p:spPr>
        <p:txBody>
          <a:bodyPr wrap="square">
            <a:spAutoFit/>
          </a:bodyPr>
          <a:lstStyle/>
          <a:p>
            <a:r>
              <a:rPr lang="en-US" sz="1100" b="1" dirty="0">
                <a:solidFill>
                  <a:srgbClr val="515354"/>
                </a:solidFill>
                <a:latin typeface="Roboto"/>
              </a:rPr>
              <a:t>1. Do the following:</a:t>
            </a:r>
          </a:p>
          <a:p>
            <a:pPr>
              <a:buFont typeface="Arial" panose="020B0604020202020204" pitchFamily="34" charset="0"/>
              <a:buChar char="•"/>
            </a:pPr>
            <a:r>
              <a:rPr lang="en-US" sz="1100" dirty="0">
                <a:solidFill>
                  <a:srgbClr val="515354"/>
                </a:solidFill>
                <a:latin typeface="Roboto"/>
              </a:rPr>
              <a:t>(a) Review with your counselor how Scouting America's Safe Swim Defense guidelines anticipates and deals with common drowning situations such </a:t>
            </a:r>
            <a:r>
              <a:rPr lang="en-US" sz="1100" dirty="0" smtClean="0">
                <a:solidFill>
                  <a:srgbClr val="515354"/>
                </a:solidFill>
                <a:latin typeface="Roboto"/>
              </a:rPr>
              <a:t>as: </a:t>
            </a:r>
            <a:r>
              <a:rPr lang="en-US" sz="1100" dirty="0">
                <a:solidFill>
                  <a:srgbClr val="515354"/>
                </a:solidFill>
                <a:latin typeface="Roboto"/>
              </a:rPr>
              <a:t>unfenced residential pools, </a:t>
            </a:r>
            <a:r>
              <a:rPr lang="en-US" sz="1100" dirty="0" smtClean="0">
                <a:solidFill>
                  <a:srgbClr val="515354"/>
                </a:solidFill>
                <a:latin typeface="Roboto"/>
              </a:rPr>
              <a:t>non-swimmers </a:t>
            </a:r>
            <a:r>
              <a:rPr lang="en-US" sz="1100" dirty="0">
                <a:solidFill>
                  <a:srgbClr val="515354"/>
                </a:solidFill>
                <a:latin typeface="Roboto"/>
              </a:rPr>
              <a:t>entering deep water, risky behaviors, medical impairment in the water, drop-offs, cold water, murky water, river currents, rip currents, and surf</a:t>
            </a:r>
            <a:r>
              <a:rPr lang="en-US" sz="1100" dirty="0" smtClean="0">
                <a:solidFill>
                  <a:srgbClr val="515354"/>
                </a:solidFill>
                <a:latin typeface="Roboto"/>
              </a:rPr>
              <a:t>.</a:t>
            </a:r>
          </a:p>
          <a:p>
            <a:pPr>
              <a:buFont typeface="Arial" panose="020B0604020202020204" pitchFamily="34" charset="0"/>
              <a:buChar char="•"/>
            </a:pPr>
            <a:endParaRPr lang="en-US" sz="1100" dirty="0">
              <a:solidFill>
                <a:srgbClr val="515354"/>
              </a:solidFill>
              <a:latin typeface="Roboto"/>
            </a:endParaRPr>
          </a:p>
          <a:p>
            <a:pPr lvl="0" eaLnBrk="0" fontAlgn="base" hangingPunct="0">
              <a:spcBef>
                <a:spcPct val="0"/>
              </a:spcBef>
              <a:spcAft>
                <a:spcPct val="0"/>
              </a:spcAft>
            </a:pPr>
            <a:r>
              <a:rPr lang="en-US" altLang="en-US" sz="1100" dirty="0">
                <a:solidFill>
                  <a:srgbClr val="0A0A0A"/>
                </a:solidFill>
                <a:latin typeface="Google Sans"/>
              </a:rPr>
              <a:t>Scouting America's Safe Swim Defense guidelines anticipate and mitigate common drowning situations by implementing eight key points. These guidelines apply to any swimming activity, including at residential pools, lakes, rivers, and oceans. </a:t>
            </a:r>
            <a:endParaRPr lang="en-US" altLang="en-US" sz="1100" dirty="0"/>
          </a:p>
          <a:p>
            <a:pPr lvl="0" eaLnBrk="0" fontAlgn="base" hangingPunct="0">
              <a:spcBef>
                <a:spcPct val="0"/>
              </a:spcBef>
              <a:spcAft>
                <a:spcPct val="0"/>
              </a:spcAft>
            </a:pPr>
            <a:r>
              <a:rPr lang="en-US" altLang="en-US" sz="1100" dirty="0">
                <a:solidFill>
                  <a:srgbClr val="0A0A0A"/>
                </a:solidFill>
                <a:latin typeface="Google Sans"/>
              </a:rPr>
              <a:t>Here is how the guidelines address the specific situations</a:t>
            </a:r>
            <a:r>
              <a:rPr lang="en-US" altLang="en-US" sz="1100" dirty="0" smtClean="0">
                <a:solidFill>
                  <a:srgbClr val="0A0A0A"/>
                </a:solidFill>
                <a:latin typeface="Google Sans"/>
              </a:rPr>
              <a:t>:</a:t>
            </a:r>
          </a:p>
          <a:p>
            <a:pPr lvl="0" eaLnBrk="0" fontAlgn="base" hangingPunct="0">
              <a:spcBef>
                <a:spcPct val="0"/>
              </a:spcBef>
              <a:spcAft>
                <a:spcPct val="0"/>
              </a:spcAft>
            </a:pPr>
            <a:endParaRPr lang="en-US" altLang="en-US" sz="1100" dirty="0"/>
          </a:p>
          <a:p>
            <a:pPr lvl="0" eaLnBrk="0" fontAlgn="base" hangingPunct="0">
              <a:spcBef>
                <a:spcPct val="0"/>
              </a:spcBef>
              <a:spcAft>
                <a:spcPct val="0"/>
              </a:spcAft>
            </a:pPr>
            <a:r>
              <a:rPr lang="en-US" altLang="en-US" sz="1100" b="1" dirty="0">
                <a:solidFill>
                  <a:srgbClr val="001D35"/>
                </a:solidFill>
                <a:latin typeface="Google Sans"/>
              </a:rPr>
              <a:t>General Principles</a:t>
            </a:r>
            <a:endParaRPr lang="en-US" altLang="en-US" sz="1100" dirty="0"/>
          </a:p>
          <a:p>
            <a:pPr lvl="0" eaLnBrk="0" fontAlgn="base" hangingPunct="0">
              <a:spcBef>
                <a:spcPct val="0"/>
              </a:spcBef>
              <a:spcAft>
                <a:spcPct val="0"/>
              </a:spcAft>
            </a:pPr>
            <a:r>
              <a:rPr lang="en-US" altLang="en-US" sz="1100" dirty="0">
                <a:solidFill>
                  <a:srgbClr val="0A0A0A"/>
                </a:solidFill>
                <a:latin typeface="Google Sans"/>
              </a:rPr>
              <a:t>The core principles that apply across all situations are:</a:t>
            </a:r>
            <a:endParaRPr lang="en-US" altLang="en-US" sz="1100" dirty="0"/>
          </a:p>
          <a:p>
            <a:pPr lvl="0" eaLnBrk="0" fontAlgn="base" hangingPunct="0">
              <a:spcBef>
                <a:spcPct val="0"/>
              </a:spcBef>
              <a:spcAft>
                <a:spcPct val="0"/>
              </a:spcAft>
              <a:buFontTx/>
              <a:buChar char="•"/>
            </a:pPr>
            <a:r>
              <a:rPr lang="en-US" altLang="en-US" sz="1100" b="1" dirty="0">
                <a:solidFill>
                  <a:srgbClr val="0A0A0A"/>
                </a:solidFill>
                <a:latin typeface="Google Sans"/>
              </a:rPr>
              <a:t>Qualified Supervision</a:t>
            </a:r>
            <a:r>
              <a:rPr lang="en-US" altLang="en-US" sz="1100" dirty="0">
                <a:solidFill>
                  <a:srgbClr val="0A0A0A"/>
                </a:solidFill>
                <a:latin typeface="Google Sans"/>
              </a:rPr>
              <a:t>: All activities require a trained, conscientious adult supervisor (age 21+) committed to the Safe Swim Defense points.</a:t>
            </a:r>
          </a:p>
          <a:p>
            <a:pPr lvl="0" eaLnBrk="0" fontAlgn="base" hangingPunct="0">
              <a:spcBef>
                <a:spcPct val="0"/>
              </a:spcBef>
              <a:spcAft>
                <a:spcPct val="0"/>
              </a:spcAft>
              <a:buFontTx/>
              <a:buChar char="•"/>
            </a:pPr>
            <a:r>
              <a:rPr lang="en-US" altLang="en-US" sz="1100" b="1" dirty="0">
                <a:solidFill>
                  <a:srgbClr val="0A0A0A"/>
                </a:solidFill>
                <a:latin typeface="Google Sans"/>
              </a:rPr>
              <a:t>Buddy System</a:t>
            </a:r>
            <a:r>
              <a:rPr lang="en-US" altLang="en-US" sz="1100" dirty="0">
                <a:solidFill>
                  <a:srgbClr val="0A0A0A"/>
                </a:solidFill>
                <a:latin typeface="Google Sans"/>
              </a:rPr>
              <a:t>: Every participant is paired with a buddy, and buddies must stay together, monitor each other, and alert safety personnel if assistance is needed.</a:t>
            </a:r>
          </a:p>
          <a:p>
            <a:pPr lvl="0" eaLnBrk="0" fontAlgn="base" hangingPunct="0">
              <a:spcBef>
                <a:spcPct val="0"/>
              </a:spcBef>
              <a:spcAft>
                <a:spcPct val="0"/>
              </a:spcAft>
              <a:buFontTx/>
              <a:buChar char="•"/>
            </a:pPr>
            <a:r>
              <a:rPr lang="en-US" altLang="en-US" sz="1100" b="1" dirty="0">
                <a:solidFill>
                  <a:srgbClr val="0A0A0A"/>
                </a:solidFill>
                <a:latin typeface="Google Sans"/>
              </a:rPr>
              <a:t>Ability Groups</a:t>
            </a:r>
            <a:r>
              <a:rPr lang="en-US" altLang="en-US" sz="1100" dirty="0">
                <a:solidFill>
                  <a:srgbClr val="0A0A0A"/>
                </a:solidFill>
                <a:latin typeface="Google Sans"/>
              </a:rPr>
              <a:t>: All participants are classified as swimmers, beginners, or </a:t>
            </a:r>
            <a:r>
              <a:rPr lang="en-US" altLang="en-US" sz="1100" dirty="0" err="1">
                <a:solidFill>
                  <a:srgbClr val="0A0A0A"/>
                </a:solidFill>
                <a:latin typeface="Google Sans"/>
              </a:rPr>
              <a:t>nonswimmers</a:t>
            </a:r>
            <a:r>
              <a:rPr lang="en-US" altLang="en-US" sz="1100" dirty="0">
                <a:solidFill>
                  <a:srgbClr val="0A0A0A"/>
                </a:solidFill>
                <a:latin typeface="Google Sans"/>
              </a:rPr>
              <a:t> by a standardized test, and swimming areas are marked accordingly.</a:t>
            </a:r>
          </a:p>
          <a:p>
            <a:pPr lvl="0" eaLnBrk="0" fontAlgn="base" hangingPunct="0">
              <a:spcBef>
                <a:spcPct val="0"/>
              </a:spcBef>
              <a:spcAft>
                <a:spcPct val="0"/>
              </a:spcAft>
              <a:buFontTx/>
              <a:buChar char="•"/>
            </a:pPr>
            <a:r>
              <a:rPr lang="en-US" altLang="en-US" sz="1100" b="1" dirty="0">
                <a:solidFill>
                  <a:srgbClr val="0A0A0A"/>
                </a:solidFill>
                <a:latin typeface="Google Sans"/>
              </a:rPr>
              <a:t>Safe Area</a:t>
            </a:r>
            <a:r>
              <a:rPr lang="en-US" altLang="en-US" sz="1100" dirty="0">
                <a:solidFill>
                  <a:srgbClr val="0A0A0A"/>
                </a:solidFill>
                <a:latin typeface="Google Sans"/>
              </a:rPr>
              <a:t>: The swimming area is inspected and made safe for the activity.</a:t>
            </a:r>
          </a:p>
          <a:p>
            <a:pPr lvl="0" eaLnBrk="0" fontAlgn="base" hangingPunct="0">
              <a:spcBef>
                <a:spcPct val="0"/>
              </a:spcBef>
              <a:spcAft>
                <a:spcPct val="0"/>
              </a:spcAft>
              <a:buFontTx/>
              <a:buChar char="•"/>
            </a:pPr>
            <a:r>
              <a:rPr lang="en-US" altLang="en-US" sz="1100" b="1" dirty="0">
                <a:solidFill>
                  <a:srgbClr val="0A0A0A"/>
                </a:solidFill>
                <a:latin typeface="Google Sans"/>
              </a:rPr>
              <a:t>Response Personnel</a:t>
            </a:r>
            <a:r>
              <a:rPr lang="en-US" altLang="en-US" sz="1100" dirty="0">
                <a:solidFill>
                  <a:srgbClr val="0A0A0A"/>
                </a:solidFill>
                <a:latin typeface="Google Sans"/>
              </a:rPr>
              <a:t>: A trained rescue team is on alert and ready to respond to emergencies.</a:t>
            </a:r>
          </a:p>
          <a:p>
            <a:pPr lvl="0" eaLnBrk="0" fontAlgn="base" hangingPunct="0">
              <a:spcBef>
                <a:spcPct val="0"/>
              </a:spcBef>
              <a:spcAft>
                <a:spcPct val="0"/>
              </a:spcAft>
              <a:buFontTx/>
              <a:buChar char="•"/>
            </a:pPr>
            <a:r>
              <a:rPr lang="en-US" altLang="en-US" sz="1100" b="1" dirty="0">
                <a:solidFill>
                  <a:srgbClr val="0A0A0A"/>
                </a:solidFill>
                <a:latin typeface="Google Sans"/>
              </a:rPr>
              <a:t>Lookout</a:t>
            </a:r>
            <a:r>
              <a:rPr lang="en-US" altLang="en-US" sz="1100" dirty="0">
                <a:solidFill>
                  <a:srgbClr val="0A0A0A"/>
                </a:solidFill>
                <a:latin typeface="Google Sans"/>
              </a:rPr>
              <a:t>: A designated lookout continuously monitors the swim, identifies risks, and monitors environmental conditions.</a:t>
            </a:r>
          </a:p>
          <a:p>
            <a:pPr lvl="0" eaLnBrk="0" fontAlgn="base" hangingPunct="0">
              <a:spcBef>
                <a:spcPct val="0"/>
              </a:spcBef>
              <a:spcAft>
                <a:spcPct val="0"/>
              </a:spcAft>
              <a:buFontTx/>
              <a:buChar char="•"/>
            </a:pPr>
            <a:r>
              <a:rPr lang="en-US" altLang="en-US" sz="1100" b="1" dirty="0">
                <a:solidFill>
                  <a:srgbClr val="0A0A0A"/>
                </a:solidFill>
                <a:latin typeface="Google Sans"/>
              </a:rPr>
              <a:t>Personal Health Review</a:t>
            </a:r>
            <a:r>
              <a:rPr lang="en-US" altLang="en-US" sz="1100" dirty="0">
                <a:solidFill>
                  <a:srgbClr val="0A0A0A"/>
                </a:solidFill>
                <a:latin typeface="Google Sans"/>
              </a:rPr>
              <a:t>: Health histories are reviewed to identify any restrictions.</a:t>
            </a:r>
          </a:p>
          <a:p>
            <a:pPr lvl="0" eaLnBrk="0" fontAlgn="base" hangingPunct="0">
              <a:spcBef>
                <a:spcPct val="0"/>
              </a:spcBef>
              <a:spcAft>
                <a:spcPct val="0"/>
              </a:spcAft>
              <a:buFontTx/>
              <a:buChar char="•"/>
            </a:pPr>
            <a:r>
              <a:rPr lang="en-US" altLang="en-US" sz="1100" b="1" dirty="0">
                <a:solidFill>
                  <a:srgbClr val="0A0A0A"/>
                </a:solidFill>
                <a:latin typeface="Google Sans"/>
              </a:rPr>
              <a:t>Discipline</a:t>
            </a:r>
            <a:r>
              <a:rPr lang="en-US" altLang="en-US" sz="1100" dirty="0">
                <a:solidFill>
                  <a:srgbClr val="0A0A0A"/>
                </a:solidFill>
                <a:latin typeface="Google Sans"/>
              </a:rPr>
              <a:t>: All participants understand and follow the established rules and procedures. </a:t>
            </a:r>
          </a:p>
          <a:p>
            <a:pPr lvl="0" eaLnBrk="0" fontAlgn="base" hangingPunct="0">
              <a:spcBef>
                <a:spcPct val="0"/>
              </a:spcBef>
              <a:spcAft>
                <a:spcPct val="0"/>
              </a:spcAft>
            </a:pPr>
            <a:endParaRPr lang="en-US" altLang="en-US" sz="1100" b="1" dirty="0" smtClean="0">
              <a:solidFill>
                <a:srgbClr val="001D35"/>
              </a:solidFill>
              <a:latin typeface="Google Sans"/>
            </a:endParaRPr>
          </a:p>
          <a:p>
            <a:pPr lvl="0" eaLnBrk="0" fontAlgn="base" hangingPunct="0">
              <a:spcBef>
                <a:spcPct val="0"/>
              </a:spcBef>
              <a:spcAft>
                <a:spcPct val="0"/>
              </a:spcAft>
            </a:pPr>
            <a:r>
              <a:rPr lang="en-US" altLang="en-US" sz="1100" b="1" dirty="0" smtClean="0">
                <a:solidFill>
                  <a:srgbClr val="001D35"/>
                </a:solidFill>
                <a:latin typeface="Google Sans"/>
              </a:rPr>
              <a:t>Specific </a:t>
            </a:r>
            <a:r>
              <a:rPr lang="en-US" altLang="en-US" sz="1100" b="1" dirty="0">
                <a:solidFill>
                  <a:srgbClr val="001D35"/>
                </a:solidFill>
                <a:latin typeface="Google Sans"/>
              </a:rPr>
              <a:t>Situations</a:t>
            </a:r>
            <a:endParaRPr lang="en-US" altLang="en-US" sz="1100" dirty="0"/>
          </a:p>
          <a:p>
            <a:pPr lvl="0" eaLnBrk="0" fontAlgn="base" hangingPunct="0">
              <a:spcBef>
                <a:spcPct val="0"/>
              </a:spcBef>
              <a:spcAft>
                <a:spcPct val="0"/>
              </a:spcAft>
              <a:buFontTx/>
              <a:buChar char="•"/>
            </a:pPr>
            <a:r>
              <a:rPr lang="en-US" altLang="en-US" sz="1100" b="1" dirty="0">
                <a:solidFill>
                  <a:srgbClr val="0A0A0A"/>
                </a:solidFill>
                <a:latin typeface="Google Sans"/>
              </a:rPr>
              <a:t>Unfenced residential pools</a:t>
            </a:r>
            <a:r>
              <a:rPr lang="en-US" altLang="en-US" sz="1100" dirty="0">
                <a:solidFill>
                  <a:srgbClr val="0A0A0A"/>
                </a:solidFill>
                <a:latin typeface="Google Sans"/>
              </a:rPr>
              <a:t>: Safe Swim Defense guidelines apply to all pools, including backyard, hotel, and apartment pools. While local ordinances may require fencing (typically at least 4 feet high with self-latching gates), the Scouting program relies on the eight points (especially qualified supervision and the buddy system) in any approved activity.</a:t>
            </a:r>
          </a:p>
          <a:p>
            <a:pPr lvl="0" eaLnBrk="0" fontAlgn="base" hangingPunct="0">
              <a:spcBef>
                <a:spcPct val="0"/>
              </a:spcBef>
              <a:spcAft>
                <a:spcPct val="0"/>
              </a:spcAft>
              <a:buFontTx/>
              <a:buChar char="•"/>
            </a:pPr>
            <a:r>
              <a:rPr lang="en-US" altLang="en-US" sz="1100" b="1" dirty="0">
                <a:solidFill>
                  <a:srgbClr val="0A0A0A"/>
                </a:solidFill>
                <a:latin typeface="Google Sans"/>
              </a:rPr>
              <a:t>Non-swimmers entering deep water</a:t>
            </a:r>
            <a:r>
              <a:rPr lang="en-US" altLang="en-US" sz="1100" dirty="0">
                <a:solidFill>
                  <a:srgbClr val="0A0A0A"/>
                </a:solidFill>
                <a:latin typeface="Google Sans"/>
              </a:rPr>
              <a:t>: Participants are classified by a swim test. Non-swimmer areas are defined by buoy lines and contain water of standing depth (not more than 3.5 feet deep), preventing access to deep water.</a:t>
            </a:r>
          </a:p>
          <a:p>
            <a:pPr lvl="0" eaLnBrk="0" fontAlgn="base" hangingPunct="0">
              <a:spcBef>
                <a:spcPct val="0"/>
              </a:spcBef>
              <a:spcAft>
                <a:spcPct val="0"/>
              </a:spcAft>
              <a:buFontTx/>
              <a:buChar char="•"/>
            </a:pPr>
            <a:r>
              <a:rPr lang="en-US" altLang="en-US" sz="1100" b="1" dirty="0">
                <a:solidFill>
                  <a:srgbClr val="0A0A0A"/>
                </a:solidFill>
                <a:latin typeface="Google Sans"/>
              </a:rPr>
              <a:t>Risky behaviors</a:t>
            </a:r>
            <a:r>
              <a:rPr lang="en-US" altLang="en-US" sz="1100" dirty="0">
                <a:solidFill>
                  <a:srgbClr val="0A0A0A"/>
                </a:solidFill>
                <a:latin typeface="Google Sans"/>
              </a:rPr>
              <a:t>: The "Discipline" point emphasizes that rules are effective only when followed. Specific risky behaviors, like breath-holding contests, are explicitly prohibited because they can lead to loss of consciousness and drowning.</a:t>
            </a:r>
          </a:p>
          <a:p>
            <a:pPr lvl="0" eaLnBrk="0" fontAlgn="base" hangingPunct="0">
              <a:spcBef>
                <a:spcPct val="0"/>
              </a:spcBef>
              <a:spcAft>
                <a:spcPct val="0"/>
              </a:spcAft>
              <a:buFontTx/>
              <a:buChar char="•"/>
            </a:pPr>
            <a:r>
              <a:rPr lang="en-US" altLang="en-US" sz="1100" b="1" dirty="0">
                <a:solidFill>
                  <a:srgbClr val="0A0A0A"/>
                </a:solidFill>
                <a:latin typeface="Google Sans"/>
              </a:rPr>
              <a:t>Medical impairment in the water</a:t>
            </a:r>
            <a:r>
              <a:rPr lang="en-US" altLang="en-US" sz="1100" dirty="0">
                <a:solidFill>
                  <a:srgbClr val="0A0A0A"/>
                </a:solidFill>
                <a:latin typeface="Google Sans"/>
              </a:rPr>
              <a:t>: The "Personal Health Review" identifies potential health issues beforehand. The buddy system ensures that a sudden medical event (like a seizure or heart issue) is noticed immediately by the buddy, who alerts the safety team.</a:t>
            </a:r>
          </a:p>
          <a:p>
            <a:pPr lvl="0" eaLnBrk="0" fontAlgn="base" hangingPunct="0">
              <a:spcBef>
                <a:spcPct val="0"/>
              </a:spcBef>
              <a:spcAft>
                <a:spcPct val="0"/>
              </a:spcAft>
              <a:buFontTx/>
              <a:buChar char="•"/>
            </a:pPr>
            <a:r>
              <a:rPr lang="en-US" altLang="en-US" sz="1100" b="1" dirty="0">
                <a:solidFill>
                  <a:srgbClr val="0A0A0A"/>
                </a:solidFill>
                <a:latin typeface="Google Sans"/>
              </a:rPr>
              <a:t>Drop-offs</a:t>
            </a:r>
            <a:r>
              <a:rPr lang="en-US" altLang="en-US" sz="1100" dirty="0">
                <a:solidFill>
                  <a:srgbClr val="0A0A0A"/>
                </a:solidFill>
                <a:latin typeface="Google Sans"/>
              </a:rPr>
              <a:t>: Abrupt changes in depth (drop-offs) are not allowed in the non-swimmer area. The "Safe Area" point requires careful inspection of the bottom conditions, with underwater hazards marked with floats.</a:t>
            </a:r>
          </a:p>
          <a:p>
            <a:pPr lvl="0" eaLnBrk="0" fontAlgn="base" hangingPunct="0">
              <a:spcBef>
                <a:spcPct val="0"/>
              </a:spcBef>
              <a:spcAft>
                <a:spcPct val="0"/>
              </a:spcAft>
              <a:buFontTx/>
              <a:buChar char="•"/>
            </a:pPr>
            <a:r>
              <a:rPr lang="en-US" altLang="en-US" sz="1100" b="1" dirty="0">
                <a:solidFill>
                  <a:srgbClr val="0A0A0A"/>
                </a:solidFill>
                <a:latin typeface="Google Sans"/>
              </a:rPr>
              <a:t>Cold water</a:t>
            </a:r>
            <a:r>
              <a:rPr lang="en-US" altLang="en-US" sz="1100" dirty="0">
                <a:solidFill>
                  <a:srgbClr val="0A0A0A"/>
                </a:solidFill>
                <a:latin typeface="Google Sans"/>
              </a:rPr>
              <a:t>: The guidelines for "Personal Health Review" cover conditions like hypothermia. In cold water situations, survival floating techniques or specific positions like HELP (Heat Escape Lessening Position) and the huddle position are taught, and participants learn why swimming will hasten the onset of hypothermia. Swimming in extremely cold water may also require life jackets and different supervision procedures.</a:t>
            </a:r>
          </a:p>
          <a:p>
            <a:pPr lvl="0" eaLnBrk="0" fontAlgn="base" hangingPunct="0">
              <a:spcBef>
                <a:spcPct val="0"/>
              </a:spcBef>
              <a:spcAft>
                <a:spcPct val="0"/>
              </a:spcAft>
              <a:buFontTx/>
              <a:buChar char="•"/>
            </a:pPr>
            <a:r>
              <a:rPr lang="en-US" altLang="en-US" sz="1100" b="1" dirty="0">
                <a:solidFill>
                  <a:srgbClr val="0A0A0A"/>
                </a:solidFill>
                <a:latin typeface="Google Sans"/>
              </a:rPr>
              <a:t>Murky water</a:t>
            </a:r>
            <a:r>
              <a:rPr lang="en-US" altLang="en-US" sz="1100" dirty="0">
                <a:solidFill>
                  <a:srgbClr val="0A0A0A"/>
                </a:solidFill>
                <a:latin typeface="Google Sans"/>
              </a:rPr>
              <a:t>: Underwater swimming and diving are prohibited in turbid (murky) water. Maximum water depth in murky water is limited to 8 feet to ensure visibility for supervisors and rescue personnel. Only surface swimming is permitted in turbid water.</a:t>
            </a:r>
          </a:p>
          <a:p>
            <a:pPr lvl="0" eaLnBrk="0" fontAlgn="base" hangingPunct="0">
              <a:spcBef>
                <a:spcPct val="0"/>
              </a:spcBef>
              <a:spcAft>
                <a:spcPct val="0"/>
              </a:spcAft>
              <a:buFontTx/>
              <a:buChar char="•"/>
            </a:pPr>
            <a:r>
              <a:rPr lang="en-US" altLang="en-US" sz="1100" b="1" dirty="0">
                <a:solidFill>
                  <a:srgbClr val="0A0A0A"/>
                </a:solidFill>
                <a:latin typeface="Google Sans"/>
              </a:rPr>
              <a:t>River currents</a:t>
            </a:r>
            <a:r>
              <a:rPr lang="en-US" altLang="en-US" sz="1100" dirty="0">
                <a:solidFill>
                  <a:srgbClr val="0A0A0A"/>
                </a:solidFill>
                <a:latin typeface="Google Sans"/>
              </a:rPr>
              <a:t>: For activities in flowing water, "Safety Afloat" guidelines are typically used in conjunction with Safe Swim Defense. This might require all participants to wear properly fitted, U.S. Coast Guard-approved life jackets. Swimming is not allowed during high flow or flood conditions. Winds and currents are considered during planning and rescue operations.</a:t>
            </a:r>
          </a:p>
          <a:p>
            <a:pPr lvl="0" eaLnBrk="0" fontAlgn="base" hangingPunct="0">
              <a:spcBef>
                <a:spcPct val="0"/>
              </a:spcBef>
              <a:spcAft>
                <a:spcPct val="0"/>
              </a:spcAft>
              <a:buFontTx/>
              <a:buChar char="•"/>
            </a:pPr>
            <a:r>
              <a:rPr lang="en-US" altLang="en-US" sz="1100" b="1" dirty="0">
                <a:solidFill>
                  <a:srgbClr val="0A0A0A"/>
                </a:solidFill>
                <a:latin typeface="Google Sans"/>
              </a:rPr>
              <a:t>Rip currents</a:t>
            </a:r>
            <a:r>
              <a:rPr lang="en-US" altLang="en-US" sz="1100" dirty="0">
                <a:solidFill>
                  <a:srgbClr val="0A0A0A"/>
                </a:solidFill>
                <a:latin typeface="Google Sans"/>
              </a:rPr>
              <a:t>: The "Safe Area" point involves checking for environmental conditions like rip currents, which are part of planning and assessing risk. Safety personnel are trained to recognize and respond to these hazards, and the lookout monitors for changing conditions. </a:t>
            </a:r>
            <a:endParaRPr lang="en-US" altLang="en-US" sz="1100" dirty="0">
              <a:latin typeface="Arial" panose="020B0604020202020204" pitchFamily="34" charset="0"/>
            </a:endParaRPr>
          </a:p>
        </p:txBody>
      </p:sp>
      <p:sp>
        <p:nvSpPr>
          <p:cNvPr id="3" name="Rectangle 1"/>
          <p:cNvSpPr>
            <a:spLocks noChangeArrowheads="1"/>
          </p:cNvSpPr>
          <p:nvPr/>
        </p:nvSpPr>
        <p:spPr bwMode="auto">
          <a:xfrm>
            <a:off x="0" y="1355155"/>
            <a:ext cx="65" cy="53019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07916" rIns="0" bIns="14283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9574907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55033" y="397306"/>
            <a:ext cx="9224209" cy="1323439"/>
          </a:xfrm>
          <a:prstGeom prst="rect">
            <a:avLst/>
          </a:prstGeom>
          <a:solidFill>
            <a:schemeClr val="bg1"/>
          </a:solidFill>
        </p:spPr>
        <p:txBody>
          <a:bodyPr wrap="square">
            <a:spAutoFit/>
          </a:bodyPr>
          <a:lstStyle/>
          <a:p>
            <a:r>
              <a:rPr lang="en-US" sz="1600" b="1" dirty="0">
                <a:solidFill>
                  <a:srgbClr val="515354"/>
                </a:solidFill>
                <a:latin typeface="Roboto"/>
              </a:rPr>
              <a:t>1. Do the following:</a:t>
            </a:r>
          </a:p>
          <a:p>
            <a:r>
              <a:rPr lang="en-US" sz="1600" dirty="0" smtClean="0">
                <a:solidFill>
                  <a:srgbClr val="515354"/>
                </a:solidFill>
                <a:latin typeface="Roboto"/>
              </a:rPr>
              <a:t>b</a:t>
            </a:r>
            <a:r>
              <a:rPr lang="en-US" sz="1600" dirty="0">
                <a:solidFill>
                  <a:srgbClr val="515354"/>
                </a:solidFill>
                <a:latin typeface="Roboto"/>
              </a:rPr>
              <a:t>) Discuss the prevention and treatment of health concerns that could occur while swimming, including hypothermia, dehydration, sunburn, heat exhaustion, heatstroke, muscle cramps, hyperventilation, spinal injury, stings and bites, and cuts and scrapes</a:t>
            </a:r>
            <a:r>
              <a:rPr lang="en-US" sz="1600" dirty="0" smtClean="0">
                <a:solidFill>
                  <a:srgbClr val="515354"/>
                </a:solidFill>
                <a:latin typeface="Roboto"/>
              </a:rPr>
              <a:t>.</a:t>
            </a:r>
          </a:p>
          <a:p>
            <a:endParaRPr lang="en-US" sz="1600" dirty="0">
              <a:solidFill>
                <a:srgbClr val="515354"/>
              </a:solidFill>
              <a:latin typeface="Roboto"/>
            </a:endParaRPr>
          </a:p>
        </p:txBody>
      </p:sp>
      <p:sp>
        <p:nvSpPr>
          <p:cNvPr id="3" name="Rectangle 1"/>
          <p:cNvSpPr>
            <a:spLocks noChangeArrowheads="1"/>
          </p:cNvSpPr>
          <p:nvPr/>
        </p:nvSpPr>
        <p:spPr bwMode="auto">
          <a:xfrm>
            <a:off x="0" y="-265097"/>
            <a:ext cx="65" cy="53019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07916" rIns="0" bIns="14283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3"/>
          <p:cNvSpPr/>
          <p:nvPr/>
        </p:nvSpPr>
        <p:spPr>
          <a:xfrm>
            <a:off x="1155034" y="1440304"/>
            <a:ext cx="10650280" cy="5339923"/>
          </a:xfrm>
          <a:prstGeom prst="rect">
            <a:avLst/>
          </a:prstGeom>
        </p:spPr>
        <p:txBody>
          <a:bodyPr wrap="square">
            <a:spAutoFit/>
          </a:bodyPr>
          <a:lstStyle/>
          <a:p>
            <a:pPr lvl="0" eaLnBrk="0" fontAlgn="base" hangingPunct="0">
              <a:spcBef>
                <a:spcPct val="0"/>
              </a:spcBef>
              <a:spcAft>
                <a:spcPct val="0"/>
              </a:spcAft>
            </a:pPr>
            <a:r>
              <a:rPr lang="en-US" altLang="en-US" sz="1100" dirty="0">
                <a:solidFill>
                  <a:srgbClr val="0A0A0A"/>
                </a:solidFill>
                <a:latin typeface="Google Sans"/>
              </a:rPr>
              <a:t>Swimming safety involves preventing heat/cold issues (hydration, shade, layers), sun exposure (sunscreen, hats), muscle problems (stretching, electrolytes), and emergencies (never diving shallow, safe entry, buddy system), with treatments like cooling for heat, rehydrating for cramps, warmth for hypothermia, and immediate medical help for severe cases like spinal injury or stroke, always prioritizing safety with proper training and awareness. </a:t>
            </a:r>
            <a:endParaRPr lang="en-US" altLang="en-US" sz="1100" dirty="0" smtClean="0">
              <a:solidFill>
                <a:srgbClr val="0A0A0A"/>
              </a:solidFill>
              <a:latin typeface="Google Sans"/>
            </a:endParaRPr>
          </a:p>
          <a:p>
            <a:pPr lvl="0" eaLnBrk="0" fontAlgn="base" hangingPunct="0">
              <a:spcBef>
                <a:spcPct val="0"/>
              </a:spcBef>
              <a:spcAft>
                <a:spcPct val="0"/>
              </a:spcAft>
            </a:pPr>
            <a:endParaRPr lang="en-US" altLang="en-US" sz="1100" dirty="0"/>
          </a:p>
          <a:p>
            <a:pPr lvl="0" eaLnBrk="0" fontAlgn="base" hangingPunct="0">
              <a:spcBef>
                <a:spcPct val="0"/>
              </a:spcBef>
              <a:spcAft>
                <a:spcPct val="0"/>
              </a:spcAft>
            </a:pPr>
            <a:r>
              <a:rPr lang="en-US" altLang="en-US" sz="1100" b="1" dirty="0">
                <a:solidFill>
                  <a:srgbClr val="001D35"/>
                </a:solidFill>
                <a:latin typeface="Google Sans"/>
                <a:hlinkClick r:id="rId2"/>
              </a:rPr>
              <a:t>Heat-Related Illnesses (Dehydration, Exhaustion, Stroke)</a:t>
            </a:r>
            <a:endParaRPr lang="en-US" altLang="en-US" sz="1100" dirty="0"/>
          </a:p>
          <a:p>
            <a:pPr lvl="0" eaLnBrk="0" fontAlgn="base" hangingPunct="0">
              <a:spcBef>
                <a:spcPct val="0"/>
              </a:spcBef>
              <a:spcAft>
                <a:spcPct val="0"/>
              </a:spcAft>
              <a:buFontTx/>
              <a:buChar char="•"/>
            </a:pPr>
            <a:r>
              <a:rPr lang="en-US" altLang="en-US" sz="1100" b="1" dirty="0">
                <a:solidFill>
                  <a:srgbClr val="0A0A0A"/>
                </a:solidFill>
                <a:latin typeface="Google Sans"/>
              </a:rPr>
              <a:t>Prevention:</a:t>
            </a:r>
            <a:r>
              <a:rPr lang="en-US" altLang="en-US" sz="1100" dirty="0">
                <a:solidFill>
                  <a:srgbClr val="0A0A0A"/>
                </a:solidFill>
                <a:latin typeface="Google Sans"/>
              </a:rPr>
              <a:t> Drink water and electrolytes (sports drinks) before, during, and after swimming; avoid peak sun (10 am-4 pm).</a:t>
            </a:r>
          </a:p>
          <a:p>
            <a:pPr lvl="0" eaLnBrk="0" fontAlgn="base" hangingPunct="0">
              <a:spcBef>
                <a:spcPct val="0"/>
              </a:spcBef>
              <a:spcAft>
                <a:spcPct val="0"/>
              </a:spcAft>
              <a:buFontTx/>
              <a:buChar char="•"/>
            </a:pPr>
            <a:r>
              <a:rPr lang="en-US" altLang="en-US" sz="1100" b="1" dirty="0">
                <a:solidFill>
                  <a:srgbClr val="0A0A0A"/>
                </a:solidFill>
                <a:latin typeface="Google Sans"/>
              </a:rPr>
              <a:t>Treatment:</a:t>
            </a:r>
            <a:r>
              <a:rPr lang="en-US" altLang="en-US" sz="1100" dirty="0">
                <a:solidFill>
                  <a:srgbClr val="0A0A0A"/>
                </a:solidFill>
                <a:latin typeface="Google Sans"/>
              </a:rPr>
              <a:t> Move to cool shade, loosen clothes, apply cool wet cloths, fan, give cool fluids (if conscious), call 911 for heatstroke (hot skin, loss of consciousness). </a:t>
            </a:r>
          </a:p>
          <a:p>
            <a:pPr lvl="0" eaLnBrk="0" fontAlgn="base" hangingPunct="0">
              <a:spcBef>
                <a:spcPct val="0"/>
              </a:spcBef>
              <a:spcAft>
                <a:spcPct val="0"/>
              </a:spcAft>
            </a:pPr>
            <a:r>
              <a:rPr lang="en-US" altLang="en-US" sz="1100" b="1" dirty="0">
                <a:solidFill>
                  <a:srgbClr val="001D35"/>
                </a:solidFill>
                <a:latin typeface="Google Sans"/>
                <a:hlinkClick r:id="rId3"/>
              </a:rPr>
              <a:t>Sunburn</a:t>
            </a:r>
            <a:endParaRPr lang="en-US" altLang="en-US" sz="1100" dirty="0"/>
          </a:p>
          <a:p>
            <a:pPr lvl="0" eaLnBrk="0" fontAlgn="base" hangingPunct="0">
              <a:spcBef>
                <a:spcPct val="0"/>
              </a:spcBef>
              <a:spcAft>
                <a:spcPct val="0"/>
              </a:spcAft>
              <a:buFontTx/>
              <a:buChar char="•"/>
            </a:pPr>
            <a:r>
              <a:rPr lang="en-US" altLang="en-US" sz="1100" b="1" dirty="0">
                <a:solidFill>
                  <a:srgbClr val="0A0A0A"/>
                </a:solidFill>
                <a:latin typeface="Google Sans"/>
              </a:rPr>
              <a:t>Prevention:</a:t>
            </a:r>
            <a:r>
              <a:rPr lang="en-US" altLang="en-US" sz="1100" dirty="0">
                <a:solidFill>
                  <a:srgbClr val="0A0A0A"/>
                </a:solidFill>
                <a:latin typeface="Google Sans"/>
              </a:rPr>
              <a:t> Use SPF 15+ waterproof sunscreen, reapply every 2 hours, wear hats/sunglasses, seek shade.</a:t>
            </a:r>
          </a:p>
          <a:p>
            <a:pPr lvl="0" eaLnBrk="0" fontAlgn="base" hangingPunct="0">
              <a:spcBef>
                <a:spcPct val="0"/>
              </a:spcBef>
              <a:spcAft>
                <a:spcPct val="0"/>
              </a:spcAft>
              <a:buFontTx/>
              <a:buChar char="•"/>
            </a:pPr>
            <a:r>
              <a:rPr lang="en-US" altLang="en-US" sz="1100" b="1" dirty="0">
                <a:solidFill>
                  <a:srgbClr val="0A0A0A"/>
                </a:solidFill>
                <a:latin typeface="Google Sans"/>
              </a:rPr>
              <a:t>Treatment:</a:t>
            </a:r>
            <a:r>
              <a:rPr lang="en-US" altLang="en-US" sz="1100" dirty="0">
                <a:solidFill>
                  <a:srgbClr val="0A0A0A"/>
                </a:solidFill>
                <a:latin typeface="Google Sans"/>
              </a:rPr>
              <a:t> Cool baths, aloe </a:t>
            </a:r>
            <a:r>
              <a:rPr lang="en-US" altLang="en-US" sz="1100" dirty="0" err="1">
                <a:solidFill>
                  <a:srgbClr val="0A0A0A"/>
                </a:solidFill>
                <a:latin typeface="Google Sans"/>
              </a:rPr>
              <a:t>vera</a:t>
            </a:r>
            <a:r>
              <a:rPr lang="en-US" altLang="en-US" sz="1100" dirty="0">
                <a:solidFill>
                  <a:srgbClr val="0A0A0A"/>
                </a:solidFill>
                <a:latin typeface="Google Sans"/>
              </a:rPr>
              <a:t>, moisturizers, pain relievers, avoid further sun. </a:t>
            </a:r>
          </a:p>
          <a:p>
            <a:pPr lvl="0" eaLnBrk="0" fontAlgn="base" hangingPunct="0">
              <a:spcBef>
                <a:spcPct val="0"/>
              </a:spcBef>
              <a:spcAft>
                <a:spcPct val="0"/>
              </a:spcAft>
            </a:pPr>
            <a:r>
              <a:rPr lang="en-US" altLang="en-US" sz="1100" b="1" dirty="0">
                <a:solidFill>
                  <a:srgbClr val="001D35"/>
                </a:solidFill>
                <a:latin typeface="Google Sans"/>
                <a:hlinkClick r:id="rId4"/>
              </a:rPr>
              <a:t>Hypothermia</a:t>
            </a:r>
            <a:endParaRPr lang="en-US" altLang="en-US" sz="1100" dirty="0"/>
          </a:p>
          <a:p>
            <a:pPr lvl="0" eaLnBrk="0" fontAlgn="base" hangingPunct="0">
              <a:spcBef>
                <a:spcPct val="0"/>
              </a:spcBef>
              <a:spcAft>
                <a:spcPct val="0"/>
              </a:spcAft>
              <a:buFontTx/>
              <a:buChar char="•"/>
            </a:pPr>
            <a:r>
              <a:rPr lang="en-US" altLang="en-US" sz="1100" b="1" dirty="0">
                <a:solidFill>
                  <a:srgbClr val="0A0A0A"/>
                </a:solidFill>
                <a:latin typeface="Google Sans"/>
              </a:rPr>
              <a:t>Prevention:</a:t>
            </a:r>
            <a:r>
              <a:rPr lang="en-US" altLang="en-US" sz="1100" dirty="0">
                <a:solidFill>
                  <a:srgbClr val="0A0A0A"/>
                </a:solidFill>
                <a:latin typeface="Google Sans"/>
              </a:rPr>
              <a:t> Wear wetsuits in cold water, take breaks, stay dry, avoid long exposure.</a:t>
            </a:r>
          </a:p>
          <a:p>
            <a:pPr lvl="0" eaLnBrk="0" fontAlgn="base" hangingPunct="0">
              <a:spcBef>
                <a:spcPct val="0"/>
              </a:spcBef>
              <a:spcAft>
                <a:spcPct val="0"/>
              </a:spcAft>
              <a:buFontTx/>
              <a:buChar char="•"/>
            </a:pPr>
            <a:r>
              <a:rPr lang="en-US" altLang="en-US" sz="1100" b="1" dirty="0">
                <a:solidFill>
                  <a:srgbClr val="0A0A0A"/>
                </a:solidFill>
                <a:latin typeface="Google Sans"/>
              </a:rPr>
              <a:t>Treatment:</a:t>
            </a:r>
            <a:r>
              <a:rPr lang="en-US" altLang="en-US" sz="1100" dirty="0">
                <a:solidFill>
                  <a:srgbClr val="0A0A0A"/>
                </a:solidFill>
                <a:latin typeface="Google Sans"/>
              </a:rPr>
              <a:t> Move to warmth, remove wet clothes, wrap in dry blankets, give warm (not hot) fluids. </a:t>
            </a:r>
          </a:p>
          <a:p>
            <a:pPr lvl="0" eaLnBrk="0" fontAlgn="base" hangingPunct="0">
              <a:spcBef>
                <a:spcPct val="0"/>
              </a:spcBef>
              <a:spcAft>
                <a:spcPct val="0"/>
              </a:spcAft>
            </a:pPr>
            <a:r>
              <a:rPr lang="en-US" altLang="en-US" sz="1100" b="1" dirty="0">
                <a:solidFill>
                  <a:srgbClr val="001D35"/>
                </a:solidFill>
                <a:latin typeface="Google Sans"/>
                <a:hlinkClick r:id="rId5"/>
              </a:rPr>
              <a:t>Muscle Cramps</a:t>
            </a:r>
            <a:endParaRPr lang="en-US" altLang="en-US" sz="1100" dirty="0"/>
          </a:p>
          <a:p>
            <a:pPr lvl="0" eaLnBrk="0" fontAlgn="base" hangingPunct="0">
              <a:spcBef>
                <a:spcPct val="0"/>
              </a:spcBef>
              <a:spcAft>
                <a:spcPct val="0"/>
              </a:spcAft>
              <a:buFontTx/>
              <a:buChar char="•"/>
            </a:pPr>
            <a:r>
              <a:rPr lang="en-US" altLang="en-US" sz="1100" b="1" dirty="0">
                <a:solidFill>
                  <a:srgbClr val="0A0A0A"/>
                </a:solidFill>
                <a:latin typeface="Google Sans"/>
              </a:rPr>
              <a:t>Prevention:</a:t>
            </a:r>
            <a:r>
              <a:rPr lang="en-US" altLang="en-US" sz="1100" dirty="0">
                <a:solidFill>
                  <a:srgbClr val="0A0A0A"/>
                </a:solidFill>
                <a:latin typeface="Google Sans"/>
              </a:rPr>
              <a:t> Stay hydrated with electrolytes, warm-up/stretch before swimming.</a:t>
            </a:r>
          </a:p>
          <a:p>
            <a:pPr lvl="0" eaLnBrk="0" fontAlgn="base" hangingPunct="0">
              <a:spcBef>
                <a:spcPct val="0"/>
              </a:spcBef>
              <a:spcAft>
                <a:spcPct val="0"/>
              </a:spcAft>
              <a:buFontTx/>
              <a:buChar char="•"/>
            </a:pPr>
            <a:r>
              <a:rPr lang="en-US" altLang="en-US" sz="1100" b="1" dirty="0">
                <a:solidFill>
                  <a:srgbClr val="0A0A0A"/>
                </a:solidFill>
                <a:latin typeface="Google Sans"/>
              </a:rPr>
              <a:t>Treatment:</a:t>
            </a:r>
            <a:r>
              <a:rPr lang="en-US" altLang="en-US" sz="1100" dirty="0">
                <a:solidFill>
                  <a:srgbClr val="0A0A0A"/>
                </a:solidFill>
                <a:latin typeface="Google Sans"/>
              </a:rPr>
              <a:t> Stop activity, gently stretch/massage muscle, rehydrate with water/electrolytes. </a:t>
            </a:r>
          </a:p>
          <a:p>
            <a:pPr lvl="0" eaLnBrk="0" fontAlgn="base" hangingPunct="0">
              <a:spcBef>
                <a:spcPct val="0"/>
              </a:spcBef>
              <a:spcAft>
                <a:spcPct val="0"/>
              </a:spcAft>
            </a:pPr>
            <a:r>
              <a:rPr lang="en-US" altLang="en-US" sz="1100" b="1" dirty="0">
                <a:solidFill>
                  <a:srgbClr val="001D35"/>
                </a:solidFill>
                <a:latin typeface="Google Sans"/>
                <a:hlinkClick r:id="rId6"/>
              </a:rPr>
              <a:t>Hyperventilation</a:t>
            </a:r>
            <a:endParaRPr lang="en-US" altLang="en-US" sz="1100" dirty="0"/>
          </a:p>
          <a:p>
            <a:pPr lvl="0" eaLnBrk="0" fontAlgn="base" hangingPunct="0">
              <a:spcBef>
                <a:spcPct val="0"/>
              </a:spcBef>
              <a:spcAft>
                <a:spcPct val="0"/>
              </a:spcAft>
              <a:buFontTx/>
              <a:buChar char="•"/>
            </a:pPr>
            <a:r>
              <a:rPr lang="en-US" altLang="en-US" sz="1100" b="1" dirty="0">
                <a:solidFill>
                  <a:srgbClr val="0A0A0A"/>
                </a:solidFill>
                <a:latin typeface="Google Sans"/>
              </a:rPr>
              <a:t>Prevention:</a:t>
            </a:r>
            <a:r>
              <a:rPr lang="en-US" altLang="en-US" sz="1100" dirty="0">
                <a:solidFill>
                  <a:srgbClr val="0A0A0A"/>
                </a:solidFill>
                <a:latin typeface="Google Sans"/>
              </a:rPr>
              <a:t> Don't force deep breaths before diving; control breathing.</a:t>
            </a:r>
          </a:p>
          <a:p>
            <a:pPr lvl="0" eaLnBrk="0" fontAlgn="base" hangingPunct="0">
              <a:spcBef>
                <a:spcPct val="0"/>
              </a:spcBef>
              <a:spcAft>
                <a:spcPct val="0"/>
              </a:spcAft>
              <a:buFontTx/>
              <a:buChar char="•"/>
            </a:pPr>
            <a:r>
              <a:rPr lang="en-US" altLang="en-US" sz="1100" b="1" dirty="0">
                <a:solidFill>
                  <a:srgbClr val="0A0A0A"/>
                </a:solidFill>
                <a:latin typeface="Google Sans"/>
              </a:rPr>
              <a:t>Treatment:</a:t>
            </a:r>
            <a:r>
              <a:rPr lang="en-US" altLang="en-US" sz="1100" dirty="0">
                <a:solidFill>
                  <a:srgbClr val="0A0A0A"/>
                </a:solidFill>
                <a:latin typeface="Google Sans"/>
              </a:rPr>
              <a:t> Slow down breathing, focus on exhaling, get to safety (surface). </a:t>
            </a:r>
          </a:p>
          <a:p>
            <a:pPr lvl="0" eaLnBrk="0" fontAlgn="base" hangingPunct="0">
              <a:spcBef>
                <a:spcPct val="0"/>
              </a:spcBef>
              <a:spcAft>
                <a:spcPct val="0"/>
              </a:spcAft>
            </a:pPr>
            <a:r>
              <a:rPr lang="en-US" altLang="en-US" sz="1100" b="1" dirty="0">
                <a:solidFill>
                  <a:srgbClr val="001D35"/>
                </a:solidFill>
                <a:latin typeface="Google Sans"/>
                <a:hlinkClick r:id="rId7"/>
              </a:rPr>
              <a:t>Spinal Injury</a:t>
            </a:r>
            <a:endParaRPr lang="en-US" altLang="en-US" sz="1100" dirty="0"/>
          </a:p>
          <a:p>
            <a:pPr lvl="0" eaLnBrk="0" fontAlgn="base" hangingPunct="0">
              <a:spcBef>
                <a:spcPct val="0"/>
              </a:spcBef>
              <a:spcAft>
                <a:spcPct val="0"/>
              </a:spcAft>
              <a:buFontTx/>
              <a:buChar char="•"/>
            </a:pPr>
            <a:r>
              <a:rPr lang="en-US" altLang="en-US" sz="1100" b="1" dirty="0">
                <a:solidFill>
                  <a:srgbClr val="0A0A0A"/>
                </a:solidFill>
                <a:latin typeface="Google Sans"/>
              </a:rPr>
              <a:t>Prevention:</a:t>
            </a:r>
            <a:r>
              <a:rPr lang="en-US" altLang="en-US" sz="1100" dirty="0">
                <a:solidFill>
                  <a:srgbClr val="0A0A0A"/>
                </a:solidFill>
                <a:latin typeface="Google Sans"/>
              </a:rPr>
              <a:t> </a:t>
            </a:r>
            <a:r>
              <a:rPr lang="en-US" altLang="en-US" sz="1100" b="1" dirty="0">
                <a:solidFill>
                  <a:srgbClr val="0A0A0A"/>
                </a:solidFill>
                <a:latin typeface="Google Sans"/>
              </a:rPr>
              <a:t>Never dive into shallow water or unfamiliar water</a:t>
            </a:r>
            <a:r>
              <a:rPr lang="en-US" altLang="en-US" sz="1100" dirty="0">
                <a:solidFill>
                  <a:srgbClr val="0A0A0A"/>
                </a:solidFill>
                <a:latin typeface="Google Sans"/>
              </a:rPr>
              <a:t>; enter feet first.</a:t>
            </a:r>
          </a:p>
          <a:p>
            <a:pPr lvl="0" eaLnBrk="0" fontAlgn="base" hangingPunct="0">
              <a:spcBef>
                <a:spcPct val="0"/>
              </a:spcBef>
              <a:spcAft>
                <a:spcPct val="0"/>
              </a:spcAft>
              <a:buFontTx/>
              <a:buChar char="•"/>
            </a:pPr>
            <a:r>
              <a:rPr lang="en-US" altLang="en-US" sz="1100" b="1" dirty="0">
                <a:solidFill>
                  <a:srgbClr val="0A0A0A"/>
                </a:solidFill>
                <a:latin typeface="Google Sans"/>
              </a:rPr>
              <a:t>Treatment:</a:t>
            </a:r>
            <a:r>
              <a:rPr lang="en-US" altLang="en-US" sz="1100" dirty="0">
                <a:solidFill>
                  <a:srgbClr val="0A0A0A"/>
                </a:solidFill>
                <a:latin typeface="Google Sans"/>
              </a:rPr>
              <a:t> </a:t>
            </a:r>
            <a:r>
              <a:rPr lang="en-US" altLang="en-US" sz="1100" b="1" dirty="0">
                <a:solidFill>
                  <a:srgbClr val="0A0A0A"/>
                </a:solidFill>
                <a:latin typeface="Google Sans"/>
              </a:rPr>
              <a:t>Call 911 immediately.</a:t>
            </a:r>
            <a:r>
              <a:rPr lang="en-US" altLang="en-US" sz="1100" dirty="0">
                <a:solidFill>
                  <a:srgbClr val="0A0A0A"/>
                </a:solidFill>
                <a:latin typeface="Google Sans"/>
              </a:rPr>
              <a:t> Keep victim still, support head/neck; do not move unless necessary for rescue. </a:t>
            </a:r>
          </a:p>
          <a:p>
            <a:pPr lvl="0" eaLnBrk="0" fontAlgn="base" hangingPunct="0">
              <a:spcBef>
                <a:spcPct val="0"/>
              </a:spcBef>
              <a:spcAft>
                <a:spcPct val="0"/>
              </a:spcAft>
            </a:pPr>
            <a:r>
              <a:rPr lang="en-US" altLang="en-US" sz="1100" b="1" dirty="0">
                <a:solidFill>
                  <a:srgbClr val="001D35"/>
                </a:solidFill>
                <a:latin typeface="Google Sans"/>
                <a:hlinkClick r:id="rId8"/>
              </a:rPr>
              <a:t>Stings &amp; Bites</a:t>
            </a:r>
            <a:endParaRPr lang="en-US" altLang="en-US" sz="1100" dirty="0"/>
          </a:p>
          <a:p>
            <a:pPr lvl="0" eaLnBrk="0" fontAlgn="base" hangingPunct="0">
              <a:spcBef>
                <a:spcPct val="0"/>
              </a:spcBef>
              <a:spcAft>
                <a:spcPct val="0"/>
              </a:spcAft>
              <a:buFontTx/>
              <a:buChar char="•"/>
            </a:pPr>
            <a:r>
              <a:rPr lang="en-US" altLang="en-US" sz="1100" b="1" dirty="0">
                <a:solidFill>
                  <a:srgbClr val="0A0A0A"/>
                </a:solidFill>
                <a:latin typeface="Google Sans"/>
              </a:rPr>
              <a:t>Prevention:</a:t>
            </a:r>
            <a:r>
              <a:rPr lang="en-US" altLang="en-US" sz="1100" dirty="0">
                <a:solidFill>
                  <a:srgbClr val="0A0A0A"/>
                </a:solidFill>
                <a:latin typeface="Google Sans"/>
              </a:rPr>
              <a:t> Use insect repellent, avoid known sting areas (wasps, jellyfish); wear protective clothing.</a:t>
            </a:r>
          </a:p>
          <a:p>
            <a:pPr lvl="0" eaLnBrk="0" fontAlgn="base" hangingPunct="0">
              <a:spcBef>
                <a:spcPct val="0"/>
              </a:spcBef>
              <a:spcAft>
                <a:spcPct val="0"/>
              </a:spcAft>
              <a:buFontTx/>
              <a:buChar char="•"/>
            </a:pPr>
            <a:r>
              <a:rPr lang="en-US" altLang="en-US" sz="1100" b="1" dirty="0">
                <a:solidFill>
                  <a:srgbClr val="0A0A0A"/>
                </a:solidFill>
                <a:latin typeface="Google Sans"/>
              </a:rPr>
              <a:t>Treatment:</a:t>
            </a:r>
            <a:r>
              <a:rPr lang="en-US" altLang="en-US" sz="1100" dirty="0">
                <a:solidFill>
                  <a:srgbClr val="0A0A0A"/>
                </a:solidFill>
                <a:latin typeface="Google Sans"/>
              </a:rPr>
              <a:t> Remove stinger (scrape, don't squeeze), clean area, apply cold pack; carry epinephrine if allergic. </a:t>
            </a:r>
          </a:p>
          <a:p>
            <a:pPr lvl="0" eaLnBrk="0" fontAlgn="base" hangingPunct="0">
              <a:spcBef>
                <a:spcPct val="0"/>
              </a:spcBef>
              <a:spcAft>
                <a:spcPct val="0"/>
              </a:spcAft>
            </a:pPr>
            <a:r>
              <a:rPr lang="en-US" altLang="en-US" sz="1100" b="1" dirty="0">
                <a:solidFill>
                  <a:srgbClr val="001D35"/>
                </a:solidFill>
                <a:latin typeface="Google Sans"/>
                <a:hlinkClick r:id="rId9"/>
              </a:rPr>
              <a:t>Cuts &amp; Scrapes</a:t>
            </a:r>
            <a:endParaRPr lang="en-US" altLang="en-US" sz="1100" dirty="0"/>
          </a:p>
          <a:p>
            <a:pPr lvl="0" eaLnBrk="0" fontAlgn="base" hangingPunct="0">
              <a:spcBef>
                <a:spcPct val="0"/>
              </a:spcBef>
              <a:spcAft>
                <a:spcPct val="0"/>
              </a:spcAft>
              <a:buFontTx/>
              <a:buChar char="•"/>
            </a:pPr>
            <a:r>
              <a:rPr lang="en-US" altLang="en-US" sz="1100" b="1" dirty="0">
                <a:solidFill>
                  <a:srgbClr val="0A0A0A"/>
                </a:solidFill>
                <a:latin typeface="Google Sans"/>
              </a:rPr>
              <a:t>Prevention:</a:t>
            </a:r>
            <a:r>
              <a:rPr lang="en-US" altLang="en-US" sz="1100" dirty="0">
                <a:solidFill>
                  <a:srgbClr val="0A0A0A"/>
                </a:solidFill>
                <a:latin typeface="Google Sans"/>
              </a:rPr>
              <a:t> Watch for sharp objects in pools/beaches; wear water shoes.</a:t>
            </a:r>
          </a:p>
          <a:p>
            <a:pPr lvl="0" eaLnBrk="0" fontAlgn="base" hangingPunct="0">
              <a:spcBef>
                <a:spcPct val="0"/>
              </a:spcBef>
              <a:spcAft>
                <a:spcPct val="0"/>
              </a:spcAft>
              <a:buFontTx/>
              <a:buChar char="•"/>
            </a:pPr>
            <a:r>
              <a:rPr lang="en-US" altLang="en-US" sz="1100" b="1" dirty="0">
                <a:solidFill>
                  <a:srgbClr val="0A0A0A"/>
                </a:solidFill>
                <a:latin typeface="Google Sans"/>
              </a:rPr>
              <a:t>Treatment:</a:t>
            </a:r>
            <a:r>
              <a:rPr lang="en-US" altLang="en-US" sz="1100" dirty="0">
                <a:solidFill>
                  <a:srgbClr val="0A0A0A"/>
                </a:solidFill>
                <a:latin typeface="Google Sans"/>
              </a:rPr>
              <a:t> Clean with soap/water, apply antibiotic ointment, cover with waterproof bandage. </a:t>
            </a:r>
          </a:p>
          <a:p>
            <a:pPr lvl="0" eaLnBrk="0" fontAlgn="base" hangingPunct="0">
              <a:spcBef>
                <a:spcPct val="0"/>
              </a:spcBef>
              <a:spcAft>
                <a:spcPct val="0"/>
              </a:spcAft>
            </a:pPr>
            <a:r>
              <a:rPr lang="en-US" altLang="en-US" sz="1100" b="1" dirty="0">
                <a:solidFill>
                  <a:srgbClr val="001D35"/>
                </a:solidFill>
                <a:latin typeface="Google Sans"/>
              </a:rPr>
              <a:t>General Safety</a:t>
            </a:r>
            <a:endParaRPr lang="en-US" altLang="en-US" sz="1100" dirty="0"/>
          </a:p>
          <a:p>
            <a:pPr lvl="0" eaLnBrk="0" fontAlgn="base" hangingPunct="0">
              <a:spcBef>
                <a:spcPct val="0"/>
              </a:spcBef>
              <a:spcAft>
                <a:spcPct val="0"/>
              </a:spcAft>
              <a:buFontTx/>
              <a:buChar char="•"/>
            </a:pPr>
            <a:r>
              <a:rPr lang="en-US" altLang="en-US" sz="1100" dirty="0">
                <a:solidFill>
                  <a:srgbClr val="0A0A0A"/>
                </a:solidFill>
                <a:latin typeface="Google Sans"/>
              </a:rPr>
              <a:t>Swim with a buddy, know your limits, and learn basic water rescue</a:t>
            </a:r>
          </a:p>
          <a:p>
            <a:endParaRPr lang="en-US" sz="1100" dirty="0">
              <a:solidFill>
                <a:srgbClr val="515354"/>
              </a:solidFill>
              <a:latin typeface="Roboto"/>
            </a:endParaRPr>
          </a:p>
        </p:txBody>
      </p:sp>
    </p:spTree>
    <p:extLst>
      <p:ext uri="{BB962C8B-B14F-4D97-AF65-F5344CB8AC3E}">
        <p14:creationId xmlns:p14="http://schemas.microsoft.com/office/powerpoint/2010/main" val="2957053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06835" y="506212"/>
            <a:ext cx="9338419" cy="646331"/>
          </a:xfrm>
          <a:prstGeom prst="rect">
            <a:avLst/>
          </a:prstGeom>
          <a:solidFill>
            <a:schemeClr val="bg1"/>
          </a:solidFill>
        </p:spPr>
        <p:txBody>
          <a:bodyPr wrap="square">
            <a:spAutoFit/>
          </a:bodyPr>
          <a:lstStyle/>
          <a:p>
            <a:r>
              <a:rPr lang="en-US" b="1" dirty="0" smtClean="0">
                <a:solidFill>
                  <a:srgbClr val="515354"/>
                </a:solidFill>
                <a:latin typeface="Roboto"/>
              </a:rPr>
              <a:t>2</a:t>
            </a:r>
            <a:r>
              <a:rPr lang="en-US" b="1" dirty="0">
                <a:solidFill>
                  <a:srgbClr val="515354"/>
                </a:solidFill>
                <a:latin typeface="Roboto"/>
              </a:rPr>
              <a:t>. Before doing the following requirements, successfully complete the Scouting America swimmer test, found in the </a:t>
            </a:r>
            <a:r>
              <a:rPr lang="en-US" b="1" i="1" dirty="0">
                <a:solidFill>
                  <a:srgbClr val="515354"/>
                </a:solidFill>
                <a:latin typeface="Roboto"/>
              </a:rPr>
              <a:t>Swimming</a:t>
            </a:r>
            <a:r>
              <a:rPr lang="en-US" b="1" dirty="0">
                <a:solidFill>
                  <a:srgbClr val="515354"/>
                </a:solidFill>
                <a:latin typeface="Roboto"/>
              </a:rPr>
              <a:t> merit badge pamphlet</a:t>
            </a:r>
            <a:r>
              <a:rPr lang="en-US" b="1" dirty="0" smtClean="0">
                <a:solidFill>
                  <a:srgbClr val="515354"/>
                </a:solidFill>
                <a:latin typeface="Roboto"/>
              </a:rPr>
              <a:t>.</a:t>
            </a:r>
            <a:endParaRPr lang="en-US" b="1" dirty="0">
              <a:solidFill>
                <a:srgbClr val="515354"/>
              </a:solidFill>
              <a:latin typeface="Roboto"/>
            </a:endParaRPr>
          </a:p>
        </p:txBody>
      </p:sp>
      <p:sp>
        <p:nvSpPr>
          <p:cNvPr id="3" name="Rectangle 1"/>
          <p:cNvSpPr>
            <a:spLocks noChangeArrowheads="1"/>
          </p:cNvSpPr>
          <p:nvPr/>
        </p:nvSpPr>
        <p:spPr bwMode="auto">
          <a:xfrm>
            <a:off x="1306835" y="1478813"/>
            <a:ext cx="9771797" cy="465100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07916" rIns="0" bIns="14283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US" altLang="en-US" sz="1200" b="1" i="0" u="none" strike="noStrike" cap="none" normalizeH="0" baseline="0" dirty="0" smtClean="0">
                <a:ln>
                  <a:noFill/>
                </a:ln>
                <a:solidFill>
                  <a:srgbClr val="0A0A0A"/>
                </a:solidFill>
                <a:effectLst/>
                <a:latin typeface="Google Sans"/>
              </a:rPr>
              <a:t>Detailed Requirements of the Swimmer Test:</a:t>
            </a:r>
            <a:endParaRPr kumimoji="0" lang="en-US" altLang="en-US" sz="11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50000"/>
              </a:lnSpc>
              <a:spcBef>
                <a:spcPct val="0"/>
              </a:spcBef>
              <a:spcAft>
                <a:spcPct val="0"/>
              </a:spcAft>
              <a:buClrTx/>
              <a:buSzTx/>
              <a:buFontTx/>
              <a:buAutoNum type="arabicPeriod"/>
              <a:tabLst/>
            </a:pPr>
            <a:r>
              <a:rPr kumimoji="0" lang="en-US" altLang="en-US" sz="1200" b="1" i="0" u="none" strike="noStrike" cap="none" normalizeH="0" baseline="0" dirty="0" smtClean="0">
                <a:ln>
                  <a:noFill/>
                </a:ln>
                <a:solidFill>
                  <a:srgbClr val="0A0A0A"/>
                </a:solidFill>
                <a:effectLst/>
                <a:latin typeface="Google Sans"/>
              </a:rPr>
              <a:t>Jump:</a:t>
            </a:r>
            <a:r>
              <a:rPr kumimoji="0" lang="en-US" altLang="en-US" sz="1200" b="0" i="0" u="none" strike="noStrike" cap="none" normalizeH="0" baseline="0" dirty="0" smtClean="0">
                <a:ln>
                  <a:noFill/>
                </a:ln>
                <a:solidFill>
                  <a:srgbClr val="0A0A0A"/>
                </a:solidFill>
                <a:effectLst/>
                <a:latin typeface="Google Sans"/>
              </a:rPr>
              <a:t> Enter water over your head, feet first.</a:t>
            </a:r>
          </a:p>
          <a:p>
            <a:pPr marL="0" marR="0" lvl="0" indent="0" algn="l" defTabSz="914400" rtl="0" eaLnBrk="0" fontAlgn="base" latinLnBrk="0" hangingPunct="0">
              <a:lnSpc>
                <a:spcPct val="150000"/>
              </a:lnSpc>
              <a:spcBef>
                <a:spcPct val="0"/>
              </a:spcBef>
              <a:spcAft>
                <a:spcPct val="0"/>
              </a:spcAft>
              <a:buClrTx/>
              <a:buSzTx/>
              <a:buFontTx/>
              <a:buAutoNum type="arabicPeriod" startAt="2"/>
              <a:tabLst/>
            </a:pPr>
            <a:r>
              <a:rPr kumimoji="0" lang="en-US" altLang="en-US" sz="1200" b="1" i="0" u="none" strike="noStrike" cap="none" normalizeH="0" baseline="0" dirty="0" smtClean="0">
                <a:ln>
                  <a:noFill/>
                </a:ln>
                <a:solidFill>
                  <a:srgbClr val="0A0A0A"/>
                </a:solidFill>
                <a:effectLst/>
                <a:latin typeface="Google Sans"/>
              </a:rPr>
              <a:t>Swim Strong:</a:t>
            </a:r>
            <a:r>
              <a:rPr kumimoji="0" lang="en-US" altLang="en-US" sz="1200" b="0" i="0" u="none" strike="noStrike" cap="none" normalizeH="0" baseline="0" dirty="0" smtClean="0">
                <a:ln>
                  <a:noFill/>
                </a:ln>
                <a:solidFill>
                  <a:srgbClr val="0A0A0A"/>
                </a:solidFill>
                <a:effectLst/>
                <a:latin typeface="Google Sans"/>
              </a:rPr>
              <a:t> Level off and swim 75 yards using one or more of these strokes:</a:t>
            </a:r>
          </a:p>
          <a:p>
            <a:pPr marL="457200" marR="0" lvl="1" indent="0" algn="l" defTabSz="914400" rtl="0" eaLnBrk="0" fontAlgn="base" latinLnBrk="0" hangingPunct="0">
              <a:lnSpc>
                <a:spcPct val="150000"/>
              </a:lnSpc>
              <a:spcBef>
                <a:spcPct val="0"/>
              </a:spcBef>
              <a:spcAft>
                <a:spcPct val="0"/>
              </a:spcAft>
              <a:buClrTx/>
              <a:buSzTx/>
              <a:buFontTx/>
              <a:buChar char="•"/>
              <a:tabLst/>
            </a:pPr>
            <a:r>
              <a:rPr kumimoji="0" lang="en-US" altLang="en-US" sz="1200" b="0" i="0" u="none" strike="noStrike" cap="none" normalizeH="0" baseline="0" dirty="0" smtClean="0">
                <a:ln>
                  <a:noFill/>
                </a:ln>
                <a:solidFill>
                  <a:srgbClr val="0A0A0A"/>
                </a:solidFill>
                <a:effectLst/>
                <a:latin typeface="Google Sans"/>
                <a:hlinkClick r:id="rId2"/>
              </a:rPr>
              <a:t>Sidestroke</a:t>
            </a:r>
            <a:endParaRPr kumimoji="0" lang="en-US" altLang="en-US" sz="1200" b="0" i="0" u="none" strike="noStrike" cap="none" normalizeH="0" baseline="0" dirty="0" smtClean="0">
              <a:ln>
                <a:noFill/>
              </a:ln>
              <a:solidFill>
                <a:srgbClr val="0A0A0A"/>
              </a:solidFill>
              <a:effectLst/>
              <a:latin typeface="Google Sans"/>
            </a:endParaRPr>
          </a:p>
          <a:p>
            <a:pPr marL="457200" marR="0" lvl="1" indent="0" algn="l" defTabSz="914400" rtl="0" eaLnBrk="0" fontAlgn="base" latinLnBrk="0" hangingPunct="0">
              <a:lnSpc>
                <a:spcPct val="150000"/>
              </a:lnSpc>
              <a:spcBef>
                <a:spcPct val="0"/>
              </a:spcBef>
              <a:spcAft>
                <a:spcPct val="0"/>
              </a:spcAft>
              <a:buClrTx/>
              <a:buSzTx/>
              <a:buFontTx/>
              <a:buChar char="•"/>
              <a:tabLst/>
            </a:pPr>
            <a:r>
              <a:rPr kumimoji="0" lang="en-US" altLang="en-US" sz="1200" b="0" i="0" u="none" strike="noStrike" cap="none" normalizeH="0" baseline="0" dirty="0" smtClean="0">
                <a:ln>
                  <a:noFill/>
                </a:ln>
                <a:solidFill>
                  <a:srgbClr val="0A0A0A"/>
                </a:solidFill>
                <a:effectLst/>
                <a:latin typeface="Google Sans"/>
                <a:hlinkClick r:id="rId3"/>
              </a:rPr>
              <a:t>Breaststroke</a:t>
            </a:r>
            <a:endParaRPr kumimoji="0" lang="en-US" altLang="en-US" sz="1200" b="0" i="0" u="none" strike="noStrike" cap="none" normalizeH="0" baseline="0" dirty="0" smtClean="0">
              <a:ln>
                <a:noFill/>
              </a:ln>
              <a:solidFill>
                <a:srgbClr val="0A0A0A"/>
              </a:solidFill>
              <a:effectLst/>
              <a:latin typeface="Google Sans"/>
            </a:endParaRPr>
          </a:p>
          <a:p>
            <a:pPr marL="457200" marR="0" lvl="1" indent="0" algn="l" defTabSz="914400" rtl="0" eaLnBrk="0" fontAlgn="base" latinLnBrk="0" hangingPunct="0">
              <a:lnSpc>
                <a:spcPct val="150000"/>
              </a:lnSpc>
              <a:spcBef>
                <a:spcPct val="0"/>
              </a:spcBef>
              <a:spcAft>
                <a:spcPct val="0"/>
              </a:spcAft>
              <a:buClrTx/>
              <a:buSzTx/>
              <a:buFontTx/>
              <a:buChar char="•"/>
              <a:tabLst/>
            </a:pPr>
            <a:r>
              <a:rPr kumimoji="0" lang="en-US" altLang="en-US" sz="1200" b="0" i="0" u="none" strike="noStrike" cap="none" normalizeH="0" baseline="0" dirty="0" smtClean="0">
                <a:ln>
                  <a:noFill/>
                </a:ln>
                <a:solidFill>
                  <a:srgbClr val="0A0A0A"/>
                </a:solidFill>
                <a:effectLst/>
                <a:latin typeface="Google Sans"/>
                <a:hlinkClick r:id="rId4"/>
              </a:rPr>
              <a:t>Trudgen</a:t>
            </a:r>
            <a:endParaRPr kumimoji="0" lang="en-US" altLang="en-US" sz="1200" b="0" i="0" u="none" strike="noStrike" cap="none" normalizeH="0" baseline="0" dirty="0" smtClean="0">
              <a:ln>
                <a:noFill/>
              </a:ln>
              <a:solidFill>
                <a:srgbClr val="0A0A0A"/>
              </a:solidFill>
              <a:effectLst/>
              <a:latin typeface="Google Sans"/>
            </a:endParaRPr>
          </a:p>
          <a:p>
            <a:pPr marL="457200" marR="0" lvl="1" indent="0" algn="l" defTabSz="914400" rtl="0" eaLnBrk="0" fontAlgn="base" latinLnBrk="0" hangingPunct="0">
              <a:lnSpc>
                <a:spcPct val="150000"/>
              </a:lnSpc>
              <a:spcBef>
                <a:spcPct val="0"/>
              </a:spcBef>
              <a:spcAft>
                <a:spcPct val="0"/>
              </a:spcAft>
              <a:buClrTx/>
              <a:buSzTx/>
              <a:buFontTx/>
              <a:buChar char="•"/>
              <a:tabLst/>
            </a:pPr>
            <a:r>
              <a:rPr kumimoji="0" lang="en-US" altLang="en-US" sz="1200" b="0" i="0" u="none" strike="noStrike" cap="none" normalizeH="0" baseline="0" dirty="0" smtClean="0">
                <a:ln>
                  <a:noFill/>
                </a:ln>
                <a:solidFill>
                  <a:srgbClr val="0A0A0A"/>
                </a:solidFill>
                <a:effectLst/>
                <a:latin typeface="Google Sans"/>
                <a:hlinkClick r:id="rId5"/>
              </a:rPr>
              <a:t>Crawl</a:t>
            </a:r>
            <a:r>
              <a:rPr kumimoji="0" lang="en-US" altLang="en-US" sz="1200" b="0" i="0" u="none" strike="noStrike" cap="none" normalizeH="0" baseline="0" dirty="0" smtClean="0">
                <a:ln>
                  <a:noFill/>
                </a:ln>
                <a:solidFill>
                  <a:srgbClr val="0A0A0A"/>
                </a:solidFill>
                <a:effectLst/>
                <a:latin typeface="Google Sans"/>
              </a:rPr>
              <a:t> (Front Crawl)</a:t>
            </a:r>
          </a:p>
          <a:p>
            <a:pPr marL="0" marR="0" lvl="0" indent="0" algn="l" defTabSz="914400" rtl="0" eaLnBrk="0" fontAlgn="base" latinLnBrk="0" hangingPunct="0">
              <a:lnSpc>
                <a:spcPct val="150000"/>
              </a:lnSpc>
              <a:spcBef>
                <a:spcPct val="0"/>
              </a:spcBef>
              <a:spcAft>
                <a:spcPct val="0"/>
              </a:spcAft>
              <a:buClrTx/>
              <a:buSzTx/>
              <a:buFontTx/>
              <a:buAutoNum type="arabicPeriod" startAt="3"/>
              <a:tabLst/>
            </a:pPr>
            <a:r>
              <a:rPr kumimoji="0" lang="en-US" altLang="en-US" sz="1200" b="1" i="0" u="none" strike="noStrike" cap="none" normalizeH="0" baseline="0" dirty="0" smtClean="0">
                <a:ln>
                  <a:noFill/>
                </a:ln>
                <a:solidFill>
                  <a:srgbClr val="0A0A0A"/>
                </a:solidFill>
                <a:effectLst/>
                <a:latin typeface="Google Sans"/>
              </a:rPr>
              <a:t>Swim Easy:</a:t>
            </a:r>
            <a:r>
              <a:rPr kumimoji="0" lang="en-US" altLang="en-US" sz="1200" b="0" i="0" u="none" strike="noStrike" cap="none" normalizeH="0" baseline="0" dirty="0" smtClean="0">
                <a:ln>
                  <a:noFill/>
                </a:ln>
                <a:solidFill>
                  <a:srgbClr val="0A0A0A"/>
                </a:solidFill>
                <a:effectLst/>
                <a:latin typeface="Google Sans"/>
              </a:rPr>
              <a:t> Swim 25 yards using an easy, resting backstroke.</a:t>
            </a:r>
          </a:p>
          <a:p>
            <a:pPr marL="0" marR="0" lvl="0" indent="0" algn="l" defTabSz="914400" rtl="0" eaLnBrk="0" fontAlgn="base" latinLnBrk="0" hangingPunct="0">
              <a:lnSpc>
                <a:spcPct val="150000"/>
              </a:lnSpc>
              <a:spcBef>
                <a:spcPct val="0"/>
              </a:spcBef>
              <a:spcAft>
                <a:spcPct val="0"/>
              </a:spcAft>
              <a:buClrTx/>
              <a:buSzTx/>
              <a:buFontTx/>
              <a:buAutoNum type="arabicPeriod" startAt="4"/>
              <a:tabLst/>
            </a:pPr>
            <a:r>
              <a:rPr kumimoji="0" lang="en-US" altLang="en-US" sz="1200" b="1" i="0" u="none" strike="noStrike" cap="none" normalizeH="0" baseline="0" dirty="0" smtClean="0">
                <a:ln>
                  <a:noFill/>
                </a:ln>
                <a:solidFill>
                  <a:srgbClr val="0A0A0A"/>
                </a:solidFill>
                <a:effectLst/>
                <a:latin typeface="Google Sans"/>
              </a:rPr>
              <a:t>Continuous Swim:</a:t>
            </a:r>
            <a:r>
              <a:rPr kumimoji="0" lang="en-US" altLang="en-US" sz="1200" b="0" i="0" u="none" strike="noStrike" cap="none" normalizeH="0" baseline="0" dirty="0" smtClean="0">
                <a:ln>
                  <a:noFill/>
                </a:ln>
                <a:solidFill>
                  <a:srgbClr val="0A0A0A"/>
                </a:solidFill>
                <a:effectLst/>
                <a:latin typeface="Google Sans"/>
              </a:rPr>
              <a:t> Complete the entire 100 yards (75 strong + 25 backstroke) in one continuous swim, including at least one sharp turn.</a:t>
            </a:r>
          </a:p>
          <a:p>
            <a:pPr marL="0" marR="0" lvl="0" indent="0" algn="l" defTabSz="914400" rtl="0" eaLnBrk="0" fontAlgn="base" latinLnBrk="0" hangingPunct="0">
              <a:lnSpc>
                <a:spcPct val="150000"/>
              </a:lnSpc>
              <a:spcBef>
                <a:spcPct val="0"/>
              </a:spcBef>
              <a:spcAft>
                <a:spcPct val="0"/>
              </a:spcAft>
              <a:buClrTx/>
              <a:buSzTx/>
              <a:buFontTx/>
              <a:buAutoNum type="arabicPeriod" startAt="5"/>
              <a:tabLst/>
            </a:pPr>
            <a:r>
              <a:rPr kumimoji="0" lang="en-US" altLang="en-US" sz="1200" b="1" i="0" u="none" strike="noStrike" cap="none" normalizeH="0" baseline="0" dirty="0" smtClean="0">
                <a:ln>
                  <a:noFill/>
                </a:ln>
                <a:solidFill>
                  <a:srgbClr val="0A0A0A"/>
                </a:solidFill>
                <a:effectLst/>
                <a:latin typeface="Google Sans"/>
              </a:rPr>
              <a:t>Rest:</a:t>
            </a:r>
            <a:r>
              <a:rPr kumimoji="0" lang="en-US" altLang="en-US" sz="1200" b="0" i="0" u="none" strike="noStrike" cap="none" normalizeH="0" baseline="0" dirty="0" smtClean="0">
                <a:ln>
                  <a:noFill/>
                </a:ln>
                <a:solidFill>
                  <a:srgbClr val="0A0A0A"/>
                </a:solidFill>
                <a:effectLst/>
                <a:latin typeface="Google Sans"/>
              </a:rPr>
              <a:t> After the swim, rest by floating. </a:t>
            </a:r>
          </a:p>
          <a:p>
            <a:pPr marL="0" marR="0" lvl="0" indent="0" algn="l" defTabSz="914400" rtl="0" eaLnBrk="0" fontAlgn="base" latinLnBrk="0" hangingPunct="0">
              <a:lnSpc>
                <a:spcPct val="150000"/>
              </a:lnSpc>
              <a:spcBef>
                <a:spcPct val="0"/>
              </a:spcBef>
              <a:spcAft>
                <a:spcPct val="0"/>
              </a:spcAft>
              <a:buClrTx/>
              <a:buSzTx/>
              <a:buFontTx/>
              <a:buNone/>
              <a:tabLst/>
            </a:pPr>
            <a:r>
              <a:rPr kumimoji="0" lang="en-US" altLang="en-US" sz="1200" b="1" i="0" u="none" strike="noStrike" cap="none" normalizeH="0" baseline="0" dirty="0" smtClean="0">
                <a:ln>
                  <a:noFill/>
                </a:ln>
                <a:solidFill>
                  <a:srgbClr val="0A0A0A"/>
                </a:solidFill>
                <a:effectLst/>
                <a:latin typeface="Google Sans"/>
              </a:rPr>
              <a:t>Purpose &amp; Context:</a:t>
            </a:r>
            <a:endParaRPr kumimoji="0" lang="en-US" altLang="en-US" sz="11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Safety:</a:t>
            </a:r>
            <a:r>
              <a:rPr kumimoji="0" lang="en-US" altLang="en-US" sz="1200" b="0" i="0" u="none" strike="noStrike" cap="none" normalizeH="0" baseline="0" dirty="0" smtClean="0">
                <a:ln>
                  <a:noFill/>
                </a:ln>
                <a:solidFill>
                  <a:srgbClr val="0A0A0A"/>
                </a:solidFill>
                <a:effectLst/>
                <a:latin typeface="Google Sans"/>
              </a:rPr>
              <a:t> The test ensures Scouts have basic competency to enjoy water activities safely, governed by Scouting America's Safe Swim Defense principles.</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Classification:</a:t>
            </a:r>
            <a:r>
              <a:rPr kumimoji="0" lang="en-US" altLang="en-US" sz="1200" b="0" i="0" u="none" strike="noStrike" cap="none" normalizeH="0" baseline="0" dirty="0" smtClean="0">
                <a:ln>
                  <a:noFill/>
                </a:ln>
                <a:solidFill>
                  <a:srgbClr val="0A0A0A"/>
                </a:solidFill>
                <a:effectLst/>
                <a:latin typeface="Google Sans"/>
              </a:rPr>
              <a:t> It helps classify swimmers as Learners, Swimmers, or Strong Swimmers for appropriate supervision.</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Prerequisite:</a:t>
            </a:r>
            <a:r>
              <a:rPr kumimoji="0" lang="en-US" altLang="en-US" sz="1200" b="0" i="0" u="none" strike="noStrike" cap="none" normalizeH="0" baseline="0" dirty="0" smtClean="0">
                <a:ln>
                  <a:noFill/>
                </a:ln>
                <a:solidFill>
                  <a:srgbClr val="0A0A0A"/>
                </a:solidFill>
                <a:effectLst/>
                <a:latin typeface="Google Sans"/>
              </a:rPr>
              <a:t> Passing this test is often a prerequisite for earning the Swimming Merit Badge and participating in other aquatic adventures. </a:t>
            </a:r>
          </a:p>
          <a:p>
            <a:pPr marL="0" marR="0" lvl="0" indent="0" algn="l" defTabSz="914400" rtl="0" eaLnBrk="0" fontAlgn="base" latinLnBrk="0" hangingPunct="0">
              <a:lnSpc>
                <a:spcPct val="150000"/>
              </a:lnSpc>
              <a:spcBef>
                <a:spcPct val="0"/>
              </a:spcBef>
              <a:spcAft>
                <a:spcPct val="0"/>
              </a:spcAft>
              <a:buClrTx/>
              <a:buSzTx/>
              <a:buFontTx/>
              <a:buNone/>
              <a:tabLst/>
            </a:pPr>
            <a:r>
              <a:rPr kumimoji="0" lang="en-US" altLang="en-US" sz="1200" b="0" i="0" u="none" strike="noStrike" cap="none" normalizeH="0" baseline="0" dirty="0" smtClean="0">
                <a:ln>
                  <a:noFill/>
                </a:ln>
                <a:solidFill>
                  <a:srgbClr val="0A0A0A"/>
                </a:solidFill>
                <a:effectLst/>
                <a:latin typeface="Google Sans"/>
              </a:rPr>
              <a:t>You can find the official details and related requirements in the Swimming Merit Badge Pamphlet or on the official Scouting America website.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3"/>
          <p:cNvSpPr/>
          <p:nvPr/>
        </p:nvSpPr>
        <p:spPr>
          <a:xfrm>
            <a:off x="1201003" y="1883391"/>
            <a:ext cx="10208525" cy="222458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938602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52244" y="355974"/>
            <a:ext cx="9201941" cy="1200329"/>
          </a:xfrm>
          <a:prstGeom prst="rect">
            <a:avLst/>
          </a:prstGeom>
          <a:solidFill>
            <a:schemeClr val="bg1"/>
          </a:solidFill>
        </p:spPr>
        <p:txBody>
          <a:bodyPr wrap="square">
            <a:spAutoFit/>
          </a:bodyPr>
          <a:lstStyle/>
          <a:p>
            <a:r>
              <a:rPr lang="en-US" sz="1200" b="1" dirty="0" smtClean="0">
                <a:solidFill>
                  <a:srgbClr val="515354"/>
                </a:solidFill>
                <a:latin typeface="Roboto"/>
              </a:rPr>
              <a:t>3</a:t>
            </a:r>
            <a:r>
              <a:rPr lang="en-US" sz="1200" b="1" dirty="0">
                <a:solidFill>
                  <a:srgbClr val="515354"/>
                </a:solidFill>
                <a:latin typeface="Roboto"/>
              </a:rPr>
              <a:t>. Correctly perform the following strokes:</a:t>
            </a:r>
          </a:p>
          <a:p>
            <a:pPr>
              <a:buFont typeface="Arial" panose="020B0604020202020204" pitchFamily="34" charset="0"/>
              <a:buChar char="•"/>
            </a:pPr>
            <a:r>
              <a:rPr lang="en-US" sz="1200" dirty="0">
                <a:solidFill>
                  <a:srgbClr val="515354"/>
                </a:solidFill>
                <a:latin typeface="Roboto"/>
              </a:rPr>
              <a:t>(a) Demonstrate the front crawl or the </a:t>
            </a:r>
            <a:r>
              <a:rPr lang="en-US" sz="1200" dirty="0" err="1">
                <a:solidFill>
                  <a:srgbClr val="515354"/>
                </a:solidFill>
                <a:latin typeface="Roboto"/>
              </a:rPr>
              <a:t>trudgen</a:t>
            </a:r>
            <a:r>
              <a:rPr lang="en-US" sz="1200" dirty="0">
                <a:solidFill>
                  <a:srgbClr val="515354"/>
                </a:solidFill>
                <a:latin typeface="Roboto"/>
              </a:rPr>
              <a:t> using good form.</a:t>
            </a:r>
          </a:p>
          <a:p>
            <a:pPr>
              <a:buFont typeface="Arial" panose="020B0604020202020204" pitchFamily="34" charset="0"/>
              <a:buChar char="•"/>
            </a:pPr>
            <a:r>
              <a:rPr lang="en-US" sz="1200" dirty="0">
                <a:solidFill>
                  <a:srgbClr val="515354"/>
                </a:solidFill>
                <a:latin typeface="Roboto"/>
              </a:rPr>
              <a:t>(b) Demonstrate the back crawl using good form.</a:t>
            </a:r>
          </a:p>
          <a:p>
            <a:pPr>
              <a:buFont typeface="Arial" panose="020B0604020202020204" pitchFamily="34" charset="0"/>
              <a:buChar char="•"/>
            </a:pPr>
            <a:r>
              <a:rPr lang="en-US" sz="1200" dirty="0">
                <a:solidFill>
                  <a:srgbClr val="515354"/>
                </a:solidFill>
                <a:latin typeface="Roboto"/>
              </a:rPr>
              <a:t>(c) Demonstrate the sidestroke using good form.</a:t>
            </a:r>
          </a:p>
          <a:p>
            <a:pPr>
              <a:buFont typeface="Arial" panose="020B0604020202020204" pitchFamily="34" charset="0"/>
              <a:buChar char="•"/>
            </a:pPr>
            <a:r>
              <a:rPr lang="en-US" sz="1200" dirty="0">
                <a:solidFill>
                  <a:srgbClr val="515354"/>
                </a:solidFill>
                <a:latin typeface="Roboto"/>
              </a:rPr>
              <a:t>(d) Demonstrate the breaststroke using good form.</a:t>
            </a:r>
          </a:p>
          <a:p>
            <a:pPr>
              <a:buFont typeface="Arial" panose="020B0604020202020204" pitchFamily="34" charset="0"/>
              <a:buChar char="•"/>
            </a:pPr>
            <a:r>
              <a:rPr lang="en-US" sz="1200" dirty="0">
                <a:solidFill>
                  <a:srgbClr val="515354"/>
                </a:solidFill>
                <a:latin typeface="Roboto"/>
              </a:rPr>
              <a:t>(e) Demonstrate the elementary backstroke using good form</a:t>
            </a:r>
            <a:r>
              <a:rPr lang="en-US" sz="1200" dirty="0" smtClean="0">
                <a:solidFill>
                  <a:srgbClr val="515354"/>
                </a:solidFill>
                <a:latin typeface="Roboto"/>
              </a:rPr>
              <a:t>.</a:t>
            </a:r>
            <a:endParaRPr lang="en-US" sz="1200" b="1" i="0" dirty="0">
              <a:solidFill>
                <a:srgbClr val="515354"/>
              </a:solidFill>
              <a:effectLst/>
              <a:latin typeface="Roboto"/>
            </a:endParaRPr>
          </a:p>
        </p:txBody>
      </p:sp>
      <p:sp>
        <p:nvSpPr>
          <p:cNvPr id="3" name="Rectangle 1"/>
          <p:cNvSpPr>
            <a:spLocks noChangeArrowheads="1"/>
          </p:cNvSpPr>
          <p:nvPr/>
        </p:nvSpPr>
        <p:spPr bwMode="auto">
          <a:xfrm>
            <a:off x="409433" y="1526492"/>
            <a:ext cx="11559653" cy="533150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07916" rIns="0" bIns="14283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1" i="0" u="none" strike="noStrike" cap="none" normalizeH="0" baseline="0" dirty="0" smtClean="0">
                <a:ln>
                  <a:noFill/>
                </a:ln>
                <a:solidFill>
                  <a:srgbClr val="0A0A0A"/>
                </a:solidFill>
                <a:effectLst/>
                <a:latin typeface="Google Sans"/>
              </a:rPr>
              <a:t>(a) Front Crawl or Trudgen</a:t>
            </a:r>
            <a:endParaRPr kumimoji="0" lang="en-US" altLang="en-US" sz="10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1" i="0" u="none" strike="noStrike" cap="none" normalizeH="0" baseline="0" dirty="0" smtClean="0">
                <a:ln>
                  <a:noFill/>
                </a:ln>
                <a:solidFill>
                  <a:srgbClr val="0A0A0A"/>
                </a:solidFill>
                <a:effectLst/>
                <a:latin typeface="Google Sans"/>
              </a:rPr>
              <a:t>Front Crawl</a:t>
            </a:r>
            <a:endParaRPr kumimoji="0" lang="en-US" altLang="en-US" sz="1000" b="0" i="0" u="none" strike="noStrike" cap="none" normalizeH="0" baseline="0" dirty="0" smtClean="0">
              <a:ln>
                <a:noFill/>
              </a:ln>
              <a:solidFill>
                <a:srgbClr val="0A0A0A"/>
              </a:solidFill>
              <a:effectLst/>
              <a:latin typeface="Google Sans"/>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000" b="1" i="0" u="none" strike="noStrike" cap="none" normalizeH="0" baseline="0" dirty="0" smtClean="0">
                <a:ln>
                  <a:noFill/>
                </a:ln>
                <a:solidFill>
                  <a:srgbClr val="0A0A0A"/>
                </a:solidFill>
                <a:effectLst/>
                <a:latin typeface="Google Sans"/>
              </a:rPr>
              <a:t>Body Position</a:t>
            </a:r>
            <a:r>
              <a:rPr kumimoji="0" lang="en-US" altLang="en-US" sz="1000" b="0" i="0" u="none" strike="noStrike" cap="none" normalizeH="0" baseline="0" dirty="0" smtClean="0">
                <a:ln>
                  <a:noFill/>
                </a:ln>
                <a:solidFill>
                  <a:srgbClr val="0A0A0A"/>
                </a:solidFill>
                <a:effectLst/>
                <a:latin typeface="Google Sans"/>
              </a:rPr>
              <a:t>: Maintain a horizontal, streamlined position, looking down and slightly forward, with the head in neutral alignment with the spine.</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000" b="1" i="0" u="none" strike="noStrike" cap="none" normalizeH="0" baseline="0" dirty="0" smtClean="0">
                <a:ln>
                  <a:noFill/>
                </a:ln>
                <a:solidFill>
                  <a:srgbClr val="0A0A0A"/>
                </a:solidFill>
                <a:effectLst/>
                <a:latin typeface="Google Sans"/>
              </a:rPr>
              <a:t>Arm Movement</a:t>
            </a:r>
            <a:r>
              <a:rPr kumimoji="0" lang="en-US" altLang="en-US" sz="1000" b="0" i="0" u="none" strike="noStrike" cap="none" normalizeH="0" baseline="0" dirty="0" smtClean="0">
                <a:ln>
                  <a:noFill/>
                </a:ln>
                <a:solidFill>
                  <a:srgbClr val="0A0A0A"/>
                </a:solidFill>
                <a:effectLst/>
                <a:latin typeface="Google Sans"/>
              </a:rPr>
              <a:t>: Use alternating overarm strokes. The hand enters the water pinky-first in front of the shoulder, extends fully, and pulls the water back past the hip with a high elbow catch.</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000" b="1" i="0" u="none" strike="noStrike" cap="none" normalizeH="0" baseline="0" dirty="0" smtClean="0">
                <a:ln>
                  <a:noFill/>
                </a:ln>
                <a:solidFill>
                  <a:srgbClr val="0A0A0A"/>
                </a:solidFill>
                <a:effectLst/>
                <a:latin typeface="Google Sans"/>
              </a:rPr>
              <a:t>Leg Movement</a:t>
            </a:r>
            <a:r>
              <a:rPr kumimoji="0" lang="en-US" altLang="en-US" sz="1000" b="0" i="0" u="none" strike="noStrike" cap="none" normalizeH="0" baseline="0" dirty="0" smtClean="0">
                <a:ln>
                  <a:noFill/>
                </a:ln>
                <a:solidFill>
                  <a:srgbClr val="0A0A0A"/>
                </a:solidFill>
                <a:effectLst/>
                <a:latin typeface="Google Sans"/>
              </a:rPr>
              <a:t>: Use a continuous, short, and fast flutter kick, originating from the hips with relaxed ankles and pointed toes.</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000" b="1" i="0" u="none" strike="noStrike" cap="none" normalizeH="0" baseline="0" dirty="0" smtClean="0">
                <a:ln>
                  <a:noFill/>
                </a:ln>
                <a:solidFill>
                  <a:srgbClr val="0A0A0A"/>
                </a:solidFill>
                <a:effectLst/>
                <a:latin typeface="Google Sans"/>
              </a:rPr>
              <a:t>Breathing</a:t>
            </a:r>
            <a:r>
              <a:rPr kumimoji="0" lang="en-US" altLang="en-US" sz="1000" b="0" i="0" u="none" strike="noStrike" cap="none" normalizeH="0" baseline="0" dirty="0" smtClean="0">
                <a:ln>
                  <a:noFill/>
                </a:ln>
                <a:solidFill>
                  <a:srgbClr val="0A0A0A"/>
                </a:solidFill>
                <a:effectLst/>
                <a:latin typeface="Google Sans"/>
              </a:rPr>
              <a:t>: Roll the head to the side during the arm recovery phase, taking a quick breath into the small air pocket created by forward momentum, with one goggle in and one out of the water.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000" b="1"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1" i="0" u="none" strike="noStrike" cap="none" normalizeH="0" baseline="0" dirty="0" smtClean="0">
                <a:ln>
                  <a:noFill/>
                </a:ln>
                <a:solidFill>
                  <a:srgbClr val="0A0A0A"/>
                </a:solidFill>
                <a:effectLst/>
                <a:latin typeface="Google Sans"/>
              </a:rPr>
              <a:t>(b) Back Crawl</a:t>
            </a:r>
            <a:endParaRPr kumimoji="0" lang="en-US" altLang="en-US" sz="10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1" i="0" u="none" strike="noStrike" cap="none" normalizeH="0" baseline="0" dirty="0" smtClean="0">
                <a:ln>
                  <a:noFill/>
                </a:ln>
                <a:solidFill>
                  <a:srgbClr val="0A0A0A"/>
                </a:solidFill>
                <a:effectLst/>
                <a:latin typeface="Google Sans"/>
              </a:rPr>
              <a:t>Body Position</a:t>
            </a:r>
            <a:r>
              <a:rPr kumimoji="0" lang="en-US" altLang="en-US" sz="1000" b="0" i="0" u="none" strike="noStrike" cap="none" normalizeH="0" baseline="0" dirty="0" smtClean="0">
                <a:ln>
                  <a:noFill/>
                </a:ln>
                <a:solidFill>
                  <a:srgbClr val="0A0A0A"/>
                </a:solidFill>
                <a:effectLst/>
                <a:latin typeface="Google Sans"/>
              </a:rPr>
              <a:t>: Lie on your back, flat on the water's surface, with ears in the water and eyes looking up. Your head should be still and aligned with your spine.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1" i="0" u="none" strike="noStrike" cap="none" normalizeH="0" baseline="0" dirty="0" smtClean="0">
                <a:ln>
                  <a:noFill/>
                </a:ln>
                <a:solidFill>
                  <a:srgbClr val="0A0A0A"/>
                </a:solidFill>
                <a:effectLst/>
                <a:latin typeface="Google Sans"/>
              </a:rPr>
              <a:t>Arm Movement</a:t>
            </a:r>
            <a:r>
              <a:rPr kumimoji="0" lang="en-US" altLang="en-US" sz="1000" b="0" i="0" u="none" strike="noStrike" cap="none" normalizeH="0" baseline="0" dirty="0" smtClean="0">
                <a:ln>
                  <a:noFill/>
                </a:ln>
                <a:solidFill>
                  <a:srgbClr val="0A0A0A"/>
                </a:solidFill>
                <a:effectLst/>
                <a:latin typeface="Google Sans"/>
              </a:rPr>
              <a:t>: Arms move in alternation. Lead with the thumb as the arm exits the water, lifting it straight up. The little finger enters the water first behind the shoulder line, then the arm pulls through the water toward the thigh.</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1" i="0" u="none" strike="noStrike" cap="none" normalizeH="0" baseline="0" dirty="0" smtClean="0">
                <a:ln>
                  <a:noFill/>
                </a:ln>
                <a:solidFill>
                  <a:srgbClr val="0A0A0A"/>
                </a:solidFill>
                <a:effectLst/>
                <a:latin typeface="Google Sans"/>
              </a:rPr>
              <a:t>Leg Movement</a:t>
            </a:r>
            <a:r>
              <a:rPr kumimoji="0" lang="en-US" altLang="en-US" sz="1000" b="0" i="0" u="none" strike="noStrike" cap="none" normalizeH="0" baseline="0" dirty="0" smtClean="0">
                <a:ln>
                  <a:noFill/>
                </a:ln>
                <a:solidFill>
                  <a:srgbClr val="0A0A0A"/>
                </a:solidFill>
                <a:effectLst/>
                <a:latin typeface="Google Sans"/>
              </a:rPr>
              <a:t>: Use a continuous, short, and fast flutter kick, driven from the hips.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000" b="1"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1" i="0" u="none" strike="noStrike" cap="none" normalizeH="0" baseline="0" dirty="0" smtClean="0">
                <a:ln>
                  <a:noFill/>
                </a:ln>
                <a:solidFill>
                  <a:srgbClr val="0A0A0A"/>
                </a:solidFill>
                <a:effectLst/>
                <a:latin typeface="Google Sans"/>
              </a:rPr>
              <a:t>(c) Sidestroke</a:t>
            </a:r>
            <a:endParaRPr kumimoji="0" lang="en-US" altLang="en-US" sz="10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1" i="0" u="none" strike="noStrike" cap="none" normalizeH="0" baseline="0" dirty="0" smtClean="0">
                <a:ln>
                  <a:noFill/>
                </a:ln>
                <a:solidFill>
                  <a:srgbClr val="0A0A0A"/>
                </a:solidFill>
                <a:effectLst/>
                <a:latin typeface="Google Sans"/>
              </a:rPr>
              <a:t>Body Position</a:t>
            </a:r>
            <a:r>
              <a:rPr kumimoji="0" lang="en-US" altLang="en-US" sz="1000" b="0" i="0" u="none" strike="noStrike" cap="none" normalizeH="0" baseline="0" dirty="0" smtClean="0">
                <a:ln>
                  <a:noFill/>
                </a:ln>
                <a:solidFill>
                  <a:srgbClr val="0A0A0A"/>
                </a:solidFill>
                <a:effectLst/>
                <a:latin typeface="Google Sans"/>
              </a:rPr>
              <a:t>: Lie on one side, keeping the body flat and streamlined. The bottom arm is extended forward, the top arm rests near the hip or chest.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1" i="0" u="none" strike="noStrike" cap="none" normalizeH="0" baseline="0" dirty="0" smtClean="0">
                <a:ln>
                  <a:noFill/>
                </a:ln>
                <a:solidFill>
                  <a:srgbClr val="0A0A0A"/>
                </a:solidFill>
                <a:effectLst/>
                <a:latin typeface="Google Sans"/>
              </a:rPr>
              <a:t>Arm Movement</a:t>
            </a:r>
            <a:r>
              <a:rPr kumimoji="0" lang="en-US" altLang="en-US" sz="1000" b="0" i="0" u="none" strike="noStrike" cap="none" normalizeH="0" baseline="0" dirty="0" smtClean="0">
                <a:ln>
                  <a:noFill/>
                </a:ln>
                <a:solidFill>
                  <a:srgbClr val="0A0A0A"/>
                </a:solidFill>
                <a:effectLst/>
                <a:latin typeface="Google Sans"/>
              </a:rPr>
              <a:t>: The bottom (lead) arm pulls down and back in a sweeping motion, while the top (trailing) arm slides forward from the hip to meet the lead hand near the chest before both extend in a glide.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1" i="0" u="none" strike="noStrike" cap="none" normalizeH="0" baseline="0" dirty="0" smtClean="0">
                <a:ln>
                  <a:noFill/>
                </a:ln>
                <a:solidFill>
                  <a:srgbClr val="0A0A0A"/>
                </a:solidFill>
                <a:effectLst/>
                <a:latin typeface="Google Sans"/>
              </a:rPr>
              <a:t>Leg Movement</a:t>
            </a:r>
            <a:r>
              <a:rPr kumimoji="0" lang="en-US" altLang="en-US" sz="1000" b="0" i="0" u="none" strike="noStrike" cap="none" normalizeH="0" baseline="0" dirty="0" smtClean="0">
                <a:ln>
                  <a:noFill/>
                </a:ln>
                <a:solidFill>
                  <a:srgbClr val="0A0A0A"/>
                </a:solidFill>
                <a:effectLst/>
                <a:latin typeface="Google Sans"/>
              </a:rPr>
              <a:t>: Use a smooth scissor kick. The top leg moves forward and the bottom leg moves backward, then they snap together forcefully for propulsion and glide.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000" b="1"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1" i="0" u="none" strike="noStrike" cap="none" normalizeH="0" baseline="0" dirty="0" smtClean="0">
                <a:ln>
                  <a:noFill/>
                </a:ln>
                <a:solidFill>
                  <a:srgbClr val="0A0A0A"/>
                </a:solidFill>
                <a:effectLst/>
                <a:latin typeface="Google Sans"/>
              </a:rPr>
              <a:t>(d) Breaststroke</a:t>
            </a:r>
            <a:endParaRPr kumimoji="0" lang="en-US" altLang="en-US" sz="10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0" i="1" u="none" strike="noStrike" cap="none" normalizeH="0" baseline="0" dirty="0" smtClean="0">
                <a:ln>
                  <a:noFill/>
                </a:ln>
                <a:solidFill>
                  <a:srgbClr val="0A0A0A"/>
                </a:solidFill>
                <a:effectLst/>
                <a:latin typeface="Google Sans"/>
              </a:rPr>
              <a:t>Specific search results were not available for detailed breaststroke form, so general knowledge is used.</a:t>
            </a:r>
            <a:endParaRPr kumimoji="0" lang="en-US" altLang="en-US" sz="1000" b="0"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1" i="0" u="none" strike="noStrike" cap="none" normalizeH="0" baseline="0" dirty="0" smtClean="0">
                <a:ln>
                  <a:noFill/>
                </a:ln>
                <a:solidFill>
                  <a:srgbClr val="0A0A0A"/>
                </a:solidFill>
                <a:effectLst/>
                <a:latin typeface="Google Sans"/>
              </a:rPr>
              <a:t>Body Position</a:t>
            </a:r>
            <a:r>
              <a:rPr kumimoji="0" lang="en-US" altLang="en-US" sz="1000" b="0" i="0" u="none" strike="noStrike" cap="none" normalizeH="0" baseline="0" dirty="0" smtClean="0">
                <a:ln>
                  <a:noFill/>
                </a:ln>
                <a:solidFill>
                  <a:srgbClr val="0A0A0A"/>
                </a:solidFill>
                <a:effectLst/>
                <a:latin typeface="Google Sans"/>
              </a:rPr>
              <a:t>: The body is generally prone and streamlined. The head is typically lifted for a breath on each stroke cycle, causing hips to dip slightly.</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1" i="0" u="none" strike="noStrike" cap="none" normalizeH="0" baseline="0" dirty="0" smtClean="0">
                <a:ln>
                  <a:noFill/>
                </a:ln>
                <a:solidFill>
                  <a:srgbClr val="0A0A0A"/>
                </a:solidFill>
                <a:effectLst/>
                <a:latin typeface="Google Sans"/>
              </a:rPr>
              <a:t>Arm Movement</a:t>
            </a:r>
            <a:r>
              <a:rPr kumimoji="0" lang="en-US" altLang="en-US" sz="1000" b="0" i="0" u="none" strike="noStrike" cap="none" normalizeH="0" baseline="0" dirty="0" smtClean="0">
                <a:ln>
                  <a:noFill/>
                </a:ln>
                <a:solidFill>
                  <a:srgbClr val="0A0A0A"/>
                </a:solidFill>
                <a:effectLst/>
                <a:latin typeface="Google Sans"/>
              </a:rPr>
              <a:t>: Both arms pull simultaneously from an extended position in front of the head in an outward, downward, and backward sweep (the "pull") before recovering back to the chest and extending forward.</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1" i="0" u="none" strike="noStrike" cap="none" normalizeH="0" baseline="0" dirty="0" smtClean="0">
                <a:ln>
                  <a:noFill/>
                </a:ln>
                <a:solidFill>
                  <a:srgbClr val="0A0A0A"/>
                </a:solidFill>
                <a:effectLst/>
                <a:latin typeface="Google Sans"/>
              </a:rPr>
              <a:t>Leg Movement</a:t>
            </a:r>
            <a:r>
              <a:rPr kumimoji="0" lang="en-US" altLang="en-US" sz="1000" b="0" i="0" u="none" strike="noStrike" cap="none" normalizeH="0" baseline="0" dirty="0" smtClean="0">
                <a:ln>
                  <a:noFill/>
                </a:ln>
                <a:solidFill>
                  <a:srgbClr val="0A0A0A"/>
                </a:solidFill>
                <a:effectLst/>
                <a:latin typeface="Google Sans"/>
              </a:rPr>
              <a:t>: Use a coordinated frog kick (or whip kick). The legs bend at the knees, the feet turn outward, and the legs sweep backward and together to generate propulsion.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000" b="1"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1" i="0" u="none" strike="noStrike" cap="none" normalizeH="0" baseline="0" dirty="0" smtClean="0">
                <a:ln>
                  <a:noFill/>
                </a:ln>
                <a:solidFill>
                  <a:srgbClr val="0A0A0A"/>
                </a:solidFill>
                <a:effectLst/>
                <a:latin typeface="Google Sans"/>
              </a:rPr>
              <a:t>(e) Elementary Backstroke</a:t>
            </a:r>
            <a:endParaRPr kumimoji="0" lang="en-US" altLang="en-US" sz="10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1" i="0" u="none" strike="noStrike" cap="none" normalizeH="0" baseline="0" dirty="0" smtClean="0">
                <a:ln>
                  <a:noFill/>
                </a:ln>
                <a:solidFill>
                  <a:srgbClr val="0A0A0A"/>
                </a:solidFill>
                <a:effectLst/>
                <a:latin typeface="Google Sans"/>
              </a:rPr>
              <a:t>Body Position</a:t>
            </a:r>
            <a:r>
              <a:rPr kumimoji="0" lang="en-US" altLang="en-US" sz="1000" b="0" i="0" u="none" strike="noStrike" cap="none" normalizeH="0" baseline="0" dirty="0" smtClean="0">
                <a:ln>
                  <a:noFill/>
                </a:ln>
                <a:solidFill>
                  <a:srgbClr val="0A0A0A"/>
                </a:solidFill>
                <a:effectLst/>
                <a:latin typeface="Google Sans"/>
              </a:rPr>
              <a:t>: Lie on your back, flat on the surface of the water, with your head and spine in neutral alignment.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1" i="0" u="none" strike="noStrike" cap="none" normalizeH="0" baseline="0" dirty="0" smtClean="0">
                <a:ln>
                  <a:noFill/>
                </a:ln>
                <a:solidFill>
                  <a:srgbClr val="0A0A0A"/>
                </a:solidFill>
                <a:effectLst/>
                <a:latin typeface="Google Sans"/>
              </a:rPr>
              <a:t>Arm Movement</a:t>
            </a:r>
            <a:r>
              <a:rPr kumimoji="0" lang="en-US" altLang="en-US" sz="1000" b="0" i="0" u="none" strike="noStrike" cap="none" normalizeH="0" baseline="0" dirty="0" smtClean="0">
                <a:ln>
                  <a:noFill/>
                </a:ln>
                <a:solidFill>
                  <a:srgbClr val="0A0A0A"/>
                </a:solidFill>
                <a:effectLst/>
                <a:latin typeface="Google Sans"/>
              </a:rPr>
              <a:t>: The arms move in unison: Start with arms at the sides, slide hands up along the body to the armpits, extend arms out to the sides (forming a 'T' shape), and then sweep them down to the sides in a large circle back to the starting position.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1" i="0" u="none" strike="noStrike" cap="none" normalizeH="0" baseline="0" dirty="0" smtClean="0">
                <a:ln>
                  <a:noFill/>
                </a:ln>
                <a:solidFill>
                  <a:srgbClr val="0A0A0A"/>
                </a:solidFill>
                <a:effectLst/>
                <a:latin typeface="Google Sans"/>
              </a:rPr>
              <a:t>Leg Movement</a:t>
            </a:r>
            <a:r>
              <a:rPr kumimoji="0" lang="en-US" altLang="en-US" sz="1000" b="0" i="0" u="none" strike="noStrike" cap="none" normalizeH="0" baseline="0" dirty="0" smtClean="0">
                <a:ln>
                  <a:noFill/>
                </a:ln>
                <a:solidFill>
                  <a:srgbClr val="0A0A0A"/>
                </a:solidFill>
                <a:effectLst/>
                <a:latin typeface="Google Sans"/>
              </a:rPr>
              <a:t>: A reverse breaststroke kick is used simultaneously with the arm sweep. Legs are drawn up, then kicked outward and snapped together.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1" i="0" u="none" strike="noStrike" cap="none" normalizeH="0" baseline="0" dirty="0" smtClean="0">
                <a:ln>
                  <a:noFill/>
                </a:ln>
                <a:solidFill>
                  <a:srgbClr val="0A0A0A"/>
                </a:solidFill>
                <a:effectLst/>
                <a:latin typeface="Google Sans"/>
              </a:rPr>
              <a:t>Coordination</a:t>
            </a:r>
            <a:r>
              <a:rPr kumimoji="0" lang="en-US" altLang="en-US" sz="1000" b="0" i="0" u="none" strike="noStrike" cap="none" normalizeH="0" baseline="0" dirty="0" smtClean="0">
                <a:ln>
                  <a:noFill/>
                </a:ln>
                <a:solidFill>
                  <a:srgbClr val="0A0A0A"/>
                </a:solidFill>
                <a:effectLst/>
                <a:latin typeface="Google Sans"/>
              </a:rPr>
              <a:t>: The arms recover as the legs prepare to kick (knees bent), and the arms perform the powerful sweep as the legs snap together, followed by a glide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000" b="0"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27841861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1301" y="394447"/>
            <a:ext cx="8792508" cy="1815882"/>
          </a:xfrm>
          <a:prstGeom prst="rect">
            <a:avLst/>
          </a:prstGeom>
          <a:solidFill>
            <a:schemeClr val="bg1"/>
          </a:solidFill>
        </p:spPr>
        <p:txBody>
          <a:bodyPr wrap="square">
            <a:spAutoFit/>
          </a:bodyPr>
          <a:lstStyle/>
          <a:p>
            <a:r>
              <a:rPr lang="en-US" sz="1600" b="1" dirty="0" smtClean="0">
                <a:solidFill>
                  <a:srgbClr val="515354"/>
                </a:solidFill>
                <a:latin typeface="Roboto"/>
              </a:rPr>
              <a:t>4</a:t>
            </a:r>
            <a:r>
              <a:rPr lang="en-US" sz="1600" b="1" dirty="0">
                <a:solidFill>
                  <a:srgbClr val="515354"/>
                </a:solidFill>
                <a:latin typeface="Roboto"/>
              </a:rPr>
              <a:t>. Swim continuously for 150 yards in a strong manner using each of the following strokes in any order; </a:t>
            </a:r>
            <a:endParaRPr lang="en-US" sz="1600" b="1" dirty="0" smtClean="0">
              <a:solidFill>
                <a:srgbClr val="515354"/>
              </a:solidFill>
              <a:latin typeface="Roboto"/>
            </a:endParaRPr>
          </a:p>
          <a:p>
            <a:pPr marL="800100" lvl="1" indent="-342900">
              <a:buFont typeface="+mj-lt"/>
              <a:buAutoNum type="alphaLcParenR"/>
            </a:pPr>
            <a:r>
              <a:rPr lang="en-US" sz="1600" b="1" dirty="0">
                <a:solidFill>
                  <a:srgbClr val="515354"/>
                </a:solidFill>
                <a:latin typeface="Roboto"/>
              </a:rPr>
              <a:t>front crawl </a:t>
            </a:r>
            <a:r>
              <a:rPr lang="en-US" sz="1600" b="1" dirty="0" smtClean="0">
                <a:solidFill>
                  <a:srgbClr val="515354"/>
                </a:solidFill>
                <a:latin typeface="Roboto"/>
              </a:rPr>
              <a:t>or </a:t>
            </a:r>
            <a:r>
              <a:rPr lang="en-US" sz="1600" b="1" dirty="0" err="1">
                <a:solidFill>
                  <a:srgbClr val="515354"/>
                </a:solidFill>
                <a:latin typeface="Roboto"/>
              </a:rPr>
              <a:t>trudgen</a:t>
            </a:r>
            <a:r>
              <a:rPr lang="en-US" sz="1600" b="1" dirty="0">
                <a:solidFill>
                  <a:srgbClr val="515354"/>
                </a:solidFill>
                <a:latin typeface="Roboto"/>
              </a:rPr>
              <a:t> (25 yards); </a:t>
            </a:r>
            <a:endParaRPr lang="en-US" sz="1600" b="1" dirty="0" smtClean="0">
              <a:solidFill>
                <a:srgbClr val="515354"/>
              </a:solidFill>
              <a:latin typeface="Roboto"/>
            </a:endParaRPr>
          </a:p>
          <a:p>
            <a:pPr marL="800100" lvl="1" indent="-342900">
              <a:buFont typeface="+mj-lt"/>
              <a:buAutoNum type="alphaLcParenR"/>
            </a:pPr>
            <a:r>
              <a:rPr lang="en-US" sz="1600" b="1" dirty="0">
                <a:solidFill>
                  <a:srgbClr val="515354"/>
                </a:solidFill>
                <a:latin typeface="Roboto"/>
              </a:rPr>
              <a:t>back crawl</a:t>
            </a:r>
            <a:r>
              <a:rPr lang="en-US" sz="1600" b="1" dirty="0" smtClean="0">
                <a:solidFill>
                  <a:srgbClr val="515354"/>
                </a:solidFill>
                <a:latin typeface="Roboto"/>
              </a:rPr>
              <a:t>(25 </a:t>
            </a:r>
            <a:r>
              <a:rPr lang="en-US" sz="1600" b="1" dirty="0">
                <a:solidFill>
                  <a:srgbClr val="515354"/>
                </a:solidFill>
                <a:latin typeface="Roboto"/>
              </a:rPr>
              <a:t>yards); </a:t>
            </a:r>
            <a:endParaRPr lang="en-US" sz="1600" b="1" dirty="0" smtClean="0">
              <a:solidFill>
                <a:srgbClr val="515354"/>
              </a:solidFill>
              <a:latin typeface="Roboto"/>
            </a:endParaRPr>
          </a:p>
          <a:p>
            <a:pPr marL="800100" lvl="1" indent="-342900">
              <a:buFont typeface="+mj-lt"/>
              <a:buAutoNum type="alphaLcParenR"/>
            </a:pPr>
            <a:r>
              <a:rPr lang="en-US" sz="1600" b="1" dirty="0" smtClean="0">
                <a:solidFill>
                  <a:srgbClr val="515354"/>
                </a:solidFill>
                <a:latin typeface="Roboto"/>
              </a:rPr>
              <a:t>sidestroke </a:t>
            </a:r>
            <a:r>
              <a:rPr lang="en-US" sz="1600" b="1" dirty="0">
                <a:solidFill>
                  <a:srgbClr val="515354"/>
                </a:solidFill>
                <a:latin typeface="Roboto"/>
              </a:rPr>
              <a:t>(25 yards); </a:t>
            </a:r>
            <a:endParaRPr lang="en-US" sz="1600" b="1" dirty="0" smtClean="0">
              <a:solidFill>
                <a:srgbClr val="515354"/>
              </a:solidFill>
              <a:latin typeface="Roboto"/>
            </a:endParaRPr>
          </a:p>
          <a:p>
            <a:pPr marL="800100" lvl="1" indent="-342900">
              <a:buFont typeface="+mj-lt"/>
              <a:buAutoNum type="alphaLcParenR"/>
            </a:pPr>
            <a:r>
              <a:rPr lang="en-US" sz="1600" b="1" dirty="0" smtClean="0">
                <a:solidFill>
                  <a:srgbClr val="515354"/>
                </a:solidFill>
                <a:latin typeface="Roboto"/>
              </a:rPr>
              <a:t>breaststroke </a:t>
            </a:r>
            <a:r>
              <a:rPr lang="en-US" sz="1600" b="1" dirty="0">
                <a:solidFill>
                  <a:srgbClr val="515354"/>
                </a:solidFill>
                <a:latin typeface="Roboto"/>
              </a:rPr>
              <a:t>(25 yards); and </a:t>
            </a:r>
            <a:endParaRPr lang="en-US" sz="1600" b="1" dirty="0" smtClean="0">
              <a:solidFill>
                <a:srgbClr val="515354"/>
              </a:solidFill>
              <a:latin typeface="Roboto"/>
            </a:endParaRPr>
          </a:p>
          <a:p>
            <a:pPr marL="800100" lvl="1" indent="-342900">
              <a:buFont typeface="+mj-lt"/>
              <a:buAutoNum type="alphaLcParenR"/>
            </a:pPr>
            <a:r>
              <a:rPr lang="en-US" sz="1600" b="1" dirty="0" smtClean="0">
                <a:solidFill>
                  <a:srgbClr val="515354"/>
                </a:solidFill>
                <a:latin typeface="Roboto"/>
              </a:rPr>
              <a:t>elementary </a:t>
            </a:r>
            <a:r>
              <a:rPr lang="en-US" sz="1600" b="1" dirty="0">
                <a:solidFill>
                  <a:srgbClr val="515354"/>
                </a:solidFill>
                <a:latin typeface="Roboto"/>
              </a:rPr>
              <a:t>backstroke (50 yards</a:t>
            </a:r>
            <a:r>
              <a:rPr lang="en-US" sz="1600" b="1" dirty="0" smtClean="0">
                <a:solidFill>
                  <a:srgbClr val="515354"/>
                </a:solidFill>
                <a:latin typeface="Roboto"/>
              </a:rPr>
              <a:t>).</a:t>
            </a:r>
            <a:endParaRPr lang="en-US" sz="1600" b="1" dirty="0">
              <a:solidFill>
                <a:srgbClr val="515354"/>
              </a:solidFill>
              <a:latin typeface="Roboto"/>
            </a:endParaRPr>
          </a:p>
        </p:txBody>
      </p:sp>
      <p:pic>
        <p:nvPicPr>
          <p:cNvPr id="4" name="Picture 3"/>
          <p:cNvPicPr>
            <a:picLocks noChangeAspect="1"/>
          </p:cNvPicPr>
          <p:nvPr/>
        </p:nvPicPr>
        <p:blipFill>
          <a:blip r:embed="rId2"/>
          <a:stretch>
            <a:fillRect/>
          </a:stretch>
        </p:blipFill>
        <p:spPr>
          <a:xfrm>
            <a:off x="591972" y="2332772"/>
            <a:ext cx="2819400" cy="1619250"/>
          </a:xfrm>
          <a:prstGeom prst="rect">
            <a:avLst/>
          </a:prstGeom>
        </p:spPr>
      </p:pic>
      <p:pic>
        <p:nvPicPr>
          <p:cNvPr id="12292" name="Picture 4" descr="Backstroke Swimming: Easy Swimming Technique For Beginne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17892" y="2399446"/>
            <a:ext cx="2952750" cy="155257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4"/>
          <a:stretch>
            <a:fillRect/>
          </a:stretch>
        </p:blipFill>
        <p:spPr>
          <a:xfrm>
            <a:off x="7386355" y="1855487"/>
            <a:ext cx="4009526" cy="2490127"/>
          </a:xfrm>
          <a:prstGeom prst="rect">
            <a:avLst/>
          </a:prstGeom>
        </p:spPr>
      </p:pic>
      <p:pic>
        <p:nvPicPr>
          <p:cNvPr id="8" name="Picture 7"/>
          <p:cNvPicPr>
            <a:picLocks noChangeAspect="1"/>
          </p:cNvPicPr>
          <p:nvPr/>
        </p:nvPicPr>
        <p:blipFill>
          <a:blip r:embed="rId5"/>
          <a:stretch>
            <a:fillRect/>
          </a:stretch>
        </p:blipFill>
        <p:spPr>
          <a:xfrm>
            <a:off x="1956712" y="3952022"/>
            <a:ext cx="3290934" cy="2433526"/>
          </a:xfrm>
          <a:prstGeom prst="rect">
            <a:avLst/>
          </a:prstGeom>
        </p:spPr>
      </p:pic>
      <p:sp>
        <p:nvSpPr>
          <p:cNvPr id="9" name="Rectangle 8"/>
          <p:cNvSpPr/>
          <p:nvPr/>
        </p:nvSpPr>
        <p:spPr>
          <a:xfrm>
            <a:off x="1314428" y="3952022"/>
            <a:ext cx="1428596" cy="369332"/>
          </a:xfrm>
          <a:prstGeom prst="rect">
            <a:avLst/>
          </a:prstGeom>
        </p:spPr>
        <p:txBody>
          <a:bodyPr wrap="none">
            <a:spAutoFit/>
          </a:bodyPr>
          <a:lstStyle/>
          <a:p>
            <a:r>
              <a:rPr lang="en-US" b="1" dirty="0">
                <a:solidFill>
                  <a:srgbClr val="515354"/>
                </a:solidFill>
                <a:latin typeface="Roboto"/>
              </a:rPr>
              <a:t>front crawl </a:t>
            </a:r>
            <a:endParaRPr lang="en-US" dirty="0"/>
          </a:p>
        </p:txBody>
      </p:sp>
      <p:sp>
        <p:nvSpPr>
          <p:cNvPr id="10" name="Rectangle 9"/>
          <p:cNvSpPr/>
          <p:nvPr/>
        </p:nvSpPr>
        <p:spPr>
          <a:xfrm>
            <a:off x="4998046" y="3767356"/>
            <a:ext cx="1428596" cy="369332"/>
          </a:xfrm>
          <a:prstGeom prst="rect">
            <a:avLst/>
          </a:prstGeom>
        </p:spPr>
        <p:txBody>
          <a:bodyPr wrap="none">
            <a:spAutoFit/>
          </a:bodyPr>
          <a:lstStyle/>
          <a:p>
            <a:r>
              <a:rPr lang="en-US" b="1" dirty="0">
                <a:solidFill>
                  <a:srgbClr val="515354"/>
                </a:solidFill>
                <a:latin typeface="Roboto"/>
              </a:rPr>
              <a:t>back crawl </a:t>
            </a:r>
            <a:endParaRPr lang="en-US" dirty="0"/>
          </a:p>
        </p:txBody>
      </p:sp>
      <p:sp>
        <p:nvSpPr>
          <p:cNvPr id="11" name="Rectangle 10"/>
          <p:cNvSpPr/>
          <p:nvPr/>
        </p:nvSpPr>
        <p:spPr>
          <a:xfrm>
            <a:off x="8918078" y="4111918"/>
            <a:ext cx="1338828" cy="369332"/>
          </a:xfrm>
          <a:prstGeom prst="rect">
            <a:avLst/>
          </a:prstGeom>
        </p:spPr>
        <p:txBody>
          <a:bodyPr wrap="none">
            <a:spAutoFit/>
          </a:bodyPr>
          <a:lstStyle/>
          <a:p>
            <a:r>
              <a:rPr lang="en-US" b="1" dirty="0">
                <a:solidFill>
                  <a:srgbClr val="515354"/>
                </a:solidFill>
                <a:latin typeface="Roboto"/>
              </a:rPr>
              <a:t>sidestroke</a:t>
            </a:r>
            <a:endParaRPr lang="en-US" dirty="0"/>
          </a:p>
        </p:txBody>
      </p:sp>
      <p:sp>
        <p:nvSpPr>
          <p:cNvPr id="12" name="Rectangle 11"/>
          <p:cNvSpPr/>
          <p:nvPr/>
        </p:nvSpPr>
        <p:spPr>
          <a:xfrm>
            <a:off x="2817349" y="6016216"/>
            <a:ext cx="1569660" cy="369332"/>
          </a:xfrm>
          <a:prstGeom prst="rect">
            <a:avLst/>
          </a:prstGeom>
          <a:solidFill>
            <a:schemeClr val="accent4">
              <a:lumMod val="20000"/>
              <a:lumOff val="80000"/>
            </a:schemeClr>
          </a:solidFill>
          <a:ln>
            <a:solidFill>
              <a:srgbClr val="FF0000"/>
            </a:solidFill>
          </a:ln>
        </p:spPr>
        <p:txBody>
          <a:bodyPr wrap="none">
            <a:spAutoFit/>
          </a:bodyPr>
          <a:lstStyle/>
          <a:p>
            <a:r>
              <a:rPr lang="en-US" b="1" dirty="0">
                <a:solidFill>
                  <a:srgbClr val="515354"/>
                </a:solidFill>
                <a:latin typeface="Roboto"/>
              </a:rPr>
              <a:t>breaststroke</a:t>
            </a:r>
            <a:endParaRPr lang="en-US" dirty="0"/>
          </a:p>
        </p:txBody>
      </p:sp>
      <p:pic>
        <p:nvPicPr>
          <p:cNvPr id="12298" name="Picture 10" descr="Swimming Teaching: Survival Backstroke Technique Full Description And And  How To Teach I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05516" y="4535352"/>
            <a:ext cx="4379557" cy="1711851"/>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7838552" y="6096144"/>
            <a:ext cx="2418354" cy="369332"/>
          </a:xfrm>
          <a:prstGeom prst="rect">
            <a:avLst/>
          </a:prstGeom>
        </p:spPr>
        <p:txBody>
          <a:bodyPr wrap="none">
            <a:spAutoFit/>
          </a:bodyPr>
          <a:lstStyle/>
          <a:p>
            <a:r>
              <a:rPr lang="en-US" b="1" dirty="0"/>
              <a:t>elementary backstroke </a:t>
            </a:r>
          </a:p>
        </p:txBody>
      </p:sp>
    </p:spTree>
    <p:extLst>
      <p:ext uri="{BB962C8B-B14F-4D97-AF65-F5344CB8AC3E}">
        <p14:creationId xmlns:p14="http://schemas.microsoft.com/office/powerpoint/2010/main" val="12932963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15766" y="368574"/>
            <a:ext cx="8737918" cy="2031325"/>
          </a:xfrm>
          <a:prstGeom prst="rect">
            <a:avLst/>
          </a:prstGeom>
          <a:solidFill>
            <a:schemeClr val="bg1"/>
          </a:solidFill>
        </p:spPr>
        <p:txBody>
          <a:bodyPr wrap="square">
            <a:spAutoFit/>
          </a:bodyPr>
          <a:lstStyle/>
          <a:p>
            <a:r>
              <a:rPr lang="en-US" sz="1400" b="1" dirty="0" smtClean="0">
                <a:solidFill>
                  <a:srgbClr val="515354"/>
                </a:solidFill>
                <a:latin typeface="Roboto"/>
              </a:rPr>
              <a:t>5</a:t>
            </a:r>
            <a:r>
              <a:rPr lang="en-US" sz="1400" b="1" dirty="0">
                <a:solidFill>
                  <a:srgbClr val="515354"/>
                </a:solidFill>
                <a:latin typeface="Roboto"/>
              </a:rPr>
              <a:t>. Do the following:</a:t>
            </a:r>
          </a:p>
          <a:p>
            <a:pPr>
              <a:buFont typeface="Arial" panose="020B0604020202020204" pitchFamily="34" charset="0"/>
              <a:buChar char="•"/>
            </a:pPr>
            <a:r>
              <a:rPr lang="en-US" sz="1400" dirty="0">
                <a:solidFill>
                  <a:srgbClr val="515354"/>
                </a:solidFill>
                <a:latin typeface="Roboto"/>
              </a:rPr>
              <a:t>(a) Demonstrate water rescue methods </a:t>
            </a:r>
            <a:r>
              <a:rPr lang="en-US" sz="1400" dirty="0" smtClean="0">
                <a:solidFill>
                  <a:srgbClr val="515354"/>
                </a:solidFill>
                <a:latin typeface="Roboto"/>
              </a:rPr>
              <a:t>by:</a:t>
            </a:r>
          </a:p>
          <a:p>
            <a:pPr marL="857250" lvl="1" indent="-400050">
              <a:buFont typeface="+mj-lt"/>
              <a:buAutoNum type="romanLcPeriod"/>
            </a:pPr>
            <a:r>
              <a:rPr lang="en-US" sz="1400" dirty="0" smtClean="0">
                <a:solidFill>
                  <a:srgbClr val="515354"/>
                </a:solidFill>
                <a:latin typeface="Roboto"/>
              </a:rPr>
              <a:t> </a:t>
            </a:r>
            <a:r>
              <a:rPr lang="en-US" sz="1400" dirty="0">
                <a:solidFill>
                  <a:srgbClr val="515354"/>
                </a:solidFill>
                <a:latin typeface="Roboto"/>
              </a:rPr>
              <a:t>reaching with your arm or leg, </a:t>
            </a:r>
            <a:endParaRPr lang="en-US" sz="1400" dirty="0" smtClean="0">
              <a:solidFill>
                <a:srgbClr val="515354"/>
              </a:solidFill>
              <a:latin typeface="Roboto"/>
            </a:endParaRPr>
          </a:p>
          <a:p>
            <a:pPr marL="857250" lvl="1" indent="-400050">
              <a:buFont typeface="+mj-lt"/>
              <a:buAutoNum type="romanLcPeriod"/>
            </a:pPr>
            <a:r>
              <a:rPr lang="en-US" sz="1400" dirty="0" smtClean="0">
                <a:solidFill>
                  <a:srgbClr val="515354"/>
                </a:solidFill>
                <a:latin typeface="Roboto"/>
              </a:rPr>
              <a:t>by </a:t>
            </a:r>
            <a:r>
              <a:rPr lang="en-US" sz="1400" dirty="0">
                <a:solidFill>
                  <a:srgbClr val="515354"/>
                </a:solidFill>
                <a:latin typeface="Roboto"/>
              </a:rPr>
              <a:t>reaching with a suitable object, and </a:t>
            </a:r>
            <a:endParaRPr lang="en-US" sz="1400" dirty="0" smtClean="0">
              <a:solidFill>
                <a:srgbClr val="515354"/>
              </a:solidFill>
              <a:latin typeface="Roboto"/>
            </a:endParaRPr>
          </a:p>
          <a:p>
            <a:pPr marL="857250" lvl="1" indent="-400050">
              <a:buFont typeface="+mj-lt"/>
              <a:buAutoNum type="romanLcPeriod"/>
            </a:pPr>
            <a:r>
              <a:rPr lang="en-US" sz="1400" dirty="0" smtClean="0">
                <a:solidFill>
                  <a:srgbClr val="515354"/>
                </a:solidFill>
                <a:latin typeface="Roboto"/>
              </a:rPr>
              <a:t>by </a:t>
            </a:r>
            <a:r>
              <a:rPr lang="en-US" sz="1400" dirty="0">
                <a:solidFill>
                  <a:srgbClr val="515354"/>
                </a:solidFill>
                <a:latin typeface="Roboto"/>
              </a:rPr>
              <a:t>throwing lines and objects. </a:t>
            </a:r>
            <a:endParaRPr lang="en-US" sz="1400" dirty="0" smtClean="0">
              <a:solidFill>
                <a:srgbClr val="515354"/>
              </a:solidFill>
              <a:latin typeface="Roboto"/>
            </a:endParaRPr>
          </a:p>
          <a:p>
            <a:pPr marL="857250" lvl="1" indent="-400050">
              <a:buFont typeface="+mj-lt"/>
              <a:buAutoNum type="romanLcPeriod"/>
            </a:pPr>
            <a:r>
              <a:rPr lang="en-US" sz="1400" dirty="0" smtClean="0">
                <a:solidFill>
                  <a:srgbClr val="515354"/>
                </a:solidFill>
                <a:latin typeface="Roboto"/>
              </a:rPr>
              <a:t>Explain </a:t>
            </a:r>
            <a:r>
              <a:rPr lang="en-US" sz="1400" dirty="0">
                <a:solidFill>
                  <a:srgbClr val="515354"/>
                </a:solidFill>
                <a:latin typeface="Roboto"/>
              </a:rPr>
              <a:t>why swimming rescues should not be attempted when a reaching or throwing rescue is possible, and explain why and how a rescue swimmer should avoid contact with the victim.</a:t>
            </a:r>
          </a:p>
          <a:p>
            <a:pPr>
              <a:buFont typeface="Arial" panose="020B0604020202020204" pitchFamily="34" charset="0"/>
              <a:buChar char="•"/>
            </a:pPr>
            <a:r>
              <a:rPr lang="en-US" sz="1400" dirty="0">
                <a:solidFill>
                  <a:srgbClr val="515354"/>
                </a:solidFill>
                <a:latin typeface="Roboto"/>
              </a:rPr>
              <a:t>(b) With a helper and a practice victim, show a line rescue both as tender and as rescuer. </a:t>
            </a:r>
            <a:r>
              <a:rPr lang="en-US" sz="1400" b="1" i="1" dirty="0">
                <a:solidFill>
                  <a:srgbClr val="FF0000"/>
                </a:solidFill>
                <a:latin typeface="Roboto"/>
              </a:rPr>
              <a:t>The practice victim should be approximately 30 feet from shore in deep water</a:t>
            </a:r>
            <a:r>
              <a:rPr lang="en-US" sz="1400" b="1" i="1" dirty="0" smtClean="0">
                <a:solidFill>
                  <a:srgbClr val="FF0000"/>
                </a:solidFill>
                <a:latin typeface="Roboto"/>
              </a:rPr>
              <a:t>.</a:t>
            </a:r>
            <a:endParaRPr lang="en-US" sz="1400" b="1" i="1" dirty="0">
              <a:solidFill>
                <a:srgbClr val="FF0000"/>
              </a:solidFill>
              <a:latin typeface="Roboto"/>
            </a:endParaRPr>
          </a:p>
        </p:txBody>
      </p:sp>
      <p:pic>
        <p:nvPicPr>
          <p:cNvPr id="11266" name="Picture 2" descr="Reach, Throw, Row, Go. This image illustrates the four water rescue techniqu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3420" y="2399899"/>
            <a:ext cx="5603780" cy="4202835"/>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LINE &amp; TENDER RESCUE - Boy Scouts First Class Rank Requireme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7779" y="2399898"/>
            <a:ext cx="5729738" cy="32229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593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15766" y="440613"/>
            <a:ext cx="9095034" cy="1384995"/>
          </a:xfrm>
          <a:prstGeom prst="rect">
            <a:avLst/>
          </a:prstGeom>
          <a:solidFill>
            <a:schemeClr val="bg1"/>
          </a:solidFill>
        </p:spPr>
        <p:txBody>
          <a:bodyPr wrap="square">
            <a:spAutoFit/>
          </a:bodyPr>
          <a:lstStyle/>
          <a:p>
            <a:r>
              <a:rPr lang="en-US" sz="1400" b="1" dirty="0" smtClean="0">
                <a:solidFill>
                  <a:srgbClr val="515354"/>
                </a:solidFill>
                <a:latin typeface="Roboto"/>
              </a:rPr>
              <a:t>6</a:t>
            </a:r>
            <a:r>
              <a:rPr lang="en-US" sz="1400" b="1" dirty="0">
                <a:solidFill>
                  <a:srgbClr val="515354"/>
                </a:solidFill>
                <a:latin typeface="Roboto"/>
              </a:rPr>
              <a:t>. Do the following:</a:t>
            </a:r>
          </a:p>
          <a:p>
            <a:pPr>
              <a:buFont typeface="Arial" panose="020B0604020202020204" pitchFamily="34" charset="0"/>
              <a:buChar char="•"/>
            </a:pPr>
            <a:r>
              <a:rPr lang="en-US" sz="1400" dirty="0">
                <a:solidFill>
                  <a:srgbClr val="515354"/>
                </a:solidFill>
                <a:latin typeface="Roboto"/>
              </a:rPr>
              <a:t>(a</a:t>
            </a:r>
            <a:r>
              <a:rPr lang="en-US" sz="1400" b="1" dirty="0">
                <a:solidFill>
                  <a:srgbClr val="FF0000"/>
                </a:solidFill>
                <a:latin typeface="Roboto"/>
              </a:rPr>
              <a:t>) Float </a:t>
            </a:r>
            <a:r>
              <a:rPr lang="en-US" sz="1400" b="1" dirty="0" smtClean="0">
                <a:solidFill>
                  <a:srgbClr val="FF0000"/>
                </a:solidFill>
                <a:latin typeface="Roboto"/>
              </a:rPr>
              <a:t>face-up </a:t>
            </a:r>
            <a:r>
              <a:rPr lang="en-US" sz="1400" b="1" dirty="0">
                <a:solidFill>
                  <a:srgbClr val="FF0000"/>
                </a:solidFill>
                <a:latin typeface="Roboto"/>
              </a:rPr>
              <a:t>in a </a:t>
            </a:r>
            <a:r>
              <a:rPr lang="en-US" sz="1400" dirty="0">
                <a:solidFill>
                  <a:srgbClr val="515354"/>
                </a:solidFill>
                <a:latin typeface="Roboto"/>
              </a:rPr>
              <a:t>resting position for at least three minutes with minimal movement.</a:t>
            </a:r>
          </a:p>
          <a:p>
            <a:pPr>
              <a:buFont typeface="Arial" panose="020B0604020202020204" pitchFamily="34" charset="0"/>
              <a:buChar char="•"/>
            </a:pPr>
            <a:r>
              <a:rPr lang="en-US" sz="1400" dirty="0">
                <a:solidFill>
                  <a:srgbClr val="515354"/>
                </a:solidFill>
                <a:latin typeface="Roboto"/>
              </a:rPr>
              <a:t>(b) Demonstrate survival floating for at </a:t>
            </a:r>
            <a:r>
              <a:rPr lang="en-US" sz="1400" b="1" dirty="0">
                <a:solidFill>
                  <a:srgbClr val="FF0000"/>
                </a:solidFill>
                <a:latin typeface="Roboto"/>
              </a:rPr>
              <a:t>least five minutes</a:t>
            </a:r>
            <a:r>
              <a:rPr lang="en-US" sz="1400" dirty="0">
                <a:solidFill>
                  <a:srgbClr val="515354"/>
                </a:solidFill>
                <a:latin typeface="Roboto"/>
              </a:rPr>
              <a:t>.</a:t>
            </a:r>
          </a:p>
          <a:p>
            <a:pPr>
              <a:buFont typeface="Arial" panose="020B0604020202020204" pitchFamily="34" charset="0"/>
              <a:buChar char="•"/>
            </a:pPr>
            <a:r>
              <a:rPr lang="en-US" sz="1400" dirty="0">
                <a:solidFill>
                  <a:srgbClr val="515354"/>
                </a:solidFill>
                <a:latin typeface="Roboto"/>
              </a:rPr>
              <a:t>(c) While wearing a properly fitted U.S. Coast Guard-approved life jacket, demonstrate the HELP and huddle positions. Explain their purposes.</a:t>
            </a:r>
          </a:p>
          <a:p>
            <a:pPr>
              <a:buFont typeface="Arial" panose="020B0604020202020204" pitchFamily="34" charset="0"/>
              <a:buChar char="•"/>
            </a:pPr>
            <a:r>
              <a:rPr lang="en-US" sz="1400" dirty="0">
                <a:solidFill>
                  <a:srgbClr val="515354"/>
                </a:solidFill>
                <a:latin typeface="Roboto"/>
              </a:rPr>
              <a:t>(d) Explain why swimming or survival floating will hasten the onset of hypothermia in cold water</a:t>
            </a:r>
            <a:r>
              <a:rPr lang="en-US" sz="1400" dirty="0" smtClean="0">
                <a:solidFill>
                  <a:srgbClr val="515354"/>
                </a:solidFill>
                <a:latin typeface="Roboto"/>
              </a:rPr>
              <a:t>.</a:t>
            </a:r>
            <a:endParaRPr lang="en-US" sz="1400" dirty="0">
              <a:solidFill>
                <a:srgbClr val="515354"/>
              </a:solidFill>
              <a:latin typeface="Roboto"/>
            </a:endParaRPr>
          </a:p>
        </p:txBody>
      </p:sp>
      <p:pic>
        <p:nvPicPr>
          <p:cNvPr id="4" name="Picture 3"/>
          <p:cNvPicPr>
            <a:picLocks noChangeAspect="1"/>
          </p:cNvPicPr>
          <p:nvPr/>
        </p:nvPicPr>
        <p:blipFill>
          <a:blip r:embed="rId2"/>
          <a:stretch>
            <a:fillRect/>
          </a:stretch>
        </p:blipFill>
        <p:spPr>
          <a:xfrm>
            <a:off x="559558" y="2008084"/>
            <a:ext cx="5672430" cy="3942339"/>
          </a:xfrm>
          <a:prstGeom prst="rect">
            <a:avLst/>
          </a:prstGeom>
        </p:spPr>
      </p:pic>
      <p:pic>
        <p:nvPicPr>
          <p:cNvPr id="10244" name="Picture 4" descr="https://www.scouting.org/wp-content/uploads/2021/12/Picture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2075" y="2727757"/>
            <a:ext cx="5426224" cy="3072541"/>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85044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423" y="204801"/>
            <a:ext cx="11438022" cy="6694140"/>
          </a:xfrm>
          <a:prstGeom prst="rect">
            <a:avLst/>
          </a:prstGeom>
          <a:solidFill>
            <a:schemeClr val="bg1"/>
          </a:solidFill>
        </p:spPr>
        <p:txBody>
          <a:bodyPr wrap="square">
            <a:spAutoFit/>
          </a:bodyPr>
          <a:lstStyle/>
          <a:p>
            <a:r>
              <a:rPr lang="en-US" sz="1100" b="1" dirty="0">
                <a:solidFill>
                  <a:srgbClr val="515354"/>
                </a:solidFill>
                <a:latin typeface="Roboto"/>
              </a:rPr>
              <a:t>1. Do the following:</a:t>
            </a:r>
          </a:p>
          <a:p>
            <a:pPr>
              <a:buFont typeface="Arial" panose="020B0604020202020204" pitchFamily="34" charset="0"/>
              <a:buChar char="•"/>
            </a:pPr>
            <a:r>
              <a:rPr lang="en-US" sz="1100" dirty="0">
                <a:solidFill>
                  <a:srgbClr val="515354"/>
                </a:solidFill>
                <a:latin typeface="Roboto"/>
              </a:rPr>
              <a:t>(a) Review with your counselor how Scouting America's Safe Swim Defense guidelines anticipates and deals with common drowning situations such as unfenced residential pools, </a:t>
            </a:r>
            <a:r>
              <a:rPr lang="en-US" sz="1100" dirty="0" smtClean="0">
                <a:solidFill>
                  <a:srgbClr val="515354"/>
                </a:solidFill>
                <a:latin typeface="Roboto"/>
              </a:rPr>
              <a:t>non-swimmers </a:t>
            </a:r>
            <a:r>
              <a:rPr lang="en-US" sz="1100" dirty="0">
                <a:solidFill>
                  <a:srgbClr val="515354"/>
                </a:solidFill>
                <a:latin typeface="Roboto"/>
              </a:rPr>
              <a:t>entering deep water, risky behaviors, medical impairment in the water, drop-offs, cold water, murky water, river currents, rip currents, and surf.</a:t>
            </a:r>
          </a:p>
          <a:p>
            <a:pPr>
              <a:buFont typeface="Arial" panose="020B0604020202020204" pitchFamily="34" charset="0"/>
              <a:buChar char="•"/>
            </a:pPr>
            <a:r>
              <a:rPr lang="en-US" sz="1100" dirty="0">
                <a:solidFill>
                  <a:srgbClr val="515354"/>
                </a:solidFill>
                <a:latin typeface="Roboto"/>
              </a:rPr>
              <a:t>(b) Discuss the prevention and treatment of health concerns that could occur while swimming, including hypothermia, dehydration, sunburn, heat exhaustion, heatstroke, muscle cramps, hyperventilation, spinal injury, stings and bites, and cuts and scrapes.</a:t>
            </a:r>
          </a:p>
          <a:p>
            <a:endParaRPr lang="en-US" sz="1100" dirty="0">
              <a:solidFill>
                <a:srgbClr val="212121"/>
              </a:solidFill>
              <a:latin typeface="Roboto"/>
            </a:endParaRPr>
          </a:p>
          <a:p>
            <a:r>
              <a:rPr lang="en-US" sz="1100" b="1" dirty="0">
                <a:solidFill>
                  <a:srgbClr val="515354"/>
                </a:solidFill>
                <a:latin typeface="Roboto"/>
              </a:rPr>
              <a:t>2. Before doing the following requirements, successfully complete the Scouting America swimmer test, found in the </a:t>
            </a:r>
            <a:r>
              <a:rPr lang="en-US" sz="1100" b="1" i="1" dirty="0">
                <a:solidFill>
                  <a:srgbClr val="515354"/>
                </a:solidFill>
                <a:latin typeface="Roboto"/>
              </a:rPr>
              <a:t>Swimming</a:t>
            </a:r>
            <a:r>
              <a:rPr lang="en-US" sz="1100" b="1" dirty="0">
                <a:solidFill>
                  <a:srgbClr val="515354"/>
                </a:solidFill>
                <a:latin typeface="Roboto"/>
              </a:rPr>
              <a:t> merit badge pamphlet.</a:t>
            </a:r>
          </a:p>
          <a:p>
            <a:endParaRPr lang="en-US" sz="1100" b="1" dirty="0" smtClean="0">
              <a:solidFill>
                <a:srgbClr val="515354"/>
              </a:solidFill>
              <a:latin typeface="Roboto"/>
            </a:endParaRPr>
          </a:p>
          <a:p>
            <a:r>
              <a:rPr lang="en-US" sz="1100" b="1" dirty="0" smtClean="0">
                <a:solidFill>
                  <a:srgbClr val="515354"/>
                </a:solidFill>
                <a:latin typeface="Roboto"/>
              </a:rPr>
              <a:t>3</a:t>
            </a:r>
            <a:r>
              <a:rPr lang="en-US" sz="1100" b="1" dirty="0">
                <a:solidFill>
                  <a:srgbClr val="515354"/>
                </a:solidFill>
                <a:latin typeface="Roboto"/>
              </a:rPr>
              <a:t>. Correctly perform the following strokes:</a:t>
            </a:r>
          </a:p>
          <a:p>
            <a:pPr>
              <a:buFont typeface="Arial" panose="020B0604020202020204" pitchFamily="34" charset="0"/>
              <a:buChar char="•"/>
            </a:pPr>
            <a:r>
              <a:rPr lang="en-US" sz="1100" dirty="0">
                <a:solidFill>
                  <a:srgbClr val="515354"/>
                </a:solidFill>
                <a:latin typeface="Roboto"/>
              </a:rPr>
              <a:t>(a) Demonstrate the front crawl or the </a:t>
            </a:r>
            <a:r>
              <a:rPr lang="en-US" sz="1100" dirty="0" err="1">
                <a:solidFill>
                  <a:srgbClr val="515354"/>
                </a:solidFill>
                <a:latin typeface="Roboto"/>
              </a:rPr>
              <a:t>trudgen</a:t>
            </a:r>
            <a:r>
              <a:rPr lang="en-US" sz="1100" dirty="0">
                <a:solidFill>
                  <a:srgbClr val="515354"/>
                </a:solidFill>
                <a:latin typeface="Roboto"/>
              </a:rPr>
              <a:t> using good form.</a:t>
            </a:r>
          </a:p>
          <a:p>
            <a:pPr>
              <a:buFont typeface="Arial" panose="020B0604020202020204" pitchFamily="34" charset="0"/>
              <a:buChar char="•"/>
            </a:pPr>
            <a:r>
              <a:rPr lang="en-US" sz="1100" dirty="0">
                <a:solidFill>
                  <a:srgbClr val="515354"/>
                </a:solidFill>
                <a:latin typeface="Roboto"/>
              </a:rPr>
              <a:t>(b) Demonstrate the back crawl using good form.</a:t>
            </a:r>
          </a:p>
          <a:p>
            <a:pPr>
              <a:buFont typeface="Arial" panose="020B0604020202020204" pitchFamily="34" charset="0"/>
              <a:buChar char="•"/>
            </a:pPr>
            <a:r>
              <a:rPr lang="en-US" sz="1100" dirty="0">
                <a:solidFill>
                  <a:srgbClr val="515354"/>
                </a:solidFill>
                <a:latin typeface="Roboto"/>
              </a:rPr>
              <a:t>(c) Demonstrate the sidestroke using good form.</a:t>
            </a:r>
          </a:p>
          <a:p>
            <a:pPr>
              <a:buFont typeface="Arial" panose="020B0604020202020204" pitchFamily="34" charset="0"/>
              <a:buChar char="•"/>
            </a:pPr>
            <a:r>
              <a:rPr lang="en-US" sz="1100" dirty="0">
                <a:solidFill>
                  <a:srgbClr val="515354"/>
                </a:solidFill>
                <a:latin typeface="Roboto"/>
              </a:rPr>
              <a:t>(d) Demonstrate the breaststroke using good form.</a:t>
            </a:r>
          </a:p>
          <a:p>
            <a:pPr>
              <a:buFont typeface="Arial" panose="020B0604020202020204" pitchFamily="34" charset="0"/>
              <a:buChar char="•"/>
            </a:pPr>
            <a:r>
              <a:rPr lang="en-US" sz="1100" dirty="0">
                <a:solidFill>
                  <a:srgbClr val="515354"/>
                </a:solidFill>
                <a:latin typeface="Roboto"/>
              </a:rPr>
              <a:t>(e) Demonstrate the elementary backstroke using good form.</a:t>
            </a:r>
          </a:p>
          <a:p>
            <a:endParaRPr lang="en-US" sz="1100" dirty="0">
              <a:solidFill>
                <a:srgbClr val="212121"/>
              </a:solidFill>
              <a:latin typeface="Roboto"/>
            </a:endParaRPr>
          </a:p>
          <a:p>
            <a:r>
              <a:rPr lang="en-US" sz="1100" b="1" dirty="0">
                <a:solidFill>
                  <a:srgbClr val="515354"/>
                </a:solidFill>
                <a:latin typeface="Roboto"/>
              </a:rPr>
              <a:t>4. Swim continuously for 150 yards in a strong manner using each of the following strokes in any order; front crawl or </a:t>
            </a:r>
            <a:r>
              <a:rPr lang="en-US" sz="1100" b="1" dirty="0" err="1">
                <a:solidFill>
                  <a:srgbClr val="515354"/>
                </a:solidFill>
                <a:latin typeface="Roboto"/>
              </a:rPr>
              <a:t>trudgen</a:t>
            </a:r>
            <a:r>
              <a:rPr lang="en-US" sz="1100" b="1" dirty="0">
                <a:solidFill>
                  <a:srgbClr val="515354"/>
                </a:solidFill>
                <a:latin typeface="Roboto"/>
              </a:rPr>
              <a:t> (25 yards); back crawl (25 yards); sidestroke (25 yards); breaststroke (25 yards); and elementary backstroke (50 yards).</a:t>
            </a:r>
          </a:p>
          <a:p>
            <a:endParaRPr lang="en-US" sz="1100" b="1" dirty="0" smtClean="0">
              <a:solidFill>
                <a:srgbClr val="515354"/>
              </a:solidFill>
              <a:latin typeface="Roboto"/>
            </a:endParaRPr>
          </a:p>
          <a:p>
            <a:r>
              <a:rPr lang="en-US" sz="1100" b="1" dirty="0" smtClean="0">
                <a:solidFill>
                  <a:srgbClr val="515354"/>
                </a:solidFill>
                <a:latin typeface="Roboto"/>
              </a:rPr>
              <a:t>5</a:t>
            </a:r>
            <a:r>
              <a:rPr lang="en-US" sz="1100" b="1" dirty="0">
                <a:solidFill>
                  <a:srgbClr val="515354"/>
                </a:solidFill>
                <a:latin typeface="Roboto"/>
              </a:rPr>
              <a:t>. Do the following:</a:t>
            </a:r>
          </a:p>
          <a:p>
            <a:pPr>
              <a:buFont typeface="Arial" panose="020B0604020202020204" pitchFamily="34" charset="0"/>
              <a:buChar char="•"/>
            </a:pPr>
            <a:r>
              <a:rPr lang="en-US" sz="1100" dirty="0">
                <a:solidFill>
                  <a:srgbClr val="515354"/>
                </a:solidFill>
                <a:latin typeface="Roboto"/>
              </a:rPr>
              <a:t>(a) Demonstrate water rescue methods by reaching with your arm or leg, by reaching with a suitable object, and by throwing lines and objects. Explain why swimming rescues should not be attempted when a reaching or throwing rescue is possible, and explain why and how a rescue swimmer should avoid contact with the victim.</a:t>
            </a:r>
          </a:p>
          <a:p>
            <a:pPr>
              <a:buFont typeface="Arial" panose="020B0604020202020204" pitchFamily="34" charset="0"/>
              <a:buChar char="•"/>
            </a:pPr>
            <a:r>
              <a:rPr lang="en-US" sz="1100" dirty="0">
                <a:solidFill>
                  <a:srgbClr val="515354"/>
                </a:solidFill>
                <a:latin typeface="Roboto"/>
              </a:rPr>
              <a:t>(b) With a helper and a practice victim, show a line rescue both as tender and as rescuer. The practice victim should be approximately 30 feet from shore in deep water.</a:t>
            </a:r>
          </a:p>
          <a:p>
            <a:r>
              <a:rPr lang="en-US" sz="1100" dirty="0">
                <a:solidFill>
                  <a:srgbClr val="212121"/>
                </a:solidFill>
                <a:latin typeface="Roboto"/>
              </a:rPr>
              <a:t/>
            </a:r>
            <a:br>
              <a:rPr lang="en-US" sz="1100" dirty="0">
                <a:solidFill>
                  <a:srgbClr val="212121"/>
                </a:solidFill>
                <a:latin typeface="Roboto"/>
              </a:rPr>
            </a:br>
            <a:r>
              <a:rPr lang="en-US" sz="1100" b="1" dirty="0" smtClean="0">
                <a:solidFill>
                  <a:srgbClr val="515354"/>
                </a:solidFill>
                <a:latin typeface="Roboto"/>
              </a:rPr>
              <a:t>6</a:t>
            </a:r>
            <a:r>
              <a:rPr lang="en-US" sz="1100" b="1" dirty="0">
                <a:solidFill>
                  <a:srgbClr val="515354"/>
                </a:solidFill>
                <a:latin typeface="Roboto"/>
              </a:rPr>
              <a:t>. Do the following:</a:t>
            </a:r>
          </a:p>
          <a:p>
            <a:pPr>
              <a:buFont typeface="Arial" panose="020B0604020202020204" pitchFamily="34" charset="0"/>
              <a:buChar char="•"/>
            </a:pPr>
            <a:r>
              <a:rPr lang="en-US" sz="1100" dirty="0">
                <a:solidFill>
                  <a:srgbClr val="515354"/>
                </a:solidFill>
                <a:latin typeface="Roboto"/>
              </a:rPr>
              <a:t>(a) Float </a:t>
            </a:r>
            <a:r>
              <a:rPr lang="en-US" sz="1100" dirty="0" smtClean="0">
                <a:solidFill>
                  <a:srgbClr val="515354"/>
                </a:solidFill>
                <a:latin typeface="Roboto"/>
              </a:rPr>
              <a:t>face-up </a:t>
            </a:r>
            <a:r>
              <a:rPr lang="en-US" sz="1100" dirty="0">
                <a:solidFill>
                  <a:srgbClr val="515354"/>
                </a:solidFill>
                <a:latin typeface="Roboto"/>
              </a:rPr>
              <a:t>in a resting position for at least three minutes with minimal movement.</a:t>
            </a:r>
          </a:p>
          <a:p>
            <a:pPr>
              <a:buFont typeface="Arial" panose="020B0604020202020204" pitchFamily="34" charset="0"/>
              <a:buChar char="•"/>
            </a:pPr>
            <a:r>
              <a:rPr lang="en-US" sz="1100" dirty="0">
                <a:solidFill>
                  <a:srgbClr val="515354"/>
                </a:solidFill>
                <a:latin typeface="Roboto"/>
              </a:rPr>
              <a:t>(b) Demonstrate survival floating for at least five minutes.</a:t>
            </a:r>
          </a:p>
          <a:p>
            <a:pPr>
              <a:buFont typeface="Arial" panose="020B0604020202020204" pitchFamily="34" charset="0"/>
              <a:buChar char="•"/>
            </a:pPr>
            <a:r>
              <a:rPr lang="en-US" sz="1100" dirty="0">
                <a:solidFill>
                  <a:srgbClr val="515354"/>
                </a:solidFill>
                <a:latin typeface="Roboto"/>
              </a:rPr>
              <a:t>(c) While wearing a properly fitted U.S. Coast Guard-approved life jacket, demonstrate the HELP and huddle positions. Explain their purposes.</a:t>
            </a:r>
          </a:p>
          <a:p>
            <a:pPr>
              <a:buFont typeface="Arial" panose="020B0604020202020204" pitchFamily="34" charset="0"/>
              <a:buChar char="•"/>
            </a:pPr>
            <a:r>
              <a:rPr lang="en-US" sz="1100" dirty="0">
                <a:solidFill>
                  <a:srgbClr val="515354"/>
                </a:solidFill>
                <a:latin typeface="Roboto"/>
              </a:rPr>
              <a:t>(d) Explain why swimming or survival floating will hasten the onset of hypothermia in cold water.</a:t>
            </a:r>
          </a:p>
          <a:p>
            <a:endParaRPr lang="en-US" sz="1100" dirty="0">
              <a:solidFill>
                <a:srgbClr val="212121"/>
              </a:solidFill>
              <a:latin typeface="Roboto"/>
            </a:endParaRPr>
          </a:p>
          <a:p>
            <a:r>
              <a:rPr lang="en-US" sz="1100" b="1" dirty="0">
                <a:solidFill>
                  <a:srgbClr val="515354"/>
                </a:solidFill>
                <a:latin typeface="Roboto"/>
              </a:rPr>
              <a:t>7. In water over your head, but not to exceed 10 feet, do the following:</a:t>
            </a:r>
          </a:p>
          <a:p>
            <a:pPr>
              <a:buFont typeface="Arial" panose="020B0604020202020204" pitchFamily="34" charset="0"/>
              <a:buChar char="•"/>
            </a:pPr>
            <a:r>
              <a:rPr lang="en-US" sz="1100" dirty="0">
                <a:solidFill>
                  <a:srgbClr val="515354"/>
                </a:solidFill>
                <a:latin typeface="Roboto"/>
              </a:rPr>
              <a:t>(a) Use the </a:t>
            </a:r>
            <a:r>
              <a:rPr lang="en-US" sz="1100" dirty="0" smtClean="0">
                <a:solidFill>
                  <a:srgbClr val="515354"/>
                </a:solidFill>
                <a:latin typeface="Roboto"/>
              </a:rPr>
              <a:t>feet first </a:t>
            </a:r>
            <a:r>
              <a:rPr lang="en-US" sz="1100" dirty="0">
                <a:solidFill>
                  <a:srgbClr val="515354"/>
                </a:solidFill>
                <a:latin typeface="Roboto"/>
              </a:rPr>
              <a:t>method of surface diving and bring an object up from the bottom.</a:t>
            </a:r>
          </a:p>
          <a:p>
            <a:pPr>
              <a:buFont typeface="Arial" panose="020B0604020202020204" pitchFamily="34" charset="0"/>
              <a:buChar char="•"/>
            </a:pPr>
            <a:r>
              <a:rPr lang="en-US" sz="1100" dirty="0">
                <a:solidFill>
                  <a:srgbClr val="515354"/>
                </a:solidFill>
                <a:latin typeface="Roboto"/>
              </a:rPr>
              <a:t>(b) Do a headfirst surface dive (pike or tuck), and bring the object up again.</a:t>
            </a:r>
          </a:p>
          <a:p>
            <a:pPr>
              <a:buFont typeface="Arial" panose="020B0604020202020204" pitchFamily="34" charset="0"/>
              <a:buChar char="•"/>
            </a:pPr>
            <a:r>
              <a:rPr lang="en-US" sz="1100" dirty="0">
                <a:solidFill>
                  <a:srgbClr val="515354"/>
                </a:solidFill>
                <a:latin typeface="Roboto"/>
              </a:rPr>
              <a:t>(c) Do a headfirst surface dive to a depth of at least 5 feet and swim underwater for three strokes. Come to the surface, take a breath, and repeat the sequence twice.</a:t>
            </a:r>
          </a:p>
          <a:p>
            <a:endParaRPr lang="en-US" sz="1100" dirty="0">
              <a:solidFill>
                <a:srgbClr val="212121"/>
              </a:solidFill>
              <a:latin typeface="Roboto"/>
            </a:endParaRPr>
          </a:p>
          <a:p>
            <a:r>
              <a:rPr lang="en-US" sz="1100" b="1" dirty="0">
                <a:solidFill>
                  <a:srgbClr val="515354"/>
                </a:solidFill>
                <a:latin typeface="Roboto"/>
              </a:rPr>
              <a:t>8. Following the guidelines set in the Scouting America Safe Swim Defense guidelines, in water at least 7 feet deep, show a standing headfirst dive from a dock or pool deck. Show a long shallow dive, also from the dock or pool deck.</a:t>
            </a:r>
            <a:br>
              <a:rPr lang="en-US" sz="1100" b="1" dirty="0">
                <a:solidFill>
                  <a:srgbClr val="515354"/>
                </a:solidFill>
                <a:latin typeface="Roboto"/>
              </a:rPr>
            </a:br>
            <a:r>
              <a:rPr lang="en-US" sz="1100" b="1" dirty="0">
                <a:solidFill>
                  <a:srgbClr val="515354"/>
                </a:solidFill>
                <a:latin typeface="Roboto"/>
              </a:rPr>
              <a:t/>
            </a:r>
            <a:br>
              <a:rPr lang="en-US" sz="1100" b="1" dirty="0">
                <a:solidFill>
                  <a:srgbClr val="515354"/>
                </a:solidFill>
                <a:latin typeface="Roboto"/>
              </a:rPr>
            </a:br>
            <a:r>
              <a:rPr lang="en-US" sz="1100" b="1" dirty="0" smtClean="0">
                <a:solidFill>
                  <a:srgbClr val="515354"/>
                </a:solidFill>
                <a:latin typeface="Roboto"/>
              </a:rPr>
              <a:t>9</a:t>
            </a:r>
            <a:r>
              <a:rPr lang="en-US" sz="1100" b="1" dirty="0">
                <a:solidFill>
                  <a:srgbClr val="515354"/>
                </a:solidFill>
                <a:latin typeface="Roboto"/>
              </a:rPr>
              <a:t>. Explain the health benefits of regular aerobic exercise, and discuss why swimming is favored as both fitness and therapeutic exercise</a:t>
            </a:r>
            <a:endParaRPr lang="en-US" sz="1100" b="1" i="0" dirty="0">
              <a:solidFill>
                <a:srgbClr val="515354"/>
              </a:solidFill>
              <a:effectLst/>
              <a:latin typeface="Roboto"/>
            </a:endParaRPr>
          </a:p>
        </p:txBody>
      </p:sp>
      <p:pic>
        <p:nvPicPr>
          <p:cNvPr id="5122" name="Picture 2" descr="Swimm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10800" y="994611"/>
            <a:ext cx="1638216" cy="16382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28646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84005" y="409517"/>
            <a:ext cx="9026795" cy="1384995"/>
          </a:xfrm>
          <a:prstGeom prst="rect">
            <a:avLst/>
          </a:prstGeom>
          <a:solidFill>
            <a:schemeClr val="bg1"/>
          </a:solidFill>
        </p:spPr>
        <p:txBody>
          <a:bodyPr wrap="square">
            <a:spAutoFit/>
          </a:bodyPr>
          <a:lstStyle/>
          <a:p>
            <a:r>
              <a:rPr lang="en-US" sz="1400" b="1" dirty="0" smtClean="0">
                <a:solidFill>
                  <a:srgbClr val="515354"/>
                </a:solidFill>
                <a:latin typeface="Roboto"/>
              </a:rPr>
              <a:t>7</a:t>
            </a:r>
            <a:r>
              <a:rPr lang="en-US" sz="1400" b="1" dirty="0">
                <a:solidFill>
                  <a:srgbClr val="515354"/>
                </a:solidFill>
                <a:latin typeface="Roboto"/>
              </a:rPr>
              <a:t>. In water over your head, but not to exceed 10 feet, do the following:</a:t>
            </a:r>
          </a:p>
          <a:p>
            <a:pPr>
              <a:buFont typeface="Arial" panose="020B0604020202020204" pitchFamily="34" charset="0"/>
              <a:buChar char="•"/>
            </a:pPr>
            <a:r>
              <a:rPr lang="en-US" sz="1400" dirty="0">
                <a:solidFill>
                  <a:srgbClr val="515354"/>
                </a:solidFill>
                <a:latin typeface="Roboto"/>
              </a:rPr>
              <a:t>(a) Use the </a:t>
            </a:r>
            <a:r>
              <a:rPr lang="en-US" sz="1400" b="1" u="sng" dirty="0" smtClean="0">
                <a:solidFill>
                  <a:srgbClr val="FF0000"/>
                </a:solidFill>
                <a:latin typeface="Roboto"/>
              </a:rPr>
              <a:t>feet first </a:t>
            </a:r>
            <a:r>
              <a:rPr lang="en-US" sz="1400" b="1" u="sng" dirty="0">
                <a:solidFill>
                  <a:srgbClr val="FF0000"/>
                </a:solidFill>
                <a:latin typeface="Roboto"/>
              </a:rPr>
              <a:t>method of surface diving </a:t>
            </a:r>
            <a:r>
              <a:rPr lang="en-US" sz="1400" dirty="0">
                <a:solidFill>
                  <a:srgbClr val="515354"/>
                </a:solidFill>
                <a:latin typeface="Roboto"/>
              </a:rPr>
              <a:t>and bring an object up from the bottom.</a:t>
            </a:r>
          </a:p>
          <a:p>
            <a:pPr>
              <a:buFont typeface="Arial" panose="020B0604020202020204" pitchFamily="34" charset="0"/>
              <a:buChar char="•"/>
            </a:pPr>
            <a:r>
              <a:rPr lang="en-US" sz="1400" dirty="0">
                <a:solidFill>
                  <a:srgbClr val="515354"/>
                </a:solidFill>
                <a:latin typeface="Roboto"/>
              </a:rPr>
              <a:t>(b) Do a </a:t>
            </a:r>
            <a:r>
              <a:rPr lang="en-US" sz="1400" b="1" u="sng" dirty="0">
                <a:solidFill>
                  <a:srgbClr val="FF0000"/>
                </a:solidFill>
                <a:latin typeface="Roboto"/>
              </a:rPr>
              <a:t>headfirst surface dive </a:t>
            </a:r>
            <a:r>
              <a:rPr lang="en-US" sz="1400" dirty="0">
                <a:solidFill>
                  <a:srgbClr val="515354"/>
                </a:solidFill>
                <a:latin typeface="Roboto"/>
              </a:rPr>
              <a:t>(pike or tuck), and bring the object up again.</a:t>
            </a:r>
          </a:p>
          <a:p>
            <a:pPr>
              <a:buFont typeface="Arial" panose="020B0604020202020204" pitchFamily="34" charset="0"/>
              <a:buChar char="•"/>
            </a:pPr>
            <a:r>
              <a:rPr lang="en-US" sz="1400" dirty="0">
                <a:solidFill>
                  <a:srgbClr val="515354"/>
                </a:solidFill>
                <a:latin typeface="Roboto"/>
              </a:rPr>
              <a:t>(c) </a:t>
            </a:r>
            <a:r>
              <a:rPr lang="en-US" sz="1400" dirty="0">
                <a:solidFill>
                  <a:srgbClr val="FF0000"/>
                </a:solidFill>
                <a:latin typeface="Roboto"/>
              </a:rPr>
              <a:t>Do a headfirst surface dive to a depth of at least 5 feet and swim underwater for three strokes. Come to the surface, take a breath, and repeat the sequence twice.</a:t>
            </a:r>
          </a:p>
          <a:p>
            <a:endParaRPr lang="en-US" sz="1400" dirty="0">
              <a:solidFill>
                <a:srgbClr val="212121"/>
              </a:solidFill>
              <a:latin typeface="Roboto"/>
            </a:endParaRPr>
          </a:p>
        </p:txBody>
      </p:sp>
    </p:spTree>
    <p:extLst>
      <p:ext uri="{BB962C8B-B14F-4D97-AF65-F5344CB8AC3E}">
        <p14:creationId xmlns:p14="http://schemas.microsoft.com/office/powerpoint/2010/main" val="34193500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3061" y="436813"/>
            <a:ext cx="9297476" cy="830997"/>
          </a:xfrm>
          <a:prstGeom prst="rect">
            <a:avLst/>
          </a:prstGeom>
          <a:solidFill>
            <a:schemeClr val="bg1"/>
          </a:solidFill>
        </p:spPr>
        <p:txBody>
          <a:bodyPr wrap="square">
            <a:spAutoFit/>
          </a:bodyPr>
          <a:lstStyle/>
          <a:p>
            <a:r>
              <a:rPr lang="en-US" sz="1600" b="1" dirty="0" smtClean="0">
                <a:solidFill>
                  <a:srgbClr val="515354"/>
                </a:solidFill>
                <a:latin typeface="Roboto"/>
              </a:rPr>
              <a:t>8</a:t>
            </a:r>
            <a:r>
              <a:rPr lang="en-US" sz="1600" b="1" dirty="0">
                <a:solidFill>
                  <a:srgbClr val="515354"/>
                </a:solidFill>
                <a:latin typeface="Roboto"/>
              </a:rPr>
              <a:t>. Following the guidelines set in the Scouting America Safe Swim Defense guidelines, in water at least 7 feet deep, show a standing headfirst dive from a dock or pool deck. Show a long shallow dive, also from the dock or pool deck</a:t>
            </a:r>
            <a:r>
              <a:rPr lang="en-US" sz="1600" b="1" dirty="0" smtClean="0">
                <a:solidFill>
                  <a:srgbClr val="515354"/>
                </a:solidFill>
                <a:latin typeface="Roboto"/>
              </a:rPr>
              <a:t>.</a:t>
            </a:r>
            <a:endParaRPr lang="en-US" sz="1600" b="1" i="0" dirty="0">
              <a:solidFill>
                <a:srgbClr val="515354"/>
              </a:solidFill>
              <a:effectLst/>
              <a:latin typeface="Roboto"/>
            </a:endParaRPr>
          </a:p>
        </p:txBody>
      </p:sp>
    </p:spTree>
    <p:extLst>
      <p:ext uri="{BB962C8B-B14F-4D97-AF65-F5344CB8AC3E}">
        <p14:creationId xmlns:p14="http://schemas.microsoft.com/office/powerpoint/2010/main" val="17736063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70357" y="563724"/>
            <a:ext cx="9229237" cy="923330"/>
          </a:xfrm>
          <a:prstGeom prst="rect">
            <a:avLst/>
          </a:prstGeom>
          <a:solidFill>
            <a:schemeClr val="bg1"/>
          </a:solidFill>
        </p:spPr>
        <p:txBody>
          <a:bodyPr wrap="square">
            <a:spAutoFit/>
          </a:bodyPr>
          <a:lstStyle/>
          <a:p>
            <a:r>
              <a:rPr lang="en-US" b="1" dirty="0">
                <a:solidFill>
                  <a:srgbClr val="515354"/>
                </a:solidFill>
                <a:latin typeface="Roboto"/>
              </a:rPr>
              <a:t/>
            </a:r>
            <a:br>
              <a:rPr lang="en-US" b="1" dirty="0">
                <a:solidFill>
                  <a:srgbClr val="515354"/>
                </a:solidFill>
                <a:latin typeface="Roboto"/>
              </a:rPr>
            </a:br>
            <a:r>
              <a:rPr lang="en-US" b="1" dirty="0" smtClean="0">
                <a:solidFill>
                  <a:srgbClr val="515354"/>
                </a:solidFill>
                <a:latin typeface="Roboto"/>
              </a:rPr>
              <a:t>9</a:t>
            </a:r>
            <a:r>
              <a:rPr lang="en-US" b="1" dirty="0">
                <a:solidFill>
                  <a:srgbClr val="515354"/>
                </a:solidFill>
                <a:latin typeface="Roboto"/>
              </a:rPr>
              <a:t>. Explain the health benefits of regular aerobic exercise, and discuss why swimming is favored as both fitness and therapeutic exercise</a:t>
            </a:r>
            <a:endParaRPr lang="en-US" b="1" i="0" dirty="0">
              <a:solidFill>
                <a:srgbClr val="515354"/>
              </a:solidFill>
              <a:effectLst/>
              <a:latin typeface="Roboto"/>
            </a:endParaRPr>
          </a:p>
        </p:txBody>
      </p:sp>
      <p:sp>
        <p:nvSpPr>
          <p:cNvPr id="3" name="Rectangle 2"/>
          <p:cNvSpPr/>
          <p:nvPr/>
        </p:nvSpPr>
        <p:spPr>
          <a:xfrm>
            <a:off x="941696" y="2274838"/>
            <a:ext cx="10399594" cy="1477328"/>
          </a:xfrm>
          <a:prstGeom prst="rect">
            <a:avLst/>
          </a:prstGeom>
          <a:solidFill>
            <a:schemeClr val="accent4">
              <a:lumMod val="20000"/>
              <a:lumOff val="80000"/>
            </a:schemeClr>
          </a:solidFill>
          <a:ln>
            <a:solidFill>
              <a:srgbClr val="FF0000"/>
            </a:solidFill>
          </a:ln>
          <a:scene3d>
            <a:camera prst="orthographicFront"/>
            <a:lightRig rig="threePt" dir="t"/>
          </a:scene3d>
          <a:sp3d>
            <a:bevelT/>
          </a:sp3d>
        </p:spPr>
        <p:txBody>
          <a:bodyPr wrap="square">
            <a:spAutoFit/>
          </a:bodyPr>
          <a:lstStyle/>
          <a:p>
            <a:r>
              <a:rPr lang="en-US" b="1" dirty="0">
                <a:solidFill>
                  <a:srgbClr val="222222"/>
                </a:solidFill>
                <a:latin typeface="Libre Franklin"/>
              </a:rPr>
              <a:t>Frequent aerobic exercise can lead to many health benefits such as increased stamina, decreased stress, and an overall boost to your vitality.</a:t>
            </a:r>
            <a:r>
              <a:rPr lang="en-US" dirty="0">
                <a:solidFill>
                  <a:srgbClr val="222222"/>
                </a:solidFill>
                <a:latin typeface="Libre Franklin"/>
              </a:rPr>
              <a:t> However, many types of physical activity can strain or otherwise harm your body. Swimming provides a great option for regular exercise, as being in the water means that your joints do not bear the burden of your weight! This reduces the likelihood of any accidental strains.</a:t>
            </a:r>
            <a:endParaRPr lang="en-US" dirty="0"/>
          </a:p>
        </p:txBody>
      </p:sp>
    </p:spTree>
    <p:extLst>
      <p:ext uri="{BB962C8B-B14F-4D97-AF65-F5344CB8AC3E}">
        <p14:creationId xmlns:p14="http://schemas.microsoft.com/office/powerpoint/2010/main" val="17450375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55033" y="397306"/>
            <a:ext cx="9224209" cy="4770537"/>
          </a:xfrm>
          <a:prstGeom prst="rect">
            <a:avLst/>
          </a:prstGeom>
          <a:solidFill>
            <a:schemeClr val="bg1"/>
          </a:solidFill>
        </p:spPr>
        <p:txBody>
          <a:bodyPr wrap="square">
            <a:spAutoFit/>
          </a:bodyPr>
          <a:lstStyle/>
          <a:p>
            <a:r>
              <a:rPr lang="en-US" sz="1600" b="1" dirty="0">
                <a:solidFill>
                  <a:srgbClr val="515354"/>
                </a:solidFill>
                <a:latin typeface="Roboto"/>
              </a:rPr>
              <a:t>1. Do the following:</a:t>
            </a:r>
          </a:p>
          <a:p>
            <a:pPr>
              <a:buFont typeface="Arial" panose="020B0604020202020204" pitchFamily="34" charset="0"/>
              <a:buChar char="•"/>
            </a:pPr>
            <a:r>
              <a:rPr lang="en-US" sz="1600" dirty="0">
                <a:solidFill>
                  <a:srgbClr val="515354"/>
                </a:solidFill>
                <a:latin typeface="Roboto"/>
              </a:rPr>
              <a:t>(a) Review with your counselor how Scouting America's Safe Swim Defense guidelines anticipates and deals with common drowning situations such </a:t>
            </a:r>
            <a:r>
              <a:rPr lang="en-US" sz="1600" dirty="0" smtClean="0">
                <a:solidFill>
                  <a:srgbClr val="515354"/>
                </a:solidFill>
                <a:latin typeface="Roboto"/>
              </a:rPr>
              <a:t>as: </a:t>
            </a:r>
            <a:r>
              <a:rPr lang="en-US" sz="1600" dirty="0">
                <a:solidFill>
                  <a:srgbClr val="515354"/>
                </a:solidFill>
                <a:latin typeface="Roboto"/>
              </a:rPr>
              <a:t>unfenced residential pools, </a:t>
            </a:r>
            <a:r>
              <a:rPr lang="en-US" sz="1600" dirty="0" smtClean="0">
                <a:solidFill>
                  <a:srgbClr val="515354"/>
                </a:solidFill>
                <a:latin typeface="Roboto"/>
              </a:rPr>
              <a:t>non-swimmers </a:t>
            </a:r>
            <a:r>
              <a:rPr lang="en-US" sz="1600" dirty="0">
                <a:solidFill>
                  <a:srgbClr val="515354"/>
                </a:solidFill>
                <a:latin typeface="Roboto"/>
              </a:rPr>
              <a:t>entering deep water, risky behaviors, medical impairment in the water, drop-offs, cold water, murky water, river currents, rip currents, and surf</a:t>
            </a:r>
            <a:r>
              <a:rPr lang="en-US" sz="1600" dirty="0" smtClean="0">
                <a:solidFill>
                  <a:srgbClr val="515354"/>
                </a:solidFill>
                <a:latin typeface="Roboto"/>
              </a:rPr>
              <a:t>.</a:t>
            </a:r>
          </a:p>
          <a:p>
            <a:pPr>
              <a:buFont typeface="Arial" panose="020B0604020202020204" pitchFamily="34" charset="0"/>
              <a:buChar char="•"/>
            </a:pPr>
            <a:endParaRPr lang="en-US" sz="1600" dirty="0">
              <a:solidFill>
                <a:srgbClr val="515354"/>
              </a:solidFill>
              <a:latin typeface="Roboto"/>
            </a:endParaRPr>
          </a:p>
          <a:p>
            <a:pPr>
              <a:buFont typeface="Arial" panose="020B0604020202020204" pitchFamily="34" charset="0"/>
              <a:buChar char="•"/>
            </a:pPr>
            <a:endParaRPr lang="en-US" sz="1600" dirty="0" smtClean="0">
              <a:solidFill>
                <a:srgbClr val="515354"/>
              </a:solidFill>
              <a:latin typeface="Roboto"/>
            </a:endParaRPr>
          </a:p>
          <a:p>
            <a:pPr>
              <a:buFont typeface="Arial" panose="020B0604020202020204" pitchFamily="34" charset="0"/>
              <a:buChar char="•"/>
            </a:pPr>
            <a:endParaRPr lang="en-US" sz="1600" dirty="0">
              <a:solidFill>
                <a:srgbClr val="515354"/>
              </a:solidFill>
              <a:latin typeface="Roboto"/>
            </a:endParaRPr>
          </a:p>
          <a:p>
            <a:pPr>
              <a:buFont typeface="Arial" panose="020B0604020202020204" pitchFamily="34" charset="0"/>
              <a:buChar char="•"/>
            </a:pPr>
            <a:endParaRPr lang="en-US" sz="1600" dirty="0" smtClean="0">
              <a:solidFill>
                <a:srgbClr val="515354"/>
              </a:solidFill>
              <a:latin typeface="Roboto"/>
            </a:endParaRPr>
          </a:p>
          <a:p>
            <a:pPr>
              <a:buFont typeface="Arial" panose="020B0604020202020204" pitchFamily="34" charset="0"/>
              <a:buChar char="•"/>
            </a:pPr>
            <a:endParaRPr lang="en-US" sz="1600" dirty="0">
              <a:solidFill>
                <a:srgbClr val="515354"/>
              </a:solidFill>
              <a:latin typeface="Roboto"/>
            </a:endParaRPr>
          </a:p>
          <a:p>
            <a:pPr>
              <a:buFont typeface="Arial" panose="020B0604020202020204" pitchFamily="34" charset="0"/>
              <a:buChar char="•"/>
            </a:pPr>
            <a:endParaRPr lang="en-US" sz="1600" dirty="0">
              <a:solidFill>
                <a:srgbClr val="515354"/>
              </a:solidFill>
              <a:latin typeface="Roboto"/>
            </a:endParaRPr>
          </a:p>
          <a:p>
            <a:pPr>
              <a:buFont typeface="Arial" panose="020B0604020202020204" pitchFamily="34" charset="0"/>
              <a:buChar char="•"/>
            </a:pPr>
            <a:endParaRPr lang="en-US" sz="1600" dirty="0" smtClean="0">
              <a:solidFill>
                <a:srgbClr val="515354"/>
              </a:solidFill>
              <a:latin typeface="Roboto"/>
            </a:endParaRPr>
          </a:p>
          <a:p>
            <a:pPr>
              <a:buFont typeface="Arial" panose="020B0604020202020204" pitchFamily="34" charset="0"/>
              <a:buChar char="•"/>
            </a:pPr>
            <a:endParaRPr lang="en-US" sz="1600" dirty="0">
              <a:solidFill>
                <a:srgbClr val="515354"/>
              </a:solidFill>
              <a:latin typeface="Roboto"/>
            </a:endParaRPr>
          </a:p>
          <a:p>
            <a:pPr>
              <a:buFont typeface="Arial" panose="020B0604020202020204" pitchFamily="34" charset="0"/>
              <a:buChar char="•"/>
            </a:pPr>
            <a:endParaRPr lang="en-US" sz="1600" dirty="0" smtClean="0">
              <a:solidFill>
                <a:srgbClr val="515354"/>
              </a:solidFill>
              <a:latin typeface="Roboto"/>
            </a:endParaRPr>
          </a:p>
          <a:p>
            <a:pPr>
              <a:buFont typeface="Arial" panose="020B0604020202020204" pitchFamily="34" charset="0"/>
              <a:buChar char="•"/>
            </a:pPr>
            <a:endParaRPr lang="en-US" sz="1600" dirty="0">
              <a:solidFill>
                <a:srgbClr val="515354"/>
              </a:solidFill>
              <a:latin typeface="Roboto"/>
            </a:endParaRPr>
          </a:p>
          <a:p>
            <a:pPr>
              <a:buFont typeface="Arial" panose="020B0604020202020204" pitchFamily="34" charset="0"/>
              <a:buChar char="•"/>
            </a:pPr>
            <a:endParaRPr lang="en-US" sz="1600" dirty="0">
              <a:solidFill>
                <a:srgbClr val="515354"/>
              </a:solidFill>
              <a:latin typeface="Roboto"/>
            </a:endParaRPr>
          </a:p>
          <a:p>
            <a:pPr>
              <a:buFont typeface="Arial" panose="020B0604020202020204" pitchFamily="34" charset="0"/>
              <a:buChar char="•"/>
            </a:pPr>
            <a:r>
              <a:rPr lang="en-US" sz="1600" dirty="0">
                <a:solidFill>
                  <a:srgbClr val="515354"/>
                </a:solidFill>
                <a:latin typeface="Roboto"/>
              </a:rPr>
              <a:t>(b) Discuss the prevention and treatment of health concerns that could occur while swimming, including hypothermia, dehydration, sunburn, heat exhaustion, heatstroke, muscle cramps, hyperventilation, spinal injury, stings and bites, and cuts and scrapes</a:t>
            </a:r>
            <a:r>
              <a:rPr lang="en-US" sz="1600" dirty="0" smtClean="0">
                <a:solidFill>
                  <a:srgbClr val="515354"/>
                </a:solidFill>
                <a:latin typeface="Roboto"/>
              </a:rPr>
              <a:t>.</a:t>
            </a:r>
            <a:endParaRPr lang="en-US" sz="1600" dirty="0">
              <a:solidFill>
                <a:srgbClr val="515354"/>
              </a:solidFill>
              <a:latin typeface="Roboto"/>
            </a:endParaRPr>
          </a:p>
        </p:txBody>
      </p:sp>
    </p:spTree>
    <p:extLst>
      <p:ext uri="{BB962C8B-B14F-4D97-AF65-F5344CB8AC3E}">
        <p14:creationId xmlns:p14="http://schemas.microsoft.com/office/powerpoint/2010/main" val="4363864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47539" y="394446"/>
            <a:ext cx="8694820" cy="923330"/>
          </a:xfrm>
          <a:prstGeom prst="rect">
            <a:avLst/>
          </a:prstGeom>
          <a:solidFill>
            <a:schemeClr val="bg1"/>
          </a:solidFill>
        </p:spPr>
        <p:txBody>
          <a:bodyPr wrap="square">
            <a:spAutoFit/>
          </a:bodyPr>
          <a:lstStyle/>
          <a:p>
            <a:r>
              <a:rPr lang="en-US" b="1" dirty="0" smtClean="0">
                <a:solidFill>
                  <a:srgbClr val="515354"/>
                </a:solidFill>
                <a:latin typeface="Roboto"/>
              </a:rPr>
              <a:t>2</a:t>
            </a:r>
            <a:r>
              <a:rPr lang="en-US" b="1" dirty="0">
                <a:solidFill>
                  <a:srgbClr val="515354"/>
                </a:solidFill>
                <a:latin typeface="Roboto"/>
              </a:rPr>
              <a:t>. Before doing the following requirements, successfully complete the Scouting America swimmer test, found in the </a:t>
            </a:r>
            <a:r>
              <a:rPr lang="en-US" b="1" i="1" dirty="0">
                <a:solidFill>
                  <a:srgbClr val="515354"/>
                </a:solidFill>
                <a:latin typeface="Roboto"/>
              </a:rPr>
              <a:t>Swimming</a:t>
            </a:r>
            <a:r>
              <a:rPr lang="en-US" b="1" dirty="0">
                <a:solidFill>
                  <a:srgbClr val="515354"/>
                </a:solidFill>
                <a:latin typeface="Roboto"/>
              </a:rPr>
              <a:t> merit badge pamphlet</a:t>
            </a:r>
            <a:r>
              <a:rPr lang="en-US" b="1" dirty="0" smtClean="0">
                <a:solidFill>
                  <a:srgbClr val="515354"/>
                </a:solidFill>
                <a:latin typeface="Roboto"/>
              </a:rPr>
              <a:t>.</a:t>
            </a:r>
            <a:endParaRPr lang="en-US" b="1" dirty="0">
              <a:solidFill>
                <a:srgbClr val="515354"/>
              </a:solidFill>
              <a:latin typeface="Roboto"/>
            </a:endParaRPr>
          </a:p>
        </p:txBody>
      </p:sp>
      <p:sp>
        <p:nvSpPr>
          <p:cNvPr id="4" name="Rectangle 1"/>
          <p:cNvSpPr>
            <a:spLocks noChangeArrowheads="1"/>
          </p:cNvSpPr>
          <p:nvPr/>
        </p:nvSpPr>
        <p:spPr bwMode="auto">
          <a:xfrm>
            <a:off x="1306835" y="1478813"/>
            <a:ext cx="9771797" cy="4651002"/>
          </a:xfrm>
          <a:prstGeom prst="rect">
            <a:avLst/>
          </a:prstGeom>
          <a:solidFill>
            <a:schemeClr val="accent4">
              <a:lumMod val="20000"/>
              <a:lumOff val="80000"/>
            </a:schemeClr>
          </a:solidFill>
          <a:ln>
            <a:solidFill>
              <a:srgbClr val="FF0000"/>
            </a:solidFill>
          </a:ln>
          <a:effectLst/>
          <a:scene3d>
            <a:camera prst="orthographicFront"/>
            <a:lightRig rig="threePt" dir="t"/>
          </a:scene3d>
          <a:sp3d>
            <a:bevelT/>
          </a:sp3d>
        </p:spPr>
        <p:txBody>
          <a:bodyPr vert="horz" wrap="square" lIns="0" tIns="107916" rIns="0" bIns="14283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US" altLang="en-US" sz="1200" b="1" i="0" u="none" strike="noStrike" cap="none" normalizeH="0" baseline="0" dirty="0" smtClean="0">
                <a:ln>
                  <a:noFill/>
                </a:ln>
                <a:solidFill>
                  <a:srgbClr val="0A0A0A"/>
                </a:solidFill>
                <a:effectLst/>
                <a:latin typeface="Google Sans"/>
              </a:rPr>
              <a:t>Detailed Requirements of the Swimmer Test:</a:t>
            </a:r>
            <a:endParaRPr kumimoji="0" lang="en-US" altLang="en-US" sz="11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50000"/>
              </a:lnSpc>
              <a:spcBef>
                <a:spcPct val="0"/>
              </a:spcBef>
              <a:spcAft>
                <a:spcPct val="0"/>
              </a:spcAft>
              <a:buClrTx/>
              <a:buSzTx/>
              <a:buFontTx/>
              <a:buAutoNum type="arabicPeriod"/>
              <a:tabLst/>
            </a:pPr>
            <a:r>
              <a:rPr kumimoji="0" lang="en-US" altLang="en-US" sz="1200" b="1" i="0" u="none" strike="noStrike" cap="none" normalizeH="0" baseline="0" dirty="0" smtClean="0">
                <a:ln>
                  <a:noFill/>
                </a:ln>
                <a:solidFill>
                  <a:srgbClr val="0A0A0A"/>
                </a:solidFill>
                <a:effectLst/>
                <a:latin typeface="Google Sans"/>
              </a:rPr>
              <a:t>Jump:</a:t>
            </a:r>
            <a:r>
              <a:rPr kumimoji="0" lang="en-US" altLang="en-US" sz="1200" b="0" i="0" u="none" strike="noStrike" cap="none" normalizeH="0" baseline="0" dirty="0" smtClean="0">
                <a:ln>
                  <a:noFill/>
                </a:ln>
                <a:solidFill>
                  <a:srgbClr val="0A0A0A"/>
                </a:solidFill>
                <a:effectLst/>
                <a:latin typeface="Google Sans"/>
              </a:rPr>
              <a:t> Enter water over your head, feet first.</a:t>
            </a:r>
          </a:p>
          <a:p>
            <a:pPr marL="0" marR="0" lvl="0" indent="0" algn="l" defTabSz="914400" rtl="0" eaLnBrk="0" fontAlgn="base" latinLnBrk="0" hangingPunct="0">
              <a:lnSpc>
                <a:spcPct val="150000"/>
              </a:lnSpc>
              <a:spcBef>
                <a:spcPct val="0"/>
              </a:spcBef>
              <a:spcAft>
                <a:spcPct val="0"/>
              </a:spcAft>
              <a:buClrTx/>
              <a:buSzTx/>
              <a:buFontTx/>
              <a:buAutoNum type="arabicPeriod" startAt="2"/>
              <a:tabLst/>
            </a:pPr>
            <a:r>
              <a:rPr kumimoji="0" lang="en-US" altLang="en-US" sz="1200" b="1" i="0" u="none" strike="noStrike" cap="none" normalizeH="0" baseline="0" dirty="0" smtClean="0">
                <a:ln>
                  <a:noFill/>
                </a:ln>
                <a:solidFill>
                  <a:srgbClr val="0A0A0A"/>
                </a:solidFill>
                <a:effectLst/>
                <a:latin typeface="Google Sans"/>
              </a:rPr>
              <a:t>Swim Strong:</a:t>
            </a:r>
            <a:r>
              <a:rPr kumimoji="0" lang="en-US" altLang="en-US" sz="1200" b="0" i="0" u="none" strike="noStrike" cap="none" normalizeH="0" baseline="0" dirty="0" smtClean="0">
                <a:ln>
                  <a:noFill/>
                </a:ln>
                <a:solidFill>
                  <a:srgbClr val="0A0A0A"/>
                </a:solidFill>
                <a:effectLst/>
                <a:latin typeface="Google Sans"/>
              </a:rPr>
              <a:t> Level off and swim 75 yards using one or more of these strokes:</a:t>
            </a:r>
          </a:p>
          <a:p>
            <a:pPr marL="457200" marR="0" lvl="1" indent="0" algn="l" defTabSz="914400" rtl="0" eaLnBrk="0" fontAlgn="base" latinLnBrk="0" hangingPunct="0">
              <a:lnSpc>
                <a:spcPct val="150000"/>
              </a:lnSpc>
              <a:spcBef>
                <a:spcPct val="0"/>
              </a:spcBef>
              <a:spcAft>
                <a:spcPct val="0"/>
              </a:spcAft>
              <a:buClrTx/>
              <a:buSzTx/>
              <a:buFontTx/>
              <a:buChar char="•"/>
              <a:tabLst/>
            </a:pPr>
            <a:r>
              <a:rPr kumimoji="0" lang="en-US" altLang="en-US" sz="1200" b="0" i="0" u="none" strike="noStrike" cap="none" normalizeH="0" baseline="0" dirty="0" smtClean="0">
                <a:ln>
                  <a:noFill/>
                </a:ln>
                <a:solidFill>
                  <a:srgbClr val="0A0A0A"/>
                </a:solidFill>
                <a:effectLst/>
                <a:latin typeface="Google Sans"/>
                <a:hlinkClick r:id="rId2"/>
              </a:rPr>
              <a:t>Sidestroke</a:t>
            </a:r>
            <a:endParaRPr kumimoji="0" lang="en-US" altLang="en-US" sz="1200" b="0" i="0" u="none" strike="noStrike" cap="none" normalizeH="0" baseline="0" dirty="0" smtClean="0">
              <a:ln>
                <a:noFill/>
              </a:ln>
              <a:solidFill>
                <a:srgbClr val="0A0A0A"/>
              </a:solidFill>
              <a:effectLst/>
              <a:latin typeface="Google Sans"/>
            </a:endParaRPr>
          </a:p>
          <a:p>
            <a:pPr marL="457200" marR="0" lvl="1" indent="0" algn="l" defTabSz="914400" rtl="0" eaLnBrk="0" fontAlgn="base" latinLnBrk="0" hangingPunct="0">
              <a:lnSpc>
                <a:spcPct val="150000"/>
              </a:lnSpc>
              <a:spcBef>
                <a:spcPct val="0"/>
              </a:spcBef>
              <a:spcAft>
                <a:spcPct val="0"/>
              </a:spcAft>
              <a:buClrTx/>
              <a:buSzTx/>
              <a:buFontTx/>
              <a:buChar char="•"/>
              <a:tabLst/>
            </a:pPr>
            <a:r>
              <a:rPr kumimoji="0" lang="en-US" altLang="en-US" sz="1200" b="0" i="0" u="none" strike="noStrike" cap="none" normalizeH="0" baseline="0" dirty="0" smtClean="0">
                <a:ln>
                  <a:noFill/>
                </a:ln>
                <a:solidFill>
                  <a:srgbClr val="0A0A0A"/>
                </a:solidFill>
                <a:effectLst/>
                <a:latin typeface="Google Sans"/>
                <a:hlinkClick r:id="rId3"/>
              </a:rPr>
              <a:t>Breaststroke</a:t>
            </a:r>
            <a:endParaRPr kumimoji="0" lang="en-US" altLang="en-US" sz="1200" b="0" i="0" u="none" strike="noStrike" cap="none" normalizeH="0" baseline="0" dirty="0" smtClean="0">
              <a:ln>
                <a:noFill/>
              </a:ln>
              <a:solidFill>
                <a:srgbClr val="0A0A0A"/>
              </a:solidFill>
              <a:effectLst/>
              <a:latin typeface="Google Sans"/>
            </a:endParaRPr>
          </a:p>
          <a:p>
            <a:pPr marL="457200" marR="0" lvl="1" indent="0" algn="l" defTabSz="914400" rtl="0" eaLnBrk="0" fontAlgn="base" latinLnBrk="0" hangingPunct="0">
              <a:lnSpc>
                <a:spcPct val="150000"/>
              </a:lnSpc>
              <a:spcBef>
                <a:spcPct val="0"/>
              </a:spcBef>
              <a:spcAft>
                <a:spcPct val="0"/>
              </a:spcAft>
              <a:buClrTx/>
              <a:buSzTx/>
              <a:buFontTx/>
              <a:buChar char="•"/>
              <a:tabLst/>
            </a:pPr>
            <a:r>
              <a:rPr kumimoji="0" lang="en-US" altLang="en-US" sz="1200" b="0" i="0" u="none" strike="noStrike" cap="none" normalizeH="0" baseline="0" dirty="0" smtClean="0">
                <a:ln>
                  <a:noFill/>
                </a:ln>
                <a:solidFill>
                  <a:srgbClr val="0A0A0A"/>
                </a:solidFill>
                <a:effectLst/>
                <a:latin typeface="Google Sans"/>
                <a:hlinkClick r:id="rId4"/>
              </a:rPr>
              <a:t>Trudgen</a:t>
            </a:r>
            <a:endParaRPr kumimoji="0" lang="en-US" altLang="en-US" sz="1200" b="0" i="0" u="none" strike="noStrike" cap="none" normalizeH="0" baseline="0" dirty="0" smtClean="0">
              <a:ln>
                <a:noFill/>
              </a:ln>
              <a:solidFill>
                <a:srgbClr val="0A0A0A"/>
              </a:solidFill>
              <a:effectLst/>
              <a:latin typeface="Google Sans"/>
            </a:endParaRPr>
          </a:p>
          <a:p>
            <a:pPr marL="457200" marR="0" lvl="1" indent="0" algn="l" defTabSz="914400" rtl="0" eaLnBrk="0" fontAlgn="base" latinLnBrk="0" hangingPunct="0">
              <a:lnSpc>
                <a:spcPct val="150000"/>
              </a:lnSpc>
              <a:spcBef>
                <a:spcPct val="0"/>
              </a:spcBef>
              <a:spcAft>
                <a:spcPct val="0"/>
              </a:spcAft>
              <a:buClrTx/>
              <a:buSzTx/>
              <a:buFontTx/>
              <a:buChar char="•"/>
              <a:tabLst/>
            </a:pPr>
            <a:r>
              <a:rPr kumimoji="0" lang="en-US" altLang="en-US" sz="1200" b="0" i="0" u="none" strike="noStrike" cap="none" normalizeH="0" baseline="0" dirty="0" smtClean="0">
                <a:ln>
                  <a:noFill/>
                </a:ln>
                <a:solidFill>
                  <a:srgbClr val="0A0A0A"/>
                </a:solidFill>
                <a:effectLst/>
                <a:latin typeface="Google Sans"/>
                <a:hlinkClick r:id="rId5"/>
              </a:rPr>
              <a:t>Crawl</a:t>
            </a:r>
            <a:r>
              <a:rPr kumimoji="0" lang="en-US" altLang="en-US" sz="1200" b="0" i="0" u="none" strike="noStrike" cap="none" normalizeH="0" baseline="0" dirty="0" smtClean="0">
                <a:ln>
                  <a:noFill/>
                </a:ln>
                <a:solidFill>
                  <a:srgbClr val="0A0A0A"/>
                </a:solidFill>
                <a:effectLst/>
                <a:latin typeface="Google Sans"/>
              </a:rPr>
              <a:t> (Front Crawl)</a:t>
            </a:r>
          </a:p>
          <a:p>
            <a:pPr marL="0" marR="0" lvl="0" indent="0" algn="l" defTabSz="914400" rtl="0" eaLnBrk="0" fontAlgn="base" latinLnBrk="0" hangingPunct="0">
              <a:lnSpc>
                <a:spcPct val="150000"/>
              </a:lnSpc>
              <a:spcBef>
                <a:spcPct val="0"/>
              </a:spcBef>
              <a:spcAft>
                <a:spcPct val="0"/>
              </a:spcAft>
              <a:buClrTx/>
              <a:buSzTx/>
              <a:buFontTx/>
              <a:buAutoNum type="arabicPeriod" startAt="3"/>
              <a:tabLst/>
            </a:pPr>
            <a:r>
              <a:rPr kumimoji="0" lang="en-US" altLang="en-US" sz="1200" b="1" i="0" u="none" strike="noStrike" cap="none" normalizeH="0" baseline="0" dirty="0" smtClean="0">
                <a:ln>
                  <a:noFill/>
                </a:ln>
                <a:solidFill>
                  <a:srgbClr val="0A0A0A"/>
                </a:solidFill>
                <a:effectLst/>
                <a:latin typeface="Google Sans"/>
              </a:rPr>
              <a:t>Swim Easy:</a:t>
            </a:r>
            <a:r>
              <a:rPr kumimoji="0" lang="en-US" altLang="en-US" sz="1200" b="0" i="0" u="none" strike="noStrike" cap="none" normalizeH="0" baseline="0" dirty="0" smtClean="0">
                <a:ln>
                  <a:noFill/>
                </a:ln>
                <a:solidFill>
                  <a:srgbClr val="0A0A0A"/>
                </a:solidFill>
                <a:effectLst/>
                <a:latin typeface="Google Sans"/>
              </a:rPr>
              <a:t> Swim 25 yards using an easy, resting backstroke.</a:t>
            </a:r>
          </a:p>
          <a:p>
            <a:pPr marL="0" marR="0" lvl="0" indent="0" algn="l" defTabSz="914400" rtl="0" eaLnBrk="0" fontAlgn="base" latinLnBrk="0" hangingPunct="0">
              <a:lnSpc>
                <a:spcPct val="150000"/>
              </a:lnSpc>
              <a:spcBef>
                <a:spcPct val="0"/>
              </a:spcBef>
              <a:spcAft>
                <a:spcPct val="0"/>
              </a:spcAft>
              <a:buClrTx/>
              <a:buSzTx/>
              <a:buFontTx/>
              <a:buAutoNum type="arabicPeriod" startAt="4"/>
              <a:tabLst/>
            </a:pPr>
            <a:r>
              <a:rPr kumimoji="0" lang="en-US" altLang="en-US" sz="1200" b="1" i="0" u="none" strike="noStrike" cap="none" normalizeH="0" baseline="0" dirty="0" smtClean="0">
                <a:ln>
                  <a:noFill/>
                </a:ln>
                <a:solidFill>
                  <a:srgbClr val="0A0A0A"/>
                </a:solidFill>
                <a:effectLst/>
                <a:latin typeface="Google Sans"/>
              </a:rPr>
              <a:t>Continuous Swim:</a:t>
            </a:r>
            <a:r>
              <a:rPr kumimoji="0" lang="en-US" altLang="en-US" sz="1200" b="0" i="0" u="none" strike="noStrike" cap="none" normalizeH="0" baseline="0" dirty="0" smtClean="0">
                <a:ln>
                  <a:noFill/>
                </a:ln>
                <a:solidFill>
                  <a:srgbClr val="0A0A0A"/>
                </a:solidFill>
                <a:effectLst/>
                <a:latin typeface="Google Sans"/>
              </a:rPr>
              <a:t> Complete the entire 100 yards (75 strong + 25 backstroke) in one continuous swim, including at least one sharp turn.</a:t>
            </a:r>
          </a:p>
          <a:p>
            <a:pPr marL="0" marR="0" lvl="0" indent="0" algn="l" defTabSz="914400" rtl="0" eaLnBrk="0" fontAlgn="base" latinLnBrk="0" hangingPunct="0">
              <a:lnSpc>
                <a:spcPct val="150000"/>
              </a:lnSpc>
              <a:spcBef>
                <a:spcPct val="0"/>
              </a:spcBef>
              <a:spcAft>
                <a:spcPct val="0"/>
              </a:spcAft>
              <a:buClrTx/>
              <a:buSzTx/>
              <a:buFontTx/>
              <a:buAutoNum type="arabicPeriod" startAt="5"/>
              <a:tabLst/>
            </a:pPr>
            <a:r>
              <a:rPr kumimoji="0" lang="en-US" altLang="en-US" sz="1200" b="1" i="0" u="none" strike="noStrike" cap="none" normalizeH="0" baseline="0" dirty="0" smtClean="0">
                <a:ln>
                  <a:noFill/>
                </a:ln>
                <a:solidFill>
                  <a:srgbClr val="0A0A0A"/>
                </a:solidFill>
                <a:effectLst/>
                <a:latin typeface="Google Sans"/>
              </a:rPr>
              <a:t>Rest:</a:t>
            </a:r>
            <a:r>
              <a:rPr kumimoji="0" lang="en-US" altLang="en-US" sz="1200" b="0" i="0" u="none" strike="noStrike" cap="none" normalizeH="0" baseline="0" dirty="0" smtClean="0">
                <a:ln>
                  <a:noFill/>
                </a:ln>
                <a:solidFill>
                  <a:srgbClr val="0A0A0A"/>
                </a:solidFill>
                <a:effectLst/>
                <a:latin typeface="Google Sans"/>
              </a:rPr>
              <a:t> After the swim, rest by floating. </a:t>
            </a:r>
          </a:p>
          <a:p>
            <a:pPr marL="0" marR="0" lvl="0" indent="0" algn="l" defTabSz="914400" rtl="0" eaLnBrk="0" fontAlgn="base" latinLnBrk="0" hangingPunct="0">
              <a:lnSpc>
                <a:spcPct val="150000"/>
              </a:lnSpc>
              <a:spcBef>
                <a:spcPct val="0"/>
              </a:spcBef>
              <a:spcAft>
                <a:spcPct val="0"/>
              </a:spcAft>
              <a:buClrTx/>
              <a:buSzTx/>
              <a:buFontTx/>
              <a:buNone/>
              <a:tabLst/>
            </a:pPr>
            <a:r>
              <a:rPr kumimoji="0" lang="en-US" altLang="en-US" sz="1200" b="1" i="0" u="none" strike="noStrike" cap="none" normalizeH="0" baseline="0" dirty="0" smtClean="0">
                <a:ln>
                  <a:noFill/>
                </a:ln>
                <a:solidFill>
                  <a:srgbClr val="0A0A0A"/>
                </a:solidFill>
                <a:effectLst/>
                <a:latin typeface="Google Sans"/>
              </a:rPr>
              <a:t>Purpose &amp; Context:</a:t>
            </a:r>
            <a:endParaRPr kumimoji="0" lang="en-US" altLang="en-US" sz="11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Safety:</a:t>
            </a:r>
            <a:r>
              <a:rPr kumimoji="0" lang="en-US" altLang="en-US" sz="1200" b="0" i="0" u="none" strike="noStrike" cap="none" normalizeH="0" baseline="0" dirty="0" smtClean="0">
                <a:ln>
                  <a:noFill/>
                </a:ln>
                <a:solidFill>
                  <a:srgbClr val="0A0A0A"/>
                </a:solidFill>
                <a:effectLst/>
                <a:latin typeface="Google Sans"/>
              </a:rPr>
              <a:t> The test ensures Scouts have basic competency to enjoy water activities safely, governed by Scouting America's Safe Swim Defense principles.</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Classification:</a:t>
            </a:r>
            <a:r>
              <a:rPr kumimoji="0" lang="en-US" altLang="en-US" sz="1200" b="0" i="0" u="none" strike="noStrike" cap="none" normalizeH="0" baseline="0" dirty="0" smtClean="0">
                <a:ln>
                  <a:noFill/>
                </a:ln>
                <a:solidFill>
                  <a:srgbClr val="0A0A0A"/>
                </a:solidFill>
                <a:effectLst/>
                <a:latin typeface="Google Sans"/>
              </a:rPr>
              <a:t> It helps classify swimmers as Learners, Swimmers, or Strong Swimmers for appropriate supervision.</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Prerequisite:</a:t>
            </a:r>
            <a:r>
              <a:rPr kumimoji="0" lang="en-US" altLang="en-US" sz="1200" b="0" i="0" u="none" strike="noStrike" cap="none" normalizeH="0" baseline="0" dirty="0" smtClean="0">
                <a:ln>
                  <a:noFill/>
                </a:ln>
                <a:solidFill>
                  <a:srgbClr val="0A0A0A"/>
                </a:solidFill>
                <a:effectLst/>
                <a:latin typeface="Google Sans"/>
              </a:rPr>
              <a:t> Passing this test is often a prerequisite for earning the Swimming Merit Badge and participating in other aquatic adventures. </a:t>
            </a:r>
          </a:p>
          <a:p>
            <a:pPr marL="0" marR="0" lvl="0" indent="0" algn="l" defTabSz="914400" rtl="0" eaLnBrk="0" fontAlgn="base" latinLnBrk="0" hangingPunct="0">
              <a:lnSpc>
                <a:spcPct val="150000"/>
              </a:lnSpc>
              <a:spcBef>
                <a:spcPct val="0"/>
              </a:spcBef>
              <a:spcAft>
                <a:spcPct val="0"/>
              </a:spcAft>
              <a:buClrTx/>
              <a:buSzTx/>
              <a:buFontTx/>
              <a:buNone/>
              <a:tabLst/>
            </a:pPr>
            <a:r>
              <a:rPr kumimoji="0" lang="en-US" altLang="en-US" sz="1200" b="0" i="0" u="none" strike="noStrike" cap="none" normalizeH="0" baseline="0" dirty="0" smtClean="0">
                <a:ln>
                  <a:noFill/>
                </a:ln>
                <a:solidFill>
                  <a:srgbClr val="0A0A0A"/>
                </a:solidFill>
                <a:effectLst/>
                <a:latin typeface="Google Sans"/>
              </a:rPr>
              <a:t>You can find the official details and related requirements in the Swimming Merit Badge Pamphlet or on the official Scouting America website.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6485225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11708" y="536446"/>
            <a:ext cx="8999618" cy="3690177"/>
          </a:xfrm>
          <a:prstGeom prst="rect">
            <a:avLst/>
          </a:prstGeom>
          <a:solidFill>
            <a:schemeClr val="bg1"/>
          </a:solidFill>
        </p:spPr>
        <p:txBody>
          <a:bodyPr wrap="square">
            <a:spAutoFit/>
          </a:bodyPr>
          <a:lstStyle/>
          <a:p>
            <a:pPr>
              <a:lnSpc>
                <a:spcPct val="200000"/>
              </a:lnSpc>
            </a:pPr>
            <a:r>
              <a:rPr lang="en-US" sz="2000" b="1" dirty="0" smtClean="0">
                <a:solidFill>
                  <a:srgbClr val="515354"/>
                </a:solidFill>
                <a:latin typeface="Roboto"/>
              </a:rPr>
              <a:t>3</a:t>
            </a:r>
            <a:r>
              <a:rPr lang="en-US" sz="2000" b="1" dirty="0">
                <a:solidFill>
                  <a:srgbClr val="515354"/>
                </a:solidFill>
                <a:latin typeface="Roboto"/>
              </a:rPr>
              <a:t>. Correctly perform the following strokes:</a:t>
            </a:r>
          </a:p>
          <a:p>
            <a:pPr>
              <a:lnSpc>
                <a:spcPct val="200000"/>
              </a:lnSpc>
              <a:buFont typeface="Arial" panose="020B0604020202020204" pitchFamily="34" charset="0"/>
              <a:buChar char="•"/>
            </a:pPr>
            <a:r>
              <a:rPr lang="en-US" sz="2000" dirty="0">
                <a:solidFill>
                  <a:srgbClr val="515354"/>
                </a:solidFill>
                <a:latin typeface="Roboto"/>
              </a:rPr>
              <a:t>(a) Demonstrate the front crawl or the </a:t>
            </a:r>
            <a:r>
              <a:rPr lang="en-US" sz="2000" dirty="0" err="1">
                <a:solidFill>
                  <a:srgbClr val="515354"/>
                </a:solidFill>
                <a:latin typeface="Roboto"/>
              </a:rPr>
              <a:t>trudgen</a:t>
            </a:r>
            <a:r>
              <a:rPr lang="en-US" sz="2000" dirty="0">
                <a:solidFill>
                  <a:srgbClr val="515354"/>
                </a:solidFill>
                <a:latin typeface="Roboto"/>
              </a:rPr>
              <a:t> using good form.</a:t>
            </a:r>
          </a:p>
          <a:p>
            <a:pPr>
              <a:lnSpc>
                <a:spcPct val="200000"/>
              </a:lnSpc>
              <a:buFont typeface="Arial" panose="020B0604020202020204" pitchFamily="34" charset="0"/>
              <a:buChar char="•"/>
            </a:pPr>
            <a:r>
              <a:rPr lang="en-US" sz="2000" dirty="0">
                <a:solidFill>
                  <a:srgbClr val="515354"/>
                </a:solidFill>
                <a:latin typeface="Roboto"/>
              </a:rPr>
              <a:t>(b) Demonstrate the back crawl using good form.</a:t>
            </a:r>
          </a:p>
          <a:p>
            <a:pPr>
              <a:lnSpc>
                <a:spcPct val="200000"/>
              </a:lnSpc>
              <a:buFont typeface="Arial" panose="020B0604020202020204" pitchFamily="34" charset="0"/>
              <a:buChar char="•"/>
            </a:pPr>
            <a:r>
              <a:rPr lang="en-US" sz="2000" dirty="0">
                <a:solidFill>
                  <a:srgbClr val="515354"/>
                </a:solidFill>
                <a:latin typeface="Roboto"/>
              </a:rPr>
              <a:t>(c) Demonstrate the sidestroke using good form.</a:t>
            </a:r>
          </a:p>
          <a:p>
            <a:pPr>
              <a:lnSpc>
                <a:spcPct val="200000"/>
              </a:lnSpc>
              <a:buFont typeface="Arial" panose="020B0604020202020204" pitchFamily="34" charset="0"/>
              <a:buChar char="•"/>
            </a:pPr>
            <a:r>
              <a:rPr lang="en-US" sz="2000" dirty="0">
                <a:solidFill>
                  <a:srgbClr val="515354"/>
                </a:solidFill>
                <a:latin typeface="Roboto"/>
              </a:rPr>
              <a:t>(d) Demonstrate the breaststroke using good form.</a:t>
            </a:r>
          </a:p>
          <a:p>
            <a:pPr>
              <a:lnSpc>
                <a:spcPct val="200000"/>
              </a:lnSpc>
              <a:buFont typeface="Arial" panose="020B0604020202020204" pitchFamily="34" charset="0"/>
              <a:buChar char="•"/>
            </a:pPr>
            <a:r>
              <a:rPr lang="en-US" sz="2000" dirty="0">
                <a:solidFill>
                  <a:srgbClr val="515354"/>
                </a:solidFill>
                <a:latin typeface="Roboto"/>
              </a:rPr>
              <a:t>(e) Demonstrate the elementary backstroke using good form</a:t>
            </a:r>
            <a:r>
              <a:rPr lang="en-US" sz="2000" dirty="0" smtClean="0">
                <a:solidFill>
                  <a:srgbClr val="515354"/>
                </a:solidFill>
                <a:latin typeface="Roboto"/>
              </a:rPr>
              <a:t>.</a:t>
            </a:r>
            <a:endParaRPr lang="en-US" sz="2000" b="1" i="0" dirty="0">
              <a:solidFill>
                <a:srgbClr val="515354"/>
              </a:solidFill>
              <a:effectLst/>
              <a:latin typeface="Roboto"/>
            </a:endParaRPr>
          </a:p>
        </p:txBody>
      </p:sp>
    </p:spTree>
    <p:extLst>
      <p:ext uri="{BB962C8B-B14F-4D97-AF65-F5344CB8AC3E}">
        <p14:creationId xmlns:p14="http://schemas.microsoft.com/office/powerpoint/2010/main" val="2453173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1301" y="394447"/>
            <a:ext cx="8792508" cy="1815882"/>
          </a:xfrm>
          <a:prstGeom prst="rect">
            <a:avLst/>
          </a:prstGeom>
          <a:solidFill>
            <a:schemeClr val="bg1"/>
          </a:solidFill>
        </p:spPr>
        <p:txBody>
          <a:bodyPr wrap="square">
            <a:spAutoFit/>
          </a:bodyPr>
          <a:lstStyle/>
          <a:p>
            <a:r>
              <a:rPr lang="en-US" sz="1600" b="1" dirty="0" smtClean="0">
                <a:solidFill>
                  <a:srgbClr val="515354"/>
                </a:solidFill>
                <a:latin typeface="Roboto"/>
              </a:rPr>
              <a:t>4</a:t>
            </a:r>
            <a:r>
              <a:rPr lang="en-US" sz="1600" b="1" dirty="0">
                <a:solidFill>
                  <a:srgbClr val="515354"/>
                </a:solidFill>
                <a:latin typeface="Roboto"/>
              </a:rPr>
              <a:t>. Swim continuously for 150 yards in a strong manner using each of the following strokes in any order; </a:t>
            </a:r>
            <a:endParaRPr lang="en-US" sz="1600" b="1" dirty="0" smtClean="0">
              <a:solidFill>
                <a:srgbClr val="515354"/>
              </a:solidFill>
              <a:latin typeface="Roboto"/>
            </a:endParaRPr>
          </a:p>
          <a:p>
            <a:pPr marL="800100" lvl="1" indent="-342900">
              <a:buFont typeface="+mj-lt"/>
              <a:buAutoNum type="alphaLcParenR"/>
            </a:pPr>
            <a:r>
              <a:rPr lang="en-US" sz="1600" b="1" dirty="0">
                <a:solidFill>
                  <a:srgbClr val="515354"/>
                </a:solidFill>
                <a:latin typeface="Roboto"/>
              </a:rPr>
              <a:t>front crawl </a:t>
            </a:r>
            <a:r>
              <a:rPr lang="en-US" sz="1600" b="1" dirty="0" smtClean="0">
                <a:solidFill>
                  <a:srgbClr val="515354"/>
                </a:solidFill>
                <a:latin typeface="Roboto"/>
              </a:rPr>
              <a:t>or </a:t>
            </a:r>
            <a:r>
              <a:rPr lang="en-US" sz="1600" b="1" dirty="0" err="1">
                <a:solidFill>
                  <a:srgbClr val="515354"/>
                </a:solidFill>
                <a:latin typeface="Roboto"/>
              </a:rPr>
              <a:t>trudgen</a:t>
            </a:r>
            <a:r>
              <a:rPr lang="en-US" sz="1600" b="1" dirty="0">
                <a:solidFill>
                  <a:srgbClr val="515354"/>
                </a:solidFill>
                <a:latin typeface="Roboto"/>
              </a:rPr>
              <a:t> (25 yards); </a:t>
            </a:r>
            <a:endParaRPr lang="en-US" sz="1600" b="1" dirty="0" smtClean="0">
              <a:solidFill>
                <a:srgbClr val="515354"/>
              </a:solidFill>
              <a:latin typeface="Roboto"/>
            </a:endParaRPr>
          </a:p>
          <a:p>
            <a:pPr marL="800100" lvl="1" indent="-342900">
              <a:buFont typeface="+mj-lt"/>
              <a:buAutoNum type="alphaLcParenR"/>
            </a:pPr>
            <a:r>
              <a:rPr lang="en-US" sz="1600" b="1" dirty="0">
                <a:solidFill>
                  <a:srgbClr val="515354"/>
                </a:solidFill>
                <a:latin typeface="Roboto"/>
              </a:rPr>
              <a:t>back crawl</a:t>
            </a:r>
            <a:r>
              <a:rPr lang="en-US" sz="1600" b="1" dirty="0" smtClean="0">
                <a:solidFill>
                  <a:srgbClr val="515354"/>
                </a:solidFill>
                <a:latin typeface="Roboto"/>
              </a:rPr>
              <a:t>(25 </a:t>
            </a:r>
            <a:r>
              <a:rPr lang="en-US" sz="1600" b="1" dirty="0">
                <a:solidFill>
                  <a:srgbClr val="515354"/>
                </a:solidFill>
                <a:latin typeface="Roboto"/>
              </a:rPr>
              <a:t>yards); </a:t>
            </a:r>
            <a:endParaRPr lang="en-US" sz="1600" b="1" dirty="0" smtClean="0">
              <a:solidFill>
                <a:srgbClr val="515354"/>
              </a:solidFill>
              <a:latin typeface="Roboto"/>
            </a:endParaRPr>
          </a:p>
          <a:p>
            <a:pPr marL="800100" lvl="1" indent="-342900">
              <a:buFont typeface="+mj-lt"/>
              <a:buAutoNum type="alphaLcParenR"/>
            </a:pPr>
            <a:r>
              <a:rPr lang="en-US" sz="1600" b="1" dirty="0" smtClean="0">
                <a:solidFill>
                  <a:srgbClr val="515354"/>
                </a:solidFill>
                <a:latin typeface="Roboto"/>
              </a:rPr>
              <a:t>sidestroke </a:t>
            </a:r>
            <a:r>
              <a:rPr lang="en-US" sz="1600" b="1" dirty="0">
                <a:solidFill>
                  <a:srgbClr val="515354"/>
                </a:solidFill>
                <a:latin typeface="Roboto"/>
              </a:rPr>
              <a:t>(25 yards); </a:t>
            </a:r>
            <a:endParaRPr lang="en-US" sz="1600" b="1" dirty="0" smtClean="0">
              <a:solidFill>
                <a:srgbClr val="515354"/>
              </a:solidFill>
              <a:latin typeface="Roboto"/>
            </a:endParaRPr>
          </a:p>
          <a:p>
            <a:pPr marL="800100" lvl="1" indent="-342900">
              <a:buFont typeface="+mj-lt"/>
              <a:buAutoNum type="alphaLcParenR"/>
            </a:pPr>
            <a:r>
              <a:rPr lang="en-US" sz="1600" b="1" dirty="0" smtClean="0">
                <a:solidFill>
                  <a:srgbClr val="515354"/>
                </a:solidFill>
                <a:latin typeface="Roboto"/>
              </a:rPr>
              <a:t>breaststroke </a:t>
            </a:r>
            <a:r>
              <a:rPr lang="en-US" sz="1600" b="1" dirty="0">
                <a:solidFill>
                  <a:srgbClr val="515354"/>
                </a:solidFill>
                <a:latin typeface="Roboto"/>
              </a:rPr>
              <a:t>(25 yards); and </a:t>
            </a:r>
            <a:endParaRPr lang="en-US" sz="1600" b="1" dirty="0" smtClean="0">
              <a:solidFill>
                <a:srgbClr val="515354"/>
              </a:solidFill>
              <a:latin typeface="Roboto"/>
            </a:endParaRPr>
          </a:p>
          <a:p>
            <a:pPr marL="800100" lvl="1" indent="-342900">
              <a:buFont typeface="+mj-lt"/>
              <a:buAutoNum type="alphaLcParenR"/>
            </a:pPr>
            <a:r>
              <a:rPr lang="en-US" sz="1600" b="1" dirty="0" smtClean="0">
                <a:solidFill>
                  <a:srgbClr val="515354"/>
                </a:solidFill>
                <a:latin typeface="Roboto"/>
              </a:rPr>
              <a:t>elementary </a:t>
            </a:r>
            <a:r>
              <a:rPr lang="en-US" sz="1600" b="1" dirty="0">
                <a:solidFill>
                  <a:srgbClr val="515354"/>
                </a:solidFill>
                <a:latin typeface="Roboto"/>
              </a:rPr>
              <a:t>backstroke (50 yards</a:t>
            </a:r>
            <a:r>
              <a:rPr lang="en-US" sz="1600" b="1" dirty="0" smtClean="0">
                <a:solidFill>
                  <a:srgbClr val="515354"/>
                </a:solidFill>
                <a:latin typeface="Roboto"/>
              </a:rPr>
              <a:t>).</a:t>
            </a:r>
            <a:endParaRPr lang="en-US" sz="1600" b="1" dirty="0">
              <a:solidFill>
                <a:srgbClr val="515354"/>
              </a:solidFill>
              <a:latin typeface="Roboto"/>
            </a:endParaRPr>
          </a:p>
        </p:txBody>
      </p:sp>
      <p:pic>
        <p:nvPicPr>
          <p:cNvPr id="4" name="Picture 3"/>
          <p:cNvPicPr>
            <a:picLocks noChangeAspect="1"/>
          </p:cNvPicPr>
          <p:nvPr/>
        </p:nvPicPr>
        <p:blipFill>
          <a:blip r:embed="rId2"/>
          <a:stretch>
            <a:fillRect/>
          </a:stretch>
        </p:blipFill>
        <p:spPr>
          <a:xfrm>
            <a:off x="591972" y="2332772"/>
            <a:ext cx="2819400" cy="1619250"/>
          </a:xfrm>
          <a:prstGeom prst="rect">
            <a:avLst/>
          </a:prstGeom>
        </p:spPr>
      </p:pic>
      <p:pic>
        <p:nvPicPr>
          <p:cNvPr id="12292" name="Picture 4" descr="Backstroke Swimming: Easy Swimming Technique For Beginne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17892" y="2399446"/>
            <a:ext cx="2952750" cy="155257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4"/>
          <a:stretch>
            <a:fillRect/>
          </a:stretch>
        </p:blipFill>
        <p:spPr>
          <a:xfrm>
            <a:off x="7386355" y="1855487"/>
            <a:ext cx="4009526" cy="2490127"/>
          </a:xfrm>
          <a:prstGeom prst="rect">
            <a:avLst/>
          </a:prstGeom>
        </p:spPr>
      </p:pic>
      <p:pic>
        <p:nvPicPr>
          <p:cNvPr id="8" name="Picture 7"/>
          <p:cNvPicPr>
            <a:picLocks noChangeAspect="1"/>
          </p:cNvPicPr>
          <p:nvPr/>
        </p:nvPicPr>
        <p:blipFill>
          <a:blip r:embed="rId5"/>
          <a:stretch>
            <a:fillRect/>
          </a:stretch>
        </p:blipFill>
        <p:spPr>
          <a:xfrm>
            <a:off x="1956712" y="3952022"/>
            <a:ext cx="3290934" cy="2433526"/>
          </a:xfrm>
          <a:prstGeom prst="rect">
            <a:avLst/>
          </a:prstGeom>
        </p:spPr>
      </p:pic>
      <p:sp>
        <p:nvSpPr>
          <p:cNvPr id="9" name="Rectangle 8"/>
          <p:cNvSpPr/>
          <p:nvPr/>
        </p:nvSpPr>
        <p:spPr>
          <a:xfrm>
            <a:off x="1314428" y="3952022"/>
            <a:ext cx="1428596" cy="369332"/>
          </a:xfrm>
          <a:prstGeom prst="rect">
            <a:avLst/>
          </a:prstGeom>
        </p:spPr>
        <p:txBody>
          <a:bodyPr wrap="none">
            <a:spAutoFit/>
          </a:bodyPr>
          <a:lstStyle/>
          <a:p>
            <a:r>
              <a:rPr lang="en-US" b="1" dirty="0">
                <a:solidFill>
                  <a:srgbClr val="515354"/>
                </a:solidFill>
                <a:latin typeface="Roboto"/>
              </a:rPr>
              <a:t>front crawl </a:t>
            </a:r>
            <a:endParaRPr lang="en-US" dirty="0"/>
          </a:p>
        </p:txBody>
      </p:sp>
      <p:sp>
        <p:nvSpPr>
          <p:cNvPr id="10" name="Rectangle 9"/>
          <p:cNvSpPr/>
          <p:nvPr/>
        </p:nvSpPr>
        <p:spPr>
          <a:xfrm>
            <a:off x="4998046" y="3767356"/>
            <a:ext cx="1428596" cy="369332"/>
          </a:xfrm>
          <a:prstGeom prst="rect">
            <a:avLst/>
          </a:prstGeom>
        </p:spPr>
        <p:txBody>
          <a:bodyPr wrap="none">
            <a:spAutoFit/>
          </a:bodyPr>
          <a:lstStyle/>
          <a:p>
            <a:r>
              <a:rPr lang="en-US" b="1" dirty="0">
                <a:solidFill>
                  <a:srgbClr val="515354"/>
                </a:solidFill>
                <a:latin typeface="Roboto"/>
              </a:rPr>
              <a:t>back crawl </a:t>
            </a:r>
            <a:endParaRPr lang="en-US" dirty="0"/>
          </a:p>
        </p:txBody>
      </p:sp>
      <p:sp>
        <p:nvSpPr>
          <p:cNvPr id="11" name="Rectangle 10"/>
          <p:cNvSpPr/>
          <p:nvPr/>
        </p:nvSpPr>
        <p:spPr>
          <a:xfrm>
            <a:off x="8918078" y="4111918"/>
            <a:ext cx="1338828" cy="369332"/>
          </a:xfrm>
          <a:prstGeom prst="rect">
            <a:avLst/>
          </a:prstGeom>
        </p:spPr>
        <p:txBody>
          <a:bodyPr wrap="none">
            <a:spAutoFit/>
          </a:bodyPr>
          <a:lstStyle/>
          <a:p>
            <a:r>
              <a:rPr lang="en-US" b="1" dirty="0">
                <a:solidFill>
                  <a:srgbClr val="515354"/>
                </a:solidFill>
                <a:latin typeface="Roboto"/>
              </a:rPr>
              <a:t>sidestroke</a:t>
            </a:r>
            <a:endParaRPr lang="en-US" dirty="0"/>
          </a:p>
        </p:txBody>
      </p:sp>
      <p:sp>
        <p:nvSpPr>
          <p:cNvPr id="12" name="Rectangle 11"/>
          <p:cNvSpPr/>
          <p:nvPr/>
        </p:nvSpPr>
        <p:spPr>
          <a:xfrm>
            <a:off x="2817349" y="6016216"/>
            <a:ext cx="1569660" cy="369332"/>
          </a:xfrm>
          <a:prstGeom prst="rect">
            <a:avLst/>
          </a:prstGeom>
          <a:solidFill>
            <a:schemeClr val="accent4">
              <a:lumMod val="20000"/>
              <a:lumOff val="80000"/>
            </a:schemeClr>
          </a:solidFill>
          <a:ln>
            <a:solidFill>
              <a:srgbClr val="FF0000"/>
            </a:solidFill>
          </a:ln>
        </p:spPr>
        <p:txBody>
          <a:bodyPr wrap="none">
            <a:spAutoFit/>
          </a:bodyPr>
          <a:lstStyle/>
          <a:p>
            <a:r>
              <a:rPr lang="en-US" b="1" dirty="0">
                <a:solidFill>
                  <a:srgbClr val="515354"/>
                </a:solidFill>
                <a:latin typeface="Roboto"/>
              </a:rPr>
              <a:t>breaststroke</a:t>
            </a:r>
            <a:endParaRPr lang="en-US" dirty="0"/>
          </a:p>
        </p:txBody>
      </p:sp>
      <p:pic>
        <p:nvPicPr>
          <p:cNvPr id="12298" name="Picture 10" descr="Swimming Teaching: Survival Backstroke Technique Full Description And And  How To Teach I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05516" y="4535352"/>
            <a:ext cx="4379557" cy="1711851"/>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7838552" y="6096144"/>
            <a:ext cx="2418354" cy="369332"/>
          </a:xfrm>
          <a:prstGeom prst="rect">
            <a:avLst/>
          </a:prstGeom>
        </p:spPr>
        <p:txBody>
          <a:bodyPr wrap="none">
            <a:spAutoFit/>
          </a:bodyPr>
          <a:lstStyle/>
          <a:p>
            <a:r>
              <a:rPr lang="en-US" b="1" dirty="0"/>
              <a:t>elementary backstroke </a:t>
            </a:r>
          </a:p>
        </p:txBody>
      </p:sp>
    </p:spTree>
    <p:extLst>
      <p:ext uri="{BB962C8B-B14F-4D97-AF65-F5344CB8AC3E}">
        <p14:creationId xmlns:p14="http://schemas.microsoft.com/office/powerpoint/2010/main" val="13447083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47538" y="509209"/>
            <a:ext cx="9087851" cy="2862322"/>
          </a:xfrm>
          <a:prstGeom prst="rect">
            <a:avLst/>
          </a:prstGeom>
          <a:solidFill>
            <a:schemeClr val="bg1"/>
          </a:solidFill>
        </p:spPr>
        <p:txBody>
          <a:bodyPr wrap="square">
            <a:spAutoFit/>
          </a:bodyPr>
          <a:lstStyle/>
          <a:p>
            <a:r>
              <a:rPr lang="en-US" b="1" dirty="0" smtClean="0">
                <a:solidFill>
                  <a:srgbClr val="515354"/>
                </a:solidFill>
                <a:latin typeface="Roboto"/>
              </a:rPr>
              <a:t>5</a:t>
            </a:r>
            <a:r>
              <a:rPr lang="en-US" b="1" dirty="0">
                <a:solidFill>
                  <a:srgbClr val="515354"/>
                </a:solidFill>
                <a:latin typeface="Roboto"/>
              </a:rPr>
              <a:t>. Do the following:</a:t>
            </a:r>
          </a:p>
          <a:p>
            <a:pPr>
              <a:buFont typeface="Arial" panose="020B0604020202020204" pitchFamily="34" charset="0"/>
              <a:buChar char="•"/>
            </a:pPr>
            <a:r>
              <a:rPr lang="en-US" dirty="0">
                <a:solidFill>
                  <a:srgbClr val="515354"/>
                </a:solidFill>
                <a:latin typeface="Roboto"/>
              </a:rPr>
              <a:t>(a) </a:t>
            </a:r>
            <a:r>
              <a:rPr lang="en-US" b="1" dirty="0">
                <a:solidFill>
                  <a:srgbClr val="515354"/>
                </a:solidFill>
                <a:latin typeface="Roboto"/>
              </a:rPr>
              <a:t>Demonstrate</a:t>
            </a:r>
            <a:r>
              <a:rPr lang="en-US" dirty="0">
                <a:solidFill>
                  <a:srgbClr val="515354"/>
                </a:solidFill>
                <a:latin typeface="Roboto"/>
              </a:rPr>
              <a:t> water rescue methods by reaching with your arm or leg, </a:t>
            </a:r>
            <a:r>
              <a:rPr lang="en-US" dirty="0" smtClean="0">
                <a:solidFill>
                  <a:srgbClr val="515354"/>
                </a:solidFill>
                <a:latin typeface="Roboto"/>
              </a:rPr>
              <a:t>by:</a:t>
            </a:r>
          </a:p>
          <a:p>
            <a:pPr marL="400050" indent="-400050">
              <a:buFont typeface="+mj-lt"/>
              <a:buAutoNum type="romanLcPeriod"/>
            </a:pPr>
            <a:r>
              <a:rPr lang="en-US" dirty="0" smtClean="0">
                <a:solidFill>
                  <a:srgbClr val="515354"/>
                </a:solidFill>
                <a:latin typeface="Roboto"/>
              </a:rPr>
              <a:t> </a:t>
            </a:r>
            <a:r>
              <a:rPr lang="en-US" dirty="0">
                <a:solidFill>
                  <a:srgbClr val="515354"/>
                </a:solidFill>
                <a:latin typeface="Roboto"/>
              </a:rPr>
              <a:t>reaching with a suitable object, and </a:t>
            </a:r>
            <a:endParaRPr lang="en-US" dirty="0" smtClean="0">
              <a:solidFill>
                <a:srgbClr val="515354"/>
              </a:solidFill>
              <a:latin typeface="Roboto"/>
            </a:endParaRPr>
          </a:p>
          <a:p>
            <a:pPr marL="400050" indent="-400050">
              <a:buFont typeface="+mj-lt"/>
              <a:buAutoNum type="romanLcPeriod"/>
            </a:pPr>
            <a:r>
              <a:rPr lang="en-US" dirty="0" smtClean="0">
                <a:solidFill>
                  <a:srgbClr val="515354"/>
                </a:solidFill>
                <a:latin typeface="Roboto"/>
              </a:rPr>
              <a:t>by </a:t>
            </a:r>
            <a:r>
              <a:rPr lang="en-US" dirty="0">
                <a:solidFill>
                  <a:srgbClr val="515354"/>
                </a:solidFill>
                <a:latin typeface="Roboto"/>
              </a:rPr>
              <a:t>throwing lines and objects. </a:t>
            </a:r>
            <a:endParaRPr lang="en-US" dirty="0" smtClean="0">
              <a:solidFill>
                <a:srgbClr val="515354"/>
              </a:solidFill>
              <a:latin typeface="Roboto"/>
            </a:endParaRPr>
          </a:p>
          <a:p>
            <a:pPr marL="400050" indent="-400050">
              <a:buFont typeface="+mj-lt"/>
              <a:buAutoNum type="romanLcPeriod"/>
            </a:pPr>
            <a:r>
              <a:rPr lang="en-US" dirty="0" smtClean="0">
                <a:solidFill>
                  <a:srgbClr val="515354"/>
                </a:solidFill>
                <a:latin typeface="Roboto"/>
              </a:rPr>
              <a:t>Explain </a:t>
            </a:r>
            <a:r>
              <a:rPr lang="en-US" dirty="0">
                <a:solidFill>
                  <a:srgbClr val="515354"/>
                </a:solidFill>
                <a:latin typeface="Roboto"/>
              </a:rPr>
              <a:t>why swimming rescues should not be attempted when a reaching or throwing rescue is possible, and </a:t>
            </a:r>
            <a:endParaRPr lang="en-US" dirty="0" smtClean="0">
              <a:solidFill>
                <a:srgbClr val="515354"/>
              </a:solidFill>
              <a:latin typeface="Roboto"/>
            </a:endParaRPr>
          </a:p>
          <a:p>
            <a:pPr marL="400050" indent="-400050">
              <a:buFont typeface="+mj-lt"/>
              <a:buAutoNum type="romanLcPeriod"/>
            </a:pPr>
            <a:r>
              <a:rPr lang="en-US" dirty="0" smtClean="0">
                <a:solidFill>
                  <a:srgbClr val="515354"/>
                </a:solidFill>
                <a:latin typeface="Roboto"/>
              </a:rPr>
              <a:t>explain </a:t>
            </a:r>
            <a:r>
              <a:rPr lang="en-US" dirty="0">
                <a:solidFill>
                  <a:srgbClr val="515354"/>
                </a:solidFill>
                <a:latin typeface="Roboto"/>
              </a:rPr>
              <a:t>why and how a rescue swimmer should avoid contact with the victim</a:t>
            </a:r>
            <a:r>
              <a:rPr lang="en-US" dirty="0" smtClean="0">
                <a:solidFill>
                  <a:srgbClr val="515354"/>
                </a:solidFill>
                <a:latin typeface="Roboto"/>
              </a:rPr>
              <a:t>.</a:t>
            </a:r>
          </a:p>
          <a:p>
            <a:endParaRPr lang="en-US" dirty="0">
              <a:solidFill>
                <a:srgbClr val="515354"/>
              </a:solidFill>
              <a:latin typeface="Roboto"/>
            </a:endParaRPr>
          </a:p>
          <a:p>
            <a:pPr>
              <a:buFont typeface="Arial" panose="020B0604020202020204" pitchFamily="34" charset="0"/>
              <a:buChar char="•"/>
            </a:pPr>
            <a:r>
              <a:rPr lang="en-US" dirty="0">
                <a:solidFill>
                  <a:srgbClr val="515354"/>
                </a:solidFill>
                <a:latin typeface="Roboto"/>
              </a:rPr>
              <a:t>(b) With a helper and a practice victim, show a line rescue both as tender and as rescuer. The practice victim should be approximately 30 feet from shore in deep water</a:t>
            </a:r>
            <a:r>
              <a:rPr lang="en-US" dirty="0" smtClean="0">
                <a:solidFill>
                  <a:srgbClr val="515354"/>
                </a:solidFill>
                <a:latin typeface="Roboto"/>
              </a:rPr>
              <a:t>.</a:t>
            </a:r>
            <a:endParaRPr lang="en-US" dirty="0">
              <a:solidFill>
                <a:srgbClr val="515354"/>
              </a:solidFill>
              <a:latin typeface="Roboto"/>
            </a:endParaRPr>
          </a:p>
        </p:txBody>
      </p:sp>
    </p:spTree>
    <p:extLst>
      <p:ext uri="{BB962C8B-B14F-4D97-AF65-F5344CB8AC3E}">
        <p14:creationId xmlns:p14="http://schemas.microsoft.com/office/powerpoint/2010/main" val="39759967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3370" y="440613"/>
            <a:ext cx="9192125" cy="2031325"/>
          </a:xfrm>
          <a:prstGeom prst="rect">
            <a:avLst/>
          </a:prstGeom>
          <a:solidFill>
            <a:schemeClr val="bg1"/>
          </a:solidFill>
        </p:spPr>
        <p:txBody>
          <a:bodyPr wrap="square">
            <a:spAutoFit/>
          </a:bodyPr>
          <a:lstStyle/>
          <a:p>
            <a:r>
              <a:rPr lang="en-US" b="1" dirty="0" smtClean="0">
                <a:solidFill>
                  <a:srgbClr val="515354"/>
                </a:solidFill>
                <a:latin typeface="Roboto"/>
              </a:rPr>
              <a:t>6</a:t>
            </a:r>
            <a:r>
              <a:rPr lang="en-US" b="1" dirty="0">
                <a:solidFill>
                  <a:srgbClr val="515354"/>
                </a:solidFill>
                <a:latin typeface="Roboto"/>
              </a:rPr>
              <a:t>. Do the following:</a:t>
            </a:r>
          </a:p>
          <a:p>
            <a:pPr>
              <a:buFont typeface="Arial" panose="020B0604020202020204" pitchFamily="34" charset="0"/>
              <a:buChar char="•"/>
            </a:pPr>
            <a:r>
              <a:rPr lang="en-US" dirty="0">
                <a:solidFill>
                  <a:srgbClr val="515354"/>
                </a:solidFill>
                <a:latin typeface="Roboto"/>
              </a:rPr>
              <a:t>(a) Float </a:t>
            </a:r>
            <a:r>
              <a:rPr lang="en-US" dirty="0" smtClean="0">
                <a:solidFill>
                  <a:srgbClr val="515354"/>
                </a:solidFill>
                <a:latin typeface="Roboto"/>
              </a:rPr>
              <a:t>face-up </a:t>
            </a:r>
            <a:r>
              <a:rPr lang="en-US" dirty="0">
                <a:solidFill>
                  <a:srgbClr val="515354"/>
                </a:solidFill>
                <a:latin typeface="Roboto"/>
              </a:rPr>
              <a:t>in a resting position for at least three minutes with minimal movement.</a:t>
            </a:r>
          </a:p>
          <a:p>
            <a:pPr>
              <a:buFont typeface="Arial" panose="020B0604020202020204" pitchFamily="34" charset="0"/>
              <a:buChar char="•"/>
            </a:pPr>
            <a:r>
              <a:rPr lang="en-US" dirty="0">
                <a:solidFill>
                  <a:srgbClr val="515354"/>
                </a:solidFill>
                <a:latin typeface="Roboto"/>
              </a:rPr>
              <a:t>(b) Demonstrate survival floating for at least five minutes.</a:t>
            </a:r>
          </a:p>
          <a:p>
            <a:pPr>
              <a:buFont typeface="Arial" panose="020B0604020202020204" pitchFamily="34" charset="0"/>
              <a:buChar char="•"/>
            </a:pPr>
            <a:r>
              <a:rPr lang="en-US" dirty="0">
                <a:solidFill>
                  <a:srgbClr val="515354"/>
                </a:solidFill>
                <a:latin typeface="Roboto"/>
              </a:rPr>
              <a:t>(c) While wearing a properly fitted U.S. Coast Guard-approved life jacket, demonstrate </a:t>
            </a:r>
            <a:r>
              <a:rPr lang="en-US" dirty="0" smtClean="0">
                <a:solidFill>
                  <a:srgbClr val="515354"/>
                </a:solidFill>
                <a:latin typeface="Roboto"/>
              </a:rPr>
              <a:t>	the </a:t>
            </a:r>
            <a:r>
              <a:rPr lang="en-US" dirty="0">
                <a:solidFill>
                  <a:srgbClr val="515354"/>
                </a:solidFill>
                <a:latin typeface="Roboto"/>
              </a:rPr>
              <a:t>HELP and huddle positions. Explain their purposes.</a:t>
            </a:r>
          </a:p>
          <a:p>
            <a:pPr>
              <a:buFont typeface="Arial" panose="020B0604020202020204" pitchFamily="34" charset="0"/>
              <a:buChar char="•"/>
            </a:pPr>
            <a:r>
              <a:rPr lang="en-US" dirty="0">
                <a:solidFill>
                  <a:srgbClr val="515354"/>
                </a:solidFill>
                <a:latin typeface="Roboto"/>
              </a:rPr>
              <a:t>(d) Explain why swimming or survival floating will hasten the onset of hypothermia in cold water</a:t>
            </a:r>
            <a:r>
              <a:rPr lang="en-US" dirty="0" smtClean="0">
                <a:solidFill>
                  <a:srgbClr val="515354"/>
                </a:solidFill>
                <a:latin typeface="Roboto"/>
              </a:rPr>
              <a:t>.</a:t>
            </a:r>
            <a:endParaRPr lang="en-US" dirty="0">
              <a:solidFill>
                <a:srgbClr val="515354"/>
              </a:solidFill>
              <a:latin typeface="Roboto"/>
            </a:endParaRPr>
          </a:p>
        </p:txBody>
      </p:sp>
    </p:spTree>
    <p:extLst>
      <p:ext uri="{BB962C8B-B14F-4D97-AF65-F5344CB8AC3E}">
        <p14:creationId xmlns:p14="http://schemas.microsoft.com/office/powerpoint/2010/main" val="581740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71075" y="440613"/>
            <a:ext cx="9039725" cy="2554545"/>
          </a:xfrm>
          <a:prstGeom prst="rect">
            <a:avLst/>
          </a:prstGeom>
          <a:solidFill>
            <a:schemeClr val="bg1"/>
          </a:solidFill>
        </p:spPr>
        <p:txBody>
          <a:bodyPr wrap="square">
            <a:spAutoFit/>
          </a:bodyPr>
          <a:lstStyle/>
          <a:p>
            <a:r>
              <a:rPr lang="en-US" sz="2000" b="1" dirty="0" smtClean="0">
                <a:solidFill>
                  <a:srgbClr val="515354"/>
                </a:solidFill>
                <a:latin typeface="Roboto"/>
              </a:rPr>
              <a:t>7</a:t>
            </a:r>
            <a:r>
              <a:rPr lang="en-US" sz="2000" b="1" dirty="0">
                <a:solidFill>
                  <a:srgbClr val="515354"/>
                </a:solidFill>
                <a:latin typeface="Roboto"/>
              </a:rPr>
              <a:t>. In water over your head, but not to exceed 10 feet, do the following:</a:t>
            </a:r>
          </a:p>
          <a:p>
            <a:pPr>
              <a:buFont typeface="Arial" panose="020B0604020202020204" pitchFamily="34" charset="0"/>
              <a:buChar char="•"/>
            </a:pPr>
            <a:r>
              <a:rPr lang="en-US" sz="2000" dirty="0">
                <a:solidFill>
                  <a:srgbClr val="515354"/>
                </a:solidFill>
                <a:latin typeface="Roboto"/>
              </a:rPr>
              <a:t>(a) Use the </a:t>
            </a:r>
            <a:r>
              <a:rPr lang="en-US" sz="2000" dirty="0" smtClean="0">
                <a:solidFill>
                  <a:srgbClr val="515354"/>
                </a:solidFill>
                <a:latin typeface="Roboto"/>
              </a:rPr>
              <a:t>feet first </a:t>
            </a:r>
            <a:r>
              <a:rPr lang="en-US" sz="2000" dirty="0">
                <a:solidFill>
                  <a:srgbClr val="515354"/>
                </a:solidFill>
                <a:latin typeface="Roboto"/>
              </a:rPr>
              <a:t>method of surface diving and bring an object up from the bottom.</a:t>
            </a:r>
          </a:p>
          <a:p>
            <a:pPr>
              <a:buFont typeface="Arial" panose="020B0604020202020204" pitchFamily="34" charset="0"/>
              <a:buChar char="•"/>
            </a:pPr>
            <a:r>
              <a:rPr lang="en-US" sz="2000" dirty="0">
                <a:solidFill>
                  <a:srgbClr val="515354"/>
                </a:solidFill>
                <a:latin typeface="Roboto"/>
              </a:rPr>
              <a:t>(b) Do a headfirst surface dive (pike or tuck), and bring the object up again.</a:t>
            </a:r>
          </a:p>
          <a:p>
            <a:pPr>
              <a:buFont typeface="Arial" panose="020B0604020202020204" pitchFamily="34" charset="0"/>
              <a:buChar char="•"/>
            </a:pPr>
            <a:r>
              <a:rPr lang="en-US" sz="2000" dirty="0">
                <a:solidFill>
                  <a:srgbClr val="515354"/>
                </a:solidFill>
                <a:latin typeface="Roboto"/>
              </a:rPr>
              <a:t>(c) Do a headfirst surface dive to a depth of at least 5 feet and swim underwater for three strokes. </a:t>
            </a:r>
            <a:r>
              <a:rPr lang="en-US" sz="2000" b="1" i="1" dirty="0">
                <a:solidFill>
                  <a:srgbClr val="FF0000"/>
                </a:solidFill>
                <a:latin typeface="Roboto"/>
              </a:rPr>
              <a:t>Come to the surface, take a breath, and repeat the sequence twice.</a:t>
            </a:r>
          </a:p>
          <a:p>
            <a:endParaRPr lang="en-US" sz="2000" dirty="0">
              <a:solidFill>
                <a:srgbClr val="212121"/>
              </a:solidFill>
              <a:latin typeface="Roboto"/>
            </a:endParaRPr>
          </a:p>
        </p:txBody>
      </p:sp>
    </p:spTree>
    <p:extLst>
      <p:ext uri="{BB962C8B-B14F-4D97-AF65-F5344CB8AC3E}">
        <p14:creationId xmlns:p14="http://schemas.microsoft.com/office/powerpoint/2010/main" val="6176259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15412</TotalTime>
  <Words>325</Words>
  <Application>Microsoft Office PowerPoint</Application>
  <PresentationFormat>Widescreen</PresentationFormat>
  <Paragraphs>238</Paragraphs>
  <Slides>22</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Arial</vt:lpstr>
      <vt:lpstr>Calibri</vt:lpstr>
      <vt:lpstr>Calibri Light</vt:lpstr>
      <vt:lpstr>Google Sans</vt:lpstr>
      <vt:lpstr>Libre Franklin</vt:lpstr>
      <vt:lpstr>Roboto</vt:lpstr>
      <vt:lpstr>Roboto Slab</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mollie bertrand</dc:creator>
  <cp:lastModifiedBy>mollie bertrand</cp:lastModifiedBy>
  <cp:revision>32</cp:revision>
  <dcterms:created xsi:type="dcterms:W3CDTF">2025-12-04T03:44:08Z</dcterms:created>
  <dcterms:modified xsi:type="dcterms:W3CDTF">2026-03-11T01:38:13Z</dcterms:modified>
</cp:coreProperties>
</file>