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F9BD6E1-8B42-4A61-9005-CEF53DC23BF4}" type="datetimeFigureOut">
              <a:rPr lang="en-US" smtClean="0"/>
              <a:t>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55A11-909E-44FB-87D2-31F044A7D739}" type="slidenum">
              <a:rPr lang="en-US" smtClean="0"/>
              <a:t>‹#›</a:t>
            </a:fld>
            <a:endParaRPr lang="en-US"/>
          </a:p>
        </p:txBody>
      </p:sp>
    </p:spTree>
    <p:extLst>
      <p:ext uri="{BB962C8B-B14F-4D97-AF65-F5344CB8AC3E}">
        <p14:creationId xmlns:p14="http://schemas.microsoft.com/office/powerpoint/2010/main" val="3244234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9BD6E1-8B42-4A61-9005-CEF53DC23BF4}" type="datetimeFigureOut">
              <a:rPr lang="en-US" smtClean="0"/>
              <a:t>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55A11-909E-44FB-87D2-31F044A7D739}" type="slidenum">
              <a:rPr lang="en-US" smtClean="0"/>
              <a:t>‹#›</a:t>
            </a:fld>
            <a:endParaRPr lang="en-US"/>
          </a:p>
        </p:txBody>
      </p:sp>
    </p:spTree>
    <p:extLst>
      <p:ext uri="{BB962C8B-B14F-4D97-AF65-F5344CB8AC3E}">
        <p14:creationId xmlns:p14="http://schemas.microsoft.com/office/powerpoint/2010/main" val="515030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9BD6E1-8B42-4A61-9005-CEF53DC23BF4}" type="datetimeFigureOut">
              <a:rPr lang="en-US" smtClean="0"/>
              <a:t>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55A11-909E-44FB-87D2-31F044A7D739}" type="slidenum">
              <a:rPr lang="en-US" smtClean="0"/>
              <a:t>‹#›</a:t>
            </a:fld>
            <a:endParaRPr lang="en-US"/>
          </a:p>
        </p:txBody>
      </p:sp>
    </p:spTree>
    <p:extLst>
      <p:ext uri="{BB962C8B-B14F-4D97-AF65-F5344CB8AC3E}">
        <p14:creationId xmlns:p14="http://schemas.microsoft.com/office/powerpoint/2010/main" val="292404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9BD6E1-8B42-4A61-9005-CEF53DC23BF4}" type="datetimeFigureOut">
              <a:rPr lang="en-US" smtClean="0"/>
              <a:t>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55A11-909E-44FB-87D2-31F044A7D739}" type="slidenum">
              <a:rPr lang="en-US" smtClean="0"/>
              <a:t>‹#›</a:t>
            </a:fld>
            <a:endParaRPr lang="en-US"/>
          </a:p>
        </p:txBody>
      </p:sp>
    </p:spTree>
    <p:extLst>
      <p:ext uri="{BB962C8B-B14F-4D97-AF65-F5344CB8AC3E}">
        <p14:creationId xmlns:p14="http://schemas.microsoft.com/office/powerpoint/2010/main" val="155458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9BD6E1-8B42-4A61-9005-CEF53DC23BF4}" type="datetimeFigureOut">
              <a:rPr lang="en-US" smtClean="0"/>
              <a:t>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55A11-909E-44FB-87D2-31F044A7D739}" type="slidenum">
              <a:rPr lang="en-US" smtClean="0"/>
              <a:t>‹#›</a:t>
            </a:fld>
            <a:endParaRPr lang="en-US"/>
          </a:p>
        </p:txBody>
      </p:sp>
    </p:spTree>
    <p:extLst>
      <p:ext uri="{BB962C8B-B14F-4D97-AF65-F5344CB8AC3E}">
        <p14:creationId xmlns:p14="http://schemas.microsoft.com/office/powerpoint/2010/main" val="249002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F9BD6E1-8B42-4A61-9005-CEF53DC23BF4}" type="datetimeFigureOut">
              <a:rPr lang="en-US" smtClean="0"/>
              <a:t>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55A11-909E-44FB-87D2-31F044A7D739}" type="slidenum">
              <a:rPr lang="en-US" smtClean="0"/>
              <a:t>‹#›</a:t>
            </a:fld>
            <a:endParaRPr lang="en-US"/>
          </a:p>
        </p:txBody>
      </p:sp>
    </p:spTree>
    <p:extLst>
      <p:ext uri="{BB962C8B-B14F-4D97-AF65-F5344CB8AC3E}">
        <p14:creationId xmlns:p14="http://schemas.microsoft.com/office/powerpoint/2010/main" val="227602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F9BD6E1-8B42-4A61-9005-CEF53DC23BF4}" type="datetimeFigureOut">
              <a:rPr lang="en-US" smtClean="0"/>
              <a:t>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155A11-909E-44FB-87D2-31F044A7D739}" type="slidenum">
              <a:rPr lang="en-US" smtClean="0"/>
              <a:t>‹#›</a:t>
            </a:fld>
            <a:endParaRPr lang="en-US"/>
          </a:p>
        </p:txBody>
      </p:sp>
    </p:spTree>
    <p:extLst>
      <p:ext uri="{BB962C8B-B14F-4D97-AF65-F5344CB8AC3E}">
        <p14:creationId xmlns:p14="http://schemas.microsoft.com/office/powerpoint/2010/main" val="4236811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F9BD6E1-8B42-4A61-9005-CEF53DC23BF4}" type="datetimeFigureOut">
              <a:rPr lang="en-US" smtClean="0"/>
              <a:t>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155A11-909E-44FB-87D2-31F044A7D739}" type="slidenum">
              <a:rPr lang="en-US" smtClean="0"/>
              <a:t>‹#›</a:t>
            </a:fld>
            <a:endParaRPr lang="en-US"/>
          </a:p>
        </p:txBody>
      </p:sp>
    </p:spTree>
    <p:extLst>
      <p:ext uri="{BB962C8B-B14F-4D97-AF65-F5344CB8AC3E}">
        <p14:creationId xmlns:p14="http://schemas.microsoft.com/office/powerpoint/2010/main" val="1975826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9BD6E1-8B42-4A61-9005-CEF53DC23BF4}" type="datetimeFigureOut">
              <a:rPr lang="en-US" smtClean="0"/>
              <a:t>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155A11-909E-44FB-87D2-31F044A7D739}" type="slidenum">
              <a:rPr lang="en-US" smtClean="0"/>
              <a:t>‹#›</a:t>
            </a:fld>
            <a:endParaRPr lang="en-US"/>
          </a:p>
        </p:txBody>
      </p:sp>
    </p:spTree>
    <p:extLst>
      <p:ext uri="{BB962C8B-B14F-4D97-AF65-F5344CB8AC3E}">
        <p14:creationId xmlns:p14="http://schemas.microsoft.com/office/powerpoint/2010/main" val="558557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9BD6E1-8B42-4A61-9005-CEF53DC23BF4}" type="datetimeFigureOut">
              <a:rPr lang="en-US" smtClean="0"/>
              <a:t>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55A11-909E-44FB-87D2-31F044A7D739}" type="slidenum">
              <a:rPr lang="en-US" smtClean="0"/>
              <a:t>‹#›</a:t>
            </a:fld>
            <a:endParaRPr lang="en-US"/>
          </a:p>
        </p:txBody>
      </p:sp>
    </p:spTree>
    <p:extLst>
      <p:ext uri="{BB962C8B-B14F-4D97-AF65-F5344CB8AC3E}">
        <p14:creationId xmlns:p14="http://schemas.microsoft.com/office/powerpoint/2010/main" val="2751986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9BD6E1-8B42-4A61-9005-CEF53DC23BF4}" type="datetimeFigureOut">
              <a:rPr lang="en-US" smtClean="0"/>
              <a:t>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55A11-909E-44FB-87D2-31F044A7D739}" type="slidenum">
              <a:rPr lang="en-US" smtClean="0"/>
              <a:t>‹#›</a:t>
            </a:fld>
            <a:endParaRPr lang="en-US"/>
          </a:p>
        </p:txBody>
      </p:sp>
    </p:spTree>
    <p:extLst>
      <p:ext uri="{BB962C8B-B14F-4D97-AF65-F5344CB8AC3E}">
        <p14:creationId xmlns:p14="http://schemas.microsoft.com/office/powerpoint/2010/main" val="3067695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9BD6E1-8B42-4A61-9005-CEF53DC23BF4}" type="datetimeFigureOut">
              <a:rPr lang="en-US" smtClean="0"/>
              <a:t>1/4/2026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155A11-909E-44FB-87D2-31F044A7D739}" type="slidenum">
              <a:rPr lang="en-US" smtClean="0"/>
              <a:t>‹#›</a:t>
            </a:fld>
            <a:endParaRPr lang="en-US"/>
          </a:p>
        </p:txBody>
      </p:sp>
      <p:sp>
        <p:nvSpPr>
          <p:cNvPr id="7" name="Rectangle 6"/>
          <p:cNvSpPr/>
          <p:nvPr userDrawn="1"/>
        </p:nvSpPr>
        <p:spPr>
          <a:xfrm>
            <a:off x="40944" y="81886"/>
            <a:ext cx="12078269" cy="664646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193345" y="234286"/>
            <a:ext cx="11816686" cy="6343935"/>
          </a:xfrm>
          <a:prstGeom prst="rect">
            <a:avLst/>
          </a:prstGeom>
          <a:no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294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mergencyPreparedn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3155" y="462897"/>
            <a:ext cx="1930680" cy="19306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32965" y="571218"/>
            <a:ext cx="8041341" cy="584775"/>
          </a:xfrm>
          <a:prstGeom prst="rect">
            <a:avLst/>
          </a:prstGeom>
        </p:spPr>
        <p:txBody>
          <a:bodyPr wrap="square">
            <a:spAutoFit/>
          </a:bodyPr>
          <a:lstStyle/>
          <a:p>
            <a:r>
              <a:rPr lang="en-US" sz="3200" b="1" i="0" dirty="0" smtClean="0">
                <a:solidFill>
                  <a:srgbClr val="515354"/>
                </a:solidFill>
                <a:effectLst/>
                <a:latin typeface="Roboto Slab"/>
              </a:rPr>
              <a:t>Emergency Preparedness Merit Badge</a:t>
            </a:r>
            <a:endParaRPr lang="en-US" sz="3200" b="1" i="0" dirty="0">
              <a:solidFill>
                <a:srgbClr val="515354"/>
              </a:solidFill>
              <a:effectLst/>
              <a:latin typeface="Roboto Slab"/>
            </a:endParaRPr>
          </a:p>
        </p:txBody>
      </p:sp>
      <p:sp>
        <p:nvSpPr>
          <p:cNvPr id="5" name="Rectangle 4"/>
          <p:cNvSpPr/>
          <p:nvPr/>
        </p:nvSpPr>
        <p:spPr>
          <a:xfrm>
            <a:off x="806824" y="1625351"/>
            <a:ext cx="8767482" cy="2308324"/>
          </a:xfrm>
          <a:prstGeom prst="rect">
            <a:avLst/>
          </a:prstGeom>
        </p:spPr>
        <p:txBody>
          <a:bodyPr wrap="square">
            <a:spAutoFit/>
          </a:bodyPr>
          <a:lstStyle/>
          <a:p>
            <a:r>
              <a:rPr lang="en-US" b="1" dirty="0" smtClean="0"/>
              <a:t>Merit Badge Counselor: </a:t>
            </a:r>
            <a:r>
              <a:rPr lang="en-US" dirty="0" smtClean="0"/>
              <a:t>Mr. Robert Bertrand</a:t>
            </a:r>
          </a:p>
          <a:p>
            <a:r>
              <a:rPr lang="en-US" dirty="0" smtClean="0"/>
              <a:t>	-Expertise: Criminal Justice College Degree; 33 years of applying justice to Americans in military</a:t>
            </a:r>
          </a:p>
          <a:p>
            <a:endParaRPr lang="en-US" dirty="0" smtClean="0"/>
          </a:p>
          <a:p>
            <a:r>
              <a:rPr lang="en-US" b="1" dirty="0" smtClean="0"/>
              <a:t>Merit Badge Expert: </a:t>
            </a:r>
            <a:r>
              <a:rPr lang="en-US" dirty="0" smtClean="0"/>
              <a:t>Ms. Mollie Bertrand</a:t>
            </a:r>
          </a:p>
          <a:p>
            <a:r>
              <a:rPr lang="en-US" dirty="0" smtClean="0"/>
              <a:t>	-Expertise: 25 years as a Lawyer; </a:t>
            </a:r>
            <a:r>
              <a:rPr lang="en-US" b="1" i="1" dirty="0" smtClean="0"/>
              <a:t>Business Law</a:t>
            </a:r>
          </a:p>
          <a:p>
            <a:r>
              <a:rPr lang="en-US" dirty="0" smtClean="0"/>
              <a:t>	-Law School: University of Tennessee</a:t>
            </a:r>
          </a:p>
          <a:p>
            <a:r>
              <a:rPr lang="en-US" dirty="0" smtClean="0"/>
              <a:t>		*Undergraduate: University of Virginia: English</a:t>
            </a:r>
            <a:endParaRPr lang="en-US" dirty="0"/>
          </a:p>
        </p:txBody>
      </p:sp>
      <p:pic>
        <p:nvPicPr>
          <p:cNvPr id="1028" name="Picture 4" descr="https://www.scouting.org/wp-content/uploads/2022/11/emergency-preparedness_MB_pamphle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0434" y="2974649"/>
            <a:ext cx="3528919" cy="3282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468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mergencyPreparedn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40979" y="462897"/>
            <a:ext cx="1132856" cy="113285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324538" y="175432"/>
            <a:ext cx="8041341" cy="584775"/>
          </a:xfrm>
          <a:prstGeom prst="rect">
            <a:avLst/>
          </a:prstGeom>
        </p:spPr>
        <p:txBody>
          <a:bodyPr wrap="square">
            <a:spAutoFit/>
          </a:bodyPr>
          <a:lstStyle/>
          <a:p>
            <a:r>
              <a:rPr lang="en-US" sz="3200" b="1" i="0" dirty="0" smtClean="0">
                <a:solidFill>
                  <a:srgbClr val="515354"/>
                </a:solidFill>
                <a:effectLst/>
                <a:latin typeface="Roboto Slab"/>
              </a:rPr>
              <a:t>Emergency Preparedness Merit Badge</a:t>
            </a:r>
            <a:endParaRPr lang="en-US" sz="3200" b="1" i="0" dirty="0">
              <a:solidFill>
                <a:srgbClr val="515354"/>
              </a:solidFill>
              <a:effectLst/>
              <a:latin typeface="Roboto Slab"/>
            </a:endParaRPr>
          </a:p>
        </p:txBody>
      </p:sp>
      <p:sp>
        <p:nvSpPr>
          <p:cNvPr id="2" name="Rectangle 1"/>
          <p:cNvSpPr/>
          <p:nvPr/>
        </p:nvSpPr>
        <p:spPr>
          <a:xfrm>
            <a:off x="466292" y="713477"/>
            <a:ext cx="11307544" cy="5909310"/>
          </a:xfrm>
          <a:prstGeom prst="rect">
            <a:avLst/>
          </a:prstGeom>
        </p:spPr>
        <p:txBody>
          <a:bodyPr wrap="square">
            <a:spAutoFit/>
          </a:bodyPr>
          <a:lstStyle/>
          <a:p>
            <a:r>
              <a:rPr lang="en-US" sz="900" b="1" i="0" dirty="0" smtClean="0">
                <a:solidFill>
                  <a:srgbClr val="515354"/>
                </a:solidFill>
                <a:effectLst/>
                <a:latin typeface="Roboto"/>
              </a:rPr>
              <a:t>1.</a:t>
            </a:r>
            <a:r>
              <a:rPr lang="en-US" sz="900" b="1" i="0" dirty="0" smtClean="0">
                <a:solidFill>
                  <a:srgbClr val="FF0000"/>
                </a:solidFill>
                <a:effectLst/>
                <a:latin typeface="Roboto"/>
              </a:rPr>
              <a:t> First Aid Merit Badge. Earn the First Aid merit badge.</a:t>
            </a:r>
          </a:p>
          <a:p>
            <a:r>
              <a:rPr lang="en-US" sz="900" b="1" i="0" dirty="0" smtClean="0">
                <a:solidFill>
                  <a:srgbClr val="515354"/>
                </a:solidFill>
                <a:effectLst/>
                <a:latin typeface="Roboto"/>
              </a:rPr>
              <a:t>2. Emergency Situations. Do the following:</a:t>
            </a:r>
          </a:p>
          <a:p>
            <a:pPr>
              <a:buFont typeface="Arial" panose="020B0604020202020204" pitchFamily="34" charset="0"/>
              <a:buChar char="•"/>
            </a:pPr>
            <a:r>
              <a:rPr lang="en-US" sz="900" b="0" i="0" dirty="0" smtClean="0">
                <a:solidFill>
                  <a:srgbClr val="515354"/>
                </a:solidFill>
                <a:effectLst/>
                <a:latin typeface="Roboto"/>
              </a:rPr>
              <a:t>(a) Discuss with your counselor the aspects of emergency preparedness and include in your discussion the kinds of questions that are important to ask yourself as you consider each of these:</a:t>
            </a:r>
          </a:p>
          <a:p>
            <a:pPr marL="742950" lvl="1" indent="-285750">
              <a:buFont typeface="Arial" panose="020B0604020202020204" pitchFamily="34" charset="0"/>
              <a:buChar char="•"/>
            </a:pPr>
            <a:r>
              <a:rPr lang="en-US" sz="900" b="0" i="0" dirty="0" smtClean="0">
                <a:solidFill>
                  <a:srgbClr val="515354"/>
                </a:solidFill>
                <a:effectLst/>
                <a:latin typeface="Roboto"/>
              </a:rPr>
              <a:t>Prevention</a:t>
            </a:r>
          </a:p>
          <a:p>
            <a:pPr marL="742950" lvl="1" indent="-285750">
              <a:buFont typeface="Arial" panose="020B0604020202020204" pitchFamily="34" charset="0"/>
              <a:buChar char="•"/>
            </a:pPr>
            <a:r>
              <a:rPr lang="en-US" sz="900" b="0" i="0" dirty="0" smtClean="0">
                <a:solidFill>
                  <a:srgbClr val="515354"/>
                </a:solidFill>
                <a:effectLst/>
                <a:latin typeface="Roboto"/>
              </a:rPr>
              <a:t>Protection</a:t>
            </a:r>
          </a:p>
          <a:p>
            <a:pPr marL="742950" lvl="1" indent="-285750">
              <a:buFont typeface="Arial" panose="020B0604020202020204" pitchFamily="34" charset="0"/>
              <a:buChar char="•"/>
            </a:pPr>
            <a:r>
              <a:rPr lang="en-US" sz="900" b="0" i="0" dirty="0" smtClean="0">
                <a:solidFill>
                  <a:srgbClr val="515354"/>
                </a:solidFill>
                <a:effectLst/>
                <a:latin typeface="Roboto"/>
              </a:rPr>
              <a:t>Mitigation</a:t>
            </a:r>
          </a:p>
          <a:p>
            <a:pPr marL="742950" lvl="1" indent="-285750">
              <a:buFont typeface="Arial" panose="020B0604020202020204" pitchFamily="34" charset="0"/>
              <a:buChar char="•"/>
            </a:pPr>
            <a:r>
              <a:rPr lang="en-US" sz="900" b="0" i="0" dirty="0" smtClean="0">
                <a:solidFill>
                  <a:srgbClr val="515354"/>
                </a:solidFill>
                <a:effectLst/>
                <a:latin typeface="Roboto"/>
              </a:rPr>
              <a:t>Response</a:t>
            </a:r>
          </a:p>
          <a:p>
            <a:pPr marL="742950" lvl="1" indent="-285750">
              <a:buFont typeface="Arial" panose="020B0604020202020204" pitchFamily="34" charset="0"/>
              <a:buChar char="•"/>
            </a:pPr>
            <a:r>
              <a:rPr lang="en-US" sz="900" b="0" i="0" dirty="0" smtClean="0">
                <a:solidFill>
                  <a:srgbClr val="515354"/>
                </a:solidFill>
                <a:effectLst/>
                <a:latin typeface="Roboto"/>
              </a:rPr>
              <a:t>Recovery</a:t>
            </a:r>
          </a:p>
          <a:p>
            <a:pPr>
              <a:buFont typeface="Arial" panose="020B0604020202020204" pitchFamily="34" charset="0"/>
              <a:buChar char="•"/>
            </a:pPr>
            <a:r>
              <a:rPr lang="en-US" sz="900" b="0" i="0" dirty="0" smtClean="0">
                <a:solidFill>
                  <a:srgbClr val="515354"/>
                </a:solidFill>
                <a:effectLst/>
                <a:latin typeface="Roboto"/>
              </a:rPr>
              <a:t>(b) Using a chart, spreadsheet, or another method approved by your counselor, demonstrate your understanding of each aspect of emergency preparedness listed in requirement 2(a) (prevention, protection, mitigation, response, and recovery) for 10 emergency situations from the list below. Discuss your findings with your counselor.</a:t>
            </a:r>
          </a:p>
          <a:p>
            <a:pPr>
              <a:buFont typeface="Arial" panose="020B0604020202020204" pitchFamily="34" charset="0"/>
              <a:buChar char="•"/>
            </a:pPr>
            <a:r>
              <a:rPr lang="en-US" sz="900" b="0" i="0" dirty="0" smtClean="0">
                <a:solidFill>
                  <a:srgbClr val="515354"/>
                </a:solidFill>
                <a:effectLst/>
                <a:latin typeface="Roboto"/>
              </a:rPr>
              <a:t>(1) Home stovetop or oven fire</a:t>
            </a:r>
          </a:p>
          <a:p>
            <a:pPr>
              <a:buFont typeface="Arial" panose="020B0604020202020204" pitchFamily="34" charset="0"/>
              <a:buChar char="•"/>
            </a:pPr>
            <a:r>
              <a:rPr lang="en-US" sz="900" b="0" i="0" dirty="0" smtClean="0">
                <a:solidFill>
                  <a:srgbClr val="515354"/>
                </a:solidFill>
                <a:effectLst/>
                <a:latin typeface="Roboto"/>
              </a:rPr>
              <a:t>(2) Home flammable liquid fire</a:t>
            </a:r>
          </a:p>
          <a:p>
            <a:pPr>
              <a:buFont typeface="Arial" panose="020B0604020202020204" pitchFamily="34" charset="0"/>
              <a:buChar char="•"/>
            </a:pPr>
            <a:r>
              <a:rPr lang="en-US" sz="900" b="0" i="0" dirty="0" smtClean="0">
                <a:solidFill>
                  <a:srgbClr val="515354"/>
                </a:solidFill>
                <a:effectLst/>
                <a:latin typeface="Roboto"/>
              </a:rPr>
              <a:t>(3) Gas leak in or near a home or with outside cooking</a:t>
            </a:r>
          </a:p>
          <a:p>
            <a:pPr>
              <a:buFont typeface="Arial" panose="020B0604020202020204" pitchFamily="34" charset="0"/>
              <a:buChar char="•"/>
            </a:pPr>
            <a:r>
              <a:rPr lang="en-US" sz="900" b="0" i="0" dirty="0" smtClean="0">
                <a:solidFill>
                  <a:srgbClr val="515354"/>
                </a:solidFill>
                <a:effectLst/>
                <a:latin typeface="Roboto"/>
              </a:rPr>
              <a:t>(4) Food poisoning</a:t>
            </a:r>
          </a:p>
          <a:p>
            <a:pPr>
              <a:buFont typeface="Arial" panose="020B0604020202020204" pitchFamily="34" charset="0"/>
              <a:buChar char="•"/>
            </a:pPr>
            <a:r>
              <a:rPr lang="en-US" sz="900" b="0" i="0" dirty="0" smtClean="0">
                <a:solidFill>
                  <a:srgbClr val="515354"/>
                </a:solidFill>
                <a:effectLst/>
                <a:latin typeface="Roboto"/>
              </a:rPr>
              <a:t>(5) Automobile crash</a:t>
            </a:r>
          </a:p>
          <a:p>
            <a:pPr>
              <a:buFont typeface="Arial" panose="020B0604020202020204" pitchFamily="34" charset="0"/>
              <a:buChar char="•"/>
            </a:pPr>
            <a:r>
              <a:rPr lang="en-US" sz="900" b="0" i="0" dirty="0" smtClean="0">
                <a:solidFill>
                  <a:srgbClr val="515354"/>
                </a:solidFill>
                <a:effectLst/>
                <a:latin typeface="Roboto"/>
              </a:rPr>
              <a:t>(6) Vehicle stalled in the desert</a:t>
            </a:r>
          </a:p>
          <a:p>
            <a:pPr>
              <a:buFont typeface="Arial" panose="020B0604020202020204" pitchFamily="34" charset="0"/>
              <a:buChar char="•"/>
            </a:pPr>
            <a:r>
              <a:rPr lang="en-US" sz="900" b="0" i="0" dirty="0" smtClean="0">
                <a:solidFill>
                  <a:srgbClr val="515354"/>
                </a:solidFill>
                <a:effectLst/>
                <a:latin typeface="Roboto"/>
              </a:rPr>
              <a:t>(7) Vehicle trapped in a blizzard</a:t>
            </a:r>
          </a:p>
          <a:p>
            <a:pPr>
              <a:buFont typeface="Arial" panose="020B0604020202020204" pitchFamily="34" charset="0"/>
              <a:buChar char="•"/>
            </a:pPr>
            <a:r>
              <a:rPr lang="en-US" sz="900" b="0" i="0" dirty="0" smtClean="0">
                <a:solidFill>
                  <a:srgbClr val="515354"/>
                </a:solidFill>
                <a:effectLst/>
                <a:latin typeface="Roboto"/>
              </a:rPr>
              <a:t>(8) Backcountry injury</a:t>
            </a:r>
          </a:p>
          <a:p>
            <a:pPr>
              <a:buFont typeface="Arial" panose="020B0604020202020204" pitchFamily="34" charset="0"/>
              <a:buChar char="•"/>
            </a:pPr>
            <a:r>
              <a:rPr lang="en-US" sz="900" b="0" i="0" dirty="0" smtClean="0">
                <a:solidFill>
                  <a:srgbClr val="515354"/>
                </a:solidFill>
                <a:effectLst/>
                <a:latin typeface="Roboto"/>
              </a:rPr>
              <a:t>(9) Boating or water accident</a:t>
            </a:r>
          </a:p>
          <a:p>
            <a:pPr>
              <a:buFont typeface="Arial" panose="020B0604020202020204" pitchFamily="34" charset="0"/>
              <a:buChar char="•"/>
            </a:pPr>
            <a:r>
              <a:rPr lang="en-US" sz="900" b="0" i="0" dirty="0" smtClean="0">
                <a:solidFill>
                  <a:srgbClr val="515354"/>
                </a:solidFill>
                <a:effectLst/>
                <a:latin typeface="Roboto"/>
              </a:rPr>
              <a:t>(10) Toxic chemical spills and releases</a:t>
            </a:r>
          </a:p>
          <a:p>
            <a:pPr>
              <a:buFont typeface="Arial" panose="020B0604020202020204" pitchFamily="34" charset="0"/>
              <a:buChar char="•"/>
            </a:pPr>
            <a:r>
              <a:rPr lang="en-US" sz="900" b="0" i="0" dirty="0" smtClean="0">
                <a:solidFill>
                  <a:srgbClr val="515354"/>
                </a:solidFill>
                <a:effectLst/>
                <a:latin typeface="Roboto"/>
              </a:rPr>
              <a:t>(11) Nuclear power plant emergency</a:t>
            </a:r>
          </a:p>
          <a:p>
            <a:pPr>
              <a:buFont typeface="Arial" panose="020B0604020202020204" pitchFamily="34" charset="0"/>
              <a:buChar char="•"/>
            </a:pPr>
            <a:r>
              <a:rPr lang="en-US" sz="900" b="0" i="0" dirty="0" smtClean="0">
                <a:solidFill>
                  <a:srgbClr val="515354"/>
                </a:solidFill>
                <a:effectLst/>
                <a:latin typeface="Roboto"/>
              </a:rPr>
              <a:t>(12) Fire or explosion in a public place</a:t>
            </a:r>
          </a:p>
          <a:p>
            <a:pPr>
              <a:buFont typeface="Arial" panose="020B0604020202020204" pitchFamily="34" charset="0"/>
              <a:buChar char="•"/>
            </a:pPr>
            <a:r>
              <a:rPr lang="en-US" sz="900" b="0" i="0" dirty="0" smtClean="0">
                <a:solidFill>
                  <a:srgbClr val="515354"/>
                </a:solidFill>
                <a:effectLst/>
                <a:latin typeface="Roboto"/>
              </a:rPr>
              <a:t>(13) Violence in a public place</a:t>
            </a:r>
          </a:p>
          <a:p>
            <a:pPr>
              <a:buFont typeface="Arial" panose="020B0604020202020204" pitchFamily="34" charset="0"/>
              <a:buChar char="•"/>
            </a:pPr>
            <a:r>
              <a:rPr lang="en-US" sz="900" b="0" i="0" dirty="0" smtClean="0">
                <a:solidFill>
                  <a:srgbClr val="515354"/>
                </a:solidFill>
                <a:effectLst/>
                <a:latin typeface="Roboto"/>
              </a:rPr>
              <a:t>(14) Wildland fire</a:t>
            </a:r>
          </a:p>
          <a:p>
            <a:pPr>
              <a:buFont typeface="Arial" panose="020B0604020202020204" pitchFamily="34" charset="0"/>
              <a:buChar char="•"/>
            </a:pPr>
            <a:r>
              <a:rPr lang="en-US" sz="900" b="0" i="0" dirty="0" smtClean="0">
                <a:solidFill>
                  <a:srgbClr val="515354"/>
                </a:solidFill>
                <a:effectLst/>
                <a:latin typeface="Roboto"/>
              </a:rPr>
              <a:t>(15) Avalanche (</a:t>
            </a:r>
            <a:r>
              <a:rPr lang="en-US" sz="900" b="0" i="0" dirty="0" err="1" smtClean="0">
                <a:solidFill>
                  <a:srgbClr val="515354"/>
                </a:solidFill>
                <a:effectLst/>
                <a:latin typeface="Roboto"/>
              </a:rPr>
              <a:t>snowslide</a:t>
            </a:r>
            <a:r>
              <a:rPr lang="en-US" sz="900" b="0" i="0" dirty="0" smtClean="0">
                <a:solidFill>
                  <a:srgbClr val="515354"/>
                </a:solidFill>
                <a:effectLst/>
                <a:latin typeface="Roboto"/>
              </a:rPr>
              <a:t> or rockslide)</a:t>
            </a:r>
          </a:p>
          <a:p>
            <a:pPr>
              <a:buFont typeface="Arial" panose="020B0604020202020204" pitchFamily="34" charset="0"/>
              <a:buChar char="•"/>
            </a:pPr>
            <a:r>
              <a:rPr lang="en-US" sz="900" b="0" i="0" dirty="0" smtClean="0">
                <a:solidFill>
                  <a:srgbClr val="515354"/>
                </a:solidFill>
                <a:effectLst/>
                <a:latin typeface="Roboto"/>
              </a:rPr>
              <a:t>(16) Earthquake</a:t>
            </a:r>
          </a:p>
          <a:p>
            <a:pPr>
              <a:buFont typeface="Arial" panose="020B0604020202020204" pitchFamily="34" charset="0"/>
              <a:buChar char="•"/>
            </a:pPr>
            <a:r>
              <a:rPr lang="en-US" sz="900" b="0" i="0" dirty="0" smtClean="0">
                <a:solidFill>
                  <a:srgbClr val="515354"/>
                </a:solidFill>
                <a:effectLst/>
                <a:latin typeface="Roboto"/>
              </a:rPr>
              <a:t>(17) Tsunami</a:t>
            </a:r>
          </a:p>
          <a:p>
            <a:pPr>
              <a:buFont typeface="Arial" panose="020B0604020202020204" pitchFamily="34" charset="0"/>
              <a:buChar char="•"/>
            </a:pPr>
            <a:r>
              <a:rPr lang="en-US" sz="900" b="0" i="0" dirty="0" smtClean="0">
                <a:solidFill>
                  <a:srgbClr val="515354"/>
                </a:solidFill>
                <a:effectLst/>
                <a:latin typeface="Roboto"/>
              </a:rPr>
              <a:t>(18) Major flooding or a flash flood with water outage</a:t>
            </a:r>
          </a:p>
          <a:p>
            <a:pPr>
              <a:buFont typeface="Arial" panose="020B0604020202020204" pitchFamily="34" charset="0"/>
              <a:buChar char="•"/>
            </a:pPr>
            <a:r>
              <a:rPr lang="en-US" sz="900" b="0" i="0" dirty="0" smtClean="0">
                <a:solidFill>
                  <a:srgbClr val="515354"/>
                </a:solidFill>
                <a:effectLst/>
                <a:latin typeface="Roboto"/>
              </a:rPr>
              <a:t>(19) Hurricane with power outage</a:t>
            </a:r>
          </a:p>
          <a:p>
            <a:pPr>
              <a:buFont typeface="Arial" panose="020B0604020202020204" pitchFamily="34" charset="0"/>
              <a:buChar char="•"/>
            </a:pPr>
            <a:r>
              <a:rPr lang="en-US" sz="900" b="0" i="0" dirty="0" smtClean="0">
                <a:solidFill>
                  <a:srgbClr val="515354"/>
                </a:solidFill>
                <a:effectLst/>
                <a:latin typeface="Roboto"/>
              </a:rPr>
              <a:t>(20) Tornado</a:t>
            </a:r>
          </a:p>
          <a:p>
            <a:pPr>
              <a:buFont typeface="Arial" panose="020B0604020202020204" pitchFamily="34" charset="0"/>
              <a:buChar char="•"/>
            </a:pPr>
            <a:r>
              <a:rPr lang="en-US" sz="900" b="0" i="0" dirty="0" smtClean="0">
                <a:solidFill>
                  <a:srgbClr val="515354"/>
                </a:solidFill>
                <a:effectLst/>
                <a:latin typeface="Roboto"/>
              </a:rPr>
              <a:t>(21) Lightning storm.</a:t>
            </a:r>
          </a:p>
          <a:p>
            <a:r>
              <a:rPr lang="en-US" sz="900" b="0" i="0" dirty="0" smtClean="0">
                <a:solidFill>
                  <a:srgbClr val="212121"/>
                </a:solidFill>
                <a:effectLst/>
                <a:latin typeface="Roboto"/>
              </a:rPr>
              <a:t/>
            </a:r>
            <a:br>
              <a:rPr lang="en-US" sz="900" b="0" i="0" dirty="0" smtClean="0">
                <a:solidFill>
                  <a:srgbClr val="212121"/>
                </a:solidFill>
                <a:effectLst/>
                <a:latin typeface="Roboto"/>
              </a:rPr>
            </a:br>
            <a:endParaRPr lang="en-US" sz="900" b="0" i="0" dirty="0" smtClean="0">
              <a:solidFill>
                <a:srgbClr val="212121"/>
              </a:solidFill>
              <a:effectLst/>
              <a:latin typeface="Roboto"/>
            </a:endParaRPr>
          </a:p>
          <a:p>
            <a:r>
              <a:rPr lang="en-US" sz="900" b="1" i="0" dirty="0" smtClean="0">
                <a:solidFill>
                  <a:srgbClr val="515354"/>
                </a:solidFill>
                <a:effectLst/>
                <a:latin typeface="Roboto"/>
              </a:rPr>
              <a:t>3. Planning for Family Emergencies. Do the following:</a:t>
            </a:r>
          </a:p>
          <a:p>
            <a:pPr>
              <a:buFont typeface="Arial" panose="020B0604020202020204" pitchFamily="34" charset="0"/>
              <a:buChar char="•"/>
            </a:pPr>
            <a:r>
              <a:rPr lang="en-US" sz="900" b="0" i="0" dirty="0" smtClean="0">
                <a:solidFill>
                  <a:srgbClr val="515354"/>
                </a:solidFill>
                <a:effectLst/>
                <a:latin typeface="Roboto"/>
              </a:rPr>
              <a:t>(a) At a family meeting, discuss the situations on the chart you created for requirement 2(b) and make emergency plans for sheltering-in-place and for evacuation of your home. Discuss your family meeting and plans with your counselor.</a:t>
            </a:r>
          </a:p>
          <a:p>
            <a:pPr>
              <a:buFont typeface="Arial" panose="020B0604020202020204" pitchFamily="34" charset="0"/>
              <a:buChar char="•"/>
            </a:pPr>
            <a:r>
              <a:rPr lang="en-US" sz="900" b="0" i="0" dirty="0" smtClean="0">
                <a:solidFill>
                  <a:srgbClr val="515354"/>
                </a:solidFill>
                <a:effectLst/>
                <a:latin typeface="Roboto"/>
              </a:rPr>
              <a:t>(b) Develop and practice a plan of escape for your family in case of fire in your home. Draw a floor plan with escape routes and a map with a safe meeting place. Discuss your family's home escape plan with your counselor.</a:t>
            </a:r>
          </a:p>
          <a:p>
            <a:pPr>
              <a:buFont typeface="Arial" panose="020B0604020202020204" pitchFamily="34" charset="0"/>
              <a:buChar char="•"/>
            </a:pPr>
            <a:r>
              <a:rPr lang="en-US" sz="900" b="0" i="0" dirty="0" smtClean="0">
                <a:solidFill>
                  <a:srgbClr val="515354"/>
                </a:solidFill>
                <a:effectLst/>
                <a:latin typeface="Roboto"/>
              </a:rPr>
              <a:t>(c) Using a checklist in the </a:t>
            </a:r>
            <a:r>
              <a:rPr lang="en-US" sz="900" b="0" i="1" dirty="0" smtClean="0">
                <a:solidFill>
                  <a:srgbClr val="515354"/>
                </a:solidFill>
                <a:effectLst/>
                <a:latin typeface="Roboto"/>
              </a:rPr>
              <a:t>Emergency Preparedness</a:t>
            </a:r>
            <a:r>
              <a:rPr lang="en-US" sz="900" b="0" i="0" dirty="0" smtClean="0">
                <a:solidFill>
                  <a:srgbClr val="515354"/>
                </a:solidFill>
                <a:effectLst/>
                <a:latin typeface="Roboto"/>
              </a:rPr>
              <a:t> merit badge pamphlet or one approved by your counselor, prepare or inspect a family disaster kit for sheltering-in-place and for evacuation of your home. Review the needs and uses of the items in a kit with your counselor.</a:t>
            </a:r>
          </a:p>
          <a:p>
            <a:r>
              <a:rPr lang="en-US" sz="900" b="0" i="0" dirty="0" smtClean="0">
                <a:solidFill>
                  <a:srgbClr val="212121"/>
                </a:solidFill>
                <a:effectLst/>
                <a:latin typeface="Roboto"/>
              </a:rPr>
              <a:t/>
            </a:r>
            <a:br>
              <a:rPr lang="en-US" sz="900" b="0" i="0" dirty="0" smtClean="0">
                <a:solidFill>
                  <a:srgbClr val="212121"/>
                </a:solidFill>
                <a:effectLst/>
                <a:latin typeface="Roboto"/>
              </a:rPr>
            </a:br>
            <a:endParaRPr lang="en-US" sz="900" b="0" i="0" dirty="0" smtClean="0">
              <a:solidFill>
                <a:srgbClr val="212121"/>
              </a:solidFill>
              <a:effectLst/>
              <a:latin typeface="Roboto"/>
            </a:endParaRPr>
          </a:p>
        </p:txBody>
      </p:sp>
    </p:spTree>
    <p:extLst>
      <p:ext uri="{BB962C8B-B14F-4D97-AF65-F5344CB8AC3E}">
        <p14:creationId xmlns:p14="http://schemas.microsoft.com/office/powerpoint/2010/main" val="159903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mergencyPreparednes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76672" y="281409"/>
            <a:ext cx="874584" cy="87458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245926" y="281409"/>
            <a:ext cx="8041341" cy="584775"/>
          </a:xfrm>
          <a:prstGeom prst="rect">
            <a:avLst/>
          </a:prstGeom>
        </p:spPr>
        <p:txBody>
          <a:bodyPr wrap="square">
            <a:spAutoFit/>
          </a:bodyPr>
          <a:lstStyle/>
          <a:p>
            <a:r>
              <a:rPr lang="en-US" sz="3200" b="1" i="0" dirty="0" smtClean="0">
                <a:solidFill>
                  <a:srgbClr val="515354"/>
                </a:solidFill>
                <a:effectLst/>
                <a:latin typeface="Roboto Slab"/>
              </a:rPr>
              <a:t>Emergency Preparedness Merit Badge</a:t>
            </a:r>
            <a:endParaRPr lang="en-US" sz="3200" b="1" i="0" dirty="0">
              <a:solidFill>
                <a:srgbClr val="515354"/>
              </a:solidFill>
              <a:effectLst/>
              <a:latin typeface="Roboto Slab"/>
            </a:endParaRPr>
          </a:p>
        </p:txBody>
      </p:sp>
      <p:sp>
        <p:nvSpPr>
          <p:cNvPr id="3" name="Rectangle 2"/>
          <p:cNvSpPr/>
          <p:nvPr/>
        </p:nvSpPr>
        <p:spPr>
          <a:xfrm>
            <a:off x="341194" y="866184"/>
            <a:ext cx="11850806" cy="5632311"/>
          </a:xfrm>
          <a:prstGeom prst="rect">
            <a:avLst/>
          </a:prstGeom>
        </p:spPr>
        <p:txBody>
          <a:bodyPr wrap="square">
            <a:spAutoFit/>
          </a:bodyPr>
          <a:lstStyle/>
          <a:p>
            <a:r>
              <a:rPr lang="en-US" sz="900" b="1" i="0" dirty="0" smtClean="0">
                <a:solidFill>
                  <a:srgbClr val="515354"/>
                </a:solidFill>
                <a:effectLst/>
                <a:latin typeface="Roboto"/>
              </a:rPr>
              <a:t>4. Preventing Accidents and Emergencies. Do ONE of the following:</a:t>
            </a:r>
          </a:p>
          <a:p>
            <a:pPr>
              <a:buFont typeface="Arial" panose="020B0604020202020204" pitchFamily="34" charset="0"/>
              <a:buChar char="•"/>
            </a:pPr>
            <a:r>
              <a:rPr lang="en-US" sz="900" b="0" i="0" dirty="0" smtClean="0">
                <a:solidFill>
                  <a:srgbClr val="515354"/>
                </a:solidFill>
                <a:effectLst/>
                <a:latin typeface="Roboto"/>
              </a:rPr>
              <a:t>(a) Using a home safety checklist included in the </a:t>
            </a:r>
            <a:r>
              <a:rPr lang="en-US" sz="900" b="0" i="1" dirty="0" smtClean="0">
                <a:solidFill>
                  <a:srgbClr val="515354"/>
                </a:solidFill>
                <a:effectLst/>
                <a:latin typeface="Roboto"/>
              </a:rPr>
              <a:t>Emergency Preparedness</a:t>
            </a:r>
            <a:r>
              <a:rPr lang="en-US" sz="900" b="0" i="0" dirty="0" smtClean="0">
                <a:solidFill>
                  <a:srgbClr val="515354"/>
                </a:solidFill>
                <a:effectLst/>
                <a:latin typeface="Roboto"/>
              </a:rPr>
              <a:t> merit badge pamphlet or one approved by your counselor, inspect a home (or a similar building near where you live or at a camp) for safety hazards with the help of an adult. Present your completed checklist to and discuss your findings with your counselor.</a:t>
            </a:r>
          </a:p>
          <a:p>
            <a:pPr>
              <a:buFont typeface="Arial" panose="020B0604020202020204" pitchFamily="34" charset="0"/>
              <a:buChar char="•"/>
            </a:pPr>
            <a:r>
              <a:rPr lang="en-US" sz="900" b="0" i="0" dirty="0" smtClean="0">
                <a:solidFill>
                  <a:srgbClr val="515354"/>
                </a:solidFill>
                <a:effectLst/>
                <a:latin typeface="Roboto"/>
              </a:rPr>
              <a:t>(b) Develop emergency prevention plans for five family activities outside the home, as approved by your counselor. (Examples are taking a picnic to a park, seeing a movie, attending a worship service, an outing at a beach, traveling to visit a relative, or attending a ball game or concert.) Each plan should include an analysis of possible hazards, proposals to prevent, protect from, mitigate, respond to, and recover from emergencies, and the reasons for the actions that you propose.</a:t>
            </a:r>
          </a:p>
          <a:p>
            <a:r>
              <a:rPr lang="en-US" sz="900" b="0" i="0" dirty="0" smtClean="0">
                <a:solidFill>
                  <a:srgbClr val="212121"/>
                </a:solidFill>
                <a:effectLst/>
                <a:latin typeface="Roboto"/>
              </a:rPr>
              <a:t/>
            </a:r>
            <a:br>
              <a:rPr lang="en-US" sz="900" b="0" i="0" dirty="0" smtClean="0">
                <a:solidFill>
                  <a:srgbClr val="212121"/>
                </a:solidFill>
                <a:effectLst/>
                <a:latin typeface="Roboto"/>
              </a:rPr>
            </a:br>
            <a:endParaRPr lang="en-US" sz="900" b="0" i="0" dirty="0" smtClean="0">
              <a:solidFill>
                <a:srgbClr val="212121"/>
              </a:solidFill>
              <a:effectLst/>
              <a:latin typeface="Roboto"/>
            </a:endParaRPr>
          </a:p>
          <a:p>
            <a:r>
              <a:rPr lang="en-US" sz="900" b="1" i="0" dirty="0" smtClean="0">
                <a:solidFill>
                  <a:srgbClr val="515354"/>
                </a:solidFill>
                <a:effectLst/>
                <a:latin typeface="Roboto"/>
              </a:rPr>
              <a:t>5. Dangerous Situations. Show how you could save a person from the following dangerous situations without putting yourself in danger:</a:t>
            </a:r>
          </a:p>
          <a:p>
            <a:pPr>
              <a:buFont typeface="Arial" panose="020B0604020202020204" pitchFamily="34" charset="0"/>
              <a:buChar char="•"/>
            </a:pPr>
            <a:r>
              <a:rPr lang="en-US" sz="900" b="0" i="0" dirty="0" smtClean="0">
                <a:solidFill>
                  <a:srgbClr val="515354"/>
                </a:solidFill>
                <a:effectLst/>
                <a:latin typeface="Roboto"/>
              </a:rPr>
              <a:t>(a) Live household electric wire</a:t>
            </a:r>
          </a:p>
          <a:p>
            <a:pPr>
              <a:buFont typeface="Arial" panose="020B0604020202020204" pitchFamily="34" charset="0"/>
              <a:buChar char="•"/>
            </a:pPr>
            <a:r>
              <a:rPr lang="en-US" sz="900" b="0" i="0" dirty="0" smtClean="0">
                <a:solidFill>
                  <a:srgbClr val="515354"/>
                </a:solidFill>
                <a:effectLst/>
                <a:latin typeface="Roboto"/>
              </a:rPr>
              <a:t>(b) A structure filled with carbon monoxide</a:t>
            </a:r>
          </a:p>
          <a:p>
            <a:pPr>
              <a:buFont typeface="Arial" panose="020B0604020202020204" pitchFamily="34" charset="0"/>
              <a:buChar char="•"/>
            </a:pPr>
            <a:r>
              <a:rPr lang="en-US" sz="900" b="0" i="0" dirty="0" smtClean="0">
                <a:solidFill>
                  <a:srgbClr val="515354"/>
                </a:solidFill>
                <a:effectLst/>
                <a:latin typeface="Roboto"/>
              </a:rPr>
              <a:t>(c) Clothes on fire</a:t>
            </a:r>
          </a:p>
          <a:p>
            <a:pPr>
              <a:buFont typeface="Arial" panose="020B0604020202020204" pitchFamily="34" charset="0"/>
              <a:buChar char="•"/>
            </a:pPr>
            <a:r>
              <a:rPr lang="en-US" sz="900" b="0" i="0" dirty="0" smtClean="0">
                <a:solidFill>
                  <a:srgbClr val="515354"/>
                </a:solidFill>
                <a:effectLst/>
                <a:latin typeface="Roboto"/>
              </a:rPr>
              <a:t>(d) Drowning, using non-swimming rescues (including accidents on ice).</a:t>
            </a:r>
          </a:p>
          <a:p>
            <a:r>
              <a:rPr lang="en-US" sz="900" b="0" i="0" dirty="0" smtClean="0">
                <a:solidFill>
                  <a:srgbClr val="212121"/>
                </a:solidFill>
                <a:effectLst/>
                <a:latin typeface="Roboto"/>
              </a:rPr>
              <a:t/>
            </a:r>
            <a:br>
              <a:rPr lang="en-US" sz="900" b="0" i="0" dirty="0" smtClean="0">
                <a:solidFill>
                  <a:srgbClr val="212121"/>
                </a:solidFill>
                <a:effectLst/>
                <a:latin typeface="Roboto"/>
              </a:rPr>
            </a:br>
            <a:endParaRPr lang="en-US" sz="900" b="0" i="0" dirty="0" smtClean="0">
              <a:solidFill>
                <a:srgbClr val="212121"/>
              </a:solidFill>
              <a:effectLst/>
              <a:latin typeface="Roboto"/>
            </a:endParaRPr>
          </a:p>
          <a:p>
            <a:r>
              <a:rPr lang="en-US" sz="900" b="1" i="0" dirty="0" smtClean="0">
                <a:solidFill>
                  <a:srgbClr val="515354"/>
                </a:solidFill>
                <a:effectLst/>
                <a:latin typeface="Roboto"/>
              </a:rPr>
              <a:t>6. Signaling for Help. Do the following:</a:t>
            </a:r>
          </a:p>
          <a:p>
            <a:pPr>
              <a:buFont typeface="Arial" panose="020B0604020202020204" pitchFamily="34" charset="0"/>
              <a:buChar char="•"/>
            </a:pPr>
            <a:r>
              <a:rPr lang="en-US" sz="900" b="0" i="0" dirty="0" smtClean="0">
                <a:solidFill>
                  <a:srgbClr val="515354"/>
                </a:solidFill>
                <a:effectLst/>
                <a:latin typeface="Roboto"/>
              </a:rPr>
              <a:t>(a) Show three ways of attracting and communicating with rescue aircraft or drones.</a:t>
            </a:r>
          </a:p>
          <a:p>
            <a:pPr>
              <a:buFont typeface="Arial" panose="020B0604020202020204" pitchFamily="34" charset="0"/>
              <a:buChar char="•"/>
            </a:pPr>
            <a:r>
              <a:rPr lang="en-US" sz="900" b="0" i="0" dirty="0" smtClean="0">
                <a:solidFill>
                  <a:srgbClr val="515354"/>
                </a:solidFill>
                <a:effectLst/>
                <a:latin typeface="Roboto"/>
              </a:rPr>
              <a:t>(b) Show ways to attract attention of searchers on the ground if you are lost in the wilderness.</a:t>
            </a:r>
          </a:p>
          <a:p>
            <a:pPr>
              <a:buFont typeface="Arial" panose="020B0604020202020204" pitchFamily="34" charset="0"/>
              <a:buChar char="•"/>
            </a:pPr>
            <a:r>
              <a:rPr lang="en-US" sz="900" b="0" i="0" dirty="0" smtClean="0">
                <a:solidFill>
                  <a:srgbClr val="515354"/>
                </a:solidFill>
                <a:effectLst/>
                <a:latin typeface="Roboto"/>
              </a:rPr>
              <a:t>(c) Show ways to attract attention of searchers on the water if you are stranded with a capsized or disabled motorboat or sailboat.</a:t>
            </a:r>
          </a:p>
          <a:p>
            <a:r>
              <a:rPr lang="en-US" sz="900" b="0" i="0" dirty="0" smtClean="0">
                <a:solidFill>
                  <a:srgbClr val="212121"/>
                </a:solidFill>
                <a:effectLst/>
                <a:latin typeface="Roboto"/>
              </a:rPr>
              <a:t/>
            </a:r>
            <a:br>
              <a:rPr lang="en-US" sz="900" b="0" i="0" dirty="0" smtClean="0">
                <a:solidFill>
                  <a:srgbClr val="212121"/>
                </a:solidFill>
                <a:effectLst/>
                <a:latin typeface="Roboto"/>
              </a:rPr>
            </a:br>
            <a:endParaRPr lang="en-US" sz="900" b="0" i="0" dirty="0" smtClean="0">
              <a:solidFill>
                <a:srgbClr val="212121"/>
              </a:solidFill>
              <a:effectLst/>
              <a:latin typeface="Roboto"/>
            </a:endParaRPr>
          </a:p>
          <a:p>
            <a:r>
              <a:rPr lang="en-US" sz="900" b="1" i="0" dirty="0" smtClean="0">
                <a:solidFill>
                  <a:srgbClr val="515354"/>
                </a:solidFill>
                <a:effectLst/>
                <a:latin typeface="Roboto"/>
              </a:rPr>
              <a:t>7. Moving an Injured Person. With another person, show two good ways to transport an injured person out of a remote area using improvised stretchers to conserve the energy of rescuers while ensuring the well-being and protection of the injured person.</a:t>
            </a:r>
          </a:p>
          <a:p>
            <a:endParaRPr lang="en-US" sz="900" b="1" i="0" dirty="0" smtClean="0">
              <a:solidFill>
                <a:srgbClr val="515354"/>
              </a:solidFill>
              <a:effectLst/>
              <a:latin typeface="Roboto"/>
            </a:endParaRPr>
          </a:p>
          <a:p>
            <a:r>
              <a:rPr lang="en-US" sz="900" b="1" i="0" dirty="0" smtClean="0">
                <a:solidFill>
                  <a:srgbClr val="515354"/>
                </a:solidFill>
                <a:effectLst/>
                <a:latin typeface="Roboto"/>
              </a:rPr>
              <a:t>8</a:t>
            </a:r>
            <a:r>
              <a:rPr lang="en-US" sz="900" b="1" i="0" dirty="0" smtClean="0">
                <a:solidFill>
                  <a:srgbClr val="515354"/>
                </a:solidFill>
                <a:effectLst/>
                <a:latin typeface="Roboto"/>
              </a:rPr>
              <a:t>. National Incident Management System (NIMS) and Incident Command System (ICS). Do the following:</a:t>
            </a:r>
          </a:p>
          <a:p>
            <a:pPr>
              <a:buFont typeface="Arial" panose="020B0604020202020204" pitchFamily="34" charset="0"/>
              <a:buChar char="•"/>
            </a:pPr>
            <a:r>
              <a:rPr lang="en-US" sz="900" b="0" i="0" dirty="0" smtClean="0">
                <a:solidFill>
                  <a:srgbClr val="515354"/>
                </a:solidFill>
                <a:effectLst/>
                <a:latin typeface="Roboto"/>
              </a:rPr>
              <a:t>(a) Describe the National Incident Management System (NIMS) and the local Incident Command System (ICS).</a:t>
            </a:r>
          </a:p>
          <a:p>
            <a:pPr>
              <a:buFont typeface="Arial" panose="020B0604020202020204" pitchFamily="34" charset="0"/>
              <a:buChar char="•"/>
            </a:pPr>
            <a:r>
              <a:rPr lang="en-US" sz="900" b="0" i="0" dirty="0" smtClean="0">
                <a:solidFill>
                  <a:srgbClr val="515354"/>
                </a:solidFill>
                <a:effectLst/>
                <a:latin typeface="Roboto"/>
              </a:rPr>
              <a:t>(b) Find out how your community and its leaders work to manage and to train for disasters. Discuss this information with your counselor.</a:t>
            </a:r>
          </a:p>
          <a:p>
            <a:pPr>
              <a:buFont typeface="Arial" panose="020B0604020202020204" pitchFamily="34" charset="0"/>
              <a:buChar char="•"/>
            </a:pPr>
            <a:r>
              <a:rPr lang="en-US" sz="900" b="0" i="0" dirty="0" smtClean="0">
                <a:solidFill>
                  <a:srgbClr val="515354"/>
                </a:solidFill>
                <a:effectLst/>
                <a:latin typeface="Roboto"/>
              </a:rPr>
              <a:t>(c) Discuss how a Scout troop can help in an emergency situation using ICS.</a:t>
            </a:r>
          </a:p>
          <a:p>
            <a:r>
              <a:rPr lang="en-US" sz="900" b="0" i="0" dirty="0" smtClean="0">
                <a:solidFill>
                  <a:srgbClr val="212121"/>
                </a:solidFill>
                <a:effectLst/>
                <a:latin typeface="Roboto"/>
              </a:rPr>
              <a:t/>
            </a:r>
            <a:br>
              <a:rPr lang="en-US" sz="900" b="0" i="0" dirty="0" smtClean="0">
                <a:solidFill>
                  <a:srgbClr val="212121"/>
                </a:solidFill>
                <a:effectLst/>
                <a:latin typeface="Roboto"/>
              </a:rPr>
            </a:br>
            <a:endParaRPr lang="en-US" sz="900" b="0" i="0" dirty="0" smtClean="0">
              <a:solidFill>
                <a:srgbClr val="212121"/>
              </a:solidFill>
              <a:effectLst/>
              <a:latin typeface="Roboto"/>
            </a:endParaRPr>
          </a:p>
          <a:p>
            <a:r>
              <a:rPr lang="en-US" sz="900" b="1" i="0" dirty="0" smtClean="0">
                <a:solidFill>
                  <a:srgbClr val="515354"/>
                </a:solidFill>
                <a:effectLst/>
                <a:latin typeface="Roboto"/>
              </a:rPr>
              <a:t>9. Emergency Service. Do the following:</a:t>
            </a:r>
          </a:p>
          <a:p>
            <a:pPr>
              <a:buFont typeface="Arial" panose="020B0604020202020204" pitchFamily="34" charset="0"/>
              <a:buChar char="•"/>
            </a:pPr>
            <a:r>
              <a:rPr lang="en-US" sz="900" b="0" i="0" dirty="0" smtClean="0">
                <a:solidFill>
                  <a:srgbClr val="515354"/>
                </a:solidFill>
                <a:effectLst/>
                <a:latin typeface="Roboto"/>
              </a:rPr>
              <a:t>(a) Discuss with your counselor the duties that a Scout troop should be prepared to do, the training they need, and the safety precautions they should take for the following emergency services:</a:t>
            </a:r>
          </a:p>
          <a:p>
            <a:pPr>
              <a:buFont typeface="Arial" panose="020B0604020202020204" pitchFamily="34" charset="0"/>
              <a:buChar char="•"/>
            </a:pPr>
            <a:r>
              <a:rPr lang="en-US" sz="900" b="0" i="0" dirty="0" smtClean="0">
                <a:solidFill>
                  <a:srgbClr val="515354"/>
                </a:solidFill>
                <a:effectLst/>
                <a:latin typeface="Roboto"/>
              </a:rPr>
              <a:t>(1) Crowd and traffic control</a:t>
            </a:r>
          </a:p>
          <a:p>
            <a:pPr>
              <a:buFont typeface="Arial" panose="020B0604020202020204" pitchFamily="34" charset="0"/>
              <a:buChar char="•"/>
            </a:pPr>
            <a:r>
              <a:rPr lang="en-US" sz="900" b="0" i="0" dirty="0" smtClean="0">
                <a:solidFill>
                  <a:srgbClr val="515354"/>
                </a:solidFill>
                <a:effectLst/>
                <a:latin typeface="Roboto"/>
              </a:rPr>
              <a:t>(2) Messenger service during an incident</a:t>
            </a:r>
          </a:p>
          <a:p>
            <a:pPr>
              <a:buFont typeface="Arial" panose="020B0604020202020204" pitchFamily="34" charset="0"/>
              <a:buChar char="•"/>
            </a:pPr>
            <a:r>
              <a:rPr lang="en-US" sz="900" b="0" i="0" dirty="0" smtClean="0">
                <a:solidFill>
                  <a:srgbClr val="515354"/>
                </a:solidFill>
                <a:effectLst/>
                <a:latin typeface="Roboto"/>
              </a:rPr>
              <a:t>(3) Collection and distribution services</a:t>
            </a:r>
          </a:p>
          <a:p>
            <a:pPr>
              <a:buFont typeface="Arial" panose="020B0604020202020204" pitchFamily="34" charset="0"/>
              <a:buChar char="•"/>
            </a:pPr>
            <a:r>
              <a:rPr lang="en-US" sz="900" b="0" i="0" dirty="0" smtClean="0">
                <a:solidFill>
                  <a:srgbClr val="515354"/>
                </a:solidFill>
                <a:effectLst/>
                <a:latin typeface="Roboto"/>
              </a:rPr>
              <a:t>(4) Group feeding, shelter, and sanitation.</a:t>
            </a:r>
          </a:p>
          <a:p>
            <a:pPr>
              <a:buFont typeface="Arial" panose="020B0604020202020204" pitchFamily="34" charset="0"/>
              <a:buChar char="•"/>
            </a:pPr>
            <a:r>
              <a:rPr lang="en-US" sz="900" b="0" i="0" dirty="0" smtClean="0">
                <a:solidFill>
                  <a:srgbClr val="515354"/>
                </a:solidFill>
                <a:effectLst/>
                <a:latin typeface="Roboto"/>
              </a:rPr>
              <a:t>(b) Prepare a written plan for mobilizing your troop when needed to do emergency service. If your troop already has a mobilization plan, present the plan to your counselor and tell your part in making the plan work.</a:t>
            </a:r>
          </a:p>
          <a:p>
            <a:pPr>
              <a:buFont typeface="Arial" panose="020B0604020202020204" pitchFamily="34" charset="0"/>
              <a:buChar char="•"/>
            </a:pPr>
            <a:r>
              <a:rPr lang="en-US" sz="900" b="0" i="0" dirty="0" smtClean="0">
                <a:solidFill>
                  <a:srgbClr val="515354"/>
                </a:solidFill>
                <a:effectLst/>
                <a:latin typeface="Roboto"/>
              </a:rPr>
              <a:t>(c) Using a checklist in the </a:t>
            </a:r>
            <a:r>
              <a:rPr lang="en-US" sz="900" b="0" i="1" dirty="0" smtClean="0">
                <a:solidFill>
                  <a:srgbClr val="515354"/>
                </a:solidFill>
                <a:effectLst/>
                <a:latin typeface="Roboto"/>
              </a:rPr>
              <a:t>Emergency Preparedness</a:t>
            </a:r>
            <a:r>
              <a:rPr lang="en-US" sz="900" b="0" i="0" dirty="0" smtClean="0">
                <a:solidFill>
                  <a:srgbClr val="515354"/>
                </a:solidFill>
                <a:effectLst/>
                <a:latin typeface="Roboto"/>
              </a:rPr>
              <a:t> merit badge pamphlet or one approved by your counselor, prepare or inspect a personal emergency service pack for a mobilization call. Explain the needs and uses of the contents to your counselor.</a:t>
            </a:r>
          </a:p>
          <a:p>
            <a:pPr>
              <a:buFont typeface="Arial" panose="020B0604020202020204" pitchFamily="34" charset="0"/>
              <a:buChar char="•"/>
            </a:pPr>
            <a:r>
              <a:rPr lang="en-US" sz="900" b="0" i="0" dirty="0" smtClean="0">
                <a:solidFill>
                  <a:srgbClr val="515354"/>
                </a:solidFill>
                <a:effectLst/>
                <a:latin typeface="Roboto"/>
              </a:rPr>
              <a:t>(d) Take part in an emergency service project, either a real one or a practice exercise, with a Scouting troop or a community agency or at Scout camp or at a school. Review what you learned and practiced with your counselor.</a:t>
            </a:r>
          </a:p>
        </p:txBody>
      </p:sp>
    </p:spTree>
    <p:extLst>
      <p:ext uri="{BB962C8B-B14F-4D97-AF65-F5344CB8AC3E}">
        <p14:creationId xmlns:p14="http://schemas.microsoft.com/office/powerpoint/2010/main" val="845800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mergencyPreparednes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76672" y="281409"/>
            <a:ext cx="874584" cy="87458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245926" y="281409"/>
            <a:ext cx="8041341" cy="584775"/>
          </a:xfrm>
          <a:prstGeom prst="rect">
            <a:avLst/>
          </a:prstGeom>
        </p:spPr>
        <p:txBody>
          <a:bodyPr wrap="square">
            <a:spAutoFit/>
          </a:bodyPr>
          <a:lstStyle/>
          <a:p>
            <a:r>
              <a:rPr lang="en-US" sz="3200" b="1" i="0" dirty="0" smtClean="0">
                <a:solidFill>
                  <a:srgbClr val="515354"/>
                </a:solidFill>
                <a:effectLst/>
                <a:latin typeface="Roboto Slab"/>
              </a:rPr>
              <a:t>Emergency Preparedness Merit Badge</a:t>
            </a:r>
            <a:endParaRPr lang="en-US" sz="3200" b="1" i="0" dirty="0">
              <a:solidFill>
                <a:srgbClr val="515354"/>
              </a:solidFill>
              <a:effectLst/>
              <a:latin typeface="Roboto Slab"/>
            </a:endParaRPr>
          </a:p>
        </p:txBody>
      </p:sp>
      <p:sp>
        <p:nvSpPr>
          <p:cNvPr id="2" name="Rectangle 1"/>
          <p:cNvSpPr/>
          <p:nvPr/>
        </p:nvSpPr>
        <p:spPr>
          <a:xfrm>
            <a:off x="245660" y="718701"/>
            <a:ext cx="11705596" cy="4324261"/>
          </a:xfrm>
          <a:prstGeom prst="rect">
            <a:avLst/>
          </a:prstGeom>
        </p:spPr>
        <p:txBody>
          <a:bodyPr wrap="square">
            <a:spAutoFit/>
          </a:bodyPr>
          <a:lstStyle/>
          <a:p>
            <a:r>
              <a:rPr lang="en-US" sz="1100" b="1" i="0" dirty="0" smtClean="0">
                <a:solidFill>
                  <a:srgbClr val="515354"/>
                </a:solidFill>
                <a:effectLst/>
                <a:latin typeface="Roboto"/>
              </a:rPr>
              <a:t>10. Do ONE of the following:</a:t>
            </a:r>
          </a:p>
          <a:p>
            <a:pPr>
              <a:buFont typeface="Arial" panose="020B0604020202020204" pitchFamily="34" charset="0"/>
              <a:buChar char="•"/>
            </a:pPr>
            <a:endParaRPr lang="en-US" sz="1100" b="0" i="0" dirty="0" smtClean="0">
              <a:solidFill>
                <a:srgbClr val="515354"/>
              </a:solidFill>
              <a:effectLst/>
              <a:latin typeface="Roboto"/>
            </a:endParaRPr>
          </a:p>
          <a:p>
            <a:pPr>
              <a:buFont typeface="Arial" panose="020B0604020202020204" pitchFamily="34" charset="0"/>
              <a:buChar char="•"/>
            </a:pPr>
            <a:r>
              <a:rPr lang="en-US" sz="1100" b="0" i="0" dirty="0" smtClean="0">
                <a:solidFill>
                  <a:srgbClr val="515354"/>
                </a:solidFill>
                <a:effectLst/>
                <a:latin typeface="Roboto"/>
              </a:rPr>
              <a:t>(b) Identify three career opportunities that would use skills and knowledge in emergency services. </a:t>
            </a:r>
          </a:p>
          <a:p>
            <a:pPr>
              <a:buFont typeface="Arial" panose="020B0604020202020204" pitchFamily="34" charset="0"/>
              <a:buChar char="•"/>
            </a:pPr>
            <a:endParaRPr lang="en-US" sz="1100" dirty="0">
              <a:solidFill>
                <a:srgbClr val="515354"/>
              </a:solidFill>
              <a:latin typeface="Roboto"/>
            </a:endParaRPr>
          </a:p>
          <a:p>
            <a:r>
              <a:rPr lang="en-US" sz="1400" b="1" dirty="0" smtClean="0">
                <a:solidFill>
                  <a:srgbClr val="FF0000"/>
                </a:solidFill>
              </a:rPr>
              <a:t>1. Firefighter</a:t>
            </a:r>
          </a:p>
          <a:p>
            <a:r>
              <a:rPr lang="en-US" sz="1400" dirty="0" smtClean="0"/>
              <a:t>Firefighters respond to fires, medical emergencies, car crashes, and rescues. They use first aid, teamwork, hazard awareness, and emergency planning skills learned in Scouting.</a:t>
            </a:r>
          </a:p>
          <a:p>
            <a:r>
              <a:rPr lang="en-US" sz="1400" b="1" dirty="0" smtClean="0"/>
              <a:t>2. Emergency Medical Technician (EMT)</a:t>
            </a:r>
          </a:p>
          <a:p>
            <a:r>
              <a:rPr lang="en-US" sz="1400" dirty="0" smtClean="0"/>
              <a:t>EMTs provide fast medical care, ride in ambulances, and help people in life-threatening situations. First aid, CPR, and calm decision-making are key.</a:t>
            </a:r>
          </a:p>
          <a:p>
            <a:r>
              <a:rPr lang="en-US" sz="1400" b="1" dirty="0" smtClean="0"/>
              <a:t>3. Police Officer</a:t>
            </a:r>
          </a:p>
          <a:p>
            <a:r>
              <a:rPr lang="en-US" sz="1400" dirty="0" smtClean="0"/>
              <a:t>Police officers respond to accidents, protect communities, investigate emergencies, and coordinate with fire and medical teams. They use communication, safety awareness, and crisis-response skills.</a:t>
            </a:r>
          </a:p>
          <a:p>
            <a:pPr>
              <a:buFont typeface="Arial" panose="020B0604020202020204" pitchFamily="34" charset="0"/>
              <a:buChar char="•"/>
            </a:pPr>
            <a:endParaRPr lang="en-US" sz="1100" dirty="0">
              <a:solidFill>
                <a:srgbClr val="515354"/>
              </a:solidFill>
              <a:latin typeface="Roboto"/>
            </a:endParaRPr>
          </a:p>
          <a:p>
            <a:pPr>
              <a:buFont typeface="Arial" panose="020B0604020202020204" pitchFamily="34" charset="0"/>
              <a:buChar char="•"/>
            </a:pPr>
            <a:r>
              <a:rPr lang="en-US" sz="1100" b="0" i="0" dirty="0" smtClean="0">
                <a:solidFill>
                  <a:srgbClr val="515354"/>
                </a:solidFill>
                <a:effectLst/>
                <a:latin typeface="Roboto"/>
              </a:rPr>
              <a:t>Pick one and research the training, education, certification requirements, experience, and expenses associated with entering the field. </a:t>
            </a:r>
          </a:p>
          <a:p>
            <a:pPr>
              <a:buFont typeface="Arial" panose="020B0604020202020204" pitchFamily="34" charset="0"/>
              <a:buChar char="•"/>
            </a:pPr>
            <a:r>
              <a:rPr lang="en-US" sz="1100" b="0" i="0" dirty="0" smtClean="0">
                <a:solidFill>
                  <a:srgbClr val="515354"/>
                </a:solidFill>
                <a:effectLst/>
                <a:latin typeface="Roboto"/>
              </a:rPr>
              <a:t>Research the prospects for employment, starting salary, advancement opportunities, and career goals associated with this career. Discuss what you learned with your counselor and whether you might be interested in this career.</a:t>
            </a:r>
          </a:p>
          <a:p>
            <a:pPr>
              <a:buFont typeface="Arial" panose="020B0604020202020204" pitchFamily="34" charset="0"/>
              <a:buChar char="•"/>
            </a:pPr>
            <a:endParaRPr lang="en-US" sz="1100" dirty="0">
              <a:solidFill>
                <a:srgbClr val="515354"/>
              </a:solidFill>
              <a:latin typeface="Roboto"/>
            </a:endParaRPr>
          </a:p>
          <a:p>
            <a:pPr>
              <a:buFont typeface="Arial" panose="020B0604020202020204" pitchFamily="34" charset="0"/>
              <a:buChar char="•"/>
            </a:pPr>
            <a:r>
              <a:rPr lang="en-US" sz="1600" dirty="0" smtClean="0"/>
              <a:t>Becoming </a:t>
            </a:r>
            <a:r>
              <a:rPr lang="en-US" sz="1600" b="1" dirty="0" smtClean="0">
                <a:solidFill>
                  <a:srgbClr val="FF0000"/>
                </a:solidFill>
              </a:rPr>
              <a:t>a firefighter </a:t>
            </a:r>
            <a:r>
              <a:rPr lang="en-US" sz="1600" dirty="0" smtClean="0"/>
              <a:t>means helping people in emergencies like fires, crashes, and medical calls. To prepare, you need a high school diploma, Fire Academy training, and usually EMT certification. Firefighters must stay very physically fit and practice teamwork. Starting pay is about $45,000–$55,000 a year, and jobs are available in cities, towns, and wildland crews. You can advance to engineer, captain, or chief. I would enjoy this career because it’s exciting and helps the community.</a:t>
            </a:r>
            <a:endParaRPr lang="en-US" sz="1600" b="0" i="0" dirty="0" smtClean="0">
              <a:solidFill>
                <a:srgbClr val="515354"/>
              </a:solidFill>
              <a:effectLst/>
              <a:latin typeface="Roboto"/>
            </a:endParaRPr>
          </a:p>
        </p:txBody>
      </p:sp>
    </p:spTree>
    <p:extLst>
      <p:ext uri="{BB962C8B-B14F-4D97-AF65-F5344CB8AC3E}">
        <p14:creationId xmlns:p14="http://schemas.microsoft.com/office/powerpoint/2010/main" val="19683643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30</Words>
  <Application>Microsoft Office PowerPoint</Application>
  <PresentationFormat>Widescreen</PresentationFormat>
  <Paragraphs>93</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Calibri Light</vt:lpstr>
      <vt:lpstr>Roboto</vt:lpstr>
      <vt:lpstr>Roboto Slab</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4</cp:revision>
  <dcterms:created xsi:type="dcterms:W3CDTF">2025-12-10T04:40:23Z</dcterms:created>
  <dcterms:modified xsi:type="dcterms:W3CDTF">2026-01-05T03:34:01Z</dcterms:modified>
</cp:coreProperties>
</file>