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0" r:id="rId3"/>
    <p:sldId id="271" r:id="rId4"/>
    <p:sldId id="272" r:id="rId5"/>
    <p:sldId id="273" r:id="rId6"/>
    <p:sldId id="256" r:id="rId7"/>
    <p:sldId id="257" r:id="rId8"/>
    <p:sldId id="259" r:id="rId9"/>
    <p:sldId id="260" r:id="rId10"/>
    <p:sldId id="261" r:id="rId11"/>
    <p:sldId id="263" r:id="rId12"/>
    <p:sldId id="262" r:id="rId13"/>
    <p:sldId id="265" r:id="rId14"/>
    <p:sldId id="266" r:id="rId15"/>
    <p:sldId id="267" r:id="rId16"/>
    <p:sldId id="264" r:id="rId17"/>
    <p:sldId id="268"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869" autoAdjust="0"/>
  </p:normalViewPr>
  <p:slideViewPr>
    <p:cSldViewPr snapToGrid="0">
      <p:cViewPr>
        <p:scale>
          <a:sx n="60" d="100"/>
          <a:sy n="60" d="100"/>
        </p:scale>
        <p:origin x="105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108819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205673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40224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78131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31837F-DEDC-42D8-ABCE-898C5E56740B}" type="datetimeFigureOut">
              <a:rPr lang="en-US" smtClean="0"/>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54974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3858089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31837F-DEDC-42D8-ABCE-898C5E56740B}" type="datetimeFigureOut">
              <a:rPr lang="en-US" smtClean="0"/>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27493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31837F-DEDC-42D8-ABCE-898C5E56740B}" type="datetimeFigureOut">
              <a:rPr lang="en-US" smtClean="0"/>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325278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837F-DEDC-42D8-ABCE-898C5E56740B}" type="datetimeFigureOut">
              <a:rPr lang="en-US" smtClean="0"/>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268941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09726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1837F-DEDC-42D8-ABCE-898C5E56740B}" type="datetimeFigureOut">
              <a:rPr lang="en-US" smtClean="0"/>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98C77-693E-41DB-A8B8-BDB9A376FEF4}" type="slidenum">
              <a:rPr lang="en-US" smtClean="0"/>
              <a:t>‹#›</a:t>
            </a:fld>
            <a:endParaRPr lang="en-US"/>
          </a:p>
        </p:txBody>
      </p:sp>
    </p:spTree>
    <p:extLst>
      <p:ext uri="{BB962C8B-B14F-4D97-AF65-F5344CB8AC3E}">
        <p14:creationId xmlns:p14="http://schemas.microsoft.com/office/powerpoint/2010/main" val="1502684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837F-DEDC-42D8-ABCE-898C5E56740B}" type="datetimeFigureOut">
              <a:rPr lang="en-US" smtClean="0"/>
              <a:t>2/17/2026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98C77-693E-41DB-A8B8-BDB9A376FEF4}"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3"/>
          <a:stretch>
            <a:fillRect/>
          </a:stretch>
        </p:blipFill>
        <p:spPr>
          <a:xfrm>
            <a:off x="10688908" y="411138"/>
            <a:ext cx="1135982" cy="1192781"/>
          </a:xfrm>
          <a:prstGeom prst="rect">
            <a:avLst/>
          </a:prstGeom>
        </p:spPr>
      </p:pic>
    </p:spTree>
    <p:extLst>
      <p:ext uri="{BB962C8B-B14F-4D97-AF65-F5344CB8AC3E}">
        <p14:creationId xmlns:p14="http://schemas.microsoft.com/office/powerpoint/2010/main" val="3215493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ps.gov/isr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tel:906.337.4993" TargetMode="Externa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hyperlink" Target="mailto:info@isleroyaleseaplanes.com" TargetMode="External"/><Relationship Id="rId4" Type="http://schemas.openxmlformats.org/officeDocument/2006/relationships/hyperlink" Target="tel:906-483-499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3893" y="3244334"/>
            <a:ext cx="2044214" cy="369332"/>
          </a:xfrm>
          <a:prstGeom prst="rect">
            <a:avLst/>
          </a:prstGeom>
        </p:spPr>
        <p:txBody>
          <a:bodyPr wrap="none">
            <a:spAutoFit/>
          </a:bodyPr>
          <a:lstStyle/>
          <a:p>
            <a:r>
              <a:rPr lang="en-US" b="0" i="0" u="sng" dirty="0" smtClean="0">
                <a:solidFill>
                  <a:srgbClr val="48829E"/>
                </a:solidFill>
                <a:effectLst/>
                <a:latin typeface="Cantarell"/>
                <a:hlinkClick r:id="rId2"/>
              </a:rPr>
              <a:t>www.nps.gov/isro/</a:t>
            </a:r>
            <a:endParaRPr lang="en-US" dirty="0"/>
          </a:p>
        </p:txBody>
      </p:sp>
      <p:pic>
        <p:nvPicPr>
          <p:cNvPr id="3" name="Picture 2"/>
          <p:cNvPicPr>
            <a:picLocks noChangeAspect="1"/>
          </p:cNvPicPr>
          <p:nvPr/>
        </p:nvPicPr>
        <p:blipFill rotWithShape="1">
          <a:blip r:embed="rId3"/>
          <a:srcRect l="9461" t="21345" r="11327" b="31620"/>
          <a:stretch/>
        </p:blipFill>
        <p:spPr>
          <a:xfrm>
            <a:off x="821410" y="1332854"/>
            <a:ext cx="10306374" cy="3440624"/>
          </a:xfrm>
          <a:prstGeom prst="rect">
            <a:avLst/>
          </a:prstGeom>
        </p:spPr>
      </p:pic>
    </p:spTree>
    <p:extLst>
      <p:ext uri="{BB962C8B-B14F-4D97-AF65-F5344CB8AC3E}">
        <p14:creationId xmlns:p14="http://schemas.microsoft.com/office/powerpoint/2010/main" val="112055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6494" t="19227" r="27408" b="17637"/>
          <a:stretch/>
        </p:blipFill>
        <p:spPr>
          <a:xfrm>
            <a:off x="0" y="0"/>
            <a:ext cx="9035512" cy="6957578"/>
          </a:xfrm>
          <a:prstGeom prst="rect">
            <a:avLst/>
          </a:prstGeom>
        </p:spPr>
      </p:pic>
    </p:spTree>
    <p:extLst>
      <p:ext uri="{BB962C8B-B14F-4D97-AF65-F5344CB8AC3E}">
        <p14:creationId xmlns:p14="http://schemas.microsoft.com/office/powerpoint/2010/main" val="3262395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31736" t="21558" r="31815" b="4925"/>
          <a:stretch/>
        </p:blipFill>
        <p:spPr>
          <a:xfrm rot="16200000">
            <a:off x="578125" y="-375019"/>
            <a:ext cx="6778879" cy="7687159"/>
          </a:xfrm>
          <a:prstGeom prst="rect">
            <a:avLst/>
          </a:prstGeom>
        </p:spPr>
      </p:pic>
      <p:sp>
        <p:nvSpPr>
          <p:cNvPr id="4" name="Rectangle 3"/>
          <p:cNvSpPr/>
          <p:nvPr/>
        </p:nvSpPr>
        <p:spPr>
          <a:xfrm rot="16200000">
            <a:off x="7000068" y="1483401"/>
            <a:ext cx="6096000" cy="3970318"/>
          </a:xfrm>
          <a:prstGeom prst="rect">
            <a:avLst/>
          </a:prstGeom>
          <a:solidFill>
            <a:srgbClr val="FFFF00"/>
          </a:solidFill>
          <a:ln>
            <a:solidFill>
              <a:schemeClr val="tx1"/>
            </a:solidFill>
          </a:ln>
        </p:spPr>
        <p:txBody>
          <a:bodyPr>
            <a:spAutoFit/>
          </a:bodyPr>
          <a:lstStyle/>
          <a:p>
            <a:r>
              <a:rPr lang="en-US" b="0" i="0" dirty="0" smtClean="0">
                <a:solidFill>
                  <a:srgbClr val="6F7173"/>
                </a:solidFill>
                <a:effectLst/>
                <a:latin typeface="Cantarell"/>
              </a:rPr>
              <a:t>Isle Royale is only one of two island National Parks. It is designated a wilderness park and as such, 99% of the island is preserved as wilderness. One-percent of the park is developed. This is Rock Harbor, the main entrance, where the Isle Royale Queen IV embarks at the northeast end. This area features the charming Rock Harbor Lodge, the Lodge's popular duplex cottages, and other amenities, such as a gift shop, the Lodge Dining Room, the Greenstone Grill, the Lodge General Store, and the NPS Visitors Center. Washington Harbor, which is at the other end of the island features a snack bar and Visitors Center. Visit Captain Ben's Visiting Isle Royale </a:t>
            </a:r>
            <a:r>
              <a:rPr lang="en-US" b="0" i="0" dirty="0" err="1" smtClean="0">
                <a:solidFill>
                  <a:srgbClr val="6F7173"/>
                </a:solidFill>
                <a:effectLst/>
                <a:latin typeface="Cantarell"/>
              </a:rPr>
              <a:t>Blog,which</a:t>
            </a:r>
            <a:r>
              <a:rPr lang="en-US" b="0" i="0" dirty="0" smtClean="0">
                <a:solidFill>
                  <a:srgbClr val="6F7173"/>
                </a:solidFill>
                <a:effectLst/>
                <a:latin typeface="Cantarell"/>
              </a:rPr>
              <a:t> has an introduction to Isle Royale National Park and lots of information on what to do and see on Isle Royale.</a:t>
            </a:r>
            <a:endParaRPr lang="en-US" dirty="0"/>
          </a:p>
        </p:txBody>
      </p:sp>
    </p:spTree>
    <p:extLst>
      <p:ext uri="{BB962C8B-B14F-4D97-AF65-F5344CB8AC3E}">
        <p14:creationId xmlns:p14="http://schemas.microsoft.com/office/powerpoint/2010/main" val="1508006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968" t="24735" r="21452" b="8951"/>
          <a:stretch/>
        </p:blipFill>
        <p:spPr>
          <a:xfrm>
            <a:off x="-1" y="0"/>
            <a:ext cx="10492353" cy="6913910"/>
          </a:xfrm>
          <a:prstGeom prst="rect">
            <a:avLst/>
          </a:prstGeom>
        </p:spPr>
      </p:pic>
    </p:spTree>
    <p:extLst>
      <p:ext uri="{BB962C8B-B14F-4D97-AF65-F5344CB8AC3E}">
        <p14:creationId xmlns:p14="http://schemas.microsoft.com/office/powerpoint/2010/main" val="11488634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www.rockharborlodge.com/media/824486/walking-on-dock-isle-royale-national-park-fishing-163404-2000x.jpg?anchor=center&amp;mode=crop&amp;width=2000&amp;height=1334&amp;rnd=133202068310000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095" y="944012"/>
            <a:ext cx="8334784" cy="5559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406808" y="1393045"/>
            <a:ext cx="3106413" cy="5078313"/>
          </a:xfrm>
          <a:prstGeom prst="rect">
            <a:avLst/>
          </a:prstGeom>
        </p:spPr>
        <p:txBody>
          <a:bodyPr wrap="square">
            <a:spAutoFit/>
          </a:bodyPr>
          <a:lstStyle/>
          <a:p>
            <a:r>
              <a:rPr lang="en-US" b="0" i="0" dirty="0" smtClean="0">
                <a:solidFill>
                  <a:srgbClr val="636363"/>
                </a:solidFill>
                <a:effectLst/>
                <a:latin typeface="Open Sans"/>
              </a:rPr>
              <a:t>Our fishing charters are a great way to see the island, all while catching dinner. Rock Harbor Lodge offers half-day fishing charters for up to four guests. Our captains are very experienced and passionate about fishing. The fishing charter comes fully equipped with everything you’ll need to catch fish and stay safe, aboard an inspected 24' charter boat operated by a U.S.C.G licensed captain. You will primarily be trolling for Lake Superior Lake Trout, as well as salmon.</a:t>
            </a:r>
            <a:endParaRPr lang="en-US" dirty="0"/>
          </a:p>
        </p:txBody>
      </p:sp>
      <p:pic>
        <p:nvPicPr>
          <p:cNvPr id="2050" name="Picture 2" descr="https://www.rockharborlodge.com/Themes/IsleRoyale/image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05" y="483779"/>
            <a:ext cx="2224096" cy="6950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flipH="1">
            <a:off x="5387741" y="482347"/>
            <a:ext cx="2472892" cy="461665"/>
          </a:xfrm>
          <a:prstGeom prst="rect">
            <a:avLst/>
          </a:prstGeom>
          <a:noFill/>
        </p:spPr>
        <p:txBody>
          <a:bodyPr wrap="square" rtlCol="0">
            <a:spAutoFit/>
          </a:bodyPr>
          <a:lstStyle/>
          <a:p>
            <a:pPr algn="ctr"/>
            <a:r>
              <a:rPr lang="en-US" sz="2400" b="1" dirty="0" smtClean="0"/>
              <a:t>Fishing Charter</a:t>
            </a:r>
            <a:endParaRPr lang="en-US" sz="2400" b="1" dirty="0"/>
          </a:p>
        </p:txBody>
      </p:sp>
    </p:spTree>
    <p:extLst>
      <p:ext uri="{BB962C8B-B14F-4D97-AF65-F5344CB8AC3E}">
        <p14:creationId xmlns:p14="http://schemas.microsoft.com/office/powerpoint/2010/main" val="3657962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5453" y="6137793"/>
            <a:ext cx="9368589" cy="369332"/>
          </a:xfrm>
          <a:prstGeom prst="rect">
            <a:avLst/>
          </a:prstGeom>
        </p:spPr>
        <p:txBody>
          <a:bodyPr wrap="square">
            <a:spAutoFit/>
          </a:bodyPr>
          <a:lstStyle/>
          <a:p>
            <a:r>
              <a:rPr lang="en-US" b="0" i="0" dirty="0" smtClean="0">
                <a:solidFill>
                  <a:srgbClr val="636363"/>
                </a:solidFill>
                <a:effectLst/>
                <a:latin typeface="Open Sans"/>
              </a:rPr>
              <a:t>You can rent a canoe ahead of time for overnight trips. Call </a:t>
            </a:r>
            <a:r>
              <a:rPr lang="en-US" b="1" i="0" u="none" strike="noStrike" dirty="0" smtClean="0">
                <a:solidFill>
                  <a:srgbClr val="324577"/>
                </a:solidFill>
                <a:effectLst/>
                <a:latin typeface="Open Sans"/>
                <a:hlinkClick r:id="rId2" tooltip="Call 906.337.4993"/>
              </a:rPr>
              <a:t>906.337.4993</a:t>
            </a:r>
            <a:r>
              <a:rPr lang="en-US" b="0" i="0" dirty="0" smtClean="0">
                <a:solidFill>
                  <a:srgbClr val="636363"/>
                </a:solidFill>
                <a:effectLst/>
                <a:latin typeface="Open Sans"/>
              </a:rPr>
              <a:t> for availability.</a:t>
            </a:r>
            <a:endParaRPr lang="en-US" dirty="0"/>
          </a:p>
        </p:txBody>
      </p:sp>
      <p:pic>
        <p:nvPicPr>
          <p:cNvPr id="3" name="Picture 2"/>
          <p:cNvPicPr>
            <a:picLocks noChangeAspect="1"/>
          </p:cNvPicPr>
          <p:nvPr/>
        </p:nvPicPr>
        <p:blipFill rotWithShape="1">
          <a:blip r:embed="rId3"/>
          <a:srcRect l="6230" t="46107" r="38410" b="15077"/>
          <a:stretch/>
        </p:blipFill>
        <p:spPr>
          <a:xfrm>
            <a:off x="593559" y="3595566"/>
            <a:ext cx="6448926" cy="2542227"/>
          </a:xfrm>
          <a:prstGeom prst="rect">
            <a:avLst/>
          </a:prstGeom>
          <a:ln>
            <a:solidFill>
              <a:schemeClr val="tx1"/>
            </a:solidFill>
          </a:ln>
        </p:spPr>
      </p:pic>
      <p:pic>
        <p:nvPicPr>
          <p:cNvPr id="4" name="Picture 3"/>
          <p:cNvPicPr>
            <a:picLocks noChangeAspect="1"/>
          </p:cNvPicPr>
          <p:nvPr/>
        </p:nvPicPr>
        <p:blipFill rotWithShape="1">
          <a:blip r:embed="rId4"/>
          <a:srcRect l="6970" t="49178" r="36684" b="7401"/>
          <a:stretch/>
        </p:blipFill>
        <p:spPr>
          <a:xfrm>
            <a:off x="593559" y="538967"/>
            <a:ext cx="6448926" cy="2912221"/>
          </a:xfrm>
          <a:prstGeom prst="rect">
            <a:avLst/>
          </a:prstGeom>
          <a:ln>
            <a:solidFill>
              <a:schemeClr val="tx1"/>
            </a:solidFill>
          </a:ln>
        </p:spPr>
      </p:pic>
      <p:pic>
        <p:nvPicPr>
          <p:cNvPr id="5" name="Picture 4"/>
          <p:cNvPicPr>
            <a:picLocks noChangeAspect="1"/>
          </p:cNvPicPr>
          <p:nvPr/>
        </p:nvPicPr>
        <p:blipFill rotWithShape="1">
          <a:blip r:embed="rId5"/>
          <a:srcRect l="6970" t="41941" r="36931" b="18147"/>
          <a:stretch/>
        </p:blipFill>
        <p:spPr>
          <a:xfrm>
            <a:off x="7154780" y="3697210"/>
            <a:ext cx="4652210" cy="2194561"/>
          </a:xfrm>
          <a:prstGeom prst="rect">
            <a:avLst/>
          </a:prstGeom>
          <a:ln>
            <a:solidFill>
              <a:schemeClr val="tx1"/>
            </a:solidFill>
          </a:ln>
        </p:spPr>
      </p:pic>
      <p:sp>
        <p:nvSpPr>
          <p:cNvPr id="6" name="Rectangle 5"/>
          <p:cNvSpPr/>
          <p:nvPr/>
        </p:nvSpPr>
        <p:spPr>
          <a:xfrm>
            <a:off x="7154780" y="362505"/>
            <a:ext cx="3529262" cy="3293209"/>
          </a:xfrm>
          <a:prstGeom prst="rect">
            <a:avLst/>
          </a:prstGeom>
        </p:spPr>
        <p:txBody>
          <a:bodyPr wrap="square">
            <a:spAutoFit/>
          </a:bodyPr>
          <a:lstStyle/>
          <a:p>
            <a:r>
              <a:rPr lang="en-US" sz="1600" b="0" i="0" dirty="0" smtClean="0">
                <a:solidFill>
                  <a:srgbClr val="636363"/>
                </a:solidFill>
                <a:effectLst/>
                <a:latin typeface="Open Sans"/>
              </a:rPr>
              <a:t>At the southwestern end of Isle Royale is </a:t>
            </a:r>
            <a:r>
              <a:rPr lang="en-US" sz="1600" b="1" i="0" dirty="0" smtClean="0">
                <a:solidFill>
                  <a:srgbClr val="FF0000"/>
                </a:solidFill>
                <a:effectLst/>
                <a:latin typeface="Open Sans"/>
              </a:rPr>
              <a:t>Washington Harbor</a:t>
            </a:r>
            <a:r>
              <a:rPr lang="en-US" sz="1600" b="0" i="0" dirty="0" smtClean="0">
                <a:solidFill>
                  <a:srgbClr val="636363"/>
                </a:solidFill>
                <a:effectLst/>
                <a:latin typeface="Open Sans"/>
              </a:rPr>
              <a:t>, only 22 miles from the Minnesota shore. Secluded Washington Harbor welcomes boating and trout fishermen. It is easily accessible by boat service from Grand Portage via the Wenonah, which offers daily service to Washington Harbor. Also, the Voyageur offers visitors a scenic ride around the island from Washington Harbor to Rock Harbor Lodge</a:t>
            </a:r>
            <a:endParaRPr lang="en-US" sz="1600" dirty="0"/>
          </a:p>
        </p:txBody>
      </p:sp>
      <p:sp>
        <p:nvSpPr>
          <p:cNvPr id="7" name="TextBox 6"/>
          <p:cNvSpPr txBox="1"/>
          <p:nvPr/>
        </p:nvSpPr>
        <p:spPr>
          <a:xfrm>
            <a:off x="2149642" y="5214463"/>
            <a:ext cx="2502569" cy="923330"/>
          </a:xfrm>
          <a:prstGeom prst="rect">
            <a:avLst/>
          </a:prstGeom>
          <a:noFill/>
        </p:spPr>
        <p:txBody>
          <a:bodyPr wrap="square" rtlCol="0">
            <a:spAutoFit/>
          </a:bodyPr>
          <a:lstStyle/>
          <a:p>
            <a:r>
              <a:rPr lang="en-US" dirty="0" smtClean="0"/>
              <a:t>Washington Harbor will not overnight rental Kayak</a:t>
            </a:r>
            <a:endParaRPr lang="en-US" dirty="0"/>
          </a:p>
        </p:txBody>
      </p:sp>
    </p:spTree>
    <p:extLst>
      <p:ext uri="{BB962C8B-B14F-4D97-AF65-F5344CB8AC3E}">
        <p14:creationId xmlns:p14="http://schemas.microsoft.com/office/powerpoint/2010/main" val="2734196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628" t="26590" r="5613" b="12445"/>
          <a:stretch/>
        </p:blipFill>
        <p:spPr>
          <a:xfrm>
            <a:off x="737935" y="1716549"/>
            <a:ext cx="10796337" cy="4122777"/>
          </a:xfrm>
          <a:prstGeom prst="rect">
            <a:avLst/>
          </a:prstGeom>
        </p:spPr>
      </p:pic>
    </p:spTree>
    <p:extLst>
      <p:ext uri="{BB962C8B-B14F-4D97-AF65-F5344CB8AC3E}">
        <p14:creationId xmlns:p14="http://schemas.microsoft.com/office/powerpoint/2010/main" val="2465375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pic>
        <p:nvPicPr>
          <p:cNvPr id="3" name="Picture 2"/>
          <p:cNvPicPr>
            <a:picLocks noChangeAspect="1"/>
          </p:cNvPicPr>
          <p:nvPr/>
        </p:nvPicPr>
        <p:blipFill rotWithShape="1">
          <a:blip r:embed="rId3"/>
          <a:srcRect l="44501" t="39176" r="36440" b="6798"/>
          <a:stretch/>
        </p:blipFill>
        <p:spPr>
          <a:xfrm>
            <a:off x="9686445" y="154981"/>
            <a:ext cx="2479729" cy="3952069"/>
          </a:xfrm>
          <a:prstGeom prst="rect">
            <a:avLst/>
          </a:prstGeom>
        </p:spPr>
      </p:pic>
    </p:spTree>
    <p:extLst>
      <p:ext uri="{BB962C8B-B14F-4D97-AF65-F5344CB8AC3E}">
        <p14:creationId xmlns:p14="http://schemas.microsoft.com/office/powerpoint/2010/main" val="892901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4478" t="16064" r="25218" b="7401"/>
          <a:stretch/>
        </p:blipFill>
        <p:spPr>
          <a:xfrm>
            <a:off x="513347" y="513347"/>
            <a:ext cx="6545180" cy="5598695"/>
          </a:xfrm>
          <a:prstGeom prst="rect">
            <a:avLst/>
          </a:prstGeom>
        </p:spPr>
      </p:pic>
    </p:spTree>
    <p:extLst>
      <p:ext uri="{BB962C8B-B14F-4D97-AF65-F5344CB8AC3E}">
        <p14:creationId xmlns:p14="http://schemas.microsoft.com/office/powerpoint/2010/main" val="2380288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3258" t="39748" r="1422" b="7182"/>
          <a:stretch/>
        </p:blipFill>
        <p:spPr>
          <a:xfrm>
            <a:off x="368969" y="401053"/>
            <a:ext cx="10138610" cy="3882189"/>
          </a:xfrm>
          <a:prstGeom prst="rect">
            <a:avLst/>
          </a:prstGeom>
        </p:spPr>
      </p:pic>
      <p:pic>
        <p:nvPicPr>
          <p:cNvPr id="2" name="Picture 1"/>
          <p:cNvPicPr>
            <a:picLocks noChangeAspect="1"/>
          </p:cNvPicPr>
          <p:nvPr/>
        </p:nvPicPr>
        <p:blipFill rotWithShape="1">
          <a:blip r:embed="rId3"/>
          <a:srcRect l="3271" t="24616" r="3764" b="6743"/>
          <a:stretch/>
        </p:blipFill>
        <p:spPr>
          <a:xfrm>
            <a:off x="4475746" y="3607772"/>
            <a:ext cx="7539789" cy="3129912"/>
          </a:xfrm>
          <a:prstGeom prst="rect">
            <a:avLst/>
          </a:prstGeom>
        </p:spPr>
      </p:pic>
      <p:sp>
        <p:nvSpPr>
          <p:cNvPr id="4" name="TextBox 3"/>
          <p:cNvSpPr txBox="1"/>
          <p:nvPr/>
        </p:nvSpPr>
        <p:spPr>
          <a:xfrm>
            <a:off x="4957010" y="6192253"/>
            <a:ext cx="652743" cy="369332"/>
          </a:xfrm>
          <a:prstGeom prst="rect">
            <a:avLst/>
          </a:prstGeom>
          <a:solidFill>
            <a:schemeClr val="tx1"/>
          </a:solidFill>
        </p:spPr>
        <p:txBody>
          <a:bodyPr wrap="none" rtlCol="0">
            <a:spAutoFit/>
          </a:bodyPr>
          <a:lstStyle/>
          <a:p>
            <a:r>
              <a:rPr lang="en-US" b="1" dirty="0" smtClean="0">
                <a:solidFill>
                  <a:srgbClr val="FFFF00"/>
                </a:solidFill>
              </a:rPr>
              <a:t>$406</a:t>
            </a:r>
            <a:endParaRPr lang="en-US" b="1" dirty="0">
              <a:solidFill>
                <a:srgbClr val="FFFF00"/>
              </a:solidFill>
            </a:endParaRPr>
          </a:p>
        </p:txBody>
      </p:sp>
      <p:sp>
        <p:nvSpPr>
          <p:cNvPr id="5" name="TextBox 4"/>
          <p:cNvSpPr txBox="1"/>
          <p:nvPr/>
        </p:nvSpPr>
        <p:spPr>
          <a:xfrm>
            <a:off x="7002378" y="5245769"/>
            <a:ext cx="652743" cy="369332"/>
          </a:xfrm>
          <a:prstGeom prst="rect">
            <a:avLst/>
          </a:prstGeom>
          <a:solidFill>
            <a:schemeClr val="tx1"/>
          </a:solidFill>
        </p:spPr>
        <p:txBody>
          <a:bodyPr wrap="none" rtlCol="0">
            <a:spAutoFit/>
          </a:bodyPr>
          <a:lstStyle/>
          <a:p>
            <a:r>
              <a:rPr lang="en-US" b="1" dirty="0" smtClean="0">
                <a:solidFill>
                  <a:srgbClr val="FFFF00"/>
                </a:solidFill>
              </a:rPr>
              <a:t>$282</a:t>
            </a:r>
            <a:endParaRPr lang="en-US" b="1" dirty="0">
              <a:solidFill>
                <a:srgbClr val="FFFF00"/>
              </a:solidFill>
            </a:endParaRPr>
          </a:p>
        </p:txBody>
      </p:sp>
      <p:sp>
        <p:nvSpPr>
          <p:cNvPr id="6" name="TextBox 5"/>
          <p:cNvSpPr txBox="1"/>
          <p:nvPr/>
        </p:nvSpPr>
        <p:spPr>
          <a:xfrm>
            <a:off x="8856213" y="5245769"/>
            <a:ext cx="652743" cy="369332"/>
          </a:xfrm>
          <a:prstGeom prst="rect">
            <a:avLst/>
          </a:prstGeom>
          <a:solidFill>
            <a:schemeClr val="tx1"/>
          </a:solidFill>
        </p:spPr>
        <p:txBody>
          <a:bodyPr wrap="none" rtlCol="0">
            <a:spAutoFit/>
          </a:bodyPr>
          <a:lstStyle/>
          <a:p>
            <a:r>
              <a:rPr lang="en-US" b="1" dirty="0" smtClean="0">
                <a:solidFill>
                  <a:srgbClr val="FFFF00"/>
                </a:solidFill>
              </a:rPr>
              <a:t>$406</a:t>
            </a:r>
            <a:endParaRPr lang="en-US" b="1" dirty="0">
              <a:solidFill>
                <a:srgbClr val="FFFF00"/>
              </a:solidFill>
            </a:endParaRPr>
          </a:p>
        </p:txBody>
      </p:sp>
      <p:sp>
        <p:nvSpPr>
          <p:cNvPr id="7" name="TextBox 6"/>
          <p:cNvSpPr txBox="1"/>
          <p:nvPr/>
        </p:nvSpPr>
        <p:spPr>
          <a:xfrm>
            <a:off x="10837413" y="5245769"/>
            <a:ext cx="652743" cy="369332"/>
          </a:xfrm>
          <a:prstGeom prst="rect">
            <a:avLst/>
          </a:prstGeom>
          <a:solidFill>
            <a:schemeClr val="tx1"/>
          </a:solidFill>
        </p:spPr>
        <p:txBody>
          <a:bodyPr wrap="none" rtlCol="0">
            <a:spAutoFit/>
          </a:bodyPr>
          <a:lstStyle/>
          <a:p>
            <a:r>
              <a:rPr lang="en-US" b="1" dirty="0" smtClean="0">
                <a:solidFill>
                  <a:srgbClr val="FFFF00"/>
                </a:solidFill>
              </a:rPr>
              <a:t>$406</a:t>
            </a:r>
            <a:endParaRPr lang="en-US" b="1" dirty="0">
              <a:solidFill>
                <a:srgbClr val="FFFF00"/>
              </a:solidFill>
            </a:endParaRPr>
          </a:p>
        </p:txBody>
      </p:sp>
      <p:sp>
        <p:nvSpPr>
          <p:cNvPr id="8" name="Rectangle 7"/>
          <p:cNvSpPr/>
          <p:nvPr/>
        </p:nvSpPr>
        <p:spPr>
          <a:xfrm>
            <a:off x="533889" y="3880066"/>
            <a:ext cx="3644593" cy="2585323"/>
          </a:xfrm>
          <a:prstGeom prst="rect">
            <a:avLst/>
          </a:prstGeom>
          <a:solidFill>
            <a:schemeClr val="tx1"/>
          </a:solidFill>
        </p:spPr>
        <p:txBody>
          <a:bodyPr wrap="square">
            <a:spAutoFit/>
          </a:bodyPr>
          <a:lstStyle/>
          <a:p>
            <a:pPr algn="ctr" fontAlgn="base"/>
            <a:r>
              <a:rPr lang="en-US" b="0" dirty="0" smtClean="0">
                <a:solidFill>
                  <a:srgbClr val="FFFFFF"/>
                </a:solidFill>
                <a:effectLst/>
                <a:latin typeface="dinneuzeitgroteskltw01-_812426"/>
              </a:rPr>
              <a:t>ISLE ROYALE SEAPLANES</a:t>
            </a:r>
            <a:endParaRPr lang="en-US" b="0" dirty="0" smtClean="0">
              <a:solidFill>
                <a:srgbClr val="0D5EBA"/>
              </a:solidFill>
              <a:effectLst/>
              <a:latin typeface="dinneuzeitgroteskltw01-_812426"/>
            </a:endParaRPr>
          </a:p>
          <a:p>
            <a:pPr algn="ctr" fontAlgn="base"/>
            <a:r>
              <a:rPr lang="en-US" b="0" dirty="0" smtClean="0">
                <a:solidFill>
                  <a:srgbClr val="0D5EBA"/>
                </a:solidFill>
                <a:effectLst/>
                <a:latin typeface="avenir-lt-w01_35-light1475496"/>
              </a:rPr>
              <a:t> </a:t>
            </a:r>
          </a:p>
          <a:p>
            <a:pPr algn="ctr" fontAlgn="base"/>
            <a:r>
              <a:rPr lang="en-US" b="0" dirty="0" smtClean="0">
                <a:solidFill>
                  <a:srgbClr val="FFFFFF"/>
                </a:solidFill>
                <a:effectLst/>
                <a:latin typeface="avenir-lt-w01_35-light1475496"/>
              </a:rPr>
              <a:t>Isle Royale Seaplanes</a:t>
            </a:r>
            <a:endParaRPr lang="en-US" b="0" dirty="0" smtClean="0">
              <a:solidFill>
                <a:srgbClr val="0D5EBA"/>
              </a:solidFill>
              <a:effectLst/>
              <a:latin typeface="avenir-lt-w01_35-light1475496"/>
            </a:endParaRPr>
          </a:p>
          <a:p>
            <a:pPr algn="ctr" fontAlgn="base"/>
            <a:r>
              <a:rPr lang="en-US" b="0" dirty="0" smtClean="0">
                <a:solidFill>
                  <a:srgbClr val="FFFFFF"/>
                </a:solidFill>
                <a:effectLst/>
                <a:latin typeface="futura-lt-w01-light"/>
              </a:rPr>
              <a:t>Isle Royale Seaplane Base </a:t>
            </a:r>
            <a:endParaRPr lang="en-US" b="0" dirty="0" smtClean="0">
              <a:solidFill>
                <a:srgbClr val="0D5EBA"/>
              </a:solidFill>
              <a:effectLst/>
              <a:latin typeface="avenir-lt-w01_35-light1475496"/>
            </a:endParaRPr>
          </a:p>
          <a:p>
            <a:pPr algn="ctr" fontAlgn="base"/>
            <a:r>
              <a:rPr lang="en-US" b="0" dirty="0" smtClean="0">
                <a:solidFill>
                  <a:srgbClr val="FFFFFF"/>
                </a:solidFill>
                <a:effectLst/>
                <a:latin typeface="futura-lt-w01-light"/>
              </a:rPr>
              <a:t>26998 W. 16th Street</a:t>
            </a:r>
            <a:endParaRPr lang="en-US" b="0" dirty="0" smtClean="0">
              <a:solidFill>
                <a:srgbClr val="0D5EBA"/>
              </a:solidFill>
              <a:effectLst/>
              <a:latin typeface="avenir-lt-w01_35-light1475496"/>
            </a:endParaRPr>
          </a:p>
          <a:p>
            <a:pPr algn="ctr" fontAlgn="base"/>
            <a:r>
              <a:rPr lang="en-US" b="0" dirty="0" smtClean="0">
                <a:solidFill>
                  <a:srgbClr val="FFFFFF"/>
                </a:solidFill>
                <a:effectLst/>
                <a:latin typeface="futura-lt-w01-light"/>
              </a:rPr>
              <a:t>Hubbell, MI  49934</a:t>
            </a:r>
            <a:r>
              <a:rPr lang="en-US" b="0" dirty="0" smtClean="0">
                <a:solidFill>
                  <a:srgbClr val="0D5EBA"/>
                </a:solidFill>
                <a:effectLst/>
                <a:latin typeface="avenir-lt-w01_35-light1475496"/>
              </a:rPr>
              <a:t>​</a:t>
            </a:r>
          </a:p>
          <a:p>
            <a:pPr algn="ctr" fontAlgn="base"/>
            <a:r>
              <a:rPr lang="en-US" b="0" dirty="0" smtClean="0">
                <a:solidFill>
                  <a:srgbClr val="0D5EBA"/>
                </a:solidFill>
                <a:effectLst/>
                <a:latin typeface="avenir-lt-w01_35-light1475496"/>
              </a:rPr>
              <a:t> </a:t>
            </a:r>
          </a:p>
          <a:p>
            <a:pPr algn="ctr" fontAlgn="base"/>
            <a:r>
              <a:rPr lang="en-US" b="0" u="sng" strike="noStrike" dirty="0" smtClean="0">
                <a:solidFill>
                  <a:srgbClr val="FFFFFF"/>
                </a:solidFill>
                <a:effectLst/>
                <a:latin typeface="futura-lt-w01-light"/>
                <a:hlinkClick r:id="rId4"/>
              </a:rPr>
              <a:t>906-483-4991</a:t>
            </a:r>
            <a:endParaRPr lang="en-US" b="0" dirty="0" smtClean="0">
              <a:solidFill>
                <a:srgbClr val="0D5EBA"/>
              </a:solidFill>
              <a:effectLst/>
              <a:latin typeface="avenir-lt-w01_35-light1475496"/>
            </a:endParaRPr>
          </a:p>
          <a:p>
            <a:pPr algn="ctr" fontAlgn="base"/>
            <a:r>
              <a:rPr lang="en-US" b="0" u="none" strike="noStrike" dirty="0" smtClean="0">
                <a:solidFill>
                  <a:srgbClr val="FFFFFF"/>
                </a:solidFill>
                <a:effectLst/>
                <a:latin typeface="futura-lt-w01-light"/>
                <a:hlinkClick r:id="rId5"/>
              </a:rPr>
              <a:t>info@isleroyaleseaplanes.com</a:t>
            </a:r>
            <a:endParaRPr lang="en-US" b="0" dirty="0">
              <a:solidFill>
                <a:srgbClr val="0D5EBA"/>
              </a:solidFill>
              <a:effectLst/>
              <a:latin typeface="avenir-lt-w01_35-light1475496"/>
            </a:endParaRPr>
          </a:p>
        </p:txBody>
      </p:sp>
    </p:spTree>
    <p:extLst>
      <p:ext uri="{BB962C8B-B14F-4D97-AF65-F5344CB8AC3E}">
        <p14:creationId xmlns:p14="http://schemas.microsoft.com/office/powerpoint/2010/main" val="3414418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56761474"/>
              </p:ext>
            </p:extLst>
          </p:nvPr>
        </p:nvGraphicFramePr>
        <p:xfrm>
          <a:off x="561479" y="1698234"/>
          <a:ext cx="10908630" cy="1854200"/>
        </p:xfrm>
        <a:graphic>
          <a:graphicData uri="http://schemas.openxmlformats.org/drawingml/2006/table">
            <a:tbl>
              <a:tblPr firstRow="1" bandRow="1">
                <a:tableStyleId>{5C22544A-7EE6-4342-B048-85BDC9FD1C3A}</a:tableStyleId>
              </a:tblPr>
              <a:tblGrid>
                <a:gridCol w="1090863"/>
                <a:gridCol w="1090863"/>
                <a:gridCol w="1090863"/>
                <a:gridCol w="1090863"/>
                <a:gridCol w="1090863"/>
                <a:gridCol w="1090863"/>
                <a:gridCol w="1090863"/>
                <a:gridCol w="1090863"/>
                <a:gridCol w="1090863"/>
                <a:gridCol w="1090863"/>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951304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51479" t="46327" r="3025" b="14857"/>
          <a:stretch/>
        </p:blipFill>
        <p:spPr>
          <a:xfrm>
            <a:off x="336884" y="336883"/>
            <a:ext cx="11471194" cy="5502443"/>
          </a:xfrm>
          <a:prstGeom prst="rect">
            <a:avLst/>
          </a:prstGeom>
        </p:spPr>
      </p:pic>
    </p:spTree>
    <p:extLst>
      <p:ext uri="{BB962C8B-B14F-4D97-AF65-F5344CB8AC3E}">
        <p14:creationId xmlns:p14="http://schemas.microsoft.com/office/powerpoint/2010/main" val="384510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1232" t="24836" r="3025" b="18366"/>
          <a:stretch/>
        </p:blipFill>
        <p:spPr>
          <a:xfrm>
            <a:off x="417094" y="385009"/>
            <a:ext cx="8646695" cy="6036373"/>
          </a:xfrm>
          <a:prstGeom prst="rect">
            <a:avLst/>
          </a:prstGeom>
        </p:spPr>
      </p:pic>
      <p:sp>
        <p:nvSpPr>
          <p:cNvPr id="3" name="TextBox 2"/>
          <p:cNvSpPr txBox="1"/>
          <p:nvPr/>
        </p:nvSpPr>
        <p:spPr>
          <a:xfrm>
            <a:off x="7539789" y="497304"/>
            <a:ext cx="4267200" cy="1600438"/>
          </a:xfrm>
          <a:prstGeom prst="rect">
            <a:avLst/>
          </a:prstGeom>
          <a:solidFill>
            <a:srgbClr val="FFFF00"/>
          </a:solidFill>
          <a:ln>
            <a:solidFill>
              <a:schemeClr val="tx1"/>
            </a:solidFill>
          </a:ln>
          <a:scene3d>
            <a:camera prst="orthographicFront"/>
            <a:lightRig rig="threePt" dir="t"/>
          </a:scene3d>
          <a:sp3d>
            <a:bevelT/>
          </a:sp3d>
        </p:spPr>
        <p:txBody>
          <a:bodyPr wrap="square" rtlCol="0">
            <a:spAutoFit/>
          </a:bodyPr>
          <a:lstStyle/>
          <a:p>
            <a:r>
              <a:rPr lang="en-US" sz="1400" dirty="0" smtClean="0"/>
              <a:t>ADVON:</a:t>
            </a:r>
          </a:p>
          <a:p>
            <a:pPr marL="342900" indent="-342900">
              <a:buAutoNum type="arabicParenR"/>
            </a:pPr>
            <a:r>
              <a:rPr lang="en-US" sz="1400" dirty="0" smtClean="0"/>
              <a:t>Arrive 24x  hours prior in Grand Portage; rent van</a:t>
            </a:r>
          </a:p>
          <a:p>
            <a:pPr marL="342900" indent="-342900">
              <a:buAutoNum type="arabicParenR"/>
            </a:pPr>
            <a:r>
              <a:rPr lang="en-US" sz="1400" dirty="0" smtClean="0"/>
              <a:t>Drive from GP to Thunder Bay and P/U MB / Scouts</a:t>
            </a:r>
          </a:p>
          <a:p>
            <a:pPr marL="342900" indent="-342900">
              <a:buAutoNum type="arabicParenR"/>
            </a:pPr>
            <a:r>
              <a:rPr lang="en-US" sz="1400" dirty="0" smtClean="0"/>
              <a:t>RON in Canada for fun, meet local scouts</a:t>
            </a:r>
          </a:p>
          <a:p>
            <a:pPr marL="342900" indent="-342900">
              <a:buAutoNum type="arabicParenR"/>
            </a:pPr>
            <a:r>
              <a:rPr lang="en-US" sz="1400" dirty="0" smtClean="0"/>
              <a:t>Drive to GP, deliver scouts to marina</a:t>
            </a:r>
          </a:p>
          <a:p>
            <a:pPr marL="342900" indent="-342900">
              <a:buAutoNum type="arabicParenR"/>
            </a:pPr>
            <a:r>
              <a:rPr lang="en-US" sz="1400" dirty="0" smtClean="0"/>
              <a:t>Return Van to Rental; taxi to marina</a:t>
            </a:r>
          </a:p>
          <a:p>
            <a:pPr marL="342900" indent="-342900">
              <a:buAutoNum type="arabicParenR"/>
            </a:pPr>
            <a:r>
              <a:rPr lang="en-US" sz="1400" dirty="0" smtClean="0"/>
              <a:t>Catch ferry; </a:t>
            </a:r>
          </a:p>
        </p:txBody>
      </p:sp>
    </p:spTree>
    <p:extLst>
      <p:ext uri="{BB962C8B-B14F-4D97-AF65-F5344CB8AC3E}">
        <p14:creationId xmlns:p14="http://schemas.microsoft.com/office/powerpoint/2010/main" val="427591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0780" t="30537" r="21148" b="7621"/>
          <a:stretch/>
        </p:blipFill>
        <p:spPr>
          <a:xfrm>
            <a:off x="368967" y="385009"/>
            <a:ext cx="10395285" cy="6223930"/>
          </a:xfrm>
          <a:prstGeom prst="rect">
            <a:avLst/>
          </a:prstGeom>
        </p:spPr>
      </p:pic>
    </p:spTree>
    <p:extLst>
      <p:ext uri="{BB962C8B-B14F-4D97-AF65-F5344CB8AC3E}">
        <p14:creationId xmlns:p14="http://schemas.microsoft.com/office/powerpoint/2010/main" val="3835147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3379" t="27206" r="14543" b="17638"/>
          <a:stretch/>
        </p:blipFill>
        <p:spPr>
          <a:xfrm>
            <a:off x="0" y="-1"/>
            <a:ext cx="12103606" cy="5207431"/>
          </a:xfrm>
          <a:prstGeom prst="rect">
            <a:avLst/>
          </a:prstGeom>
        </p:spPr>
      </p:pic>
      <p:sp>
        <p:nvSpPr>
          <p:cNvPr id="5" name="Oval 4"/>
          <p:cNvSpPr/>
          <p:nvPr/>
        </p:nvSpPr>
        <p:spPr>
          <a:xfrm>
            <a:off x="4742481" y="1782305"/>
            <a:ext cx="774916" cy="5579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404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2915" t="25159" r="3704" b="16791"/>
          <a:stretch/>
        </p:blipFill>
        <p:spPr>
          <a:xfrm>
            <a:off x="-1" y="0"/>
            <a:ext cx="12195019" cy="4773478"/>
          </a:xfrm>
          <a:prstGeom prst="rect">
            <a:avLst/>
          </a:prstGeom>
        </p:spPr>
      </p:pic>
      <p:sp>
        <p:nvSpPr>
          <p:cNvPr id="3" name="Oval 2"/>
          <p:cNvSpPr/>
          <p:nvPr/>
        </p:nvSpPr>
        <p:spPr>
          <a:xfrm>
            <a:off x="4076054" y="960895"/>
            <a:ext cx="2324746" cy="187529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774197" y="960895"/>
            <a:ext cx="1017651" cy="369332"/>
          </a:xfrm>
          <a:prstGeom prst="rect">
            <a:avLst/>
          </a:prstGeom>
          <a:solidFill>
            <a:schemeClr val="tx1"/>
          </a:solidFill>
        </p:spPr>
        <p:txBody>
          <a:bodyPr wrap="none" rtlCol="0">
            <a:spAutoFit/>
          </a:bodyPr>
          <a:lstStyle/>
          <a:p>
            <a:r>
              <a:rPr lang="en-US" b="1" dirty="0" smtClean="0">
                <a:solidFill>
                  <a:srgbClr val="FFFF00"/>
                </a:solidFill>
              </a:rPr>
              <a:t>CANADA</a:t>
            </a:r>
            <a:endParaRPr lang="en-US" b="1" dirty="0">
              <a:solidFill>
                <a:srgbClr val="FFFF00"/>
              </a:solidFill>
            </a:endParaRPr>
          </a:p>
        </p:txBody>
      </p:sp>
      <p:sp>
        <p:nvSpPr>
          <p:cNvPr id="5" name="TextBox 4"/>
          <p:cNvSpPr txBox="1"/>
          <p:nvPr/>
        </p:nvSpPr>
        <p:spPr>
          <a:xfrm>
            <a:off x="1090119" y="1744872"/>
            <a:ext cx="1466684" cy="369332"/>
          </a:xfrm>
          <a:prstGeom prst="rect">
            <a:avLst/>
          </a:prstGeom>
          <a:solidFill>
            <a:schemeClr val="tx1"/>
          </a:solidFill>
        </p:spPr>
        <p:txBody>
          <a:bodyPr wrap="none" rtlCol="0">
            <a:spAutoFit/>
          </a:bodyPr>
          <a:lstStyle/>
          <a:p>
            <a:r>
              <a:rPr lang="en-US" b="1" dirty="0" smtClean="0">
                <a:solidFill>
                  <a:srgbClr val="FFFF00"/>
                </a:solidFill>
              </a:rPr>
              <a:t>United States</a:t>
            </a:r>
            <a:endParaRPr lang="en-US" b="1" dirty="0">
              <a:solidFill>
                <a:srgbClr val="FFFF00"/>
              </a:solidFill>
            </a:endParaRPr>
          </a:p>
        </p:txBody>
      </p:sp>
    </p:spTree>
    <p:extLst>
      <p:ext uri="{BB962C8B-B14F-4D97-AF65-F5344CB8AC3E}">
        <p14:creationId xmlns:p14="http://schemas.microsoft.com/office/powerpoint/2010/main" val="2769081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large blue boat with white upper trim shines in the morning sun with Isle Royale in th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63" y="139482"/>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group of nine people with large backpacks and gear stand in a cir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955" y="3291907"/>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ur people in two yellow tandem kaya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63" y="3642102"/>
            <a:ext cx="5473431" cy="30788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wo people in a long white sea kayak paddle on Lake Superior near Isle Royale's rocky sho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2130" y="419005"/>
            <a:ext cx="317182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725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078" t="16896" r="3704" b="5773"/>
          <a:stretch/>
        </p:blipFill>
        <p:spPr>
          <a:xfrm>
            <a:off x="418454" y="542441"/>
            <a:ext cx="11608232" cy="5656881"/>
          </a:xfrm>
          <a:prstGeom prst="rect">
            <a:avLst/>
          </a:prstGeom>
        </p:spPr>
      </p:pic>
    </p:spTree>
    <p:extLst>
      <p:ext uri="{BB962C8B-B14F-4D97-AF65-F5344CB8AC3E}">
        <p14:creationId xmlns:p14="http://schemas.microsoft.com/office/powerpoint/2010/main" val="1976468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TotalTime>
  <Words>398</Words>
  <Application>Microsoft Office PowerPoint</Application>
  <PresentationFormat>Widescreen</PresentationFormat>
  <Paragraphs>29</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avenir-lt-w01_35-light1475496</vt:lpstr>
      <vt:lpstr>Calibri</vt:lpstr>
      <vt:lpstr>Calibri Light</vt:lpstr>
      <vt:lpstr>Cantarell</vt:lpstr>
      <vt:lpstr>dinneuzeitgroteskltw01-_812426</vt:lpstr>
      <vt:lpstr>futura-lt-w01-light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13</cp:revision>
  <dcterms:created xsi:type="dcterms:W3CDTF">2026-02-18T03:18:03Z</dcterms:created>
  <dcterms:modified xsi:type="dcterms:W3CDTF">2026-02-18T11:13:56Z</dcterms:modified>
</cp:coreProperties>
</file>