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88" r:id="rId3"/>
    <p:sldId id="289" r:id="rId4"/>
    <p:sldId id="290" r:id="rId5"/>
    <p:sldId id="291" r:id="rId6"/>
    <p:sldId id="292" r:id="rId7"/>
    <p:sldId id="295" r:id="rId8"/>
    <p:sldId id="296" r:id="rId9"/>
    <p:sldId id="293" r:id="rId10"/>
    <p:sldId id="294" r:id="rId11"/>
    <p:sldId id="297" r:id="rId12"/>
    <p:sldId id="298" r:id="rId13"/>
    <p:sldId id="310" r:id="rId14"/>
    <p:sldId id="299" r:id="rId15"/>
    <p:sldId id="300" r:id="rId16"/>
    <p:sldId id="303" r:id="rId17"/>
    <p:sldId id="304" r:id="rId18"/>
    <p:sldId id="302" r:id="rId19"/>
    <p:sldId id="301" r:id="rId20"/>
    <p:sldId id="305" r:id="rId21"/>
    <p:sldId id="306" r:id="rId22"/>
    <p:sldId id="307" r:id="rId23"/>
    <p:sldId id="308" r:id="rId24"/>
    <p:sldId id="309" r:id="rId25"/>
    <p:sldId id="256" r:id="rId26"/>
    <p:sldId id="257" r:id="rId27"/>
    <p:sldId id="258" r:id="rId28"/>
    <p:sldId id="259" r:id="rId29"/>
    <p:sldId id="260" r:id="rId30"/>
    <p:sldId id="261" r:id="rId31"/>
    <p:sldId id="262" r:id="rId32"/>
    <p:sldId id="263" r:id="rId33"/>
    <p:sldId id="264" r:id="rId34"/>
    <p:sldId id="265" r:id="rId35"/>
    <p:sldId id="31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sorterViewPr>
    <p:cViewPr>
      <p:scale>
        <a:sx n="100" d="100"/>
        <a:sy n="100" d="100"/>
      </p:scale>
      <p:origin x="0" y="-49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022C7-DDFD-F9F2-0418-81AE0FDEE5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9D7185-8F8C-E1FE-22DD-2A0EF1312D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4E91FF-D4E8-DA5C-1BAD-A423841FF0CC}"/>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5" name="Footer Placeholder 4">
            <a:extLst>
              <a:ext uri="{FF2B5EF4-FFF2-40B4-BE49-F238E27FC236}">
                <a16:creationId xmlns:a16="http://schemas.microsoft.com/office/drawing/2014/main" id="{0179B207-56E0-D982-49AB-04A89C69E8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8BDB0A-975F-AC9D-87EE-A170FF62DC66}"/>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4111237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CC942-9FA1-282D-6743-870CC60726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7EC88E-0C91-5AC1-0269-5981AC8BAE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BF054C-E52C-2E36-36D0-115B6DE021C5}"/>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5" name="Footer Placeholder 4">
            <a:extLst>
              <a:ext uri="{FF2B5EF4-FFF2-40B4-BE49-F238E27FC236}">
                <a16:creationId xmlns:a16="http://schemas.microsoft.com/office/drawing/2014/main" id="{10BF0DD3-682E-9816-00BE-A890B672B4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F19565-C3C5-EAF6-F0C2-23423966F84B}"/>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1878799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C6F2A4-3307-538E-2C5E-40DAFD0468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0EFDF2F-9886-76C4-69AD-5A5AF50EDD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B94F7-F110-BCEF-2F26-3D037CE5819B}"/>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5" name="Footer Placeholder 4">
            <a:extLst>
              <a:ext uri="{FF2B5EF4-FFF2-40B4-BE49-F238E27FC236}">
                <a16:creationId xmlns:a16="http://schemas.microsoft.com/office/drawing/2014/main" id="{7930C4BC-001F-053C-9724-F6B924B02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BFBB33-C7CA-4BBE-AE46-5B4F7976B2F0}"/>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482057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631F2-FF9B-6D76-7563-E6120F9F8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488253-5951-8C50-9F07-695E9BF906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82CE9E-98E8-AB1D-043F-FE4230DAA163}"/>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5" name="Footer Placeholder 4">
            <a:extLst>
              <a:ext uri="{FF2B5EF4-FFF2-40B4-BE49-F238E27FC236}">
                <a16:creationId xmlns:a16="http://schemas.microsoft.com/office/drawing/2014/main" id="{AC51409F-17E2-EC74-2109-B65A98CAC1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14FED4-AAFB-6416-E276-A8FC027527D5}"/>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53515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9EE85-9430-6784-C98C-DF044DE62D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B83CBD-29E8-80A4-F327-F5EA96F13B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2EDC17-9D09-09EB-2FBF-10A40927A28B}"/>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5" name="Footer Placeholder 4">
            <a:extLst>
              <a:ext uri="{FF2B5EF4-FFF2-40B4-BE49-F238E27FC236}">
                <a16:creationId xmlns:a16="http://schemas.microsoft.com/office/drawing/2014/main" id="{C1A0103F-3D35-11E2-146C-FF40DC5924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F361E2-B9EB-7E51-5DD0-5CB162F25CEA}"/>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2645040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01DA-D8E2-4455-CF3D-EBDD258BBE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BC4442-F178-F506-91E1-EF02F799F1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9FD2A6-7393-0570-5B16-CA420E57E8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33EFFC-9798-2D97-AEF6-2A1A840DCD13}"/>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6" name="Footer Placeholder 5">
            <a:extLst>
              <a:ext uri="{FF2B5EF4-FFF2-40B4-BE49-F238E27FC236}">
                <a16:creationId xmlns:a16="http://schemas.microsoft.com/office/drawing/2014/main" id="{7A8CD3EB-E26D-2C33-1C19-E74B7F30BA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06488C-E03F-0499-1C4F-1B490D80315D}"/>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57497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273AB-AC07-3049-D2F5-594A27B983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298BDE-4DB2-F704-BE74-FA5A307C9C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490D01-36A7-8CF9-EA65-9A926A5AB2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03C22C-FAFF-DE31-69FF-86A3A6604C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2A6242-59F0-235A-6833-CF90B746B8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A75AE0-746E-BB39-E9E8-297A7E07BF2B}"/>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8" name="Footer Placeholder 7">
            <a:extLst>
              <a:ext uri="{FF2B5EF4-FFF2-40B4-BE49-F238E27FC236}">
                <a16:creationId xmlns:a16="http://schemas.microsoft.com/office/drawing/2014/main" id="{D2D7569E-824F-17DE-D63F-81C460DD8A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47F930-54B8-47B3-0D05-7C26D1312E56}"/>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530531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6631F-D860-0EA4-2DBF-DC1E75F5B8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0842CC-D265-5CD8-A0C6-6A17F34617F7}"/>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4" name="Footer Placeholder 3">
            <a:extLst>
              <a:ext uri="{FF2B5EF4-FFF2-40B4-BE49-F238E27FC236}">
                <a16:creationId xmlns:a16="http://schemas.microsoft.com/office/drawing/2014/main" id="{56222961-5070-4C63-4253-5736389F53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C00094-E324-2DED-4B6D-E85F02029DCB}"/>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124831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AE7191-79A3-3763-8E09-EE0F85540447}"/>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3" name="Footer Placeholder 2">
            <a:extLst>
              <a:ext uri="{FF2B5EF4-FFF2-40B4-BE49-F238E27FC236}">
                <a16:creationId xmlns:a16="http://schemas.microsoft.com/office/drawing/2014/main" id="{5220949B-A4CF-2C04-E9AE-699B0484E8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A914B1-A455-76FE-3FF5-D3C929D8AE50}"/>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3537205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5E821-E828-FD5E-A2EE-7703A44F62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19ABF4-926D-F8EF-F32A-FE0964B8AD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414CA5-8256-7B58-B9B3-ED648431B6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4B293A-B350-E6BB-29CB-BEB7F396B747}"/>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6" name="Footer Placeholder 5">
            <a:extLst>
              <a:ext uri="{FF2B5EF4-FFF2-40B4-BE49-F238E27FC236}">
                <a16:creationId xmlns:a16="http://schemas.microsoft.com/office/drawing/2014/main" id="{C07F7491-065F-F834-9DC9-51464F588C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2C919D-C181-B210-3D2B-A207EE494040}"/>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1550854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7759E-0F9F-339E-3DF6-D783A773BE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B8FE73-DFB3-5CD7-50C7-0BC9E9F432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395BF0-181D-5DB6-D0AA-1EFD72BC59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1517D5-CCF7-5E26-F9AC-AFC79E40AE98}"/>
              </a:ext>
            </a:extLst>
          </p:cNvPr>
          <p:cNvSpPr>
            <a:spLocks noGrp="1"/>
          </p:cNvSpPr>
          <p:nvPr>
            <p:ph type="dt" sz="half" idx="10"/>
          </p:nvPr>
        </p:nvSpPr>
        <p:spPr/>
        <p:txBody>
          <a:bodyPr/>
          <a:lstStyle/>
          <a:p>
            <a:fld id="{1BB5355C-6567-48DA-A4E8-1D470A7F82B3}" type="datetimeFigureOut">
              <a:rPr lang="en-US" smtClean="0"/>
              <a:t>2/12/2026</a:t>
            </a:fld>
            <a:endParaRPr lang="en-US"/>
          </a:p>
        </p:txBody>
      </p:sp>
      <p:sp>
        <p:nvSpPr>
          <p:cNvPr id="6" name="Footer Placeholder 5">
            <a:extLst>
              <a:ext uri="{FF2B5EF4-FFF2-40B4-BE49-F238E27FC236}">
                <a16:creationId xmlns:a16="http://schemas.microsoft.com/office/drawing/2014/main" id="{0F963109-F502-910D-2E4F-2FDB151E1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6D54E5-482A-5839-A758-FE1CBAF690E5}"/>
              </a:ext>
            </a:extLst>
          </p:cNvPr>
          <p:cNvSpPr>
            <a:spLocks noGrp="1"/>
          </p:cNvSpPr>
          <p:nvPr>
            <p:ph type="sldNum" sz="quarter" idx="12"/>
          </p:nvPr>
        </p:nvSpPr>
        <p:spPr/>
        <p:txBody>
          <a:bodyPr/>
          <a:lstStyle/>
          <a:p>
            <a:fld id="{BA85B1B8-2663-484F-A4AB-EBEBE46442AE}" type="slidenum">
              <a:rPr lang="en-US" smtClean="0"/>
              <a:t>‹#›</a:t>
            </a:fld>
            <a:endParaRPr lang="en-US"/>
          </a:p>
        </p:txBody>
      </p:sp>
    </p:spTree>
    <p:extLst>
      <p:ext uri="{BB962C8B-B14F-4D97-AF65-F5344CB8AC3E}">
        <p14:creationId xmlns:p14="http://schemas.microsoft.com/office/powerpoint/2010/main" val="2140809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4891A3-878A-ACE3-192B-2B5CB9B862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73BF19-D709-E809-5632-E3B51D6FE8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19832E-E9EA-78AD-11A4-D1A0624126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BB5355C-6567-48DA-A4E8-1D470A7F82B3}" type="datetimeFigureOut">
              <a:rPr lang="en-US" smtClean="0"/>
              <a:t>2/12/2026</a:t>
            </a:fld>
            <a:endParaRPr lang="en-US"/>
          </a:p>
        </p:txBody>
      </p:sp>
      <p:sp>
        <p:nvSpPr>
          <p:cNvPr id="5" name="Footer Placeholder 4">
            <a:extLst>
              <a:ext uri="{FF2B5EF4-FFF2-40B4-BE49-F238E27FC236}">
                <a16:creationId xmlns:a16="http://schemas.microsoft.com/office/drawing/2014/main" id="{D3E86C9F-52BC-21EF-37E8-4D40247FF0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37E61D8-35DA-D056-0BA8-19EB4C7718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85B1B8-2663-484F-A4AB-EBEBE46442AE}" type="slidenum">
              <a:rPr lang="en-US" smtClean="0"/>
              <a:t>‹#›</a:t>
            </a:fld>
            <a:endParaRPr lang="en-US"/>
          </a:p>
        </p:txBody>
      </p:sp>
      <p:sp>
        <p:nvSpPr>
          <p:cNvPr id="7" name="Rectangle 6">
            <a:extLst>
              <a:ext uri="{FF2B5EF4-FFF2-40B4-BE49-F238E27FC236}">
                <a16:creationId xmlns:a16="http://schemas.microsoft.com/office/drawing/2014/main" id="{5C776F02-B4D2-9212-313B-0A2B6BE87B96}"/>
              </a:ext>
            </a:extLst>
          </p:cNvPr>
          <p:cNvSpPr/>
          <p:nvPr userDrawn="1"/>
        </p:nvSpPr>
        <p:spPr>
          <a:xfrm>
            <a:off x="76199" y="76200"/>
            <a:ext cx="11997431" cy="670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9FA2E21-2BE5-BAD0-CC97-50568F953755}"/>
              </a:ext>
            </a:extLst>
          </p:cNvPr>
          <p:cNvSpPr/>
          <p:nvPr userDrawn="1"/>
        </p:nvSpPr>
        <p:spPr>
          <a:xfrm>
            <a:off x="228599" y="228600"/>
            <a:ext cx="11729621" cy="6400800"/>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5593D70-C67F-2666-5221-D26A3035854D}"/>
              </a:ext>
            </a:extLst>
          </p:cNvPr>
          <p:cNvPicPr>
            <a:picLocks noChangeAspect="1"/>
          </p:cNvPicPr>
          <p:nvPr userDrawn="1"/>
        </p:nvPicPr>
        <p:blipFill>
          <a:blip r:embed="rId13"/>
          <a:srcRect l="27500" r="28333"/>
          <a:stretch/>
        </p:blipFill>
        <p:spPr>
          <a:xfrm>
            <a:off x="11215089" y="276345"/>
            <a:ext cx="685800" cy="812419"/>
          </a:xfrm>
          <a:prstGeom prst="rect">
            <a:avLst/>
          </a:prstGeom>
        </p:spPr>
      </p:pic>
    </p:spTree>
    <p:extLst>
      <p:ext uri="{BB962C8B-B14F-4D97-AF65-F5344CB8AC3E}">
        <p14:creationId xmlns:p14="http://schemas.microsoft.com/office/powerpoint/2010/main" val="145003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scouting.org/awards/awards-central/totin-chip/" TargetMode="Externa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s://www.scouting.org/awards/awards-central/international-scouters/" TargetMode="Externa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www.scouting.org/outdoor-programs/COPE/" TargetMode="External"/><Relationship Id="rId2" Type="http://schemas.openxmlformats.org/officeDocument/2006/relationships/hyperlink" Target="https://www.scouting.org/outdoor-programs/camp-accreditation/" TargetMode="External"/><Relationship Id="rId1" Type="http://schemas.openxmlformats.org/officeDocument/2006/relationships/slideLayout" Target="../slideLayouts/slideLayout7.xml"/><Relationship Id="rId4" Type="http://schemas.openxmlformats.org/officeDocument/2006/relationships/hyperlink" Target="https://my.scouting.org/"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scouting.org/outdoor-programs/camp-accreditation/" TargetMode="External"/><Relationship Id="rId2" Type="http://schemas.openxmlformats.org/officeDocument/2006/relationships/hyperlink" Target="https://www.scouting.org/outdoor-programs/COPE/"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www.philmontscoutranch.org/?_gl=1*1y3u9r8*_ga*MTU1NjY4NTI3Mi4xNzY4OTMzMzE1*_ga_20G0JHESG4*czE3NzA2NzQzODgkbzIwJGcxJHQxNzcwNjc0ODcwJGo0OCRsMCRoMA..*_gcl_aw*R0NMLjE3NzAwNTg4NTMuZWFpYWlxb2JjaG1pcS0zbnZybzdrZ212MWp0YWJyM2lwemxiZWFheWFzYWFlZ2t3aXZkX2J3ZQ..*_gcl_au*MTAyMjQzNzUxNS4xNzY4OTMzMzE1" TargetMode="External"/><Relationship Id="rId3" Type="http://schemas.openxmlformats.org/officeDocument/2006/relationships/image" Target="../media/image16.png"/><Relationship Id="rId7" Type="http://schemas.openxmlformats.org/officeDocument/2006/relationships/hyperlink" Target="https://www.ntier.org/?_gl=1*1mir7lx*_ga*MTU1NjY4NTI3Mi4xNzY4OTMzMzE1*_ga_20G0JHESG4*czE3NzA2NzQzODgkbzIwJGcxJHQxNzcwNjc0ODU4JGo2MCRsMCRoMA..*_gcl_aw*R0NMLjE3NzAwNTg4NTMuZWFpYWlxb2JjaG1pcS0zbnZybzdrZ212MWp0YWJyM2lwemxiZWFheWFzYWFlZ2t3aXZkX2J3ZQ..*_gcl_au*MTAyMjQzNzUxNS4xNzY4OTMzMzE1" TargetMode="Externa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hyperlink" Target="https://www.bsaseabase.org/?_gl=1*h134c2*_ga*MTU1NjY4NTI3Mi4xNzY4OTMzMzE1*_ga_20G0JHESG4*czE3NzA2NzQzODgkbzIwJGcxJHQxNzcwNjc0OTU0JGo2MCRsMCRoMA..*_gcl_aw*R0NMLjE3NzAwNTg4NTMuZWFpYWlxb2JjaG1pcS0zbnZybzdrZ212MWp0YWJyM2lwemxiZWFheWFzYWFlZ2t3aXZkX2J3ZQ..*_gcl_au*MTAyMjQzNzUxNS4xNzY4OTMzMzE1" TargetMode="External"/><Relationship Id="rId4" Type="http://schemas.openxmlformats.org/officeDocument/2006/relationships/image" Target="../media/image17.png"/><Relationship Id="rId9" Type="http://schemas.openxmlformats.org/officeDocument/2006/relationships/hyperlink" Target="https://www.summitbsa.org/?_gl=1*6slzpt*_ga*MTU1NjY4NTI3Mi4xNzY4OTMzMzE1*_ga_20G0JHESG4*czE3NzA2NzQzODgkbzIwJGcxJHQxNzcwNjc0ODkxJGoyNyRsMCRoMA..*_gcl_aw*R0NMLjE3NzAwNTg4NTMuZWFpYWlxb2JjaG1pcS0zbnZybzdrZ212MWp0YWJyM2lwemxiZWFheWFzYWFlZ2t3aXZkX2J3ZQ..*_gcl_au*MTAyMjQzNzUxNS4xNzY4OTMzMzE1"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hyperlink" Target="https://www.scouting.org/awards/awards-central/totin-chip/" TargetMode="Externa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search?q=Tread+Lightly%21+Principles&amp;mstk=AUtExfDmzP0h4xTz5CSTs5QFf6UvMMRuTBVY8UEtI8yZOKIjE6i6-v9QIbkt6eFrxj0OUeYtK1Zn9ebOdOLilaB-Ll8hcg5onUippvMeS95sjUwfM1W_EG34sZUlEjyhbobFUrk&amp;csui=3&amp;ved=2ahUKEwis_-rjqs2SAxXPQTABHX-8PNIQgK4QegQIBRAA" TargetMode="External"/><Relationship Id="rId2" Type="http://schemas.openxmlformats.org/officeDocument/2006/relationships/hyperlink" Target="https://www.google.com/search?q=Leave+No+Trace+Seven+Principles&amp;ved=2ahUKEwis_-rjqs2SAxXPQTABHX-8PNIQgK4QegQIAhAA" TargetMode="Externa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jimmy.org/citizenship-award/"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923BE4-BEFC-DCE0-BA4D-5D9694B1643B}"/>
              </a:ext>
            </a:extLst>
          </p:cNvPr>
          <p:cNvSpPr txBox="1"/>
          <p:nvPr/>
        </p:nvSpPr>
        <p:spPr>
          <a:xfrm>
            <a:off x="224118" y="305428"/>
            <a:ext cx="11564470" cy="6186309"/>
          </a:xfrm>
          <a:prstGeom prst="rect">
            <a:avLst/>
          </a:prstGeom>
          <a:noFill/>
        </p:spPr>
        <p:txBody>
          <a:bodyPr wrap="square">
            <a:spAutoFit/>
          </a:bodyPr>
          <a:lstStyle/>
          <a:p>
            <a:pPr algn="ctr">
              <a:buNone/>
            </a:pPr>
            <a:r>
              <a:rPr lang="en-US" b="1" i="0" u="sng" dirty="0">
                <a:solidFill>
                  <a:srgbClr val="003F87"/>
                </a:solidFill>
                <a:effectLst/>
                <a:latin typeface="Times New Roman" panose="02020603050405020304" pitchFamily="18" charset="0"/>
                <a:cs typeface="Times New Roman" panose="02020603050405020304" pitchFamily="18" charset="0"/>
              </a:rPr>
              <a:t>Paul Bunyan Award Requirements</a:t>
            </a:r>
          </a:p>
          <a:p>
            <a:pPr algn="l">
              <a:buNone/>
            </a:pPr>
            <a:r>
              <a:rPr lang="en-US" sz="1400" b="0" i="0" dirty="0">
                <a:solidFill>
                  <a:srgbClr val="212121"/>
                </a:solidFill>
                <a:effectLst/>
                <a:latin typeface="Times New Roman" panose="02020603050405020304" pitchFamily="18" charset="0"/>
                <a:cs typeface="Times New Roman" panose="02020603050405020304" pitchFamily="18" charset="0"/>
              </a:rPr>
              <a:t>Study the </a:t>
            </a:r>
            <a:r>
              <a:rPr lang="en-US" sz="1400" b="0" i="1" dirty="0">
                <a:solidFill>
                  <a:srgbClr val="212121"/>
                </a:solidFill>
                <a:effectLst/>
                <a:latin typeface="Times New Roman" panose="02020603050405020304" pitchFamily="18" charset="0"/>
                <a:cs typeface="Times New Roman" panose="02020603050405020304" pitchFamily="18" charset="0"/>
              </a:rPr>
              <a:t>Scouts BSA Handbook</a:t>
            </a:r>
            <a:r>
              <a:rPr lang="en-US" sz="1400" b="0" i="0" dirty="0">
                <a:solidFill>
                  <a:srgbClr val="212121"/>
                </a:solidFill>
                <a:effectLst/>
                <a:latin typeface="Times New Roman" panose="02020603050405020304" pitchFamily="18" charset="0"/>
                <a:cs typeface="Times New Roman" panose="02020603050405020304" pitchFamily="18" charset="0"/>
              </a:rPr>
              <a:t> and the </a:t>
            </a:r>
            <a:r>
              <a:rPr lang="en-US" sz="1400" b="0" i="1" dirty="0">
                <a:solidFill>
                  <a:srgbClr val="212121"/>
                </a:solidFill>
                <a:effectLst/>
                <a:latin typeface="Times New Roman" panose="02020603050405020304" pitchFamily="18" charset="0"/>
                <a:cs typeface="Times New Roman" panose="02020603050405020304" pitchFamily="18" charset="0"/>
              </a:rPr>
              <a:t>Camping</a:t>
            </a:r>
            <a:r>
              <a:rPr lang="en-US" sz="1400" b="0" i="0" dirty="0">
                <a:solidFill>
                  <a:srgbClr val="212121"/>
                </a:solidFill>
                <a:effectLst/>
                <a:latin typeface="Times New Roman" panose="02020603050405020304" pitchFamily="18" charset="0"/>
                <a:cs typeface="Times New Roman" panose="02020603050405020304" pitchFamily="18" charset="0"/>
              </a:rPr>
              <a:t> merit badge pamphlet, and demonstrate to your Scoutmaster or other qualified person the following:</a:t>
            </a:r>
          </a:p>
          <a:p>
            <a:pPr algn="l">
              <a:buNone/>
            </a:pPr>
            <a:endParaRPr lang="en-US" sz="1400" b="0" i="0" dirty="0">
              <a:solidFill>
                <a:srgbClr val="212121"/>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Explain the most likely hazards you may encounter while using woods tools listed in requirement 5 and what you should do to (a) anticipate, (b) help prevent, manage, and (c) respond to these hazards.</a:t>
            </a:r>
          </a:p>
          <a:p>
            <a:pPr algn="l">
              <a:buFont typeface="+mj-lt"/>
              <a:buAutoNum type="arabicPeriod"/>
            </a:pPr>
            <a:endParaRPr lang="en-US" sz="1400" b="0" i="0" dirty="0">
              <a:solidFill>
                <a:srgbClr val="212121"/>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Show that you know </a:t>
            </a:r>
            <a:r>
              <a:rPr lang="en-US" sz="1400" b="1" i="1" dirty="0">
                <a:solidFill>
                  <a:srgbClr val="212121"/>
                </a:solidFill>
                <a:effectLst/>
                <a:latin typeface="Times New Roman" panose="02020603050405020304" pitchFamily="18" charset="0"/>
                <a:cs typeface="Times New Roman" panose="02020603050405020304" pitchFamily="18" charset="0"/>
              </a:rPr>
              <a:t>first aid for injuries </a:t>
            </a:r>
            <a:r>
              <a:rPr lang="en-US" sz="1400" b="0" i="0" dirty="0">
                <a:solidFill>
                  <a:srgbClr val="212121"/>
                </a:solidFill>
                <a:effectLst/>
                <a:latin typeface="Times New Roman" panose="02020603050405020304" pitchFamily="18" charset="0"/>
                <a:cs typeface="Times New Roman" panose="02020603050405020304" pitchFamily="18" charset="0"/>
              </a:rPr>
              <a:t>that could occur while using woods tools.</a:t>
            </a:r>
          </a:p>
          <a:p>
            <a:pPr algn="l">
              <a:buFont typeface="+mj-lt"/>
              <a:buAutoNum type="arabicPeriod"/>
            </a:pPr>
            <a:endParaRPr lang="en-US" sz="1400" b="0" i="0" dirty="0">
              <a:solidFill>
                <a:srgbClr val="212121"/>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Earn the </a:t>
            </a:r>
            <a:r>
              <a:rPr lang="en-US" sz="1400" b="0" i="0" u="none" strike="noStrike" dirty="0">
                <a:solidFill>
                  <a:srgbClr val="067EEB"/>
                </a:solidFill>
                <a:effectLst/>
                <a:latin typeface="Times New Roman" panose="02020603050405020304" pitchFamily="18" charset="0"/>
                <a:cs typeface="Times New Roman" panose="02020603050405020304" pitchFamily="18" charset="0"/>
                <a:hlinkClick r:id="rId2"/>
              </a:rPr>
              <a:t>Totin’ Chip</a:t>
            </a:r>
            <a:r>
              <a:rPr lang="en-US" sz="1400" b="0" i="0" dirty="0">
                <a:solidFill>
                  <a:srgbClr val="212121"/>
                </a:solidFill>
                <a:effectLst/>
                <a:latin typeface="Times New Roman" panose="02020603050405020304" pitchFamily="18" charset="0"/>
                <a:cs typeface="Times New Roman" panose="02020603050405020304" pitchFamily="18" charset="0"/>
              </a:rPr>
              <a:t>.</a:t>
            </a:r>
          </a:p>
          <a:p>
            <a:pPr algn="l">
              <a:buFont typeface="+mj-lt"/>
              <a:buAutoNum type="arabicPeriod"/>
            </a:pPr>
            <a:endParaRPr lang="en-US" sz="1400" b="0" i="0" dirty="0">
              <a:solidFill>
                <a:srgbClr val="212121"/>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Help a Scout or patrol earn the </a:t>
            </a:r>
            <a:r>
              <a:rPr lang="en-US" sz="1400" b="0" i="0" u="none" strike="noStrike" dirty="0">
                <a:solidFill>
                  <a:srgbClr val="067EEB"/>
                </a:solidFill>
                <a:effectLst/>
                <a:latin typeface="Times New Roman" panose="02020603050405020304" pitchFamily="18" charset="0"/>
                <a:cs typeface="Times New Roman" panose="02020603050405020304" pitchFamily="18" charset="0"/>
                <a:hlinkClick r:id="rId2"/>
              </a:rPr>
              <a:t>Totin’ </a:t>
            </a:r>
            <a:r>
              <a:rPr lang="en-US" sz="1400" b="0" i="0" u="none" strike="noStrike" dirty="0">
                <a:solidFill>
                  <a:srgbClr val="067EEB"/>
                </a:solidFill>
                <a:effectLst/>
                <a:latin typeface="Times New Roman" panose="02020603050405020304" pitchFamily="18" charset="0"/>
                <a:cs typeface="Times New Roman" panose="02020603050405020304" pitchFamily="18" charset="0"/>
              </a:rPr>
              <a:t>Chip and</a:t>
            </a:r>
            <a:r>
              <a:rPr lang="en-US" sz="1400" b="0" i="0" dirty="0">
                <a:solidFill>
                  <a:srgbClr val="212121"/>
                </a:solidFill>
                <a:effectLst/>
                <a:latin typeface="Times New Roman" panose="02020603050405020304" pitchFamily="18" charset="0"/>
                <a:cs typeface="Times New Roman" panose="02020603050405020304" pitchFamily="18" charset="0"/>
              </a:rPr>
              <a:t> demonstrate to them the value of </a:t>
            </a:r>
            <a:r>
              <a:rPr lang="en-US" sz="1400" b="0" i="0" u="sng" dirty="0">
                <a:solidFill>
                  <a:srgbClr val="212121"/>
                </a:solidFill>
                <a:effectLst/>
                <a:latin typeface="Times New Roman" panose="02020603050405020304" pitchFamily="18" charset="0"/>
                <a:cs typeface="Times New Roman" panose="02020603050405020304" pitchFamily="18" charset="0"/>
              </a:rPr>
              <a:t>proper woods-tools use</a:t>
            </a:r>
            <a:r>
              <a:rPr lang="en-US" sz="1400" b="0" i="0" dirty="0">
                <a:solidFill>
                  <a:srgbClr val="212121"/>
                </a:solidFill>
                <a:effectLst/>
                <a:latin typeface="Times New Roman" panose="02020603050405020304" pitchFamily="18" charset="0"/>
                <a:cs typeface="Times New Roman" panose="02020603050405020304" pitchFamily="18" charset="0"/>
              </a:rPr>
              <a:t>.</a:t>
            </a:r>
          </a:p>
          <a:p>
            <a:pPr algn="l">
              <a:buFont typeface="+mj-lt"/>
              <a:buAutoNum type="arabicPeriod"/>
            </a:pPr>
            <a:endParaRPr lang="en-US" sz="1400" b="0" i="0" dirty="0">
              <a:solidFill>
                <a:srgbClr val="212121"/>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Be familiar with the (a) proper and safe use, (b) maintenance and (c) storage of woods tools including:</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Axe</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Hatchet</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Loppers</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McLeod</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Pulaski</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Saw</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Shovel</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Pick Axe</a:t>
            </a:r>
          </a:p>
          <a:p>
            <a:pPr marL="742950" lvl="1" indent="-285750" algn="l">
              <a:buFont typeface="+mj-lt"/>
              <a:buAutoNum type="arabicPeriod"/>
            </a:pPr>
            <a:r>
              <a:rPr lang="en-US" sz="1400" b="0" i="0" dirty="0" err="1">
                <a:solidFill>
                  <a:srgbClr val="212121"/>
                </a:solidFill>
                <a:effectLst/>
                <a:latin typeface="Times New Roman" panose="02020603050405020304" pitchFamily="18" charset="0"/>
                <a:cs typeface="Times New Roman" panose="02020603050405020304" pitchFamily="18" charset="0"/>
              </a:rPr>
              <a:t>PryBar</a:t>
            </a:r>
            <a:endParaRPr lang="en-US" sz="1400" b="0" i="0" dirty="0">
              <a:solidFill>
                <a:srgbClr val="212121"/>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 Demonstrate proper use of four of the tools listed in requirement 5.</a:t>
            </a:r>
            <a:endParaRPr lang="en-US" sz="1400" dirty="0">
              <a:solidFill>
                <a:srgbClr val="212121"/>
              </a:solidFill>
              <a:latin typeface="Times New Roman" panose="02020603050405020304" pitchFamily="18" charset="0"/>
              <a:cs typeface="Times New Roman" panose="02020603050405020304" pitchFamily="18" charset="0"/>
            </a:endParaRPr>
          </a:p>
          <a:p>
            <a:pPr algn="l">
              <a:buFont typeface="+mj-lt"/>
              <a:buAutoNum type="arabicPeriod"/>
            </a:pPr>
            <a:endParaRPr lang="en-US" sz="1400" b="0" i="0" dirty="0">
              <a:solidFill>
                <a:srgbClr val="212121"/>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 With unit (a) leader approval and supervision, (b) using woods tools, (c) spend at least two hours doing one of the following conservation-oriented projects:</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Clear trails or fire lanes for two hours.</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Trim a downed tree, cut into four-foot lengths, and stack; make a brush with branches.</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Build a natural retaining wall or irrigation way to aid in a planned conservation effort.</a:t>
            </a:r>
          </a:p>
        </p:txBody>
      </p:sp>
      <p:pic>
        <p:nvPicPr>
          <p:cNvPr id="5" name="Picture 4">
            <a:extLst>
              <a:ext uri="{FF2B5EF4-FFF2-40B4-BE49-F238E27FC236}">
                <a16:creationId xmlns:a16="http://schemas.microsoft.com/office/drawing/2014/main" id="{EB744599-A419-7784-2B79-4FC0EB56F7D4}"/>
              </a:ext>
            </a:extLst>
          </p:cNvPr>
          <p:cNvPicPr>
            <a:picLocks noChangeAspect="1"/>
          </p:cNvPicPr>
          <p:nvPr/>
        </p:nvPicPr>
        <p:blipFill>
          <a:blip r:embed="rId3"/>
          <a:stretch>
            <a:fillRect/>
          </a:stretch>
        </p:blipFill>
        <p:spPr>
          <a:xfrm>
            <a:off x="8628433" y="2157442"/>
            <a:ext cx="2949913" cy="1967592"/>
          </a:xfrm>
          <a:prstGeom prst="rect">
            <a:avLst/>
          </a:prstGeom>
        </p:spPr>
      </p:pic>
      <p:pic>
        <p:nvPicPr>
          <p:cNvPr id="2" name="Picture 3" descr="Paul Bunyan">
            <a:extLst>
              <a:ext uri="{FF2B5EF4-FFF2-40B4-BE49-F238E27FC236}">
                <a16:creationId xmlns:a16="http://schemas.microsoft.com/office/drawing/2014/main" id="{6F64771F-F438-1D6D-C710-11F3E8FFD6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48946">
            <a:off x="6119644" y="3956963"/>
            <a:ext cx="1796623" cy="914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02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68633F-B5F6-07C9-EEE7-671B71E79FF2}"/>
              </a:ext>
            </a:extLst>
          </p:cNvPr>
          <p:cNvSpPr txBox="1"/>
          <p:nvPr/>
        </p:nvSpPr>
        <p:spPr>
          <a:xfrm>
            <a:off x="418289" y="418848"/>
            <a:ext cx="8787891" cy="923330"/>
          </a:xfrm>
          <a:prstGeom prst="rect">
            <a:avLst/>
          </a:prstGeom>
          <a:solidFill>
            <a:srgbClr val="CC99FF"/>
          </a:solidFill>
          <a:ln>
            <a:solidFill>
              <a:schemeClr val="tx1">
                <a:lumMod val="95000"/>
                <a:lumOff val="5000"/>
              </a:schemeClr>
            </a:solidFill>
          </a:ln>
          <a:scene3d>
            <a:camera prst="orthographicFront"/>
            <a:lightRig rig="threePt" dir="t"/>
          </a:scene3d>
          <a:sp3d>
            <a:bevelT/>
          </a:sp3d>
        </p:spPr>
        <p:txBody>
          <a:bodyPr wrap="square">
            <a:spAutoFit/>
          </a:bodyPr>
          <a:lstStyle/>
          <a:p>
            <a:r>
              <a:rPr lang="en-US" b="0" i="0" dirty="0">
                <a:solidFill>
                  <a:srgbClr val="FFFF00"/>
                </a:solidFill>
                <a:effectLst/>
                <a:latin typeface="Times New Roman" panose="02020603050405020304" pitchFamily="18" charset="0"/>
                <a:cs typeface="Times New Roman" panose="02020603050405020304" pitchFamily="18" charset="0"/>
              </a:rPr>
              <a:t>Scouts are eligible to receive the </a:t>
            </a:r>
            <a:r>
              <a:rPr lang="en-US" b="1" i="0" u="sng" dirty="0">
                <a:solidFill>
                  <a:srgbClr val="FFFF00"/>
                </a:solidFill>
                <a:effectLst/>
                <a:latin typeface="Times New Roman" panose="02020603050405020304" pitchFamily="18" charset="0"/>
                <a:cs typeface="Times New Roman" panose="02020603050405020304" pitchFamily="18" charset="0"/>
              </a:rPr>
              <a:t>World Conservation Award</a:t>
            </a:r>
            <a:r>
              <a:rPr lang="en-US" b="0" i="0" u="sng" dirty="0">
                <a:solidFill>
                  <a:srgbClr val="FFFF00"/>
                </a:solidFill>
                <a:effectLst/>
                <a:latin typeface="Times New Roman" panose="02020603050405020304" pitchFamily="18" charset="0"/>
                <a:cs typeface="Times New Roman" panose="02020603050405020304" pitchFamily="18" charset="0"/>
              </a:rPr>
              <a:t> </a:t>
            </a:r>
            <a:r>
              <a:rPr lang="en-US" b="0" i="0" dirty="0">
                <a:solidFill>
                  <a:srgbClr val="FFFF00"/>
                </a:solidFill>
                <a:effectLst/>
                <a:latin typeface="Times New Roman" panose="02020603050405020304" pitchFamily="18" charset="0"/>
                <a:cs typeface="Times New Roman" panose="02020603050405020304" pitchFamily="18" charset="0"/>
              </a:rPr>
              <a:t>after completing the requirements for the following merit badges: </a:t>
            </a:r>
            <a:r>
              <a:rPr lang="en-US" b="0" i="0" u="sng" dirty="0">
                <a:solidFill>
                  <a:srgbClr val="FFFF00"/>
                </a:solidFill>
                <a:effectLst/>
                <a:latin typeface="Times New Roman" panose="02020603050405020304" pitchFamily="18" charset="0"/>
                <a:cs typeface="Times New Roman" panose="02020603050405020304" pitchFamily="18" charset="0"/>
              </a:rPr>
              <a:t>Environmental Science</a:t>
            </a:r>
            <a:r>
              <a:rPr lang="en-US" b="0" i="0" dirty="0">
                <a:solidFill>
                  <a:srgbClr val="FFFF00"/>
                </a:solidFill>
                <a:effectLst/>
                <a:latin typeface="Times New Roman" panose="02020603050405020304" pitchFamily="18" charset="0"/>
                <a:cs typeface="Times New Roman" panose="02020603050405020304" pitchFamily="18" charset="0"/>
              </a:rPr>
              <a:t>, </a:t>
            </a:r>
            <a:r>
              <a:rPr lang="en-US" b="0" i="0" u="sng" dirty="0">
                <a:solidFill>
                  <a:srgbClr val="FFFF00"/>
                </a:solidFill>
                <a:effectLst/>
                <a:latin typeface="Times New Roman" panose="02020603050405020304" pitchFamily="18" charset="0"/>
                <a:cs typeface="Times New Roman" panose="02020603050405020304" pitchFamily="18" charset="0"/>
              </a:rPr>
              <a:t>Citizenship in the World</a:t>
            </a:r>
            <a:r>
              <a:rPr lang="en-US" b="0" i="0" dirty="0">
                <a:solidFill>
                  <a:srgbClr val="FFFF00"/>
                </a:solidFill>
                <a:effectLst/>
                <a:latin typeface="Times New Roman" panose="02020603050405020304" pitchFamily="18" charset="0"/>
                <a:cs typeface="Times New Roman" panose="02020603050405020304" pitchFamily="18" charset="0"/>
              </a:rPr>
              <a:t>, and either </a:t>
            </a:r>
            <a:r>
              <a:rPr lang="en-US" b="0" i="0" u="sng" dirty="0">
                <a:solidFill>
                  <a:srgbClr val="FFFF00"/>
                </a:solidFill>
                <a:effectLst/>
                <a:latin typeface="Times New Roman" panose="02020603050405020304" pitchFamily="18" charset="0"/>
                <a:cs typeface="Times New Roman" panose="02020603050405020304" pitchFamily="18" charset="0"/>
              </a:rPr>
              <a:t>Soil and Water Conservation </a:t>
            </a:r>
            <a:r>
              <a:rPr lang="en-US" b="0" i="0" dirty="0">
                <a:solidFill>
                  <a:srgbClr val="FFFF00"/>
                </a:solidFill>
                <a:effectLst/>
                <a:latin typeface="Times New Roman" panose="02020603050405020304" pitchFamily="18" charset="0"/>
                <a:cs typeface="Times New Roman" panose="02020603050405020304" pitchFamily="18" charset="0"/>
              </a:rPr>
              <a:t>or </a:t>
            </a:r>
            <a:r>
              <a:rPr lang="en-US" b="0" i="0" u="sng" dirty="0">
                <a:solidFill>
                  <a:srgbClr val="FFFF00"/>
                </a:solidFill>
                <a:effectLst/>
                <a:latin typeface="Times New Roman" panose="02020603050405020304" pitchFamily="18" charset="0"/>
                <a:cs typeface="Times New Roman" panose="02020603050405020304" pitchFamily="18" charset="0"/>
              </a:rPr>
              <a:t>Fish and Wildlife Management</a:t>
            </a:r>
            <a:r>
              <a:rPr lang="en-US" b="0" i="0" dirty="0">
                <a:solidFill>
                  <a:srgbClr val="FFFF00"/>
                </a:solidFill>
                <a:effectLst/>
                <a:latin typeface="Times New Roman" panose="02020603050405020304" pitchFamily="18" charset="0"/>
                <a:cs typeface="Times New Roman" panose="02020603050405020304" pitchFamily="18" charset="0"/>
              </a:rPr>
              <a:t>.</a:t>
            </a:r>
            <a:endParaRPr lang="en-US" dirty="0">
              <a:solidFill>
                <a:srgbClr val="FFFF00"/>
              </a:solidFill>
              <a:latin typeface="Times New Roman" panose="02020603050405020304" pitchFamily="18" charset="0"/>
              <a:cs typeface="Times New Roman" panose="02020603050405020304" pitchFamily="18" charset="0"/>
            </a:endParaRPr>
          </a:p>
        </p:txBody>
      </p:sp>
      <p:pic>
        <p:nvPicPr>
          <p:cNvPr id="7170" name="Picture 2">
            <a:extLst>
              <a:ext uri="{FF2B5EF4-FFF2-40B4-BE49-F238E27FC236}">
                <a16:creationId xmlns:a16="http://schemas.microsoft.com/office/drawing/2014/main" id="{33D5B835-D2CF-402D-5B6A-DF230F23C9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8961" y="292344"/>
            <a:ext cx="1190625" cy="1176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201E64C-0724-3C13-A303-EDF74672489A}"/>
              </a:ext>
            </a:extLst>
          </p:cNvPr>
          <p:cNvSpPr txBox="1"/>
          <p:nvPr/>
        </p:nvSpPr>
        <p:spPr>
          <a:xfrm>
            <a:off x="418289" y="1578259"/>
            <a:ext cx="8725711" cy="923330"/>
          </a:xfrm>
          <a:prstGeom prst="rect">
            <a:avLst/>
          </a:prstGeom>
          <a:solidFill>
            <a:schemeClr val="accent1">
              <a:lumMod val="60000"/>
              <a:lumOff val="40000"/>
            </a:schemeClr>
          </a:solidFill>
        </p:spPr>
        <p:txBody>
          <a:bodyPr wrap="square">
            <a:spAutoFit/>
          </a:bodyPr>
          <a:lstStyle/>
          <a:p>
            <a:r>
              <a:rPr lang="en-US" b="0" i="0" dirty="0">
                <a:solidFill>
                  <a:srgbClr val="FFFF00"/>
                </a:solidFill>
                <a:effectLst/>
                <a:latin typeface="Times New Roman" panose="02020603050405020304" pitchFamily="18" charset="0"/>
                <a:cs typeface="Times New Roman" panose="02020603050405020304" pitchFamily="18" charset="0"/>
              </a:rPr>
              <a:t>The </a:t>
            </a:r>
            <a:r>
              <a:rPr lang="en-US" b="1" i="0" u="none" strike="noStrike" dirty="0">
                <a:solidFill>
                  <a:srgbClr val="FFFF00"/>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International Scouter’s Award</a:t>
            </a:r>
            <a:r>
              <a:rPr lang="en-US" b="1" i="0" dirty="0">
                <a:solidFill>
                  <a:srgbClr val="FFFF00"/>
                </a:solidFill>
                <a:effectLst/>
                <a:latin typeface="Times New Roman" panose="02020603050405020304" pitchFamily="18" charset="0"/>
                <a:cs typeface="Times New Roman" panose="02020603050405020304" pitchFamily="18" charset="0"/>
              </a:rPr>
              <a:t> </a:t>
            </a:r>
            <a:r>
              <a:rPr lang="en-US" b="0" i="0" dirty="0">
                <a:solidFill>
                  <a:srgbClr val="FFFF00"/>
                </a:solidFill>
                <a:effectLst/>
                <a:latin typeface="Times New Roman" panose="02020603050405020304" pitchFamily="18" charset="0"/>
                <a:cs typeface="Times New Roman" panose="02020603050405020304" pitchFamily="18" charset="0"/>
              </a:rPr>
              <a:t>encourages Scouters to broaden their involvement in Scouting through participation in world Scouting activities and recognizes Scouters for their contributions to world Scouting.</a:t>
            </a:r>
            <a:endParaRPr lang="en-US" dirty="0">
              <a:solidFill>
                <a:srgbClr val="FFFF00"/>
              </a:solidFill>
              <a:latin typeface="Times New Roman" panose="02020603050405020304" pitchFamily="18" charset="0"/>
              <a:cs typeface="Times New Roman" panose="02020603050405020304" pitchFamily="18" charset="0"/>
            </a:endParaRPr>
          </a:p>
        </p:txBody>
      </p:sp>
      <p:pic>
        <p:nvPicPr>
          <p:cNvPr id="7172" name="Picture 4">
            <a:extLst>
              <a:ext uri="{FF2B5EF4-FFF2-40B4-BE49-F238E27FC236}">
                <a16:creationId xmlns:a16="http://schemas.microsoft.com/office/drawing/2014/main" id="{CF0CD683-7A55-F26B-6445-5D38A1036D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8961" y="1758639"/>
            <a:ext cx="1666875" cy="7429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F021AD7-D118-6620-9A47-33EC0B6386BA}"/>
              </a:ext>
            </a:extLst>
          </p:cNvPr>
          <p:cNvSpPr txBox="1"/>
          <p:nvPr/>
        </p:nvSpPr>
        <p:spPr>
          <a:xfrm>
            <a:off x="418288" y="2737670"/>
            <a:ext cx="8725711" cy="1200329"/>
          </a:xfrm>
          <a:prstGeom prst="rect">
            <a:avLst/>
          </a:prstGeom>
          <a:solidFill>
            <a:srgbClr val="FF0000"/>
          </a:solidFill>
        </p:spPr>
        <p:txBody>
          <a:bodyPr wrap="square">
            <a:spAutoFit/>
          </a:bodyPr>
          <a:lstStyle/>
          <a:p>
            <a:r>
              <a:rPr lang="en-US" sz="1200" b="1" dirty="0">
                <a:solidFill>
                  <a:schemeClr val="bg1"/>
                </a:solidFill>
                <a:latin typeface="Times New Roman" panose="02020603050405020304" pitchFamily="18" charset="0"/>
                <a:cs typeface="Times New Roman" panose="02020603050405020304" pitchFamily="18" charset="0"/>
              </a:rPr>
              <a:t>Award Presentation: The International Spirit Award is a unique and special recognition. The award can be earned by Cub Scouts, Scouts BSA, Sea Scouts, Venturers, and Adult Leaders. Those who earn this award have demonstrated a commitment to learning about and engaging with different cultures and countries through exciting experiences. Experiences include attending a World Scout Jamboree or an event held in another country, visiting a Sount unit abroad, hosting International Scouts in the U.S. at a Council camp, participating in Jamboree on the Air/Jamboree on the Internet, earning the Interpreter Strip, and sharing cultural traditions from another country with U.S. Scouts. </a:t>
            </a:r>
          </a:p>
        </p:txBody>
      </p:sp>
      <p:pic>
        <p:nvPicPr>
          <p:cNvPr id="7174" name="Picture 6">
            <a:extLst>
              <a:ext uri="{FF2B5EF4-FFF2-40B4-BE49-F238E27FC236}">
                <a16:creationId xmlns:a16="http://schemas.microsoft.com/office/drawing/2014/main" id="{22E3A69C-62B0-2673-3C40-A0DA62DD70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1836" y="2788980"/>
            <a:ext cx="1047750" cy="10477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7FF995B-8964-BE10-B4CC-DDF341DA0237}"/>
              </a:ext>
            </a:extLst>
          </p:cNvPr>
          <p:cNvSpPr txBox="1"/>
          <p:nvPr/>
        </p:nvSpPr>
        <p:spPr>
          <a:xfrm>
            <a:off x="418288" y="4058814"/>
            <a:ext cx="8725711" cy="1169551"/>
          </a:xfrm>
          <a:prstGeom prst="rect">
            <a:avLst/>
          </a:prstGeom>
          <a:solidFill>
            <a:srgbClr val="FFFF00"/>
          </a:solidFill>
          <a:ln>
            <a:solidFill>
              <a:schemeClr val="tx1">
                <a:lumMod val="95000"/>
                <a:lumOff val="5000"/>
              </a:schemeClr>
            </a:solidFill>
          </a:ln>
          <a:scene3d>
            <a:camera prst="orthographicFront"/>
            <a:lightRig rig="threePt" dir="t"/>
          </a:scene3d>
          <a:sp3d>
            <a:bevelT/>
          </a:sp3d>
        </p:spPr>
        <p:txBody>
          <a:bodyPr wrap="square">
            <a:spAutoFit/>
          </a:bodyPr>
          <a:lstStyle/>
          <a:p>
            <a:pPr algn="l">
              <a:buNone/>
            </a:pPr>
            <a:r>
              <a:rPr lang="en-US" sz="1400" b="1" i="0" dirty="0">
                <a:solidFill>
                  <a:srgbClr val="003F87"/>
                </a:solidFill>
                <a:effectLst/>
                <a:latin typeface="Times New Roman" panose="02020603050405020304" pitchFamily="18" charset="0"/>
                <a:cs typeface="Times New Roman" panose="02020603050405020304" pitchFamily="18" charset="0"/>
              </a:rPr>
              <a:t>Interpreter Strip Requirements</a:t>
            </a: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Carrying on a five-minute conversation in this language.</a:t>
            </a: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Translating a two-minute speech or address.</a:t>
            </a: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Writing a letter in the language (does not apply for sign language).</a:t>
            </a: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Translating 200 words from the written word.</a:t>
            </a:r>
          </a:p>
        </p:txBody>
      </p:sp>
      <p:pic>
        <p:nvPicPr>
          <p:cNvPr id="7176" name="Picture 8">
            <a:extLst>
              <a:ext uri="{FF2B5EF4-FFF2-40B4-BE49-F238E27FC236}">
                <a16:creationId xmlns:a16="http://schemas.microsoft.com/office/drawing/2014/main" id="{7AEC2E75-6288-9687-F5FC-254078F58F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58961" y="4054332"/>
            <a:ext cx="1745599" cy="1169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700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E93A18-1593-B8D2-0CD6-9217F9BFED6D}"/>
              </a:ext>
            </a:extLst>
          </p:cNvPr>
          <p:cNvSpPr txBox="1"/>
          <p:nvPr/>
        </p:nvSpPr>
        <p:spPr>
          <a:xfrm>
            <a:off x="264459" y="928070"/>
            <a:ext cx="11663082" cy="5509200"/>
          </a:xfrm>
          <a:prstGeom prst="rect">
            <a:avLst/>
          </a:prstGeom>
          <a:noFill/>
        </p:spPr>
        <p:txBody>
          <a:bodyPr wrap="square">
            <a:spAutoFit/>
          </a:bodyPr>
          <a:lstStyle/>
          <a:p>
            <a:pPr algn="l">
              <a:buNone/>
            </a:pPr>
            <a:r>
              <a:rPr lang="en-US" sz="1600" b="1" i="0" dirty="0">
                <a:solidFill>
                  <a:srgbClr val="003F87"/>
                </a:solidFill>
                <a:effectLst/>
                <a:latin typeface="Roboto Slab" pitchFamily="2" charset="0"/>
              </a:rPr>
              <a:t>Climbing and Rappelling</a:t>
            </a:r>
            <a:endParaRPr lang="en-US" sz="1600" b="0" i="0" dirty="0">
              <a:solidFill>
                <a:srgbClr val="003F87"/>
              </a:solidFill>
              <a:effectLst/>
              <a:latin typeface="Roboto Slab" pitchFamily="2" charset="0"/>
            </a:endParaRPr>
          </a:p>
          <a:p>
            <a:pPr algn="l">
              <a:buNone/>
            </a:pPr>
            <a:r>
              <a:rPr lang="en-US" sz="1600" b="0" i="0" dirty="0">
                <a:solidFill>
                  <a:srgbClr val="212121"/>
                </a:solidFill>
                <a:effectLst/>
                <a:latin typeface="Roboto" panose="02000000000000000000" pitchFamily="2" charset="0"/>
              </a:rPr>
              <a:t>The requirements applicable to climbing and rappelling listed in </a:t>
            </a:r>
            <a:r>
              <a:rPr lang="en-US" sz="1600" b="0" i="0" u="none" strike="noStrike" dirty="0">
                <a:solidFill>
                  <a:srgbClr val="006CFF"/>
                </a:solidFill>
                <a:effectLst/>
                <a:latin typeface="Roboto" panose="02000000000000000000" pitchFamily="2" charset="0"/>
                <a:hlinkClick r:id="rId2"/>
              </a:rPr>
              <a:t>National Camp Accreditation Program (NCAP)</a:t>
            </a:r>
            <a:r>
              <a:rPr lang="en-US" sz="1600" b="0" i="0" dirty="0">
                <a:solidFill>
                  <a:srgbClr val="212121"/>
                </a:solidFill>
                <a:effectLst/>
                <a:latin typeface="Roboto" panose="02000000000000000000" pitchFamily="2" charset="0"/>
              </a:rPr>
              <a:t>, apply to district and council activities.</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Climbing activities in which the participant’s feet are more than 6 feet off the ground must be top-rope belayed.</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All rappelling activities must be properly belayed (</a:t>
            </a:r>
            <a:r>
              <a:rPr lang="en-US" sz="1600" b="0" i="0" u="none" strike="noStrike" dirty="0">
                <a:solidFill>
                  <a:srgbClr val="067EEB"/>
                </a:solidFill>
                <a:effectLst/>
                <a:latin typeface="Roboto" panose="02000000000000000000" pitchFamily="2" charset="0"/>
                <a:hlinkClick r:id="rId2"/>
              </a:rPr>
              <a:t>NCAP standard PS-206</a:t>
            </a:r>
            <a:r>
              <a:rPr lang="en-US" sz="1600" b="0" i="0" dirty="0">
                <a:solidFill>
                  <a:srgbClr val="212121"/>
                </a:solidFill>
                <a:effectLst/>
                <a:latin typeface="Roboto" panose="02000000000000000000" pitchFamily="2" charset="0"/>
              </a:rPr>
              <a:t>).</a:t>
            </a:r>
          </a:p>
          <a:p>
            <a:pPr algn="l">
              <a:buNone/>
            </a:pPr>
            <a:r>
              <a:rPr lang="en-US" sz="1600" b="0" i="0" dirty="0">
                <a:solidFill>
                  <a:srgbClr val="212121"/>
                </a:solidFill>
                <a:effectLst/>
                <a:latin typeface="Roboto" panose="02000000000000000000" pitchFamily="2" charset="0"/>
              </a:rPr>
              <a:t>Climb On Safely (</a:t>
            </a:r>
            <a:r>
              <a:rPr lang="en-US" sz="1600" b="0" i="0" u="none" strike="noStrike" dirty="0">
                <a:solidFill>
                  <a:srgbClr val="006CFF"/>
                </a:solidFill>
                <a:effectLst/>
                <a:latin typeface="Roboto" panose="02000000000000000000" pitchFamily="2" charset="0"/>
                <a:hlinkClick r:id="rId3"/>
              </a:rPr>
              <a:t>www.scouting.org/outdoor-programs/COPE/</a:t>
            </a:r>
            <a:r>
              <a:rPr lang="en-US" sz="1600" b="0" i="0" dirty="0">
                <a:solidFill>
                  <a:srgbClr val="212121"/>
                </a:solidFill>
                <a:effectLst/>
                <a:latin typeface="Roboto" panose="02000000000000000000" pitchFamily="2" charset="0"/>
              </a:rPr>
              <a:t>) applies to climbing activities operated by a unit.</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Scouting America units conducting their own climbing activities must follow the requirements set forth in Climb On Safely.</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Leaders who supervise unit climbing activities must have current Climb On Safely training (available at </a:t>
            </a:r>
            <a:r>
              <a:rPr lang="en-US" sz="1600" b="0" i="0" u="none" strike="noStrike" dirty="0">
                <a:solidFill>
                  <a:srgbClr val="067EEB"/>
                </a:solidFill>
                <a:effectLst/>
                <a:latin typeface="Roboto" panose="02000000000000000000" pitchFamily="2" charset="0"/>
                <a:hlinkClick r:id="rId4"/>
              </a:rPr>
              <a:t>my.scouting.org</a:t>
            </a:r>
            <a:r>
              <a:rPr lang="en-US" sz="1600" b="0" i="0" dirty="0">
                <a:solidFill>
                  <a:srgbClr val="212121"/>
                </a:solidFill>
                <a:effectLst/>
                <a:latin typeface="Roboto" panose="02000000000000000000" pitchFamily="2" charset="0"/>
              </a:rPr>
              <a:t>).</a:t>
            </a:r>
          </a:p>
          <a:p>
            <a:pPr algn="l">
              <a:buNone/>
            </a:pPr>
            <a:r>
              <a:rPr lang="en-US" sz="1600" b="0" i="0" dirty="0">
                <a:solidFill>
                  <a:srgbClr val="212121"/>
                </a:solidFill>
                <a:effectLst/>
                <a:latin typeface="Roboto" panose="02000000000000000000" pitchFamily="2" charset="0"/>
              </a:rPr>
              <a:t>Cub Scouts and Webelos Scouts can do the following:</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Participate in bouldering (climbing on boulders or bouldering walls) no higher than the climber’s shoulder height with adults (or camp staff with adult supervision) who are trained to provide spotting for bouldering activities.</a:t>
            </a:r>
          </a:p>
          <a:p>
            <a:pPr algn="l">
              <a:buNone/>
            </a:pPr>
            <a:r>
              <a:rPr lang="en-US" sz="1600" b="0" i="0" dirty="0">
                <a:solidFill>
                  <a:srgbClr val="212121"/>
                </a:solidFill>
                <a:effectLst/>
                <a:latin typeface="Roboto" panose="02000000000000000000" pitchFamily="2" charset="0"/>
              </a:rPr>
              <a:t>In addition, Webelos Scouts can:</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Rappel with a trained adult belayer and backup. In addition, Scouts BSA members can:</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Belay with supervision and a backup.</a:t>
            </a:r>
          </a:p>
          <a:p>
            <a:pPr algn="l">
              <a:buNone/>
            </a:pPr>
            <a:r>
              <a:rPr lang="en-US" sz="1600" b="0" i="0" dirty="0">
                <a:solidFill>
                  <a:srgbClr val="212121"/>
                </a:solidFill>
                <a:effectLst/>
                <a:latin typeface="Roboto" panose="02000000000000000000" pitchFamily="2" charset="0"/>
              </a:rPr>
              <a:t>In addition, older Scouts BSA members (age 13 and older), Sea Scouts, and Venturers may participate in lead climbing, and snow and ice climbing, subject to the following:</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All participants must be at least 13 years old.</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Qualified instructors must have training from a nationally recognized organization that trains climbing instructors in the appropriate special activity. </a:t>
            </a:r>
            <a:r>
              <a:rPr lang="en-US" sz="1600" b="1" i="0" dirty="0">
                <a:solidFill>
                  <a:srgbClr val="212121"/>
                </a:solidFill>
                <a:effectLst/>
                <a:latin typeface="Roboto" panose="02000000000000000000" pitchFamily="2" charset="0"/>
              </a:rPr>
              <a:t>Note:</a:t>
            </a:r>
            <a:r>
              <a:rPr lang="en-US" sz="1600" b="0" i="0" dirty="0">
                <a:solidFill>
                  <a:srgbClr val="212121"/>
                </a:solidFill>
                <a:effectLst/>
                <a:latin typeface="Roboto" panose="02000000000000000000" pitchFamily="2" charset="0"/>
              </a:rPr>
              <a:t> Scouting America National Camping School does not train climbing directors and instructors in lead climbing, or snow and ice climbing.</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Lead climbing without a top-rope belay is prohibited as part of a unit, council, or district activity.</a:t>
            </a:r>
          </a:p>
          <a:p>
            <a:pPr algn="l">
              <a:buFont typeface="Arial" panose="020B0604020202020204" pitchFamily="34" charset="0"/>
              <a:buChar char="•"/>
            </a:pPr>
            <a:r>
              <a:rPr lang="en-US" sz="1600" b="0" i="0" dirty="0">
                <a:solidFill>
                  <a:srgbClr val="212121"/>
                </a:solidFill>
                <a:effectLst/>
                <a:latin typeface="Roboto" panose="02000000000000000000" pitchFamily="2" charset="0"/>
              </a:rPr>
              <a:t>Units may conduct activities involving lead climbing with adult supervision and qualified instructors.</a:t>
            </a:r>
          </a:p>
        </p:txBody>
      </p:sp>
    </p:spTree>
    <p:extLst>
      <p:ext uri="{BB962C8B-B14F-4D97-AF65-F5344CB8AC3E}">
        <p14:creationId xmlns:p14="http://schemas.microsoft.com/office/powerpoint/2010/main" val="1787039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BFB0A9-67F5-CBF7-33D6-4E8EF5BF72B1}"/>
              </a:ext>
            </a:extLst>
          </p:cNvPr>
          <p:cNvSpPr txBox="1"/>
          <p:nvPr/>
        </p:nvSpPr>
        <p:spPr>
          <a:xfrm>
            <a:off x="376989" y="1166842"/>
            <a:ext cx="11438021" cy="4524315"/>
          </a:xfrm>
          <a:prstGeom prst="rect">
            <a:avLst/>
          </a:prstGeom>
          <a:noFill/>
        </p:spPr>
        <p:txBody>
          <a:bodyPr wrap="square">
            <a:spAutoFit/>
          </a:bodyPr>
          <a:lstStyle/>
          <a:p>
            <a:pPr algn="l">
              <a:buNone/>
            </a:pPr>
            <a:endParaRPr lang="en-US" sz="1800" b="1" i="0" dirty="0">
              <a:solidFill>
                <a:srgbClr val="003F87"/>
              </a:solidFill>
              <a:effectLst/>
              <a:latin typeface="Roboto Slab" pitchFamily="2" charset="0"/>
            </a:endParaRPr>
          </a:p>
          <a:p>
            <a:pPr algn="l">
              <a:buNone/>
            </a:pPr>
            <a:endParaRPr lang="en-US" sz="1800" b="1" dirty="0">
              <a:solidFill>
                <a:srgbClr val="003F87"/>
              </a:solidFill>
              <a:latin typeface="Roboto Slab" pitchFamily="2" charset="0"/>
            </a:endParaRPr>
          </a:p>
          <a:p>
            <a:pPr algn="l">
              <a:buNone/>
            </a:pPr>
            <a:r>
              <a:rPr lang="en-US" sz="1800" b="1" i="0" dirty="0">
                <a:solidFill>
                  <a:srgbClr val="003F87"/>
                </a:solidFill>
                <a:effectLst/>
                <a:latin typeface="Roboto Slab" pitchFamily="2" charset="0"/>
              </a:rPr>
              <a:t>COPE Activities</a:t>
            </a:r>
            <a:endParaRPr lang="en-US" sz="1800" b="0" i="0" dirty="0">
              <a:solidFill>
                <a:srgbClr val="003F87"/>
              </a:solidFill>
              <a:effectLst/>
              <a:latin typeface="Roboto Slab" pitchFamily="2" charset="0"/>
            </a:endParaRPr>
          </a:p>
          <a:p>
            <a:pPr algn="l">
              <a:buNone/>
            </a:pPr>
            <a:r>
              <a:rPr lang="en-US" sz="1800" b="0" i="0" dirty="0">
                <a:solidFill>
                  <a:srgbClr val="212121"/>
                </a:solidFill>
                <a:effectLst/>
                <a:latin typeface="Roboto" panose="02000000000000000000" pitchFamily="2" charset="0"/>
              </a:rPr>
              <a:t>Challenging Outdoor Personal Experience (COPE) activities are defined as low or high challenge course activities, including but not limited to those listed in Chapter 20: Low-Course Activities or Chapter 21: High-Course Activities in </a:t>
            </a:r>
            <a:r>
              <a:rPr lang="en-US" sz="1800" b="0" i="1" dirty="0">
                <a:solidFill>
                  <a:srgbClr val="212121"/>
                </a:solidFill>
                <a:effectLst/>
                <a:latin typeface="Roboto" panose="02000000000000000000" pitchFamily="2" charset="0"/>
              </a:rPr>
              <a:t>Belay On</a:t>
            </a:r>
            <a:r>
              <a:rPr lang="en-US" sz="1800" b="0" i="0" dirty="0">
                <a:solidFill>
                  <a:srgbClr val="212121"/>
                </a:solidFill>
                <a:effectLst/>
                <a:latin typeface="Roboto" panose="02000000000000000000" pitchFamily="2" charset="0"/>
              </a:rPr>
              <a:t> (</a:t>
            </a:r>
            <a:r>
              <a:rPr lang="en-US" sz="1800" b="0" i="0" u="none" strike="noStrike" dirty="0">
                <a:solidFill>
                  <a:srgbClr val="006CFF"/>
                </a:solidFill>
                <a:effectLst/>
                <a:latin typeface="Roboto" panose="02000000000000000000" pitchFamily="2" charset="0"/>
                <a:hlinkClick r:id="rId2"/>
              </a:rPr>
              <a:t>www.scouting.org/outdoor-programs/cope/</a:t>
            </a:r>
            <a:r>
              <a:rPr lang="en-US" sz="1800" b="0" i="0" dirty="0">
                <a:solidFill>
                  <a:srgbClr val="212121"/>
                </a:solidFill>
                <a:effectLst/>
                <a:latin typeface="Roboto" panose="02000000000000000000" pitchFamily="2" charset="0"/>
              </a:rPr>
              <a:t>). They are to be used only in conjunction with council or district activities that meet the current </a:t>
            </a:r>
            <a:r>
              <a:rPr lang="en-US" sz="1800" b="0" i="0" u="none" strike="noStrike" dirty="0">
                <a:solidFill>
                  <a:srgbClr val="006CFF"/>
                </a:solidFill>
                <a:effectLst/>
                <a:latin typeface="Roboto" panose="02000000000000000000" pitchFamily="2" charset="0"/>
                <a:hlinkClick r:id="rId3"/>
              </a:rPr>
              <a:t>NCAP</a:t>
            </a:r>
            <a:r>
              <a:rPr lang="en-US" sz="1800" b="0" i="0" dirty="0">
                <a:solidFill>
                  <a:srgbClr val="212121"/>
                </a:solidFill>
                <a:effectLst/>
                <a:latin typeface="Roboto" panose="02000000000000000000" pitchFamily="2" charset="0"/>
              </a:rPr>
              <a:t> standards.</a:t>
            </a:r>
          </a:p>
          <a:p>
            <a:pPr algn="l">
              <a:buNone/>
            </a:pPr>
            <a:r>
              <a:rPr lang="en-US" sz="1800" b="0" i="0" dirty="0">
                <a:solidFill>
                  <a:srgbClr val="212121"/>
                </a:solidFill>
                <a:effectLst/>
                <a:latin typeface="Roboto" panose="02000000000000000000" pitchFamily="2" charset="0"/>
              </a:rPr>
              <a:t>Units may participate in age-appropriate initiative games. These are group challenge activities that do not involve constructed facilities, such as Blind Square, Couples Tag, Hoops Around the Circle, and Traffic Jam. See Chapter 3: Warm-Ups and Initiative Games in </a:t>
            </a:r>
            <a:r>
              <a:rPr lang="en-US" sz="1800" b="0" i="1" dirty="0">
                <a:solidFill>
                  <a:srgbClr val="212121"/>
                </a:solidFill>
                <a:effectLst/>
                <a:latin typeface="Roboto" panose="02000000000000000000" pitchFamily="2" charset="0"/>
              </a:rPr>
              <a:t>Belay On</a:t>
            </a:r>
            <a:r>
              <a:rPr lang="en-US" sz="1800" b="0" i="0" dirty="0">
                <a:solidFill>
                  <a:srgbClr val="212121"/>
                </a:solidFill>
                <a:effectLst/>
                <a:latin typeface="Roboto" panose="02000000000000000000" pitchFamily="2" charset="0"/>
              </a:rPr>
              <a:t>. Units shall not construct low- or high-course elements, including zip lines.</a:t>
            </a:r>
          </a:p>
          <a:p>
            <a:pPr algn="l"/>
            <a:r>
              <a:rPr lang="en-US" sz="1800" b="0" i="0" dirty="0">
                <a:solidFill>
                  <a:srgbClr val="212121"/>
                </a:solidFill>
                <a:effectLst/>
                <a:latin typeface="Roboto" panose="02000000000000000000" pitchFamily="2" charset="0"/>
              </a:rPr>
              <a:t>Individual participation is based on the judgment of the COPE director or Level II instructor for facilities operated by districts and councils, and jointly by the facility operator/owner and unit leader for commercial facilities. Cub Scout units may not participate in COPE, zip line, canopy tour, or aerial adventure park activities unless those activities are specifically designed for Cub Scout-age youth participation, such as climbing facilities or obstacle courses. Refer to the age-appropriate guidelines chart in the </a:t>
            </a:r>
            <a:r>
              <a:rPr lang="en-US" sz="1800" b="0" i="1" dirty="0">
                <a:solidFill>
                  <a:srgbClr val="212121"/>
                </a:solidFill>
                <a:effectLst/>
                <a:latin typeface="Roboto" panose="02000000000000000000" pitchFamily="2" charset="0"/>
              </a:rPr>
              <a:t>Guide to Safe Scouting</a:t>
            </a:r>
            <a:r>
              <a:rPr lang="en-US" sz="1800" b="0" i="0" dirty="0">
                <a:solidFill>
                  <a:srgbClr val="212121"/>
                </a:solidFill>
                <a:effectLst/>
                <a:latin typeface="Roboto" panose="02000000000000000000" pitchFamily="2" charset="0"/>
              </a:rPr>
              <a:t>.</a:t>
            </a:r>
          </a:p>
        </p:txBody>
      </p:sp>
    </p:spTree>
    <p:extLst>
      <p:ext uri="{BB962C8B-B14F-4D97-AF65-F5344CB8AC3E}">
        <p14:creationId xmlns:p14="http://schemas.microsoft.com/office/powerpoint/2010/main" val="3586178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AC7EA7-FE95-7EE2-5510-3F88B4E0BFA0}"/>
              </a:ext>
            </a:extLst>
          </p:cNvPr>
          <p:cNvSpPr txBox="1"/>
          <p:nvPr/>
        </p:nvSpPr>
        <p:spPr>
          <a:xfrm>
            <a:off x="2959769" y="1093022"/>
            <a:ext cx="6272462" cy="523220"/>
          </a:xfrm>
          <a:prstGeom prst="rect">
            <a:avLst/>
          </a:prstGeom>
          <a:solidFill>
            <a:srgbClr val="FF0000"/>
          </a:solidFill>
          <a:ln>
            <a:solidFill>
              <a:schemeClr val="tx1"/>
            </a:solidFill>
          </a:ln>
        </p:spPr>
        <p:txBody>
          <a:bodyPr wrap="square">
            <a:spAutoFit/>
          </a:bodyPr>
          <a:lstStyle/>
          <a:p>
            <a:pPr algn="ctr"/>
            <a:r>
              <a:rPr lang="en-US" sz="2800" b="1" i="0" dirty="0">
                <a:solidFill>
                  <a:srgbClr val="FFFF00"/>
                </a:solidFill>
                <a:effectLst/>
                <a:latin typeface="ui-sans-serif"/>
              </a:rPr>
              <a:t>“High Adventure is what we do here.”</a:t>
            </a:r>
            <a:endParaRPr lang="en-US" sz="2800" b="1" dirty="0">
              <a:solidFill>
                <a:srgbClr val="FFFF00"/>
              </a:solidFill>
            </a:endParaRPr>
          </a:p>
        </p:txBody>
      </p:sp>
      <p:sp>
        <p:nvSpPr>
          <p:cNvPr id="4" name="TextBox 3">
            <a:extLst>
              <a:ext uri="{FF2B5EF4-FFF2-40B4-BE49-F238E27FC236}">
                <a16:creationId xmlns:a16="http://schemas.microsoft.com/office/drawing/2014/main" id="{C6519666-EAE5-E284-577F-C941F73D74DA}"/>
              </a:ext>
            </a:extLst>
          </p:cNvPr>
          <p:cNvSpPr txBox="1"/>
          <p:nvPr/>
        </p:nvSpPr>
        <p:spPr>
          <a:xfrm>
            <a:off x="304800" y="4858435"/>
            <a:ext cx="11550316" cy="1569660"/>
          </a:xfrm>
          <a:prstGeom prst="rect">
            <a:avLst/>
          </a:prstGeom>
          <a:solidFill>
            <a:schemeClr val="tx2">
              <a:lumMod val="50000"/>
              <a:lumOff val="50000"/>
            </a:schemeClr>
          </a:solidFill>
        </p:spPr>
        <p:txBody>
          <a:bodyPr wrap="square">
            <a:spAutoFit/>
          </a:bodyPr>
          <a:lstStyle/>
          <a:p>
            <a:pPr algn="ctr"/>
            <a:r>
              <a:rPr lang="en-US" sz="3200" b="1" i="1" dirty="0">
                <a:solidFill>
                  <a:srgbClr val="FFFF00"/>
                </a:solidFill>
                <a:effectLst/>
                <a:latin typeface="ui-sans-serif"/>
              </a:rPr>
              <a:t>High adventure is not about extreme activities</a:t>
            </a:r>
            <a:r>
              <a:rPr lang="en-US" sz="3200" b="1" i="0" dirty="0">
                <a:solidFill>
                  <a:srgbClr val="FFFF00"/>
                </a:solidFill>
                <a:effectLst/>
                <a:latin typeface="ui-sans-serif"/>
              </a:rPr>
              <a:t>.</a:t>
            </a:r>
            <a:br>
              <a:rPr lang="en-US" sz="3200" b="1" dirty="0">
                <a:solidFill>
                  <a:srgbClr val="FFFF00"/>
                </a:solidFill>
              </a:rPr>
            </a:br>
            <a:r>
              <a:rPr lang="en-US" sz="3200" b="1" i="0" dirty="0">
                <a:solidFill>
                  <a:srgbClr val="FFFF00"/>
                </a:solidFill>
                <a:effectLst/>
                <a:latin typeface="ui-sans-serif"/>
              </a:rPr>
              <a:t>It is about developing capable, confident young American Citizen Leaders.</a:t>
            </a:r>
            <a:endParaRPr lang="en-US" sz="3200" b="1" dirty="0">
              <a:solidFill>
                <a:srgbClr val="FFFF00"/>
              </a:solidFill>
            </a:endParaRPr>
          </a:p>
        </p:txBody>
      </p:sp>
    </p:spTree>
    <p:extLst>
      <p:ext uri="{BB962C8B-B14F-4D97-AF65-F5344CB8AC3E}">
        <p14:creationId xmlns:p14="http://schemas.microsoft.com/office/powerpoint/2010/main" val="1459244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34B092-0EE0-BE33-108D-E7839DD02144}"/>
              </a:ext>
            </a:extLst>
          </p:cNvPr>
          <p:cNvPicPr>
            <a:picLocks noChangeAspect="1"/>
          </p:cNvPicPr>
          <p:nvPr/>
        </p:nvPicPr>
        <p:blipFill>
          <a:blip r:embed="rId2"/>
          <a:srcRect l="11579" t="31607" r="60658" b="16640"/>
          <a:stretch/>
        </p:blipFill>
        <p:spPr>
          <a:xfrm>
            <a:off x="304800" y="336884"/>
            <a:ext cx="8261684" cy="4331369"/>
          </a:xfrm>
          <a:prstGeom prst="rect">
            <a:avLst/>
          </a:prstGeom>
        </p:spPr>
      </p:pic>
      <p:pic>
        <p:nvPicPr>
          <p:cNvPr id="10247" name="Picture 7">
            <a:extLst>
              <a:ext uri="{FF2B5EF4-FFF2-40B4-BE49-F238E27FC236}">
                <a16:creationId xmlns:a16="http://schemas.microsoft.com/office/drawing/2014/main" id="{01F36493-F9B0-5AA2-5512-D396D5C0D7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6171" y="336884"/>
            <a:ext cx="1866900" cy="1866900"/>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a:extLst>
              <a:ext uri="{FF2B5EF4-FFF2-40B4-BE49-F238E27FC236}">
                <a16:creationId xmlns:a16="http://schemas.microsoft.com/office/drawing/2014/main" id="{4D0DC97C-5694-0A91-43A3-0154240E05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634163"/>
            <a:ext cx="1866900" cy="1866900"/>
          </a:xfrm>
          <a:prstGeom prst="rect">
            <a:avLst/>
          </a:prstGeom>
          <a:noFill/>
          <a:extLst>
            <a:ext uri="{909E8E84-426E-40DD-AFC4-6F175D3DCCD1}">
              <a14:hiddenFill xmlns:a14="http://schemas.microsoft.com/office/drawing/2010/main">
                <a:solidFill>
                  <a:srgbClr val="FFFFFF"/>
                </a:solidFill>
              </a14:hiddenFill>
            </a:ext>
          </a:extLst>
        </p:spPr>
      </p:pic>
      <p:pic>
        <p:nvPicPr>
          <p:cNvPr id="10251" name="Picture 11">
            <a:extLst>
              <a:ext uri="{FF2B5EF4-FFF2-40B4-BE49-F238E27FC236}">
                <a16:creationId xmlns:a16="http://schemas.microsoft.com/office/drawing/2014/main" id="{3D6272EE-F3C4-626D-5726-323813CFD5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2878" y="2203784"/>
            <a:ext cx="1866900" cy="1866900"/>
          </a:xfrm>
          <a:prstGeom prst="rect">
            <a:avLst/>
          </a:prstGeom>
          <a:noFill/>
          <a:extLst>
            <a:ext uri="{909E8E84-426E-40DD-AFC4-6F175D3DCCD1}">
              <a14:hiddenFill xmlns:a14="http://schemas.microsoft.com/office/drawing/2010/main">
                <a:solidFill>
                  <a:srgbClr val="FFFFFF"/>
                </a:solidFill>
              </a14:hiddenFill>
            </a:ext>
          </a:extLst>
        </p:spPr>
      </p:pic>
      <p:pic>
        <p:nvPicPr>
          <p:cNvPr id="10253" name="Picture 13">
            <a:extLst>
              <a:ext uri="{FF2B5EF4-FFF2-40B4-BE49-F238E27FC236}">
                <a16:creationId xmlns:a16="http://schemas.microsoft.com/office/drawing/2014/main" id="{9E9A7BD5-DD51-61FE-F6F9-C988AB1039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2550" y="4634163"/>
            <a:ext cx="1866900" cy="18669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020B22F-AF29-E923-70A1-910C50B720E9}"/>
              </a:ext>
            </a:extLst>
          </p:cNvPr>
          <p:cNvSpPr txBox="1"/>
          <p:nvPr/>
        </p:nvSpPr>
        <p:spPr>
          <a:xfrm>
            <a:off x="2946483" y="308847"/>
            <a:ext cx="1299411" cy="646331"/>
          </a:xfrm>
          <a:prstGeom prst="rect">
            <a:avLst/>
          </a:prstGeom>
          <a:solidFill>
            <a:schemeClr val="bg1"/>
          </a:solidFill>
        </p:spPr>
        <p:txBody>
          <a:bodyPr wrap="square">
            <a:spAutoFit/>
          </a:bodyPr>
          <a:lstStyle/>
          <a:p>
            <a:r>
              <a:rPr lang="en-US" b="1" i="0" u="sng" dirty="0">
                <a:effectLst/>
                <a:latin typeface="Roboto Slab" pitchFamily="2" charset="0"/>
                <a:hlinkClick r:id="rId7"/>
              </a:rPr>
              <a:t>Northern Tier</a:t>
            </a:r>
            <a:endParaRPr lang="en-US" dirty="0"/>
          </a:p>
        </p:txBody>
      </p:sp>
      <p:sp>
        <p:nvSpPr>
          <p:cNvPr id="14" name="TextBox 13">
            <a:extLst>
              <a:ext uri="{FF2B5EF4-FFF2-40B4-BE49-F238E27FC236}">
                <a16:creationId xmlns:a16="http://schemas.microsoft.com/office/drawing/2014/main" id="{9C3E6F67-2168-14AD-AD95-4751E20B316F}"/>
              </a:ext>
            </a:extLst>
          </p:cNvPr>
          <p:cNvSpPr txBox="1"/>
          <p:nvPr/>
        </p:nvSpPr>
        <p:spPr>
          <a:xfrm>
            <a:off x="2236370" y="1573472"/>
            <a:ext cx="1359819" cy="923330"/>
          </a:xfrm>
          <a:prstGeom prst="rect">
            <a:avLst/>
          </a:prstGeom>
          <a:solidFill>
            <a:schemeClr val="bg1"/>
          </a:solidFill>
        </p:spPr>
        <p:txBody>
          <a:bodyPr wrap="square">
            <a:spAutoFit/>
          </a:bodyPr>
          <a:lstStyle/>
          <a:p>
            <a:r>
              <a:rPr lang="en-US" b="1" i="0" u="sng" dirty="0">
                <a:effectLst/>
                <a:latin typeface="Roboto Slab" pitchFamily="2" charset="0"/>
                <a:hlinkClick r:id="rId8"/>
              </a:rPr>
              <a:t>Philmont Scout</a:t>
            </a:r>
            <a:br>
              <a:rPr lang="en-US" b="1" i="0" u="sng" dirty="0">
                <a:effectLst/>
                <a:latin typeface="Roboto Slab" pitchFamily="2" charset="0"/>
                <a:hlinkClick r:id="rId8"/>
              </a:rPr>
            </a:br>
            <a:r>
              <a:rPr lang="en-US" b="1" i="0" u="sng" dirty="0">
                <a:effectLst/>
                <a:latin typeface="Roboto Slab" pitchFamily="2" charset="0"/>
                <a:hlinkClick r:id="rId8"/>
              </a:rPr>
              <a:t>Ranch</a:t>
            </a:r>
            <a:endParaRPr lang="en-US" dirty="0"/>
          </a:p>
        </p:txBody>
      </p:sp>
      <p:sp>
        <p:nvSpPr>
          <p:cNvPr id="16" name="TextBox 15">
            <a:extLst>
              <a:ext uri="{FF2B5EF4-FFF2-40B4-BE49-F238E27FC236}">
                <a16:creationId xmlns:a16="http://schemas.microsoft.com/office/drawing/2014/main" id="{711BA031-3CDF-89EE-BD7A-17CDF2F3EDB7}"/>
              </a:ext>
            </a:extLst>
          </p:cNvPr>
          <p:cNvSpPr txBox="1"/>
          <p:nvPr/>
        </p:nvSpPr>
        <p:spPr>
          <a:xfrm>
            <a:off x="5081588" y="2195533"/>
            <a:ext cx="1062288" cy="923330"/>
          </a:xfrm>
          <a:prstGeom prst="rect">
            <a:avLst/>
          </a:prstGeom>
          <a:solidFill>
            <a:schemeClr val="bg1"/>
          </a:solidFill>
        </p:spPr>
        <p:txBody>
          <a:bodyPr wrap="square">
            <a:spAutoFit/>
          </a:bodyPr>
          <a:lstStyle/>
          <a:p>
            <a:r>
              <a:rPr lang="en-US" b="1" i="0" u="sng" dirty="0">
                <a:effectLst/>
                <a:latin typeface="Roboto Slab" pitchFamily="2" charset="0"/>
                <a:hlinkClick r:id="rId9"/>
              </a:rPr>
              <a:t>Summit Bechtel</a:t>
            </a:r>
            <a:br>
              <a:rPr lang="en-US" b="1" i="0" u="sng" dirty="0">
                <a:effectLst/>
                <a:latin typeface="Roboto Slab" pitchFamily="2" charset="0"/>
                <a:hlinkClick r:id="rId9"/>
              </a:rPr>
            </a:br>
            <a:r>
              <a:rPr lang="en-US" b="1" i="0" u="sng" dirty="0">
                <a:effectLst/>
                <a:latin typeface="Roboto Slab" pitchFamily="2" charset="0"/>
                <a:hlinkClick r:id="rId9"/>
              </a:rPr>
              <a:t>Reserve</a:t>
            </a:r>
            <a:endParaRPr lang="en-US" dirty="0"/>
          </a:p>
        </p:txBody>
      </p:sp>
      <p:sp>
        <p:nvSpPr>
          <p:cNvPr id="18" name="TextBox 17">
            <a:extLst>
              <a:ext uri="{FF2B5EF4-FFF2-40B4-BE49-F238E27FC236}">
                <a16:creationId xmlns:a16="http://schemas.microsoft.com/office/drawing/2014/main" id="{3EA83F42-1CFE-304B-6A38-6B62F50DA0D3}"/>
              </a:ext>
            </a:extLst>
          </p:cNvPr>
          <p:cNvSpPr txBox="1"/>
          <p:nvPr/>
        </p:nvSpPr>
        <p:spPr>
          <a:xfrm>
            <a:off x="5774907" y="3747518"/>
            <a:ext cx="737937" cy="646331"/>
          </a:xfrm>
          <a:prstGeom prst="rect">
            <a:avLst/>
          </a:prstGeom>
          <a:noFill/>
        </p:spPr>
        <p:txBody>
          <a:bodyPr wrap="square">
            <a:spAutoFit/>
          </a:bodyPr>
          <a:lstStyle/>
          <a:p>
            <a:r>
              <a:rPr lang="en-US" b="1" i="0" u="sng" dirty="0">
                <a:effectLst/>
                <a:latin typeface="Roboto Slab" pitchFamily="2" charset="0"/>
                <a:hlinkClick r:id="rId10"/>
              </a:rPr>
              <a:t>Sea Base</a:t>
            </a:r>
            <a:endParaRPr lang="en-US" dirty="0"/>
          </a:p>
        </p:txBody>
      </p:sp>
      <p:sp>
        <p:nvSpPr>
          <p:cNvPr id="2" name="TextBox 1">
            <a:extLst>
              <a:ext uri="{FF2B5EF4-FFF2-40B4-BE49-F238E27FC236}">
                <a16:creationId xmlns:a16="http://schemas.microsoft.com/office/drawing/2014/main" id="{1B1FD636-5F52-3746-7131-5EBA6417231C}"/>
              </a:ext>
            </a:extLst>
          </p:cNvPr>
          <p:cNvSpPr txBox="1"/>
          <p:nvPr/>
        </p:nvSpPr>
        <p:spPr>
          <a:xfrm>
            <a:off x="7955999" y="3429000"/>
            <a:ext cx="2233304"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Summer Camp 2027</a:t>
            </a:r>
          </a:p>
        </p:txBody>
      </p:sp>
      <p:sp>
        <p:nvSpPr>
          <p:cNvPr id="4" name="TextBox 3">
            <a:extLst>
              <a:ext uri="{FF2B5EF4-FFF2-40B4-BE49-F238E27FC236}">
                <a16:creationId xmlns:a16="http://schemas.microsoft.com/office/drawing/2014/main" id="{8FC10F62-21D6-1275-648A-4CDB57878AFA}"/>
              </a:ext>
            </a:extLst>
          </p:cNvPr>
          <p:cNvSpPr txBox="1"/>
          <p:nvPr/>
        </p:nvSpPr>
        <p:spPr>
          <a:xfrm>
            <a:off x="416681" y="3397861"/>
            <a:ext cx="2233304"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Summer Camp 2028</a:t>
            </a:r>
          </a:p>
        </p:txBody>
      </p:sp>
    </p:spTree>
    <p:extLst>
      <p:ext uri="{BB962C8B-B14F-4D97-AF65-F5344CB8AC3E}">
        <p14:creationId xmlns:p14="http://schemas.microsoft.com/office/powerpoint/2010/main" val="1393171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1EC02E-E133-7220-A9D4-C2E9189E8D4E}"/>
              </a:ext>
            </a:extLst>
          </p:cNvPr>
          <p:cNvPicPr>
            <a:picLocks noChangeAspect="1"/>
          </p:cNvPicPr>
          <p:nvPr/>
        </p:nvPicPr>
        <p:blipFill>
          <a:blip r:embed="rId2"/>
          <a:srcRect t="21111" r="53421" b="6843"/>
          <a:stretch/>
        </p:blipFill>
        <p:spPr>
          <a:xfrm>
            <a:off x="361781" y="1604210"/>
            <a:ext cx="11468437" cy="4892843"/>
          </a:xfrm>
          <a:prstGeom prst="rect">
            <a:avLst/>
          </a:prstGeom>
        </p:spPr>
      </p:pic>
      <p:sp>
        <p:nvSpPr>
          <p:cNvPr id="5" name="TextBox 4">
            <a:extLst>
              <a:ext uri="{FF2B5EF4-FFF2-40B4-BE49-F238E27FC236}">
                <a16:creationId xmlns:a16="http://schemas.microsoft.com/office/drawing/2014/main" id="{545E45BA-086F-F9A7-1224-7524F8F2C3F7}"/>
              </a:ext>
            </a:extLst>
          </p:cNvPr>
          <p:cNvSpPr txBox="1"/>
          <p:nvPr/>
        </p:nvSpPr>
        <p:spPr>
          <a:xfrm>
            <a:off x="361781" y="360947"/>
            <a:ext cx="10771440" cy="1200329"/>
          </a:xfrm>
          <a:prstGeom prst="rect">
            <a:avLst/>
          </a:prstGeom>
          <a:noFill/>
        </p:spPr>
        <p:txBody>
          <a:bodyPr wrap="square">
            <a:spAutoFit/>
          </a:bodyPr>
          <a:lstStyle/>
          <a:p>
            <a:r>
              <a:rPr lang="en-US" b="0" i="0" dirty="0">
                <a:solidFill>
                  <a:srgbClr val="0D0D0D"/>
                </a:solidFill>
                <a:effectLst/>
                <a:latin typeface="Arial" panose="020B0604020202020204" pitchFamily="34" charset="0"/>
              </a:rPr>
              <a:t>Northern Tier is the premier high adventure for wilderness canoeing and winter camping offered by Scouting America, providing a unique experience in the rugged wilderness of the Great North American Canoe Country. Our programs are renowned for their challenging and rewarding wilderness canoeing and winter camping expeditions.</a:t>
            </a:r>
            <a:endParaRPr lang="en-US" dirty="0"/>
          </a:p>
        </p:txBody>
      </p:sp>
    </p:spTree>
    <p:extLst>
      <p:ext uri="{BB962C8B-B14F-4D97-AF65-F5344CB8AC3E}">
        <p14:creationId xmlns:p14="http://schemas.microsoft.com/office/powerpoint/2010/main" val="1896812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C2D2A9-2A8F-525A-D6CA-635EFC1F7B68}"/>
              </a:ext>
            </a:extLst>
          </p:cNvPr>
          <p:cNvPicPr>
            <a:picLocks noChangeAspect="1"/>
          </p:cNvPicPr>
          <p:nvPr/>
        </p:nvPicPr>
        <p:blipFill>
          <a:blip r:embed="rId2"/>
          <a:srcRect l="16316" t="39824" r="56974" b="12456"/>
          <a:stretch/>
        </p:blipFill>
        <p:spPr>
          <a:xfrm>
            <a:off x="280736" y="701268"/>
            <a:ext cx="11630527" cy="5843912"/>
          </a:xfrm>
          <a:prstGeom prst="rect">
            <a:avLst/>
          </a:prstGeom>
        </p:spPr>
      </p:pic>
      <p:sp>
        <p:nvSpPr>
          <p:cNvPr id="5" name="TextBox 4">
            <a:extLst>
              <a:ext uri="{FF2B5EF4-FFF2-40B4-BE49-F238E27FC236}">
                <a16:creationId xmlns:a16="http://schemas.microsoft.com/office/drawing/2014/main" id="{F8CEFA57-6555-E53F-C66D-42C6B7B4CE2A}"/>
              </a:ext>
            </a:extLst>
          </p:cNvPr>
          <p:cNvSpPr txBox="1"/>
          <p:nvPr/>
        </p:nvSpPr>
        <p:spPr>
          <a:xfrm>
            <a:off x="465221" y="312820"/>
            <a:ext cx="11261557" cy="631711"/>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pPr algn="ctr">
              <a:lnSpc>
                <a:spcPts val="4200"/>
              </a:lnSpc>
              <a:buNone/>
            </a:pPr>
            <a:r>
              <a:rPr lang="fr-FR" sz="4000" b="0" i="0" dirty="0">
                <a:solidFill>
                  <a:srgbClr val="00303C"/>
                </a:solidFill>
                <a:effectLst/>
                <a:latin typeface="Gothic A1"/>
              </a:rPr>
              <a:t>Ely, MN Base: </a:t>
            </a:r>
            <a:r>
              <a:rPr lang="fr-FR" sz="4000" b="1" i="0" dirty="0">
                <a:solidFill>
                  <a:srgbClr val="00303C"/>
                </a:solidFill>
                <a:effectLst/>
                <a:latin typeface="Gothic A1"/>
              </a:rPr>
              <a:t>Charles L. Sommers </a:t>
            </a:r>
            <a:r>
              <a:rPr lang="fr-FR" sz="4000" b="1" i="0" dirty="0" err="1">
                <a:solidFill>
                  <a:srgbClr val="00303C"/>
                </a:solidFill>
                <a:effectLst/>
                <a:latin typeface="Gothic A1"/>
              </a:rPr>
              <a:t>Canoe</a:t>
            </a:r>
            <a:r>
              <a:rPr lang="fr-FR" sz="4000" b="1" i="0" dirty="0">
                <a:solidFill>
                  <a:srgbClr val="00303C"/>
                </a:solidFill>
                <a:effectLst/>
                <a:latin typeface="Gothic A1"/>
              </a:rPr>
              <a:t> Base</a:t>
            </a:r>
          </a:p>
        </p:txBody>
      </p:sp>
      <p:pic>
        <p:nvPicPr>
          <p:cNvPr id="13314" name="Picture 2">
            <a:extLst>
              <a:ext uri="{FF2B5EF4-FFF2-40B4-BE49-F238E27FC236}">
                <a16:creationId xmlns:a16="http://schemas.microsoft.com/office/drawing/2014/main" id="{FFCB6005-3700-F0D2-6D75-98E1EC94B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8029" y="4990071"/>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145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79B7468-E1E9-247C-E88E-2653A720DF84}"/>
              </a:ext>
            </a:extLst>
          </p:cNvPr>
          <p:cNvPicPr>
            <a:picLocks noChangeAspect="1"/>
          </p:cNvPicPr>
          <p:nvPr/>
        </p:nvPicPr>
        <p:blipFill>
          <a:blip r:embed="rId2"/>
          <a:srcRect l="14301" t="13256" r="55523" b="15804"/>
          <a:stretch/>
        </p:blipFill>
        <p:spPr>
          <a:xfrm>
            <a:off x="233747" y="248910"/>
            <a:ext cx="9548206" cy="6313151"/>
          </a:xfrm>
          <a:prstGeom prst="rect">
            <a:avLst/>
          </a:prstGeom>
        </p:spPr>
      </p:pic>
      <p:sp>
        <p:nvSpPr>
          <p:cNvPr id="6" name="Star: 5 Points 5">
            <a:extLst>
              <a:ext uri="{FF2B5EF4-FFF2-40B4-BE49-F238E27FC236}">
                <a16:creationId xmlns:a16="http://schemas.microsoft.com/office/drawing/2014/main" id="{D0710B41-F50C-2BA4-9D16-5E7E4DEBA6E0}"/>
              </a:ext>
            </a:extLst>
          </p:cNvPr>
          <p:cNvSpPr/>
          <p:nvPr/>
        </p:nvSpPr>
        <p:spPr>
          <a:xfrm>
            <a:off x="7878541" y="6232451"/>
            <a:ext cx="436119" cy="329610"/>
          </a:xfrm>
          <a:prstGeom prst="star5">
            <a:avLst/>
          </a:prstGeom>
          <a:solidFill>
            <a:srgbClr val="FFFF0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5671AD0-356C-B6A8-B2E2-D24E23E5F477}"/>
              </a:ext>
            </a:extLst>
          </p:cNvPr>
          <p:cNvPicPr>
            <a:picLocks noChangeAspect="1"/>
          </p:cNvPicPr>
          <p:nvPr/>
        </p:nvPicPr>
        <p:blipFill>
          <a:blip r:embed="rId3"/>
          <a:srcRect l="25875" t="54012" r="61199" b="18909"/>
          <a:stretch/>
        </p:blipFill>
        <p:spPr>
          <a:xfrm>
            <a:off x="6821888" y="425302"/>
            <a:ext cx="3403258" cy="2005253"/>
          </a:xfrm>
          <a:prstGeom prst="rect">
            <a:avLst/>
          </a:prstGeom>
        </p:spPr>
      </p:pic>
      <p:pic>
        <p:nvPicPr>
          <p:cNvPr id="3" name="Picture 2">
            <a:extLst>
              <a:ext uri="{FF2B5EF4-FFF2-40B4-BE49-F238E27FC236}">
                <a16:creationId xmlns:a16="http://schemas.microsoft.com/office/drawing/2014/main" id="{44C8245E-2CCF-D9AE-2460-09091133E990}"/>
              </a:ext>
            </a:extLst>
          </p:cNvPr>
          <p:cNvPicPr>
            <a:picLocks noChangeAspect="1"/>
          </p:cNvPicPr>
          <p:nvPr/>
        </p:nvPicPr>
        <p:blipFill>
          <a:blip r:embed="rId3"/>
          <a:srcRect l="9434" t="54012" r="79287" b="18909"/>
          <a:stretch/>
        </p:blipFill>
        <p:spPr>
          <a:xfrm>
            <a:off x="326251" y="4010267"/>
            <a:ext cx="3848986" cy="2598822"/>
          </a:xfrm>
          <a:prstGeom prst="rect">
            <a:avLst/>
          </a:prstGeom>
        </p:spPr>
      </p:pic>
      <p:cxnSp>
        <p:nvCxnSpPr>
          <p:cNvPr id="9" name="Straight Arrow Connector 8">
            <a:extLst>
              <a:ext uri="{FF2B5EF4-FFF2-40B4-BE49-F238E27FC236}">
                <a16:creationId xmlns:a16="http://schemas.microsoft.com/office/drawing/2014/main" id="{11385031-FBCB-4FBD-F799-A9A0B9C25E85}"/>
              </a:ext>
            </a:extLst>
          </p:cNvPr>
          <p:cNvCxnSpPr>
            <a:cxnSpLocks/>
            <a:endCxn id="14" idx="5"/>
          </p:cNvCxnSpPr>
          <p:nvPr/>
        </p:nvCxnSpPr>
        <p:spPr>
          <a:xfrm flipV="1">
            <a:off x="4267741" y="4136962"/>
            <a:ext cx="1389163" cy="11793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827C152D-7DDB-C687-9D15-01F1B90D59AF}"/>
              </a:ext>
            </a:extLst>
          </p:cNvPr>
          <p:cNvCxnSpPr>
            <a:cxnSpLocks/>
          </p:cNvCxnSpPr>
          <p:nvPr/>
        </p:nvCxnSpPr>
        <p:spPr>
          <a:xfrm flipH="1">
            <a:off x="5564400" y="1408279"/>
            <a:ext cx="1257488" cy="23769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4338" name="Picture 2">
            <a:extLst>
              <a:ext uri="{FF2B5EF4-FFF2-40B4-BE49-F238E27FC236}">
                <a16:creationId xmlns:a16="http://schemas.microsoft.com/office/drawing/2014/main" id="{98855B48-E042-4EE5-2018-ABBE9A7736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127" y="372443"/>
            <a:ext cx="1968220" cy="1503005"/>
          </a:xfrm>
          <a:prstGeom prst="rect">
            <a:avLst/>
          </a:prstGeom>
          <a:noFill/>
          <a:extLst>
            <a:ext uri="{909E8E84-426E-40DD-AFC4-6F175D3DCCD1}">
              <a14:hiddenFill xmlns:a14="http://schemas.microsoft.com/office/drawing/2010/main">
                <a:solidFill>
                  <a:srgbClr val="FFFFFF"/>
                </a:solidFill>
              </a14:hiddenFill>
            </a:ext>
          </a:extLst>
        </p:spPr>
      </p:pic>
      <p:sp>
        <p:nvSpPr>
          <p:cNvPr id="14" name="Isosceles Triangle 13">
            <a:extLst>
              <a:ext uri="{FF2B5EF4-FFF2-40B4-BE49-F238E27FC236}">
                <a16:creationId xmlns:a16="http://schemas.microsoft.com/office/drawing/2014/main" id="{8CF609F1-BCAB-3AB9-9357-F7478F35EC80}"/>
              </a:ext>
            </a:extLst>
          </p:cNvPr>
          <p:cNvSpPr/>
          <p:nvPr/>
        </p:nvSpPr>
        <p:spPr>
          <a:xfrm>
            <a:off x="5498562" y="4010267"/>
            <a:ext cx="211122" cy="253389"/>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1050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A7D085-5447-C3FF-C3AB-BAF5D38B3C0D}"/>
              </a:ext>
            </a:extLst>
          </p:cNvPr>
          <p:cNvPicPr>
            <a:picLocks noChangeAspect="1"/>
          </p:cNvPicPr>
          <p:nvPr/>
        </p:nvPicPr>
        <p:blipFill>
          <a:blip r:embed="rId2"/>
          <a:srcRect l="3947" t="19240" r="58290" b="5329"/>
          <a:stretch/>
        </p:blipFill>
        <p:spPr>
          <a:xfrm>
            <a:off x="240631" y="224589"/>
            <a:ext cx="11393594" cy="6400800"/>
          </a:xfrm>
          <a:prstGeom prst="rect">
            <a:avLst/>
          </a:prstGeom>
        </p:spPr>
      </p:pic>
      <p:pic>
        <p:nvPicPr>
          <p:cNvPr id="12290" name="Picture 2">
            <a:extLst>
              <a:ext uri="{FF2B5EF4-FFF2-40B4-BE49-F238E27FC236}">
                <a16:creationId xmlns:a16="http://schemas.microsoft.com/office/drawing/2014/main" id="{EAD98B02-5A67-F716-CCAB-B5C1218E56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775" y="649705"/>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2DF68BF2-D8CD-33C2-2110-ED14D68135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842" y="3072063"/>
            <a:ext cx="2141933" cy="2141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085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FF2677-3D04-B5E1-24C9-1A42A907767A}"/>
              </a:ext>
            </a:extLst>
          </p:cNvPr>
          <p:cNvPicPr>
            <a:picLocks noChangeAspect="1"/>
          </p:cNvPicPr>
          <p:nvPr/>
        </p:nvPicPr>
        <p:blipFill>
          <a:blip r:embed="rId2"/>
          <a:srcRect l="8552" t="21110" r="55922" b="5439"/>
          <a:stretch/>
        </p:blipFill>
        <p:spPr>
          <a:xfrm>
            <a:off x="320841" y="288758"/>
            <a:ext cx="10759447" cy="6256421"/>
          </a:xfrm>
          <a:prstGeom prst="rect">
            <a:avLst/>
          </a:prstGeom>
        </p:spPr>
      </p:pic>
    </p:spTree>
    <p:extLst>
      <p:ext uri="{BB962C8B-B14F-4D97-AF65-F5344CB8AC3E}">
        <p14:creationId xmlns:p14="http://schemas.microsoft.com/office/powerpoint/2010/main" val="2549586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97C98-D304-B009-6625-4F1C3BA84B8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0100E1-90D2-E5DE-33BF-FB0B995FCE28}"/>
              </a:ext>
            </a:extLst>
          </p:cNvPr>
          <p:cNvSpPr txBox="1"/>
          <p:nvPr/>
        </p:nvSpPr>
        <p:spPr>
          <a:xfrm>
            <a:off x="224118" y="305428"/>
            <a:ext cx="11564470" cy="2739211"/>
          </a:xfrm>
          <a:prstGeom prst="rect">
            <a:avLst/>
          </a:prstGeom>
          <a:noFill/>
        </p:spPr>
        <p:txBody>
          <a:bodyPr wrap="square">
            <a:spAutoFit/>
          </a:bodyPr>
          <a:lstStyle/>
          <a:p>
            <a:pPr algn="ctr">
              <a:buNone/>
            </a:pPr>
            <a:r>
              <a:rPr lang="en-US" b="1" i="0" u="sng" dirty="0">
                <a:solidFill>
                  <a:srgbClr val="003F87"/>
                </a:solidFill>
                <a:effectLst/>
                <a:latin typeface="Times New Roman" panose="02020603050405020304" pitchFamily="18" charset="0"/>
                <a:cs typeface="Times New Roman" panose="02020603050405020304" pitchFamily="18" charset="0"/>
              </a:rPr>
              <a:t>Paul Bunyan Award Requirements</a:t>
            </a:r>
          </a:p>
          <a:p>
            <a:pPr algn="l">
              <a:buFont typeface="+mj-lt"/>
              <a:buAutoNum type="arabicPeriod"/>
            </a:pPr>
            <a:endParaRPr lang="en-US" sz="1400" b="0" i="0" dirty="0">
              <a:solidFill>
                <a:srgbClr val="212121"/>
              </a:solidFill>
              <a:effectLst/>
              <a:latin typeface="Times New Roman" panose="02020603050405020304" pitchFamily="18" charset="0"/>
              <a:cs typeface="Times New Roman" panose="02020603050405020304" pitchFamily="18" charset="0"/>
            </a:endParaRPr>
          </a:p>
          <a:p>
            <a:pPr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Be familiar with the (a) proper and safe use, (b) maintenance and (c) storage of woods tools including:</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Axe</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Hatchet</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Loppers</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McLeod</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Pulaski</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Saw</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Shovel</a:t>
            </a:r>
          </a:p>
          <a:p>
            <a:pPr marL="742950" lvl="1" indent="-285750" algn="l">
              <a:buFont typeface="+mj-lt"/>
              <a:buAutoNum type="arabicPeriod"/>
            </a:pPr>
            <a:r>
              <a:rPr lang="en-US" sz="1400" b="0" i="0" dirty="0">
                <a:solidFill>
                  <a:srgbClr val="212121"/>
                </a:solidFill>
                <a:effectLst/>
                <a:latin typeface="Times New Roman" panose="02020603050405020304" pitchFamily="18" charset="0"/>
                <a:cs typeface="Times New Roman" panose="02020603050405020304" pitchFamily="18" charset="0"/>
              </a:rPr>
              <a:t>Pick Axe</a:t>
            </a:r>
          </a:p>
          <a:p>
            <a:pPr marL="742950" lvl="1" indent="-285750" algn="l">
              <a:buFont typeface="+mj-lt"/>
              <a:buAutoNum type="arabicPeriod"/>
            </a:pPr>
            <a:r>
              <a:rPr lang="en-US" sz="1400" b="0" i="0" dirty="0" err="1">
                <a:solidFill>
                  <a:srgbClr val="212121"/>
                </a:solidFill>
                <a:effectLst/>
                <a:latin typeface="Times New Roman" panose="02020603050405020304" pitchFamily="18" charset="0"/>
                <a:cs typeface="Times New Roman" panose="02020603050405020304" pitchFamily="18" charset="0"/>
              </a:rPr>
              <a:t>PryBar</a:t>
            </a:r>
            <a:endParaRPr lang="en-US" sz="1400" b="0" i="0" dirty="0">
              <a:solidFill>
                <a:srgbClr val="212121"/>
              </a:solidFill>
              <a:effectLst/>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2A4FF6D-95CD-735C-EC61-822C5E30CEEC}"/>
              </a:ext>
            </a:extLst>
          </p:cNvPr>
          <p:cNvPicPr>
            <a:picLocks noChangeAspect="1"/>
          </p:cNvPicPr>
          <p:nvPr/>
        </p:nvPicPr>
        <p:blipFill>
          <a:blip r:embed="rId2"/>
          <a:stretch>
            <a:fillRect/>
          </a:stretch>
        </p:blipFill>
        <p:spPr>
          <a:xfrm>
            <a:off x="8324588" y="1461408"/>
            <a:ext cx="2949913" cy="1967592"/>
          </a:xfrm>
          <a:prstGeom prst="rect">
            <a:avLst/>
          </a:prstGeom>
        </p:spPr>
      </p:pic>
      <p:pic>
        <p:nvPicPr>
          <p:cNvPr id="4" name="Picture 3">
            <a:extLst>
              <a:ext uri="{FF2B5EF4-FFF2-40B4-BE49-F238E27FC236}">
                <a16:creationId xmlns:a16="http://schemas.microsoft.com/office/drawing/2014/main" id="{7D1F460B-472B-6DF5-8466-0B3179C23C51}"/>
              </a:ext>
            </a:extLst>
          </p:cNvPr>
          <p:cNvPicPr>
            <a:picLocks noChangeAspect="1"/>
          </p:cNvPicPr>
          <p:nvPr/>
        </p:nvPicPr>
        <p:blipFill>
          <a:blip r:embed="rId3"/>
          <a:stretch>
            <a:fillRect/>
          </a:stretch>
        </p:blipFill>
        <p:spPr>
          <a:xfrm>
            <a:off x="5832281" y="1287853"/>
            <a:ext cx="1237439" cy="1299311"/>
          </a:xfrm>
          <a:prstGeom prst="rect">
            <a:avLst/>
          </a:prstGeom>
        </p:spPr>
      </p:pic>
      <p:pic>
        <p:nvPicPr>
          <p:cNvPr id="2052" name="Picture 4" descr="Rogue ProHoe Combo Pulaski/Axe">
            <a:extLst>
              <a:ext uri="{FF2B5EF4-FFF2-40B4-BE49-F238E27FC236}">
                <a16:creationId xmlns:a16="http://schemas.microsoft.com/office/drawing/2014/main" id="{5A1A2200-F2B4-61B2-5A60-D826446DA6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8670" y="2806059"/>
            <a:ext cx="2362200" cy="193357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0EDCBF7A-6EB8-E92A-D884-522A03D68F81}"/>
              </a:ext>
            </a:extLst>
          </p:cNvPr>
          <p:cNvCxnSpPr/>
          <p:nvPr/>
        </p:nvCxnSpPr>
        <p:spPr>
          <a:xfrm>
            <a:off x="1748691" y="1595336"/>
            <a:ext cx="43742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76636719-6295-8751-EA5C-E57B5D389674}"/>
              </a:ext>
            </a:extLst>
          </p:cNvPr>
          <p:cNvCxnSpPr>
            <a:cxnSpLocks/>
          </p:cNvCxnSpPr>
          <p:nvPr/>
        </p:nvCxnSpPr>
        <p:spPr>
          <a:xfrm>
            <a:off x="1748691" y="1819835"/>
            <a:ext cx="6319545" cy="4641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9ECD822E-EFBD-0A09-54B9-05134685A4BD}"/>
              </a:ext>
            </a:extLst>
          </p:cNvPr>
          <p:cNvCxnSpPr>
            <a:cxnSpLocks/>
          </p:cNvCxnSpPr>
          <p:nvPr/>
        </p:nvCxnSpPr>
        <p:spPr>
          <a:xfrm>
            <a:off x="1685366" y="2051886"/>
            <a:ext cx="3666564" cy="11410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24A7D758-D311-E18B-BE8A-FFFD979F75AA}"/>
              </a:ext>
            </a:extLst>
          </p:cNvPr>
          <p:cNvPicPr>
            <a:picLocks noChangeAspect="1"/>
          </p:cNvPicPr>
          <p:nvPr/>
        </p:nvPicPr>
        <p:blipFill>
          <a:blip r:embed="rId5"/>
          <a:stretch>
            <a:fillRect/>
          </a:stretch>
        </p:blipFill>
        <p:spPr>
          <a:xfrm>
            <a:off x="2495513" y="3136477"/>
            <a:ext cx="2482175" cy="2482175"/>
          </a:xfrm>
          <a:prstGeom prst="rect">
            <a:avLst/>
          </a:prstGeom>
        </p:spPr>
      </p:pic>
      <p:cxnSp>
        <p:nvCxnSpPr>
          <p:cNvPr id="16" name="Straight Arrow Connector 15">
            <a:extLst>
              <a:ext uri="{FF2B5EF4-FFF2-40B4-BE49-F238E27FC236}">
                <a16:creationId xmlns:a16="http://schemas.microsoft.com/office/drawing/2014/main" id="{405042AE-4B45-B624-BC72-3746E2FC0CC3}"/>
              </a:ext>
            </a:extLst>
          </p:cNvPr>
          <p:cNvCxnSpPr>
            <a:cxnSpLocks/>
          </p:cNvCxnSpPr>
          <p:nvPr/>
        </p:nvCxnSpPr>
        <p:spPr>
          <a:xfrm>
            <a:off x="1748691" y="2666294"/>
            <a:ext cx="1191733" cy="8863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0" name="Picture 19">
            <a:extLst>
              <a:ext uri="{FF2B5EF4-FFF2-40B4-BE49-F238E27FC236}">
                <a16:creationId xmlns:a16="http://schemas.microsoft.com/office/drawing/2014/main" id="{4674B23D-8EE4-85DE-FC0C-B9F38E3C4518}"/>
              </a:ext>
            </a:extLst>
          </p:cNvPr>
          <p:cNvPicPr>
            <a:picLocks noChangeAspect="1"/>
          </p:cNvPicPr>
          <p:nvPr/>
        </p:nvPicPr>
        <p:blipFill>
          <a:blip r:embed="rId6"/>
          <a:stretch>
            <a:fillRect/>
          </a:stretch>
        </p:blipFill>
        <p:spPr>
          <a:xfrm>
            <a:off x="522440" y="4174857"/>
            <a:ext cx="1889703" cy="1884991"/>
          </a:xfrm>
          <a:prstGeom prst="rect">
            <a:avLst/>
          </a:prstGeom>
        </p:spPr>
      </p:pic>
      <p:cxnSp>
        <p:nvCxnSpPr>
          <p:cNvPr id="21" name="Straight Arrow Connector 20">
            <a:extLst>
              <a:ext uri="{FF2B5EF4-FFF2-40B4-BE49-F238E27FC236}">
                <a16:creationId xmlns:a16="http://schemas.microsoft.com/office/drawing/2014/main" id="{4AB9B7C2-D8E8-EA64-C42C-BDEE69902B88}"/>
              </a:ext>
            </a:extLst>
          </p:cNvPr>
          <p:cNvCxnSpPr>
            <a:cxnSpLocks/>
          </p:cNvCxnSpPr>
          <p:nvPr/>
        </p:nvCxnSpPr>
        <p:spPr>
          <a:xfrm flipH="1">
            <a:off x="866095" y="3044639"/>
            <a:ext cx="402245" cy="11302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5644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72C8DA4-08AE-46C6-8009-E3BE4344AF01}"/>
              </a:ext>
            </a:extLst>
          </p:cNvPr>
          <p:cNvSpPr>
            <a:spLocks noChangeArrowheads="1"/>
          </p:cNvSpPr>
          <p:nvPr/>
        </p:nvSpPr>
        <p:spPr bwMode="auto">
          <a:xfrm>
            <a:off x="7577600" y="303643"/>
            <a:ext cx="4182555"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 Sea Base (Florida / Caribbean)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1" i="0" u="none" strike="noStrike" cap="none" normalizeH="0" baseline="0" dirty="0">
                <a:ln>
                  <a:noFill/>
                </a:ln>
                <a:solidFill>
                  <a:schemeClr val="tx1"/>
                </a:solidFill>
                <a:effectLst/>
                <a:latin typeface="Arial" panose="020B0604020202020204" pitchFamily="34" charset="0"/>
              </a:rPr>
              <a:t>Theme:</a:t>
            </a:r>
            <a:r>
              <a:rPr kumimoji="0" lang="en-US" altLang="en-US" sz="1600" b="0" i="0" u="none" strike="noStrike" cap="none" normalizeH="0" baseline="0" dirty="0">
                <a:ln>
                  <a:noFill/>
                </a:ln>
                <a:solidFill>
                  <a:schemeClr val="tx1"/>
                </a:solidFill>
                <a:effectLst/>
                <a:latin typeface="Arial" panose="020B0604020202020204" pitchFamily="34" charset="0"/>
              </a:rPr>
              <a:t> Ocean adventure</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Fun Factor:</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Physical Challenge:</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Adventure Type:</a:t>
            </a:r>
            <a:r>
              <a:rPr kumimoji="0" lang="en-US" altLang="en-US" sz="1600" b="0" i="0" u="none" strike="noStrike" cap="none" normalizeH="0" baseline="0" dirty="0">
                <a:ln>
                  <a:noFill/>
                </a:ln>
                <a:solidFill>
                  <a:schemeClr val="tx1"/>
                </a:solidFill>
                <a:effectLst/>
                <a:latin typeface="Arial" panose="020B0604020202020204" pitchFamily="34" charset="0"/>
              </a:rPr>
              <a:t> Sailing, snorkeling, scuba</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Hardship Level:</a:t>
            </a:r>
            <a:r>
              <a:rPr kumimoji="0" lang="en-US" altLang="en-US" sz="1600" b="0" i="0" u="none" strike="noStrike" cap="none" normalizeH="0" baseline="0" dirty="0">
                <a:ln>
                  <a:noFill/>
                </a:ln>
                <a:solidFill>
                  <a:schemeClr val="tx1"/>
                </a:solidFill>
                <a:effectLst/>
                <a:latin typeface="Arial" panose="020B0604020202020204" pitchFamily="34" charset="0"/>
              </a:rPr>
              <a:t> Low–Moderate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 Tropical</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High excitement</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Daily “wow” moments</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Less wilderness hardship</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Best for:</a:t>
            </a:r>
            <a:r>
              <a:rPr kumimoji="0" lang="en-US" altLang="en-US" sz="1600" b="0" i="0" u="none" strike="noStrike" cap="none" normalizeH="0" baseline="0" dirty="0">
                <a:ln>
                  <a:noFill/>
                </a:ln>
                <a:solidFill>
                  <a:schemeClr val="tx1"/>
                </a:solidFill>
                <a:effectLst/>
                <a:latin typeface="Arial" panose="020B0604020202020204" pitchFamily="34" charset="0"/>
              </a:rPr>
              <a:t> Pure fun and team bonding.</a:t>
            </a:r>
          </a:p>
        </p:txBody>
      </p:sp>
      <p:sp>
        <p:nvSpPr>
          <p:cNvPr id="3" name="Rectangle 5">
            <a:extLst>
              <a:ext uri="{FF2B5EF4-FFF2-40B4-BE49-F238E27FC236}">
                <a16:creationId xmlns:a16="http://schemas.microsoft.com/office/drawing/2014/main" id="{8DFEBF82-7453-6CDA-4CDC-56C79CB4D9A3}"/>
              </a:ext>
            </a:extLst>
          </p:cNvPr>
          <p:cNvSpPr>
            <a:spLocks noChangeArrowheads="1"/>
          </p:cNvSpPr>
          <p:nvPr/>
        </p:nvSpPr>
        <p:spPr bwMode="auto">
          <a:xfrm>
            <a:off x="4132183" y="311442"/>
            <a:ext cx="3437475"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 Philmont (New Mexico)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1" i="0" u="none" strike="noStrike" cap="none" normalizeH="0" baseline="0" dirty="0">
                <a:ln>
                  <a:noFill/>
                </a:ln>
                <a:solidFill>
                  <a:schemeClr val="tx1"/>
                </a:solidFill>
                <a:effectLst/>
                <a:latin typeface="Arial" panose="020B0604020202020204" pitchFamily="34" charset="0"/>
              </a:rPr>
              <a:t>Theme:</a:t>
            </a:r>
            <a:r>
              <a:rPr kumimoji="0" lang="en-US" altLang="en-US" sz="1600" b="0" i="0" u="none" strike="noStrike" cap="none" normalizeH="0" baseline="0" dirty="0">
                <a:ln>
                  <a:noFill/>
                </a:ln>
                <a:solidFill>
                  <a:schemeClr val="tx1"/>
                </a:solidFill>
                <a:effectLst/>
                <a:latin typeface="Arial" panose="020B0604020202020204" pitchFamily="34" charset="0"/>
              </a:rPr>
              <a:t> Mountain expedition</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Fun Factor:</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Physical Challenge:</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Adventure Type:</a:t>
            </a:r>
            <a:r>
              <a:rPr kumimoji="0" lang="en-US" altLang="en-US" sz="1600" b="0" i="0" u="none" strike="noStrike" cap="none" normalizeH="0" baseline="0" dirty="0">
                <a:ln>
                  <a:noFill/>
                </a:ln>
                <a:solidFill>
                  <a:schemeClr val="tx1"/>
                </a:solidFill>
                <a:effectLst/>
                <a:latin typeface="Arial" panose="020B0604020202020204" pitchFamily="34" charset="0"/>
              </a:rPr>
              <a:t> 50–100 mile backpack trek</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Hardship Level:</a:t>
            </a:r>
            <a:r>
              <a:rPr kumimoji="0" lang="en-US" altLang="en-US" sz="1600" b="0" i="0" u="none" strike="noStrike" cap="none" normalizeH="0" baseline="0" dirty="0">
                <a:ln>
                  <a:noFill/>
                </a:ln>
                <a:solidFill>
                  <a:schemeClr val="tx1"/>
                </a:solidFill>
                <a:effectLst/>
                <a:latin typeface="Arial" panose="020B0604020202020204" pitchFamily="34" charset="0"/>
              </a:rPr>
              <a:t> High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 Summit achievements</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Deep personal growth</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Classic rite of passage</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Altitude and grind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Best for:</a:t>
            </a:r>
            <a:r>
              <a:rPr kumimoji="0" lang="en-US" altLang="en-US" sz="1600" b="0" i="0" u="none" strike="noStrike" cap="none" normalizeH="0" baseline="0" dirty="0">
                <a:ln>
                  <a:noFill/>
                </a:ln>
                <a:solidFill>
                  <a:schemeClr val="tx1"/>
                </a:solidFill>
                <a:effectLst/>
                <a:latin typeface="Arial" panose="020B0604020202020204" pitchFamily="34" charset="0"/>
              </a:rPr>
              <a:t> “I conquered something big.”</a:t>
            </a:r>
          </a:p>
        </p:txBody>
      </p:sp>
      <p:sp>
        <p:nvSpPr>
          <p:cNvPr id="4" name="Rectangle 7">
            <a:extLst>
              <a:ext uri="{FF2B5EF4-FFF2-40B4-BE49-F238E27FC236}">
                <a16:creationId xmlns:a16="http://schemas.microsoft.com/office/drawing/2014/main" id="{7F870259-4653-C6E3-ACCC-B49DB0071562}"/>
              </a:ext>
            </a:extLst>
          </p:cNvPr>
          <p:cNvSpPr>
            <a:spLocks noChangeArrowheads="1"/>
          </p:cNvSpPr>
          <p:nvPr/>
        </p:nvSpPr>
        <p:spPr bwMode="auto">
          <a:xfrm>
            <a:off x="332027" y="311442"/>
            <a:ext cx="3437475"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 Northern Tier (MN / Canada)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1" i="0" u="none" strike="noStrike" cap="none" normalizeH="0" baseline="0" dirty="0">
                <a:ln>
                  <a:noFill/>
                </a:ln>
                <a:solidFill>
                  <a:schemeClr val="tx1"/>
                </a:solidFill>
                <a:effectLst/>
                <a:latin typeface="Arial" panose="020B0604020202020204" pitchFamily="34" charset="0"/>
              </a:rPr>
              <a:t>Theme:</a:t>
            </a:r>
            <a:r>
              <a:rPr kumimoji="0" lang="en-US" altLang="en-US" sz="1600" b="0" i="0" u="none" strike="noStrike" cap="none" normalizeH="0" baseline="0" dirty="0">
                <a:ln>
                  <a:noFill/>
                </a:ln>
                <a:solidFill>
                  <a:schemeClr val="tx1"/>
                </a:solidFill>
                <a:effectLst/>
                <a:latin typeface="Arial" panose="020B0604020202020204" pitchFamily="34" charset="0"/>
              </a:rPr>
              <a:t> Canoe wilderness</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Fun Factor:</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Physical Challenge:</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Adventure Type:</a:t>
            </a:r>
            <a:r>
              <a:rPr kumimoji="0" lang="en-US" altLang="en-US" sz="1600" b="0" i="0" u="none" strike="noStrike" cap="none" normalizeH="0" baseline="0" dirty="0">
                <a:ln>
                  <a:noFill/>
                </a:ln>
                <a:solidFill>
                  <a:schemeClr val="tx1"/>
                </a:solidFill>
                <a:effectLst/>
                <a:latin typeface="Arial" panose="020B0604020202020204" pitchFamily="34" charset="0"/>
              </a:rPr>
              <a:t> Portage expedition</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Hardship Level:</a:t>
            </a:r>
            <a:r>
              <a:rPr kumimoji="0" lang="en-US" altLang="en-US" sz="1600" b="0" i="0" u="none" strike="noStrike" cap="none" normalizeH="0" baseline="0" dirty="0">
                <a:ln>
                  <a:noFill/>
                </a:ln>
                <a:solidFill>
                  <a:schemeClr val="tx1"/>
                </a:solidFill>
                <a:effectLst/>
                <a:latin typeface="Arial" panose="020B0604020202020204" pitchFamily="34" charset="0"/>
              </a:rPr>
              <a:t> Moderate–High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 Remote and quiet</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True self-reliance</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Tight crew bonding</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Bugs and wet feet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Best for:</a:t>
            </a:r>
            <a:r>
              <a:rPr kumimoji="0" lang="en-US" altLang="en-US" sz="1600" b="0" i="0" u="none" strike="noStrike" cap="none" normalizeH="0" baseline="0" dirty="0">
                <a:ln>
                  <a:noFill/>
                </a:ln>
                <a:solidFill>
                  <a:schemeClr val="tx1"/>
                </a:solidFill>
                <a:effectLst/>
                <a:latin typeface="Arial" panose="020B0604020202020204" pitchFamily="34" charset="0"/>
              </a:rPr>
              <a:t> Authentic wilderness experience.</a:t>
            </a:r>
          </a:p>
        </p:txBody>
      </p:sp>
      <p:sp>
        <p:nvSpPr>
          <p:cNvPr id="5" name="Rectangle 9">
            <a:extLst>
              <a:ext uri="{FF2B5EF4-FFF2-40B4-BE49-F238E27FC236}">
                <a16:creationId xmlns:a16="http://schemas.microsoft.com/office/drawing/2014/main" id="{74F17F0C-0A63-1B90-7941-8965F54AF9D4}"/>
              </a:ext>
            </a:extLst>
          </p:cNvPr>
          <p:cNvSpPr>
            <a:spLocks noChangeArrowheads="1"/>
          </p:cNvSpPr>
          <p:nvPr/>
        </p:nvSpPr>
        <p:spPr bwMode="auto">
          <a:xfrm>
            <a:off x="7577600" y="3101200"/>
            <a:ext cx="3576311"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 Summit Bechtel Reserve (WV)</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1" i="0" u="none" strike="noStrike" cap="none" normalizeH="0" baseline="0" dirty="0">
                <a:ln>
                  <a:noFill/>
                </a:ln>
                <a:solidFill>
                  <a:schemeClr val="tx1"/>
                </a:solidFill>
                <a:effectLst/>
                <a:latin typeface="Arial" panose="020B0604020202020204" pitchFamily="34" charset="0"/>
              </a:rPr>
              <a:t>Theme:</a:t>
            </a:r>
            <a:r>
              <a:rPr kumimoji="0" lang="en-US" altLang="en-US" sz="1600" b="0" i="0" u="none" strike="noStrike" cap="none" normalizeH="0" baseline="0" dirty="0">
                <a:ln>
                  <a:noFill/>
                </a:ln>
                <a:solidFill>
                  <a:schemeClr val="tx1"/>
                </a:solidFill>
                <a:effectLst/>
                <a:latin typeface="Arial" panose="020B0604020202020204" pitchFamily="34" charset="0"/>
              </a:rPr>
              <a:t> Extreme adventure park</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Fun Factor:</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Physical Challenge:</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Adventure Type:</a:t>
            </a:r>
            <a:r>
              <a:rPr kumimoji="0" lang="en-US" altLang="en-US" sz="1600" b="0" i="0" u="none" strike="noStrike" cap="none" normalizeH="0" baseline="0" dirty="0">
                <a:ln>
                  <a:noFill/>
                </a:ln>
                <a:solidFill>
                  <a:schemeClr val="tx1"/>
                </a:solidFill>
                <a:effectLst/>
                <a:latin typeface="Arial" panose="020B0604020202020204" pitchFamily="34" charset="0"/>
              </a:rPr>
              <a:t> Zip lines, climbing, BMX, whitewater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 Fast-paced</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High variety</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Big adrenaline</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Less “expedition” feel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Best for:</a:t>
            </a:r>
            <a:r>
              <a:rPr kumimoji="0" lang="en-US" altLang="en-US" sz="1600" b="0" i="0" u="none" strike="noStrike" cap="none" normalizeH="0" baseline="0" dirty="0">
                <a:ln>
                  <a:noFill/>
                </a:ln>
                <a:solidFill>
                  <a:schemeClr val="tx1"/>
                </a:solidFill>
                <a:effectLst/>
                <a:latin typeface="Arial" panose="020B0604020202020204" pitchFamily="34" charset="0"/>
              </a:rPr>
              <a:t> High-energy Scouts who want action every day.</a:t>
            </a:r>
          </a:p>
        </p:txBody>
      </p:sp>
      <p:sp>
        <p:nvSpPr>
          <p:cNvPr id="6" name="Rectangle 11">
            <a:extLst>
              <a:ext uri="{FF2B5EF4-FFF2-40B4-BE49-F238E27FC236}">
                <a16:creationId xmlns:a16="http://schemas.microsoft.com/office/drawing/2014/main" id="{D909DD95-4BBF-BBB2-F7D0-35EC9F3B4FC0}"/>
              </a:ext>
            </a:extLst>
          </p:cNvPr>
          <p:cNvSpPr>
            <a:spLocks noChangeArrowheads="1"/>
          </p:cNvSpPr>
          <p:nvPr/>
        </p:nvSpPr>
        <p:spPr bwMode="auto">
          <a:xfrm>
            <a:off x="324085" y="3786046"/>
            <a:ext cx="4389343"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 Raven Rock (Regional HA Style)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1" i="0" u="none" strike="noStrike" cap="none" normalizeH="0" baseline="0" dirty="0">
                <a:ln>
                  <a:noFill/>
                </a:ln>
                <a:solidFill>
                  <a:schemeClr val="tx1"/>
                </a:solidFill>
                <a:effectLst/>
                <a:latin typeface="Arial" panose="020B0604020202020204" pitchFamily="34" charset="0"/>
              </a:rPr>
              <a:t>Theme:</a:t>
            </a:r>
            <a:r>
              <a:rPr kumimoji="0" lang="en-US" altLang="en-US" sz="1600" b="0" i="0" u="none" strike="noStrike" cap="none" normalizeH="0" baseline="0" dirty="0">
                <a:ln>
                  <a:noFill/>
                </a:ln>
                <a:solidFill>
                  <a:schemeClr val="tx1"/>
                </a:solidFill>
                <a:effectLst/>
                <a:latin typeface="Arial" panose="020B0604020202020204" pitchFamily="34" charset="0"/>
              </a:rPr>
              <a:t> Rugged backpacking / survival</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Fun Factor:</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Physical Challenge:</a:t>
            </a:r>
            <a:r>
              <a:rPr kumimoji="0" lang="en-US" altLang="en-US" sz="1600" b="0" i="0" u="none" strike="noStrike" cap="none" normalizeH="0" baseline="0" dirty="0">
                <a:ln>
                  <a:noFill/>
                </a:ln>
                <a:solidFill>
                  <a:schemeClr val="tx1"/>
                </a:solidFill>
                <a:effectLst/>
                <a:latin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1" i="0" u="none" strike="noStrike" cap="none" normalizeH="0" baseline="0" dirty="0">
                <a:ln>
                  <a:noFill/>
                </a:ln>
                <a:solidFill>
                  <a:schemeClr val="tx1"/>
                </a:solidFill>
                <a:effectLst/>
                <a:latin typeface="Arial" panose="020B0604020202020204" pitchFamily="34" charset="0"/>
              </a:rPr>
              <a:t>Adventure Type:</a:t>
            </a:r>
            <a:r>
              <a:rPr kumimoji="0" lang="en-US" altLang="en-US" sz="1600" b="0" i="0" u="none" strike="noStrike" cap="none" normalizeH="0" baseline="0" dirty="0">
                <a:ln>
                  <a:noFill/>
                </a:ln>
                <a:solidFill>
                  <a:schemeClr val="tx1"/>
                </a:solidFill>
                <a:effectLst/>
                <a:latin typeface="Arial" panose="020B0604020202020204" pitchFamily="34" charset="0"/>
              </a:rPr>
              <a:t> Backpacking, fieldcraft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 Intimate experience</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Lower cost</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Customizable</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 Less national prestige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Best for:</a:t>
            </a:r>
            <a:r>
              <a:rPr kumimoji="0" lang="en-US" altLang="en-US" sz="1600" b="0" i="0" u="none" strike="noStrike" cap="none" normalizeH="0" baseline="0" dirty="0">
                <a:ln>
                  <a:noFill/>
                </a:ln>
                <a:solidFill>
                  <a:schemeClr val="tx1"/>
                </a:solidFill>
                <a:effectLst/>
                <a:latin typeface="Arial" panose="020B0604020202020204" pitchFamily="34" charset="0"/>
              </a:rPr>
              <a:t> Building skills before national bases.</a:t>
            </a:r>
          </a:p>
        </p:txBody>
      </p:sp>
      <p:sp>
        <p:nvSpPr>
          <p:cNvPr id="7" name="Rectangle 17">
            <a:extLst>
              <a:ext uri="{FF2B5EF4-FFF2-40B4-BE49-F238E27FC236}">
                <a16:creationId xmlns:a16="http://schemas.microsoft.com/office/drawing/2014/main" id="{3B9F9589-6072-4366-F12C-DE1F3F58F9E4}"/>
              </a:ext>
            </a:extLst>
          </p:cNvPr>
          <p:cNvSpPr>
            <a:spLocks noChangeArrowheads="1"/>
          </p:cNvSpPr>
          <p:nvPr/>
        </p:nvSpPr>
        <p:spPr bwMode="auto">
          <a:xfrm>
            <a:off x="-3733800" y="795320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rPr>
              <a:t>If You’re Planning a Troop Pipeline: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Arial" panose="020B0604020202020204" pitchFamily="34" charset="0"/>
              </a:rPr>
              <a:t>Age 13–14 → Summit or Raven Rock</a:t>
            </a:r>
            <a:br>
              <a:rPr kumimoji="0" lang="en-US" altLang="en-US" sz="800" b="0" i="0" u="none" strike="noStrike" cap="none" normalizeH="0" baseline="0" dirty="0">
                <a:ln>
                  <a:noFill/>
                </a:ln>
                <a:solidFill>
                  <a:schemeClr val="tx1"/>
                </a:solidFill>
                <a:effectLst/>
                <a:latin typeface="Arial" panose="020B0604020202020204" pitchFamily="34" charset="0"/>
              </a:rPr>
            </a:br>
            <a:r>
              <a:rPr kumimoji="0" lang="en-US" altLang="en-US" sz="800" b="0" i="0" u="none" strike="noStrike" cap="none" normalizeH="0" baseline="0" dirty="0">
                <a:ln>
                  <a:noFill/>
                </a:ln>
                <a:solidFill>
                  <a:schemeClr val="tx1"/>
                </a:solidFill>
                <a:effectLst/>
                <a:latin typeface="Arial" panose="020B0604020202020204" pitchFamily="34" charset="0"/>
              </a:rPr>
              <a:t>Age 15–16 → Sea Base</a:t>
            </a:r>
            <a:br>
              <a:rPr kumimoji="0" lang="en-US" altLang="en-US" sz="800" b="0" i="0" u="none" strike="noStrike" cap="none" normalizeH="0" baseline="0" dirty="0">
                <a:ln>
                  <a:noFill/>
                </a:ln>
                <a:solidFill>
                  <a:schemeClr val="tx1"/>
                </a:solidFill>
                <a:effectLst/>
                <a:latin typeface="Arial" panose="020B0604020202020204" pitchFamily="34" charset="0"/>
              </a:rPr>
            </a:br>
            <a:r>
              <a:rPr kumimoji="0" lang="en-US" altLang="en-US" sz="800" b="0" i="0" u="none" strike="noStrike" cap="none" normalizeH="0" baseline="0" dirty="0">
                <a:ln>
                  <a:noFill/>
                </a:ln>
                <a:solidFill>
                  <a:schemeClr val="tx1"/>
                </a:solidFill>
                <a:effectLst/>
                <a:latin typeface="Arial" panose="020B0604020202020204" pitchFamily="34" charset="0"/>
              </a:rPr>
              <a:t>Age 16–17 → Northern Tier</a:t>
            </a:r>
            <a:br>
              <a:rPr kumimoji="0" lang="en-US" altLang="en-US" sz="800" b="0" i="0" u="none" strike="noStrike" cap="none" normalizeH="0" baseline="0" dirty="0">
                <a:ln>
                  <a:noFill/>
                </a:ln>
                <a:solidFill>
                  <a:schemeClr val="tx1"/>
                </a:solidFill>
                <a:effectLst/>
                <a:latin typeface="Arial" panose="020B0604020202020204" pitchFamily="34" charset="0"/>
              </a:rPr>
            </a:br>
            <a:r>
              <a:rPr kumimoji="0" lang="en-US" altLang="en-US" sz="800" b="0" i="0" u="none" strike="noStrike" cap="none" normalizeH="0" baseline="0" dirty="0">
                <a:ln>
                  <a:noFill/>
                </a:ln>
                <a:solidFill>
                  <a:schemeClr val="tx1"/>
                </a:solidFill>
                <a:effectLst/>
                <a:latin typeface="Arial" panose="020B0604020202020204" pitchFamily="34" charset="0"/>
              </a:rPr>
              <a:t>Age 17–18 → Philmont (capstone)</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If you’d like, I can now: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Rank by </a:t>
            </a:r>
            <a:r>
              <a:rPr kumimoji="0" lang="en-US" altLang="en-US" sz="1800" b="1" i="0" u="none" strike="noStrike" cap="none" normalizeH="0" baseline="0" dirty="0">
                <a:ln>
                  <a:noFill/>
                </a:ln>
                <a:solidFill>
                  <a:schemeClr val="tx1"/>
                </a:solidFill>
                <a:effectLst/>
                <a:latin typeface="Arial" panose="020B0604020202020204" pitchFamily="34" charset="0"/>
              </a:rPr>
              <a:t>retention impact</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Rank by </a:t>
            </a:r>
            <a:r>
              <a:rPr kumimoji="0" lang="en-US" altLang="en-US" sz="1800" b="1" i="0" u="none" strike="noStrike" cap="none" normalizeH="0" baseline="0" dirty="0">
                <a:ln>
                  <a:noFill/>
                </a:ln>
                <a:solidFill>
                  <a:schemeClr val="tx1"/>
                </a:solidFill>
                <a:effectLst/>
                <a:latin typeface="Arial" panose="020B0604020202020204" pitchFamily="34" charset="0"/>
              </a:rPr>
              <a:t>leadership development</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Rank by </a:t>
            </a:r>
            <a:r>
              <a:rPr kumimoji="0" lang="en-US" altLang="en-US" sz="1800" b="1" i="0" u="none" strike="noStrike" cap="none" normalizeH="0" baseline="0" dirty="0">
                <a:ln>
                  <a:noFill/>
                </a:ln>
                <a:solidFill>
                  <a:schemeClr val="tx1"/>
                </a:solidFill>
                <a:effectLst/>
                <a:latin typeface="Arial" panose="020B0604020202020204" pitchFamily="34" charset="0"/>
              </a:rPr>
              <a:t>adult workload</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Or help you build a 4-year high adventure plan**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33997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14C9A2-9537-A1B4-BDEE-7730B4DF309E}"/>
              </a:ext>
            </a:extLst>
          </p:cNvPr>
          <p:cNvSpPr txBox="1"/>
          <p:nvPr/>
        </p:nvSpPr>
        <p:spPr>
          <a:xfrm>
            <a:off x="272717" y="192645"/>
            <a:ext cx="3064044" cy="6409447"/>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pPr algn="l">
              <a:spcBef>
                <a:spcPts val="1200"/>
              </a:spcBef>
              <a:spcAft>
                <a:spcPts val="300"/>
              </a:spcAft>
              <a:buNone/>
            </a:pPr>
            <a:r>
              <a:rPr lang="en-US" sz="1600" b="1" i="0" dirty="0">
                <a:solidFill>
                  <a:srgbClr val="0D0D0D"/>
                </a:solidFill>
                <a:effectLst/>
                <a:latin typeface="ui-sans-serif"/>
              </a:rPr>
              <a:t>Year 1 (Age 13–14) —</a:t>
            </a:r>
          </a:p>
          <a:p>
            <a:pPr algn="l">
              <a:spcBef>
                <a:spcPts val="1200"/>
              </a:spcBef>
              <a:spcAft>
                <a:spcPts val="300"/>
              </a:spcAft>
              <a:buNone/>
            </a:pPr>
            <a:r>
              <a:rPr lang="en-US" sz="1600" b="1" i="0" dirty="0">
                <a:solidFill>
                  <a:srgbClr val="0D0D0D"/>
                </a:solidFill>
                <a:effectLst/>
                <a:latin typeface="ui-sans-serif"/>
              </a:rPr>
              <a:t> </a:t>
            </a:r>
            <a:r>
              <a:rPr lang="en-US" sz="1600" b="1" i="0" u="sng" dirty="0">
                <a:solidFill>
                  <a:srgbClr val="0D0D0D"/>
                </a:solidFill>
                <a:effectLst/>
                <a:latin typeface="ui-sans-serif"/>
              </a:rPr>
              <a:t>Summit Bechtel or Regional HA </a:t>
            </a:r>
            <a:r>
              <a:rPr lang="en-US" sz="1600" b="1" i="0" dirty="0">
                <a:solidFill>
                  <a:srgbClr val="0D0D0D"/>
                </a:solidFill>
                <a:effectLst/>
                <a:latin typeface="ui-sans-serif"/>
              </a:rPr>
              <a:t>(Raven Rock Style)</a:t>
            </a:r>
          </a:p>
          <a:p>
            <a:pPr algn="l">
              <a:buNone/>
            </a:pPr>
            <a:r>
              <a:rPr lang="en-US" sz="1600" b="1" i="0" dirty="0">
                <a:solidFill>
                  <a:srgbClr val="0D0D0D"/>
                </a:solidFill>
                <a:effectLst/>
                <a:latin typeface="ui-sans-serif"/>
              </a:rPr>
              <a:t>Theme:</a:t>
            </a:r>
            <a:r>
              <a:rPr lang="en-US" sz="1600" b="0" i="0" dirty="0">
                <a:solidFill>
                  <a:srgbClr val="0D0D0D"/>
                </a:solidFill>
                <a:effectLst/>
                <a:latin typeface="ui-sans-serif"/>
              </a:rPr>
              <a:t> Confidence &amp; Skills Foundation</a:t>
            </a:r>
            <a:br>
              <a:rPr lang="en-US" sz="1600" b="0" i="0" dirty="0">
                <a:solidFill>
                  <a:srgbClr val="0D0D0D"/>
                </a:solidFill>
                <a:effectLst/>
                <a:latin typeface="ui-sans-serif"/>
              </a:rPr>
            </a:br>
            <a:r>
              <a:rPr lang="en-US" sz="1600" b="1" i="0" dirty="0">
                <a:solidFill>
                  <a:srgbClr val="0D0D0D"/>
                </a:solidFill>
                <a:effectLst/>
                <a:latin typeface="ui-sans-serif"/>
              </a:rPr>
              <a:t>Goal:</a:t>
            </a:r>
            <a:r>
              <a:rPr lang="en-US" sz="1600" b="0" i="0" dirty="0">
                <a:solidFill>
                  <a:srgbClr val="0D0D0D"/>
                </a:solidFill>
                <a:effectLst/>
                <a:latin typeface="ui-sans-serif"/>
              </a:rPr>
              <a:t> Hook them early</a:t>
            </a:r>
          </a:p>
          <a:p>
            <a:pPr algn="l">
              <a:spcBef>
                <a:spcPts val="1200"/>
              </a:spcBef>
              <a:spcAft>
                <a:spcPts val="300"/>
              </a:spcAft>
              <a:buNone/>
            </a:pPr>
            <a:r>
              <a:rPr lang="en-US" sz="1600" b="1" i="0" dirty="0">
                <a:solidFill>
                  <a:srgbClr val="0D0D0D"/>
                </a:solidFill>
                <a:effectLst/>
                <a:latin typeface="ui-sans-serif"/>
              </a:rPr>
              <a:t>Why Here?</a:t>
            </a:r>
          </a:p>
          <a:p>
            <a:pPr algn="l">
              <a:buFont typeface="Arial" panose="020B0604020202020204" pitchFamily="34" charset="0"/>
              <a:buChar char="•"/>
            </a:pPr>
            <a:r>
              <a:rPr lang="en-US" sz="1600" b="0" i="0" dirty="0">
                <a:solidFill>
                  <a:srgbClr val="0D0D0D"/>
                </a:solidFill>
                <a:effectLst/>
                <a:latin typeface="ui-sans-serif"/>
              </a:rPr>
              <a:t>High energy</a:t>
            </a:r>
          </a:p>
          <a:p>
            <a:pPr algn="l">
              <a:buFont typeface="Arial" panose="020B0604020202020204" pitchFamily="34" charset="0"/>
              <a:buChar char="•"/>
            </a:pPr>
            <a:r>
              <a:rPr lang="en-US" sz="1600" b="0" i="0" dirty="0">
                <a:solidFill>
                  <a:srgbClr val="0D0D0D"/>
                </a:solidFill>
                <a:effectLst/>
                <a:latin typeface="ui-sans-serif"/>
              </a:rPr>
              <a:t>Fast-paced success experiences</a:t>
            </a:r>
          </a:p>
          <a:p>
            <a:pPr algn="l">
              <a:buFont typeface="Arial" panose="020B0604020202020204" pitchFamily="34" charset="0"/>
              <a:buChar char="•"/>
            </a:pPr>
            <a:r>
              <a:rPr lang="en-US" sz="1600" b="0" i="0" dirty="0">
                <a:solidFill>
                  <a:srgbClr val="0D0D0D"/>
                </a:solidFill>
                <a:effectLst/>
                <a:latin typeface="ui-sans-serif"/>
              </a:rPr>
              <a:t>Lower endurance barrier</a:t>
            </a:r>
          </a:p>
          <a:p>
            <a:pPr algn="l">
              <a:buFont typeface="Arial" panose="020B0604020202020204" pitchFamily="34" charset="0"/>
              <a:buChar char="•"/>
            </a:pPr>
            <a:r>
              <a:rPr lang="en-US" sz="1600" b="0" i="0" dirty="0">
                <a:solidFill>
                  <a:srgbClr val="0D0D0D"/>
                </a:solidFill>
                <a:effectLst/>
                <a:latin typeface="ui-sans-serif"/>
              </a:rPr>
              <a:t>Strong group bonding</a:t>
            </a:r>
          </a:p>
          <a:p>
            <a:pPr algn="l">
              <a:spcBef>
                <a:spcPts val="1200"/>
              </a:spcBef>
              <a:spcAft>
                <a:spcPts val="300"/>
              </a:spcAft>
              <a:buNone/>
            </a:pPr>
            <a:r>
              <a:rPr lang="en-US" sz="1600" b="1" i="0" dirty="0">
                <a:solidFill>
                  <a:srgbClr val="0D0D0D"/>
                </a:solidFill>
                <a:effectLst/>
                <a:latin typeface="ui-sans-serif"/>
              </a:rPr>
              <a:t>Focus Skills</a:t>
            </a:r>
          </a:p>
          <a:p>
            <a:pPr algn="l">
              <a:buFont typeface="Arial" panose="020B0604020202020204" pitchFamily="34" charset="0"/>
              <a:buChar char="•"/>
            </a:pPr>
            <a:r>
              <a:rPr lang="en-US" sz="1600" b="0" i="0" dirty="0">
                <a:solidFill>
                  <a:srgbClr val="0D0D0D"/>
                </a:solidFill>
                <a:effectLst/>
                <a:latin typeface="ui-sans-serif"/>
              </a:rPr>
              <a:t>Basic backpacking</a:t>
            </a:r>
          </a:p>
          <a:p>
            <a:pPr algn="l">
              <a:buFont typeface="Arial" panose="020B0604020202020204" pitchFamily="34" charset="0"/>
              <a:buChar char="•"/>
            </a:pPr>
            <a:r>
              <a:rPr lang="en-US" sz="1600" b="0" i="0" dirty="0">
                <a:solidFill>
                  <a:srgbClr val="0D0D0D"/>
                </a:solidFill>
                <a:effectLst/>
                <a:latin typeface="ui-sans-serif"/>
              </a:rPr>
              <a:t>Physical conditioning habits</a:t>
            </a:r>
          </a:p>
          <a:p>
            <a:pPr algn="l">
              <a:buFont typeface="Arial" panose="020B0604020202020204" pitchFamily="34" charset="0"/>
              <a:buChar char="•"/>
            </a:pPr>
            <a:r>
              <a:rPr lang="en-US" sz="1600" b="0" i="0" dirty="0">
                <a:solidFill>
                  <a:srgbClr val="0D0D0D"/>
                </a:solidFill>
                <a:effectLst/>
                <a:latin typeface="ui-sans-serif"/>
              </a:rPr>
              <a:t>Outdoor cooking</a:t>
            </a:r>
          </a:p>
          <a:p>
            <a:pPr algn="l">
              <a:buFont typeface="Arial" panose="020B0604020202020204" pitchFamily="34" charset="0"/>
              <a:buChar char="•"/>
            </a:pPr>
            <a:r>
              <a:rPr lang="en-US" sz="1600" b="0" i="0" dirty="0">
                <a:solidFill>
                  <a:srgbClr val="0D0D0D"/>
                </a:solidFill>
                <a:effectLst/>
                <a:latin typeface="ui-sans-serif"/>
              </a:rPr>
              <a:t>Youth-led decision making</a:t>
            </a:r>
          </a:p>
          <a:p>
            <a:pPr algn="l">
              <a:spcBef>
                <a:spcPts val="1200"/>
              </a:spcBef>
              <a:spcAft>
                <a:spcPts val="300"/>
              </a:spcAft>
              <a:buNone/>
            </a:pPr>
            <a:r>
              <a:rPr lang="en-US" sz="1600" b="1" i="0" dirty="0">
                <a:solidFill>
                  <a:srgbClr val="0D0D0D"/>
                </a:solidFill>
                <a:effectLst/>
                <a:latin typeface="ui-sans-serif"/>
              </a:rPr>
              <a:t>Leadership Development</a:t>
            </a:r>
          </a:p>
          <a:p>
            <a:pPr algn="l">
              <a:buFont typeface="Arial" panose="020B0604020202020204" pitchFamily="34" charset="0"/>
              <a:buChar char="•"/>
            </a:pPr>
            <a:r>
              <a:rPr lang="en-US" sz="1600" b="0" i="0" dirty="0">
                <a:solidFill>
                  <a:srgbClr val="0D0D0D"/>
                </a:solidFill>
                <a:effectLst/>
                <a:latin typeface="ui-sans-serif"/>
              </a:rPr>
              <a:t>First exposure to real crew structure</a:t>
            </a:r>
          </a:p>
          <a:p>
            <a:pPr algn="l">
              <a:buFont typeface="Arial" panose="020B0604020202020204" pitchFamily="34" charset="0"/>
              <a:buChar char="•"/>
            </a:pPr>
            <a:r>
              <a:rPr lang="en-US" sz="1600" b="0" i="0" dirty="0">
                <a:solidFill>
                  <a:srgbClr val="0D0D0D"/>
                </a:solidFill>
                <a:effectLst/>
                <a:latin typeface="ui-sans-serif"/>
              </a:rPr>
              <a:t>Patrol leaders get real authority</a:t>
            </a:r>
          </a:p>
          <a:p>
            <a:pPr algn="l">
              <a:buFont typeface="Arial" panose="020B0604020202020204" pitchFamily="34" charset="0"/>
              <a:buChar char="•"/>
            </a:pPr>
            <a:r>
              <a:rPr lang="en-US" sz="1600" b="0" i="0" dirty="0">
                <a:solidFill>
                  <a:srgbClr val="0D0D0D"/>
                </a:solidFill>
                <a:effectLst/>
                <a:latin typeface="ui-sans-serif"/>
              </a:rPr>
              <a:t>Introduce expedition planning concepts</a:t>
            </a:r>
            <a:endParaRPr lang="en-US" sz="1600" dirty="0"/>
          </a:p>
        </p:txBody>
      </p:sp>
      <p:sp>
        <p:nvSpPr>
          <p:cNvPr id="5" name="TextBox 4">
            <a:extLst>
              <a:ext uri="{FF2B5EF4-FFF2-40B4-BE49-F238E27FC236}">
                <a16:creationId xmlns:a16="http://schemas.microsoft.com/office/drawing/2014/main" id="{5B8B2132-1D8A-5D68-AE37-4D9778D74582}"/>
              </a:ext>
            </a:extLst>
          </p:cNvPr>
          <p:cNvSpPr txBox="1"/>
          <p:nvPr/>
        </p:nvSpPr>
        <p:spPr>
          <a:xfrm>
            <a:off x="3048000" y="-970729"/>
            <a:ext cx="6096000" cy="369332"/>
          </a:xfrm>
          <a:prstGeom prst="rect">
            <a:avLst/>
          </a:prstGeom>
          <a:noFill/>
        </p:spPr>
        <p:txBody>
          <a:bodyPr wrap="square">
            <a:spAutoFit/>
          </a:bodyPr>
          <a:lstStyle/>
          <a:p>
            <a:pPr algn="l">
              <a:spcAft>
                <a:spcPts val="600"/>
              </a:spcAft>
              <a:buNone/>
            </a:pPr>
            <a:r>
              <a:rPr lang="en-US" b="1" i="0" dirty="0">
                <a:solidFill>
                  <a:srgbClr val="0D0D0D"/>
                </a:solidFill>
                <a:effectLst/>
                <a:latin typeface="ui-sans-serif"/>
              </a:rPr>
              <a:t>🧭 4-Year High Adventure Pipeline (Ages 13–17)</a:t>
            </a:r>
          </a:p>
        </p:txBody>
      </p:sp>
      <p:sp>
        <p:nvSpPr>
          <p:cNvPr id="7" name="TextBox 6">
            <a:extLst>
              <a:ext uri="{FF2B5EF4-FFF2-40B4-BE49-F238E27FC236}">
                <a16:creationId xmlns:a16="http://schemas.microsoft.com/office/drawing/2014/main" id="{AD8D299F-989F-BE84-4C8E-B7DD6F2313B7}"/>
              </a:ext>
            </a:extLst>
          </p:cNvPr>
          <p:cNvSpPr txBox="1"/>
          <p:nvPr/>
        </p:nvSpPr>
        <p:spPr>
          <a:xfrm>
            <a:off x="3336762" y="192645"/>
            <a:ext cx="2919659" cy="6563335"/>
          </a:xfrm>
          <a:prstGeom prst="rect">
            <a:avLst/>
          </a:prstGeom>
          <a:solidFill>
            <a:schemeClr val="accent2">
              <a:lumMod val="20000"/>
              <a:lumOff val="80000"/>
            </a:schemeClr>
          </a:solidFill>
          <a:ln>
            <a:solidFill>
              <a:schemeClr val="tx1"/>
            </a:solidFill>
          </a:ln>
          <a:scene3d>
            <a:camera prst="orthographicFront"/>
            <a:lightRig rig="threePt" dir="t"/>
          </a:scene3d>
          <a:sp3d>
            <a:bevelT/>
          </a:sp3d>
        </p:spPr>
        <p:txBody>
          <a:bodyPr wrap="square">
            <a:spAutoFit/>
          </a:bodyPr>
          <a:lstStyle/>
          <a:p>
            <a:pPr algn="l">
              <a:spcAft>
                <a:spcPts val="300"/>
              </a:spcAft>
              <a:buNone/>
            </a:pPr>
            <a:r>
              <a:rPr lang="en-US" b="1" i="0" dirty="0">
                <a:solidFill>
                  <a:srgbClr val="0D0D0D"/>
                </a:solidFill>
                <a:effectLst/>
                <a:latin typeface="ui-sans-serif"/>
              </a:rPr>
              <a:t>Year 2 (Age 14–15) — </a:t>
            </a:r>
          </a:p>
          <a:p>
            <a:pPr algn="l">
              <a:spcAft>
                <a:spcPts val="300"/>
              </a:spcAft>
              <a:buNone/>
            </a:pPr>
            <a:r>
              <a:rPr lang="en-US" b="1" i="0" u="sng" dirty="0">
                <a:solidFill>
                  <a:srgbClr val="0D0D0D"/>
                </a:solidFill>
                <a:effectLst/>
                <a:latin typeface="ui-sans-serif"/>
              </a:rPr>
              <a:t>Sea Base</a:t>
            </a:r>
          </a:p>
          <a:p>
            <a:pPr algn="l">
              <a:buNone/>
            </a:pPr>
            <a:r>
              <a:rPr lang="en-US" b="1" i="0" dirty="0">
                <a:solidFill>
                  <a:srgbClr val="0D0D0D"/>
                </a:solidFill>
                <a:effectLst/>
                <a:latin typeface="ui-sans-serif"/>
              </a:rPr>
              <a:t>Theme:</a:t>
            </a:r>
            <a:r>
              <a:rPr lang="en-US" b="0" i="0" dirty="0">
                <a:solidFill>
                  <a:srgbClr val="0D0D0D"/>
                </a:solidFill>
                <a:effectLst/>
                <a:latin typeface="ui-sans-serif"/>
              </a:rPr>
              <a:t> Teamwork &amp; Shared Responsibility</a:t>
            </a:r>
            <a:br>
              <a:rPr lang="en-US" b="0" i="0" dirty="0">
                <a:solidFill>
                  <a:srgbClr val="0D0D0D"/>
                </a:solidFill>
                <a:effectLst/>
                <a:latin typeface="ui-sans-serif"/>
              </a:rPr>
            </a:br>
            <a:r>
              <a:rPr lang="en-US" b="1" i="0" dirty="0">
                <a:solidFill>
                  <a:srgbClr val="0D0D0D"/>
                </a:solidFill>
                <a:effectLst/>
                <a:latin typeface="ui-sans-serif"/>
              </a:rPr>
              <a:t>Goal:</a:t>
            </a:r>
            <a:r>
              <a:rPr lang="en-US" b="0" i="0" dirty="0">
                <a:solidFill>
                  <a:srgbClr val="0D0D0D"/>
                </a:solidFill>
                <a:effectLst/>
                <a:latin typeface="ui-sans-serif"/>
              </a:rPr>
              <a:t> Deep bonding experience</a:t>
            </a:r>
          </a:p>
          <a:p>
            <a:pPr algn="l">
              <a:spcBef>
                <a:spcPts val="1200"/>
              </a:spcBef>
              <a:spcAft>
                <a:spcPts val="300"/>
              </a:spcAft>
              <a:buNone/>
            </a:pPr>
            <a:r>
              <a:rPr lang="en-US" b="1" i="0" dirty="0">
                <a:solidFill>
                  <a:srgbClr val="0D0D0D"/>
                </a:solidFill>
                <a:effectLst/>
                <a:latin typeface="ui-sans-serif"/>
              </a:rPr>
              <a:t>Why Here?</a:t>
            </a:r>
          </a:p>
          <a:p>
            <a:pPr algn="l">
              <a:buFont typeface="Arial" panose="020B0604020202020204" pitchFamily="34" charset="0"/>
              <a:buChar char="•"/>
            </a:pPr>
            <a:r>
              <a:rPr lang="en-US" b="0" i="0" dirty="0">
                <a:solidFill>
                  <a:srgbClr val="0D0D0D"/>
                </a:solidFill>
                <a:effectLst/>
                <a:latin typeface="ui-sans-serif"/>
              </a:rPr>
              <a:t>Less physical than Philmont</a:t>
            </a:r>
          </a:p>
          <a:p>
            <a:pPr algn="l">
              <a:buFont typeface="Arial" panose="020B0604020202020204" pitchFamily="34" charset="0"/>
              <a:buChar char="•"/>
            </a:pPr>
            <a:r>
              <a:rPr lang="en-US" b="0" i="0" dirty="0">
                <a:solidFill>
                  <a:srgbClr val="0D0D0D"/>
                </a:solidFill>
                <a:effectLst/>
                <a:latin typeface="ui-sans-serif"/>
              </a:rPr>
              <a:t>Requires tight teamwork</a:t>
            </a:r>
          </a:p>
          <a:p>
            <a:pPr algn="l">
              <a:buFont typeface="Arial" panose="020B0604020202020204" pitchFamily="34" charset="0"/>
              <a:buChar char="•"/>
            </a:pPr>
            <a:r>
              <a:rPr lang="en-US" b="0" i="0" dirty="0">
                <a:solidFill>
                  <a:srgbClr val="0D0D0D"/>
                </a:solidFill>
                <a:effectLst/>
                <a:latin typeface="ui-sans-serif"/>
              </a:rPr>
              <a:t>Memorable “wow” factor</a:t>
            </a:r>
          </a:p>
          <a:p>
            <a:pPr algn="l">
              <a:spcBef>
                <a:spcPts val="1200"/>
              </a:spcBef>
              <a:spcAft>
                <a:spcPts val="300"/>
              </a:spcAft>
              <a:buNone/>
            </a:pPr>
            <a:r>
              <a:rPr lang="en-US" b="1" i="0" dirty="0">
                <a:solidFill>
                  <a:srgbClr val="0D0D0D"/>
                </a:solidFill>
                <a:effectLst/>
                <a:latin typeface="ui-sans-serif"/>
              </a:rPr>
              <a:t>Focus Skills</a:t>
            </a:r>
          </a:p>
          <a:p>
            <a:pPr algn="l">
              <a:buFont typeface="Arial" panose="020B0604020202020204" pitchFamily="34" charset="0"/>
              <a:buChar char="•"/>
            </a:pPr>
            <a:r>
              <a:rPr lang="en-US" b="0" i="0" dirty="0">
                <a:solidFill>
                  <a:srgbClr val="0D0D0D"/>
                </a:solidFill>
                <a:effectLst/>
                <a:latin typeface="ui-sans-serif"/>
              </a:rPr>
              <a:t>Crew discipline</a:t>
            </a:r>
          </a:p>
          <a:p>
            <a:pPr algn="l">
              <a:buFont typeface="Arial" panose="020B0604020202020204" pitchFamily="34" charset="0"/>
              <a:buChar char="•"/>
            </a:pPr>
            <a:r>
              <a:rPr lang="en-US" b="0" i="0" dirty="0">
                <a:solidFill>
                  <a:srgbClr val="0D0D0D"/>
                </a:solidFill>
                <a:effectLst/>
                <a:latin typeface="ui-sans-serif"/>
              </a:rPr>
              <a:t>Duty rosters</a:t>
            </a:r>
          </a:p>
          <a:p>
            <a:pPr algn="l">
              <a:buFont typeface="Arial" panose="020B0604020202020204" pitchFamily="34" charset="0"/>
              <a:buChar char="•"/>
            </a:pPr>
            <a:r>
              <a:rPr lang="en-US" b="0" i="0" dirty="0">
                <a:solidFill>
                  <a:srgbClr val="0D0D0D"/>
                </a:solidFill>
                <a:effectLst/>
                <a:latin typeface="ui-sans-serif"/>
              </a:rPr>
              <a:t>Shared hardship </a:t>
            </a:r>
          </a:p>
          <a:p>
            <a:pPr algn="l">
              <a:buFont typeface="Arial" panose="020B0604020202020204" pitchFamily="34" charset="0"/>
              <a:buChar char="•"/>
            </a:pPr>
            <a:r>
              <a:rPr lang="en-US" b="0" i="0" dirty="0">
                <a:solidFill>
                  <a:srgbClr val="0D0D0D"/>
                </a:solidFill>
                <a:effectLst/>
                <a:latin typeface="ui-sans-serif"/>
              </a:rPr>
              <a:t>Marine/environmental awareness</a:t>
            </a:r>
          </a:p>
          <a:p>
            <a:pPr algn="l">
              <a:spcBef>
                <a:spcPts val="1200"/>
              </a:spcBef>
              <a:spcAft>
                <a:spcPts val="300"/>
              </a:spcAft>
              <a:buNone/>
            </a:pPr>
            <a:r>
              <a:rPr lang="en-US" b="1" i="0" dirty="0">
                <a:solidFill>
                  <a:srgbClr val="0D0D0D"/>
                </a:solidFill>
                <a:effectLst/>
                <a:latin typeface="ui-sans-serif"/>
              </a:rPr>
              <a:t>Leadership Development</a:t>
            </a:r>
          </a:p>
          <a:p>
            <a:pPr algn="l">
              <a:buFont typeface="Arial" panose="020B0604020202020204" pitchFamily="34" charset="0"/>
              <a:buChar char="•"/>
            </a:pPr>
            <a:r>
              <a:rPr lang="en-US" b="0" i="0" dirty="0">
                <a:solidFill>
                  <a:srgbClr val="0D0D0D"/>
                </a:solidFill>
                <a:effectLst/>
                <a:latin typeface="ui-sans-serif"/>
              </a:rPr>
              <a:t>Rotating crew leadership afloat</a:t>
            </a:r>
          </a:p>
          <a:p>
            <a:pPr algn="l">
              <a:buFont typeface="Arial" panose="020B0604020202020204" pitchFamily="34" charset="0"/>
              <a:buChar char="•"/>
            </a:pPr>
            <a:r>
              <a:rPr lang="en-US" b="0" i="0" dirty="0">
                <a:solidFill>
                  <a:srgbClr val="0D0D0D"/>
                </a:solidFill>
                <a:effectLst/>
                <a:latin typeface="ui-sans-serif"/>
              </a:rPr>
              <a:t>Accountability in confined environment</a:t>
            </a:r>
          </a:p>
        </p:txBody>
      </p:sp>
      <p:sp>
        <p:nvSpPr>
          <p:cNvPr id="9" name="TextBox 8">
            <a:extLst>
              <a:ext uri="{FF2B5EF4-FFF2-40B4-BE49-F238E27FC236}">
                <a16:creationId xmlns:a16="http://schemas.microsoft.com/office/drawing/2014/main" id="{55A4D62E-50D3-DCFC-63A9-90DB0CFEC18E}"/>
              </a:ext>
            </a:extLst>
          </p:cNvPr>
          <p:cNvSpPr txBox="1"/>
          <p:nvPr/>
        </p:nvSpPr>
        <p:spPr>
          <a:xfrm>
            <a:off x="6256422" y="192645"/>
            <a:ext cx="2887580" cy="6717223"/>
          </a:xfrm>
          <a:prstGeom prst="rect">
            <a:avLst/>
          </a:prstGeom>
          <a:solidFill>
            <a:schemeClr val="accent3">
              <a:lumMod val="60000"/>
              <a:lumOff val="40000"/>
            </a:schemeClr>
          </a:solidFill>
          <a:ln>
            <a:solidFill>
              <a:schemeClr val="tx1"/>
            </a:solidFill>
          </a:ln>
          <a:scene3d>
            <a:camera prst="orthographicFront"/>
            <a:lightRig rig="threePt" dir="t"/>
          </a:scene3d>
          <a:sp3d>
            <a:bevelT/>
          </a:sp3d>
        </p:spPr>
        <p:txBody>
          <a:bodyPr wrap="square">
            <a:spAutoFit/>
          </a:bodyPr>
          <a:lstStyle/>
          <a:p>
            <a:pPr algn="l">
              <a:spcAft>
                <a:spcPts val="300"/>
              </a:spcAft>
              <a:buNone/>
            </a:pPr>
            <a:r>
              <a:rPr lang="en-US" b="1" i="0" dirty="0">
                <a:solidFill>
                  <a:srgbClr val="0D0D0D"/>
                </a:solidFill>
                <a:effectLst/>
                <a:latin typeface="ui-sans-serif"/>
              </a:rPr>
              <a:t>Year 3 (Age 15–16) — </a:t>
            </a:r>
            <a:r>
              <a:rPr lang="en-US" b="1" i="0" u="sng" dirty="0">
                <a:solidFill>
                  <a:srgbClr val="0D0D0D"/>
                </a:solidFill>
                <a:effectLst/>
                <a:latin typeface="ui-sans-serif"/>
              </a:rPr>
              <a:t>Northern Tier</a:t>
            </a:r>
          </a:p>
          <a:p>
            <a:pPr algn="l">
              <a:buNone/>
            </a:pPr>
            <a:r>
              <a:rPr lang="en-US" b="1" i="0" dirty="0">
                <a:solidFill>
                  <a:srgbClr val="0D0D0D"/>
                </a:solidFill>
                <a:effectLst/>
                <a:latin typeface="ui-sans-serif"/>
              </a:rPr>
              <a:t>Theme:</a:t>
            </a:r>
            <a:r>
              <a:rPr lang="en-US" b="0" i="0" dirty="0">
                <a:solidFill>
                  <a:srgbClr val="0D0D0D"/>
                </a:solidFill>
                <a:effectLst/>
                <a:latin typeface="ui-sans-serif"/>
              </a:rPr>
              <a:t> Self-Reliance &amp; Expedition Mindset</a:t>
            </a:r>
            <a:br>
              <a:rPr lang="en-US" b="0" i="0" dirty="0">
                <a:solidFill>
                  <a:srgbClr val="0D0D0D"/>
                </a:solidFill>
                <a:effectLst/>
                <a:latin typeface="ui-sans-serif"/>
              </a:rPr>
            </a:br>
            <a:r>
              <a:rPr lang="en-US" b="1" i="0" dirty="0">
                <a:solidFill>
                  <a:srgbClr val="0D0D0D"/>
                </a:solidFill>
                <a:effectLst/>
                <a:latin typeface="ui-sans-serif"/>
              </a:rPr>
              <a:t>Goal:</a:t>
            </a:r>
            <a:r>
              <a:rPr lang="en-US" b="0" i="0" dirty="0">
                <a:solidFill>
                  <a:srgbClr val="0D0D0D"/>
                </a:solidFill>
                <a:effectLst/>
                <a:latin typeface="ui-sans-serif"/>
              </a:rPr>
              <a:t> True wilderness competence</a:t>
            </a:r>
          </a:p>
          <a:p>
            <a:pPr algn="l">
              <a:spcBef>
                <a:spcPts val="1200"/>
              </a:spcBef>
              <a:spcAft>
                <a:spcPts val="300"/>
              </a:spcAft>
              <a:buNone/>
            </a:pPr>
            <a:r>
              <a:rPr lang="en-US" b="1" i="0" dirty="0">
                <a:solidFill>
                  <a:srgbClr val="0D0D0D"/>
                </a:solidFill>
                <a:effectLst/>
                <a:latin typeface="ui-sans-serif"/>
              </a:rPr>
              <a:t>Why Here?</a:t>
            </a:r>
          </a:p>
          <a:p>
            <a:pPr algn="l">
              <a:buFont typeface="Arial" panose="020B0604020202020204" pitchFamily="34" charset="0"/>
              <a:buChar char="•"/>
            </a:pPr>
            <a:r>
              <a:rPr lang="en-US" b="0" i="0" dirty="0">
                <a:solidFill>
                  <a:srgbClr val="0D0D0D"/>
                </a:solidFill>
                <a:effectLst/>
                <a:latin typeface="ui-sans-serif"/>
              </a:rPr>
              <a:t>Stronger physical demand</a:t>
            </a:r>
          </a:p>
          <a:p>
            <a:pPr algn="l">
              <a:buFont typeface="Arial" panose="020B0604020202020204" pitchFamily="34" charset="0"/>
              <a:buChar char="•"/>
            </a:pPr>
            <a:r>
              <a:rPr lang="en-US" b="0" i="0" dirty="0">
                <a:solidFill>
                  <a:srgbClr val="0D0D0D"/>
                </a:solidFill>
                <a:effectLst/>
                <a:latin typeface="ui-sans-serif"/>
              </a:rPr>
              <a:t>Requires maturity</a:t>
            </a:r>
          </a:p>
          <a:p>
            <a:pPr algn="l">
              <a:buFont typeface="Arial" panose="020B0604020202020204" pitchFamily="34" charset="0"/>
              <a:buChar char="•"/>
            </a:pPr>
            <a:r>
              <a:rPr lang="en-US" b="0" i="0" dirty="0">
                <a:solidFill>
                  <a:srgbClr val="0D0D0D"/>
                </a:solidFill>
                <a:effectLst/>
                <a:latin typeface="ui-sans-serif"/>
              </a:rPr>
              <a:t>Less external structure</a:t>
            </a:r>
          </a:p>
          <a:p>
            <a:pPr algn="l">
              <a:spcBef>
                <a:spcPts val="1200"/>
              </a:spcBef>
              <a:spcAft>
                <a:spcPts val="300"/>
              </a:spcAft>
              <a:buNone/>
            </a:pPr>
            <a:r>
              <a:rPr lang="en-US" b="1" i="0" dirty="0">
                <a:solidFill>
                  <a:srgbClr val="0D0D0D"/>
                </a:solidFill>
                <a:effectLst/>
                <a:latin typeface="ui-sans-serif"/>
              </a:rPr>
              <a:t>Focus Skills</a:t>
            </a:r>
          </a:p>
          <a:p>
            <a:pPr algn="l">
              <a:buFont typeface="Arial" panose="020B0604020202020204" pitchFamily="34" charset="0"/>
              <a:buChar char="•"/>
            </a:pPr>
            <a:r>
              <a:rPr lang="en-US" b="0" i="0" dirty="0">
                <a:solidFill>
                  <a:srgbClr val="0D0D0D"/>
                </a:solidFill>
                <a:effectLst/>
                <a:latin typeface="ui-sans-serif"/>
              </a:rPr>
              <a:t>Navigation</a:t>
            </a:r>
          </a:p>
          <a:p>
            <a:pPr algn="l">
              <a:buFont typeface="Arial" panose="020B0604020202020204" pitchFamily="34" charset="0"/>
              <a:buChar char="•"/>
            </a:pPr>
            <a:r>
              <a:rPr lang="en-US" b="0" i="0" dirty="0">
                <a:solidFill>
                  <a:srgbClr val="0D0D0D"/>
                </a:solidFill>
                <a:effectLst/>
                <a:latin typeface="ui-sans-serif"/>
              </a:rPr>
              <a:t>Risk management</a:t>
            </a:r>
          </a:p>
          <a:p>
            <a:pPr algn="l">
              <a:buFont typeface="Arial" panose="020B0604020202020204" pitchFamily="34" charset="0"/>
              <a:buChar char="•"/>
            </a:pPr>
            <a:r>
              <a:rPr lang="en-US" b="0" i="0" dirty="0">
                <a:solidFill>
                  <a:srgbClr val="0D0D0D"/>
                </a:solidFill>
                <a:effectLst/>
                <a:latin typeface="ui-sans-serif"/>
              </a:rPr>
              <a:t>Expedition pacing</a:t>
            </a:r>
          </a:p>
          <a:p>
            <a:pPr algn="l">
              <a:buFont typeface="Arial" panose="020B0604020202020204" pitchFamily="34" charset="0"/>
              <a:buChar char="•"/>
            </a:pPr>
            <a:r>
              <a:rPr lang="en-US" b="0" i="0" dirty="0">
                <a:solidFill>
                  <a:srgbClr val="0D0D0D"/>
                </a:solidFill>
                <a:effectLst/>
                <a:latin typeface="ui-sans-serif"/>
              </a:rPr>
              <a:t>Environmental resilience</a:t>
            </a:r>
          </a:p>
          <a:p>
            <a:pPr algn="l">
              <a:spcBef>
                <a:spcPts val="1200"/>
              </a:spcBef>
              <a:spcAft>
                <a:spcPts val="300"/>
              </a:spcAft>
              <a:buNone/>
            </a:pPr>
            <a:endParaRPr lang="en-US" b="1" i="0" dirty="0">
              <a:solidFill>
                <a:srgbClr val="0D0D0D"/>
              </a:solidFill>
              <a:effectLst/>
              <a:latin typeface="ui-sans-serif"/>
            </a:endParaRPr>
          </a:p>
          <a:p>
            <a:pPr algn="l">
              <a:spcBef>
                <a:spcPts val="1200"/>
              </a:spcBef>
              <a:spcAft>
                <a:spcPts val="300"/>
              </a:spcAft>
              <a:buNone/>
            </a:pPr>
            <a:r>
              <a:rPr lang="en-US" b="1" i="0" dirty="0">
                <a:solidFill>
                  <a:srgbClr val="0D0D0D"/>
                </a:solidFill>
                <a:effectLst/>
                <a:latin typeface="ui-sans-serif"/>
              </a:rPr>
              <a:t>Leadership Development</a:t>
            </a:r>
          </a:p>
          <a:p>
            <a:pPr algn="l">
              <a:buFont typeface="Arial" panose="020B0604020202020204" pitchFamily="34" charset="0"/>
              <a:buChar char="•"/>
            </a:pPr>
            <a:r>
              <a:rPr lang="en-US" b="0" i="0" dirty="0">
                <a:solidFill>
                  <a:srgbClr val="0D0D0D"/>
                </a:solidFill>
                <a:effectLst/>
                <a:latin typeface="ui-sans-serif"/>
              </a:rPr>
              <a:t>Youth-led navigation decisions</a:t>
            </a:r>
          </a:p>
          <a:p>
            <a:pPr algn="l">
              <a:buFont typeface="Arial" panose="020B0604020202020204" pitchFamily="34" charset="0"/>
              <a:buChar char="•"/>
            </a:pPr>
            <a:r>
              <a:rPr lang="en-US" b="0" i="0" dirty="0">
                <a:solidFill>
                  <a:srgbClr val="0D0D0D"/>
                </a:solidFill>
                <a:effectLst/>
                <a:latin typeface="ui-sans-serif"/>
              </a:rPr>
              <a:t>Risk / crisis management ownership</a:t>
            </a:r>
          </a:p>
        </p:txBody>
      </p:sp>
      <p:sp>
        <p:nvSpPr>
          <p:cNvPr id="11" name="TextBox 10">
            <a:extLst>
              <a:ext uri="{FF2B5EF4-FFF2-40B4-BE49-F238E27FC236}">
                <a16:creationId xmlns:a16="http://schemas.microsoft.com/office/drawing/2014/main" id="{CA577B6F-919C-28C5-E71C-AF1D7425FD17}"/>
              </a:ext>
            </a:extLst>
          </p:cNvPr>
          <p:cNvSpPr txBox="1"/>
          <p:nvPr/>
        </p:nvSpPr>
        <p:spPr>
          <a:xfrm>
            <a:off x="9144000" y="192645"/>
            <a:ext cx="2855492" cy="6524863"/>
          </a:xfrm>
          <a:prstGeom prst="rect">
            <a:avLst/>
          </a:prstGeom>
          <a:solidFill>
            <a:srgbClr val="FF0000"/>
          </a:solidFill>
          <a:ln>
            <a:solidFill>
              <a:schemeClr val="tx1"/>
            </a:solidFill>
          </a:ln>
          <a:scene3d>
            <a:camera prst="orthographicFront"/>
            <a:lightRig rig="threePt" dir="t"/>
          </a:scene3d>
          <a:sp3d>
            <a:bevelT/>
          </a:sp3d>
        </p:spPr>
        <p:txBody>
          <a:bodyPr wrap="square">
            <a:spAutoFit/>
          </a:bodyPr>
          <a:lstStyle/>
          <a:p>
            <a:pPr algn="l">
              <a:spcAft>
                <a:spcPts val="300"/>
              </a:spcAft>
              <a:buNone/>
            </a:pPr>
            <a:r>
              <a:rPr lang="en-US" b="1" i="0" dirty="0">
                <a:solidFill>
                  <a:srgbClr val="FFFF00"/>
                </a:solidFill>
                <a:effectLst/>
                <a:latin typeface="ui-sans-serif"/>
              </a:rPr>
              <a:t>Year 4 (Age 16–17) — </a:t>
            </a:r>
            <a:r>
              <a:rPr lang="en-US" b="1" i="0" u="sng" dirty="0">
                <a:solidFill>
                  <a:srgbClr val="FFFF00"/>
                </a:solidFill>
                <a:effectLst/>
                <a:latin typeface="ui-sans-serif"/>
              </a:rPr>
              <a:t>Philmont</a:t>
            </a:r>
          </a:p>
          <a:p>
            <a:pPr algn="l">
              <a:buNone/>
            </a:pPr>
            <a:r>
              <a:rPr lang="en-US" b="1" i="0" dirty="0">
                <a:solidFill>
                  <a:srgbClr val="FFFF00"/>
                </a:solidFill>
                <a:effectLst/>
                <a:latin typeface="ui-sans-serif"/>
              </a:rPr>
              <a:t>Theme:</a:t>
            </a:r>
            <a:r>
              <a:rPr lang="en-US" b="0" i="0" dirty="0">
                <a:solidFill>
                  <a:srgbClr val="FFFF00"/>
                </a:solidFill>
                <a:effectLst/>
                <a:latin typeface="ui-sans-serif"/>
              </a:rPr>
              <a:t> Capstone Challenge</a:t>
            </a:r>
            <a:br>
              <a:rPr lang="en-US" b="0" i="0" dirty="0">
                <a:solidFill>
                  <a:srgbClr val="FFFF00"/>
                </a:solidFill>
                <a:effectLst/>
                <a:latin typeface="ui-sans-serif"/>
              </a:rPr>
            </a:br>
            <a:r>
              <a:rPr lang="en-US" b="1" i="0" dirty="0">
                <a:solidFill>
                  <a:srgbClr val="FFFF00"/>
                </a:solidFill>
                <a:effectLst/>
                <a:latin typeface="ui-sans-serif"/>
              </a:rPr>
              <a:t>Goal:</a:t>
            </a:r>
            <a:r>
              <a:rPr lang="en-US" b="0" i="0" dirty="0">
                <a:solidFill>
                  <a:srgbClr val="FFFF00"/>
                </a:solidFill>
                <a:effectLst/>
                <a:latin typeface="ui-sans-serif"/>
              </a:rPr>
              <a:t> Rite of passage</a:t>
            </a:r>
          </a:p>
          <a:p>
            <a:pPr algn="l">
              <a:spcBef>
                <a:spcPts val="1200"/>
              </a:spcBef>
              <a:spcAft>
                <a:spcPts val="300"/>
              </a:spcAft>
              <a:buNone/>
            </a:pPr>
            <a:r>
              <a:rPr lang="en-US" b="1" i="0" dirty="0">
                <a:solidFill>
                  <a:srgbClr val="FFFF00"/>
                </a:solidFill>
                <a:effectLst/>
                <a:latin typeface="ui-sans-serif"/>
              </a:rPr>
              <a:t>Why Here?</a:t>
            </a:r>
          </a:p>
          <a:p>
            <a:pPr algn="l">
              <a:buFont typeface="Arial" panose="020B0604020202020204" pitchFamily="34" charset="0"/>
              <a:buChar char="•"/>
            </a:pPr>
            <a:r>
              <a:rPr lang="en-US" b="0" i="0" dirty="0">
                <a:solidFill>
                  <a:srgbClr val="FFFF00"/>
                </a:solidFill>
                <a:effectLst/>
                <a:latin typeface="ui-sans-serif"/>
              </a:rPr>
              <a:t>Highest endurance challenge</a:t>
            </a:r>
          </a:p>
          <a:p>
            <a:pPr algn="l">
              <a:buFont typeface="Arial" panose="020B0604020202020204" pitchFamily="34" charset="0"/>
              <a:buChar char="•"/>
            </a:pPr>
            <a:r>
              <a:rPr lang="en-US" b="0" i="0" dirty="0">
                <a:solidFill>
                  <a:srgbClr val="FFFF00"/>
                </a:solidFill>
                <a:effectLst/>
                <a:latin typeface="ui-sans-serif"/>
              </a:rPr>
              <a:t>Leadership crucible</a:t>
            </a:r>
          </a:p>
          <a:p>
            <a:pPr algn="l">
              <a:buFont typeface="Arial" panose="020B0604020202020204" pitchFamily="34" charset="0"/>
              <a:buChar char="•"/>
            </a:pPr>
            <a:r>
              <a:rPr lang="en-US" b="0" i="0" dirty="0">
                <a:solidFill>
                  <a:srgbClr val="FFFF00"/>
                </a:solidFill>
                <a:effectLst/>
                <a:latin typeface="ui-sans-serif"/>
              </a:rPr>
              <a:t>Symbolic accomplishment</a:t>
            </a:r>
          </a:p>
          <a:p>
            <a:pPr algn="l">
              <a:spcBef>
                <a:spcPts val="1200"/>
              </a:spcBef>
              <a:spcAft>
                <a:spcPts val="300"/>
              </a:spcAft>
              <a:buNone/>
            </a:pPr>
            <a:r>
              <a:rPr lang="en-US" b="1" i="0" dirty="0">
                <a:solidFill>
                  <a:srgbClr val="FFFF00"/>
                </a:solidFill>
                <a:effectLst/>
                <a:latin typeface="ui-sans-serif"/>
              </a:rPr>
              <a:t>Focus Skills</a:t>
            </a:r>
          </a:p>
          <a:p>
            <a:pPr algn="l">
              <a:buFont typeface="Arial" panose="020B0604020202020204" pitchFamily="34" charset="0"/>
              <a:buChar char="•"/>
            </a:pPr>
            <a:r>
              <a:rPr lang="en-US" b="0" i="0" dirty="0">
                <a:solidFill>
                  <a:srgbClr val="FFFF00"/>
                </a:solidFill>
                <a:effectLst/>
                <a:latin typeface="ui-sans-serif"/>
              </a:rPr>
              <a:t>Advanced trek planning</a:t>
            </a:r>
          </a:p>
          <a:p>
            <a:pPr algn="l">
              <a:buFont typeface="Arial" panose="020B0604020202020204" pitchFamily="34" charset="0"/>
              <a:buChar char="•"/>
            </a:pPr>
            <a:r>
              <a:rPr lang="en-US" b="0" i="0" dirty="0">
                <a:solidFill>
                  <a:srgbClr val="FFFF00"/>
                </a:solidFill>
                <a:effectLst/>
                <a:latin typeface="ui-sans-serif"/>
              </a:rPr>
              <a:t>Conflict resolution under fatigue</a:t>
            </a:r>
          </a:p>
          <a:p>
            <a:pPr algn="l">
              <a:buFont typeface="Arial" panose="020B0604020202020204" pitchFamily="34" charset="0"/>
              <a:buChar char="•"/>
            </a:pPr>
            <a:r>
              <a:rPr lang="en-US" b="0" i="0" dirty="0">
                <a:solidFill>
                  <a:srgbClr val="FFFF00"/>
                </a:solidFill>
                <a:effectLst/>
                <a:latin typeface="ui-sans-serif"/>
              </a:rPr>
              <a:t>Strategic pacing</a:t>
            </a:r>
          </a:p>
          <a:p>
            <a:pPr algn="l">
              <a:buFont typeface="Arial" panose="020B0604020202020204" pitchFamily="34" charset="0"/>
              <a:buChar char="•"/>
            </a:pPr>
            <a:r>
              <a:rPr lang="en-US" b="0" i="0" dirty="0">
                <a:solidFill>
                  <a:srgbClr val="FFFF00"/>
                </a:solidFill>
                <a:effectLst/>
                <a:latin typeface="ui-sans-serif"/>
              </a:rPr>
              <a:t>Emotional resilience</a:t>
            </a:r>
          </a:p>
          <a:p>
            <a:pPr algn="l">
              <a:spcBef>
                <a:spcPts val="1200"/>
              </a:spcBef>
              <a:spcAft>
                <a:spcPts val="300"/>
              </a:spcAft>
              <a:buNone/>
            </a:pPr>
            <a:r>
              <a:rPr lang="en-US" b="1" i="0" dirty="0">
                <a:solidFill>
                  <a:srgbClr val="FFFF00"/>
                </a:solidFill>
                <a:effectLst/>
                <a:latin typeface="ui-sans-serif"/>
              </a:rPr>
              <a:t>Leadership Development</a:t>
            </a:r>
          </a:p>
          <a:p>
            <a:pPr algn="l">
              <a:buFont typeface="Arial" panose="020B0604020202020204" pitchFamily="34" charset="0"/>
              <a:buChar char="•"/>
            </a:pPr>
            <a:r>
              <a:rPr lang="en-US" b="0" i="0" dirty="0">
                <a:solidFill>
                  <a:srgbClr val="FFFF00"/>
                </a:solidFill>
                <a:effectLst/>
                <a:latin typeface="ui-sans-serif"/>
              </a:rPr>
              <a:t>Crew leader fully youth-driven</a:t>
            </a:r>
          </a:p>
          <a:p>
            <a:pPr algn="l">
              <a:buFont typeface="Arial" panose="020B0604020202020204" pitchFamily="34" charset="0"/>
              <a:buChar char="•"/>
            </a:pPr>
            <a:r>
              <a:rPr lang="en-US" b="0" i="0" dirty="0">
                <a:solidFill>
                  <a:srgbClr val="FFFF00"/>
                </a:solidFill>
                <a:effectLst/>
                <a:latin typeface="ui-sans-serif"/>
              </a:rPr>
              <a:t>Strategic decision-making</a:t>
            </a:r>
          </a:p>
          <a:p>
            <a:pPr algn="l">
              <a:buFont typeface="Arial" panose="020B0604020202020204" pitchFamily="34" charset="0"/>
              <a:buChar char="•"/>
            </a:pPr>
            <a:r>
              <a:rPr lang="en-US" b="0" i="0" dirty="0">
                <a:solidFill>
                  <a:srgbClr val="FFFF00"/>
                </a:solidFill>
                <a:effectLst/>
                <a:latin typeface="ui-sans-serif"/>
              </a:rPr>
              <a:t>Mentorship of younger Scouts</a:t>
            </a:r>
          </a:p>
        </p:txBody>
      </p:sp>
    </p:spTree>
    <p:extLst>
      <p:ext uri="{BB962C8B-B14F-4D97-AF65-F5344CB8AC3E}">
        <p14:creationId xmlns:p14="http://schemas.microsoft.com/office/powerpoint/2010/main" val="1959217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2C9035-2D98-7C00-85E6-0FA7F7497096}"/>
              </a:ext>
            </a:extLst>
          </p:cNvPr>
          <p:cNvPicPr>
            <a:picLocks noChangeAspect="1"/>
          </p:cNvPicPr>
          <p:nvPr/>
        </p:nvPicPr>
        <p:blipFill>
          <a:blip r:embed="rId2"/>
          <a:srcRect l="16842" t="18772" r="69737" b="13180"/>
          <a:stretch/>
        </p:blipFill>
        <p:spPr>
          <a:xfrm>
            <a:off x="320841" y="329276"/>
            <a:ext cx="4347412" cy="6199448"/>
          </a:xfrm>
          <a:prstGeom prst="rect">
            <a:avLst/>
          </a:prstGeom>
        </p:spPr>
      </p:pic>
      <p:sp>
        <p:nvSpPr>
          <p:cNvPr id="5" name="TextBox 4">
            <a:extLst>
              <a:ext uri="{FF2B5EF4-FFF2-40B4-BE49-F238E27FC236}">
                <a16:creationId xmlns:a16="http://schemas.microsoft.com/office/drawing/2014/main" id="{8611AA98-7DCA-1078-C435-8F4AE25C8457}"/>
              </a:ext>
            </a:extLst>
          </p:cNvPr>
          <p:cNvSpPr txBox="1"/>
          <p:nvPr/>
        </p:nvSpPr>
        <p:spPr>
          <a:xfrm>
            <a:off x="4475749" y="329276"/>
            <a:ext cx="6272462" cy="523220"/>
          </a:xfrm>
          <a:prstGeom prst="rect">
            <a:avLst/>
          </a:prstGeom>
          <a:solidFill>
            <a:srgbClr val="FF0000"/>
          </a:solidFill>
          <a:ln>
            <a:solidFill>
              <a:schemeClr val="tx1"/>
            </a:solidFill>
          </a:ln>
        </p:spPr>
        <p:txBody>
          <a:bodyPr wrap="square">
            <a:spAutoFit/>
          </a:bodyPr>
          <a:lstStyle/>
          <a:p>
            <a:r>
              <a:rPr lang="en-US" sz="2800" b="1" i="0" dirty="0">
                <a:solidFill>
                  <a:srgbClr val="FFFF00"/>
                </a:solidFill>
                <a:effectLst/>
                <a:latin typeface="ui-sans-serif"/>
              </a:rPr>
              <a:t>“High Adventure is what we do here.”</a:t>
            </a:r>
            <a:endParaRPr lang="en-US" sz="2800" b="1" dirty="0">
              <a:solidFill>
                <a:srgbClr val="FFFF00"/>
              </a:solidFill>
            </a:endParaRPr>
          </a:p>
        </p:txBody>
      </p:sp>
    </p:spTree>
    <p:extLst>
      <p:ext uri="{BB962C8B-B14F-4D97-AF65-F5344CB8AC3E}">
        <p14:creationId xmlns:p14="http://schemas.microsoft.com/office/powerpoint/2010/main" val="3727548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883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71A38BB-B4C5-0F49-1D38-941FBDB224CC}"/>
              </a:ext>
            </a:extLst>
          </p:cNvPr>
          <p:cNvGraphicFramePr>
            <a:graphicFrameLocks noGrp="1"/>
          </p:cNvGraphicFramePr>
          <p:nvPr>
            <p:extLst>
              <p:ext uri="{D42A27DB-BD31-4B8C-83A1-F6EECF244321}">
                <p14:modId xmlns:p14="http://schemas.microsoft.com/office/powerpoint/2010/main" val="551365123"/>
              </p:ext>
            </p:extLst>
          </p:nvPr>
        </p:nvGraphicFramePr>
        <p:xfrm>
          <a:off x="352926" y="1325880"/>
          <a:ext cx="11518230" cy="4206240"/>
        </p:xfrm>
        <a:graphic>
          <a:graphicData uri="http://schemas.openxmlformats.org/drawingml/2006/table">
            <a:tbl>
              <a:tblPr/>
              <a:tblGrid>
                <a:gridCol w="1919705">
                  <a:extLst>
                    <a:ext uri="{9D8B030D-6E8A-4147-A177-3AD203B41FA5}">
                      <a16:colId xmlns:a16="http://schemas.microsoft.com/office/drawing/2014/main" val="296601760"/>
                    </a:ext>
                  </a:extLst>
                </a:gridCol>
                <a:gridCol w="1919705">
                  <a:extLst>
                    <a:ext uri="{9D8B030D-6E8A-4147-A177-3AD203B41FA5}">
                      <a16:colId xmlns:a16="http://schemas.microsoft.com/office/drawing/2014/main" val="2389361180"/>
                    </a:ext>
                  </a:extLst>
                </a:gridCol>
                <a:gridCol w="1919705">
                  <a:extLst>
                    <a:ext uri="{9D8B030D-6E8A-4147-A177-3AD203B41FA5}">
                      <a16:colId xmlns:a16="http://schemas.microsoft.com/office/drawing/2014/main" val="4154558036"/>
                    </a:ext>
                  </a:extLst>
                </a:gridCol>
                <a:gridCol w="1919705">
                  <a:extLst>
                    <a:ext uri="{9D8B030D-6E8A-4147-A177-3AD203B41FA5}">
                      <a16:colId xmlns:a16="http://schemas.microsoft.com/office/drawing/2014/main" val="3561624536"/>
                    </a:ext>
                  </a:extLst>
                </a:gridCol>
                <a:gridCol w="1919705">
                  <a:extLst>
                    <a:ext uri="{9D8B030D-6E8A-4147-A177-3AD203B41FA5}">
                      <a16:colId xmlns:a16="http://schemas.microsoft.com/office/drawing/2014/main" val="1263567754"/>
                    </a:ext>
                  </a:extLst>
                </a:gridCol>
                <a:gridCol w="1919705">
                  <a:extLst>
                    <a:ext uri="{9D8B030D-6E8A-4147-A177-3AD203B41FA5}">
                      <a16:colId xmlns:a16="http://schemas.microsoft.com/office/drawing/2014/main" val="2867694156"/>
                    </a:ext>
                  </a:extLst>
                </a:gridCol>
              </a:tblGrid>
              <a:tr h="0">
                <a:tc>
                  <a:txBody>
                    <a:bodyPr/>
                    <a:lstStyle/>
                    <a:p>
                      <a:r>
                        <a:rPr lang="en-US" sz="2400" b="1" u="sng" dirty="0"/>
                        <a:t>Base</a:t>
                      </a:r>
                    </a:p>
                  </a:txBody>
                  <a:tcPr anchor="ctr">
                    <a:lnL>
                      <a:noFill/>
                    </a:lnL>
                    <a:lnR>
                      <a:noFill/>
                    </a:lnR>
                    <a:lnT>
                      <a:noFill/>
                    </a:lnT>
                    <a:lnB>
                      <a:noFill/>
                    </a:lnB>
                    <a:noFill/>
                  </a:tcPr>
                </a:tc>
                <a:tc>
                  <a:txBody>
                    <a:bodyPr/>
                    <a:lstStyle/>
                    <a:p>
                      <a:r>
                        <a:rPr lang="en-US" sz="2400" b="1" u="sng"/>
                        <a:t>Pure Fun</a:t>
                      </a:r>
                    </a:p>
                  </a:txBody>
                  <a:tcPr anchor="ctr">
                    <a:lnL>
                      <a:noFill/>
                    </a:lnL>
                    <a:lnR>
                      <a:noFill/>
                    </a:lnR>
                    <a:lnT>
                      <a:noFill/>
                    </a:lnT>
                    <a:lnB>
                      <a:noFill/>
                    </a:lnB>
                    <a:noFill/>
                  </a:tcPr>
                </a:tc>
                <a:tc>
                  <a:txBody>
                    <a:bodyPr/>
                    <a:lstStyle/>
                    <a:p>
                      <a:r>
                        <a:rPr lang="en-US" sz="2400" b="1" u="sng"/>
                        <a:t>Challenge</a:t>
                      </a:r>
                    </a:p>
                  </a:txBody>
                  <a:tcPr anchor="ctr">
                    <a:lnL>
                      <a:noFill/>
                    </a:lnL>
                    <a:lnR>
                      <a:noFill/>
                    </a:lnR>
                    <a:lnT>
                      <a:noFill/>
                    </a:lnT>
                    <a:lnB>
                      <a:noFill/>
                    </a:lnB>
                    <a:noFill/>
                  </a:tcPr>
                </a:tc>
                <a:tc>
                  <a:txBody>
                    <a:bodyPr/>
                    <a:lstStyle/>
                    <a:p>
                      <a:r>
                        <a:rPr lang="en-US" sz="2400" b="1" u="sng"/>
                        <a:t>Wilderness</a:t>
                      </a:r>
                    </a:p>
                  </a:txBody>
                  <a:tcPr anchor="ctr">
                    <a:lnL>
                      <a:noFill/>
                    </a:lnL>
                    <a:lnR>
                      <a:noFill/>
                    </a:lnR>
                    <a:lnT>
                      <a:noFill/>
                    </a:lnT>
                    <a:lnB>
                      <a:noFill/>
                    </a:lnB>
                    <a:noFill/>
                  </a:tcPr>
                </a:tc>
                <a:tc>
                  <a:txBody>
                    <a:bodyPr/>
                    <a:lstStyle/>
                    <a:p>
                      <a:r>
                        <a:rPr lang="en-US" sz="2400" b="1" u="sng"/>
                        <a:t>Adrenaline</a:t>
                      </a:r>
                    </a:p>
                  </a:txBody>
                  <a:tcPr anchor="ctr">
                    <a:lnL>
                      <a:noFill/>
                    </a:lnL>
                    <a:lnR>
                      <a:noFill/>
                    </a:lnR>
                    <a:lnT>
                      <a:noFill/>
                    </a:lnT>
                    <a:lnB>
                      <a:noFill/>
                    </a:lnB>
                    <a:noFill/>
                  </a:tcPr>
                </a:tc>
                <a:tc>
                  <a:txBody>
                    <a:bodyPr/>
                    <a:lstStyle/>
                    <a:p>
                      <a:r>
                        <a:rPr lang="en-US" sz="2400" b="1" u="sng" dirty="0"/>
                        <a:t>Prestige</a:t>
                      </a:r>
                    </a:p>
                  </a:txBody>
                  <a:tcPr anchor="ctr">
                    <a:lnL>
                      <a:noFill/>
                    </a:lnL>
                    <a:lnR>
                      <a:noFill/>
                    </a:lnR>
                    <a:lnT>
                      <a:noFill/>
                    </a:lnT>
                    <a:lnB>
                      <a:noFill/>
                    </a:lnB>
                    <a:noFill/>
                  </a:tcPr>
                </a:tc>
                <a:extLst>
                  <a:ext uri="{0D108BD9-81ED-4DB2-BD59-A6C34878D82A}">
                    <a16:rowId xmlns:a16="http://schemas.microsoft.com/office/drawing/2014/main" val="1411739999"/>
                  </a:ext>
                </a:extLst>
              </a:tr>
              <a:tr h="0">
                <a:tc>
                  <a:txBody>
                    <a:bodyPr/>
                    <a:lstStyle/>
                    <a:p>
                      <a:r>
                        <a:rPr lang="en-US" sz="2400" b="1" dirty="0">
                          <a:solidFill>
                            <a:schemeClr val="tx2">
                              <a:lumMod val="75000"/>
                              <a:lumOff val="25000"/>
                            </a:schemeClr>
                          </a:solidFill>
                        </a:rPr>
                        <a:t>Sea Base</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extLst>
                  <a:ext uri="{0D108BD9-81ED-4DB2-BD59-A6C34878D82A}">
                    <a16:rowId xmlns:a16="http://schemas.microsoft.com/office/drawing/2014/main" val="4213373296"/>
                  </a:ext>
                </a:extLst>
              </a:tr>
              <a:tr h="0">
                <a:tc>
                  <a:txBody>
                    <a:bodyPr/>
                    <a:lstStyle/>
                    <a:p>
                      <a:r>
                        <a:rPr lang="en-US" sz="2400" b="1" dirty="0">
                          <a:solidFill>
                            <a:schemeClr val="accent6">
                              <a:lumMod val="75000"/>
                            </a:schemeClr>
                          </a:solidFill>
                        </a:rPr>
                        <a:t>Philmont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extLst>
                  <a:ext uri="{0D108BD9-81ED-4DB2-BD59-A6C34878D82A}">
                    <a16:rowId xmlns:a16="http://schemas.microsoft.com/office/drawing/2014/main" val="1460859160"/>
                  </a:ext>
                </a:extLst>
              </a:tr>
              <a:tr h="0">
                <a:tc>
                  <a:txBody>
                    <a:bodyPr/>
                    <a:lstStyle/>
                    <a:p>
                      <a:r>
                        <a:rPr lang="en-US" sz="2400" b="1" dirty="0"/>
                        <a:t>Northern Tier</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extLst>
                  <a:ext uri="{0D108BD9-81ED-4DB2-BD59-A6C34878D82A}">
                    <a16:rowId xmlns:a16="http://schemas.microsoft.com/office/drawing/2014/main" val="4204729111"/>
                  </a:ext>
                </a:extLst>
              </a:tr>
              <a:tr h="0">
                <a:tc>
                  <a:txBody>
                    <a:bodyPr/>
                    <a:lstStyle/>
                    <a:p>
                      <a:r>
                        <a:rPr lang="en-US" sz="2400" i="1" dirty="0"/>
                        <a:t>Summit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extLst>
                  <a:ext uri="{0D108BD9-81ED-4DB2-BD59-A6C34878D82A}">
                    <a16:rowId xmlns:a16="http://schemas.microsoft.com/office/drawing/2014/main" val="1484838765"/>
                  </a:ext>
                </a:extLst>
              </a:tr>
              <a:tr h="0">
                <a:tc>
                  <a:txBody>
                    <a:bodyPr/>
                    <a:lstStyle/>
                    <a:p>
                      <a:r>
                        <a:rPr lang="en-US" sz="2400" i="1" dirty="0"/>
                        <a:t>Raven Rock</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a:t>⭐</a:t>
                      </a:r>
                    </a:p>
                  </a:txBody>
                  <a:tcPr anchor="ctr">
                    <a:lnL>
                      <a:noFill/>
                    </a:lnL>
                    <a:lnR>
                      <a:noFill/>
                    </a:lnR>
                    <a:lnT>
                      <a:noFill/>
                    </a:lnT>
                    <a:lnB>
                      <a:noFill/>
                    </a:lnB>
                    <a:noFill/>
                  </a:tcPr>
                </a:tc>
                <a:tc>
                  <a:txBody>
                    <a:bodyPr/>
                    <a:lstStyle/>
                    <a:p>
                      <a:r>
                        <a:rPr lang="en-US" sz="2400" dirty="0"/>
                        <a:t>⭐⭐</a:t>
                      </a:r>
                    </a:p>
                  </a:txBody>
                  <a:tcPr anchor="ctr">
                    <a:lnL>
                      <a:noFill/>
                    </a:lnL>
                    <a:lnR>
                      <a:noFill/>
                    </a:lnR>
                    <a:lnT>
                      <a:noFill/>
                    </a:lnT>
                    <a:lnB>
                      <a:noFill/>
                    </a:lnB>
                    <a:noFill/>
                  </a:tcPr>
                </a:tc>
                <a:extLst>
                  <a:ext uri="{0D108BD9-81ED-4DB2-BD59-A6C34878D82A}">
                    <a16:rowId xmlns:a16="http://schemas.microsoft.com/office/drawing/2014/main" val="2465322669"/>
                  </a:ext>
                </a:extLst>
              </a:tr>
            </a:tbl>
          </a:graphicData>
        </a:graphic>
      </p:graphicFrame>
      <p:cxnSp>
        <p:nvCxnSpPr>
          <p:cNvPr id="21" name="Straight Connector 20">
            <a:extLst>
              <a:ext uri="{FF2B5EF4-FFF2-40B4-BE49-F238E27FC236}">
                <a16:creationId xmlns:a16="http://schemas.microsoft.com/office/drawing/2014/main" id="{03B16418-0BAB-9155-0D3F-B250044D176E}"/>
              </a:ext>
            </a:extLst>
          </p:cNvPr>
          <p:cNvCxnSpPr/>
          <p:nvPr/>
        </p:nvCxnSpPr>
        <p:spPr>
          <a:xfrm>
            <a:off x="352926" y="2534654"/>
            <a:ext cx="11518230"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BBB6CA1-8652-6A80-6D06-1B11480FAEA8}"/>
              </a:ext>
            </a:extLst>
          </p:cNvPr>
          <p:cNvCxnSpPr/>
          <p:nvPr/>
        </p:nvCxnSpPr>
        <p:spPr>
          <a:xfrm>
            <a:off x="344906" y="3424987"/>
            <a:ext cx="11518230"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A8A9B67-FC0A-261B-6D74-9CAD8B560F32}"/>
              </a:ext>
            </a:extLst>
          </p:cNvPr>
          <p:cNvCxnSpPr/>
          <p:nvPr/>
        </p:nvCxnSpPr>
        <p:spPr>
          <a:xfrm>
            <a:off x="368970" y="4283235"/>
            <a:ext cx="11518230"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8E6DF74A-5136-32ED-0B10-4AB693E047B4}"/>
              </a:ext>
            </a:extLst>
          </p:cNvPr>
          <p:cNvCxnSpPr/>
          <p:nvPr/>
        </p:nvCxnSpPr>
        <p:spPr>
          <a:xfrm>
            <a:off x="376992" y="5109400"/>
            <a:ext cx="11518230"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DAE32F0-E47A-33B8-CCF7-1C82ED6CFD76}"/>
              </a:ext>
            </a:extLst>
          </p:cNvPr>
          <p:cNvCxnSpPr/>
          <p:nvPr/>
        </p:nvCxnSpPr>
        <p:spPr>
          <a:xfrm>
            <a:off x="4186989" y="1491916"/>
            <a:ext cx="0" cy="4040204"/>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6B68A34B-E513-DE4F-A5D2-32402E4C3632}"/>
              </a:ext>
            </a:extLst>
          </p:cNvPr>
          <p:cNvCxnSpPr/>
          <p:nvPr/>
        </p:nvCxnSpPr>
        <p:spPr>
          <a:xfrm>
            <a:off x="6120063" y="1515980"/>
            <a:ext cx="0" cy="4040204"/>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98EE7C8-3089-7DB8-1E38-CBE04A598FF5}"/>
              </a:ext>
            </a:extLst>
          </p:cNvPr>
          <p:cNvCxnSpPr/>
          <p:nvPr/>
        </p:nvCxnSpPr>
        <p:spPr>
          <a:xfrm>
            <a:off x="7988967" y="1540044"/>
            <a:ext cx="0" cy="4040204"/>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480B975B-CD91-1021-CAAD-114920D78887}"/>
              </a:ext>
            </a:extLst>
          </p:cNvPr>
          <p:cNvCxnSpPr/>
          <p:nvPr/>
        </p:nvCxnSpPr>
        <p:spPr>
          <a:xfrm>
            <a:off x="9938082" y="1596192"/>
            <a:ext cx="0" cy="4040204"/>
          </a:xfrm>
          <a:prstGeom prst="line">
            <a:avLst/>
          </a:prstGeom>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E56DE24F-5F5D-8C67-0644-9DF984893B15}"/>
              </a:ext>
            </a:extLst>
          </p:cNvPr>
          <p:cNvSpPr/>
          <p:nvPr/>
        </p:nvSpPr>
        <p:spPr>
          <a:xfrm>
            <a:off x="3092364" y="2093132"/>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32" name="Oval 31">
            <a:extLst>
              <a:ext uri="{FF2B5EF4-FFF2-40B4-BE49-F238E27FC236}">
                <a16:creationId xmlns:a16="http://schemas.microsoft.com/office/drawing/2014/main" id="{A3CC90BA-2EAC-2646-42D6-06EF6A274413}"/>
              </a:ext>
            </a:extLst>
          </p:cNvPr>
          <p:cNvSpPr/>
          <p:nvPr/>
        </p:nvSpPr>
        <p:spPr>
          <a:xfrm>
            <a:off x="3092364" y="4633762"/>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33" name="Oval 32">
            <a:extLst>
              <a:ext uri="{FF2B5EF4-FFF2-40B4-BE49-F238E27FC236}">
                <a16:creationId xmlns:a16="http://schemas.microsoft.com/office/drawing/2014/main" id="{4964DEEC-8D58-184E-8EA1-DFAE800D460E}"/>
              </a:ext>
            </a:extLst>
          </p:cNvPr>
          <p:cNvSpPr/>
          <p:nvPr/>
        </p:nvSpPr>
        <p:spPr>
          <a:xfrm>
            <a:off x="4960773" y="2948389"/>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34" name="Oval 33">
            <a:extLst>
              <a:ext uri="{FF2B5EF4-FFF2-40B4-BE49-F238E27FC236}">
                <a16:creationId xmlns:a16="http://schemas.microsoft.com/office/drawing/2014/main" id="{4B297EFD-7538-6E72-2234-139373E1A1F0}"/>
              </a:ext>
            </a:extLst>
          </p:cNvPr>
          <p:cNvSpPr/>
          <p:nvPr/>
        </p:nvSpPr>
        <p:spPr>
          <a:xfrm>
            <a:off x="4985085" y="3868213"/>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
        <p:nvSpPr>
          <p:cNvPr id="35" name="Oval 34">
            <a:extLst>
              <a:ext uri="{FF2B5EF4-FFF2-40B4-BE49-F238E27FC236}">
                <a16:creationId xmlns:a16="http://schemas.microsoft.com/office/drawing/2014/main" id="{8912BC81-4E2C-2410-73A8-A0D0C2734C05}"/>
              </a:ext>
            </a:extLst>
          </p:cNvPr>
          <p:cNvSpPr/>
          <p:nvPr/>
        </p:nvSpPr>
        <p:spPr>
          <a:xfrm>
            <a:off x="7294650" y="3824648"/>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36" name="Oval 35">
            <a:extLst>
              <a:ext uri="{FF2B5EF4-FFF2-40B4-BE49-F238E27FC236}">
                <a16:creationId xmlns:a16="http://schemas.microsoft.com/office/drawing/2014/main" id="{251CD7F9-6B27-01BD-DBB5-86F33200D163}"/>
              </a:ext>
            </a:extLst>
          </p:cNvPr>
          <p:cNvSpPr/>
          <p:nvPr/>
        </p:nvSpPr>
        <p:spPr>
          <a:xfrm>
            <a:off x="7282618" y="3023570"/>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
        <p:nvSpPr>
          <p:cNvPr id="37" name="Oval 36">
            <a:extLst>
              <a:ext uri="{FF2B5EF4-FFF2-40B4-BE49-F238E27FC236}">
                <a16:creationId xmlns:a16="http://schemas.microsoft.com/office/drawing/2014/main" id="{512BFD77-DEED-4FA6-7D91-02D706701C07}"/>
              </a:ext>
            </a:extLst>
          </p:cNvPr>
          <p:cNvSpPr/>
          <p:nvPr/>
        </p:nvSpPr>
        <p:spPr>
          <a:xfrm>
            <a:off x="8791073" y="4633762"/>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38" name="Oval 37">
            <a:extLst>
              <a:ext uri="{FF2B5EF4-FFF2-40B4-BE49-F238E27FC236}">
                <a16:creationId xmlns:a16="http://schemas.microsoft.com/office/drawing/2014/main" id="{6ED48C47-E13E-E71F-9E81-D0D2A9C82D00}"/>
              </a:ext>
            </a:extLst>
          </p:cNvPr>
          <p:cNvSpPr/>
          <p:nvPr/>
        </p:nvSpPr>
        <p:spPr>
          <a:xfrm>
            <a:off x="11610473" y="2966400"/>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39" name="Oval 38">
            <a:extLst>
              <a:ext uri="{FF2B5EF4-FFF2-40B4-BE49-F238E27FC236}">
                <a16:creationId xmlns:a16="http://schemas.microsoft.com/office/drawing/2014/main" id="{006AB790-9AA2-3B06-87B0-98E17DEC537A}"/>
              </a:ext>
            </a:extLst>
          </p:cNvPr>
          <p:cNvSpPr/>
          <p:nvPr/>
        </p:nvSpPr>
        <p:spPr>
          <a:xfrm>
            <a:off x="11678653" y="2006102"/>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
        <p:nvSpPr>
          <p:cNvPr id="40" name="Oval 39">
            <a:extLst>
              <a:ext uri="{FF2B5EF4-FFF2-40B4-BE49-F238E27FC236}">
                <a16:creationId xmlns:a16="http://schemas.microsoft.com/office/drawing/2014/main" id="{8C9BD12B-00B3-FFD1-0830-8E1D330C72E1}"/>
              </a:ext>
            </a:extLst>
          </p:cNvPr>
          <p:cNvSpPr/>
          <p:nvPr/>
        </p:nvSpPr>
        <p:spPr>
          <a:xfrm>
            <a:off x="11678653" y="4514090"/>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
        <p:nvSpPr>
          <p:cNvPr id="41" name="Oval 40">
            <a:extLst>
              <a:ext uri="{FF2B5EF4-FFF2-40B4-BE49-F238E27FC236}">
                <a16:creationId xmlns:a16="http://schemas.microsoft.com/office/drawing/2014/main" id="{10384C45-032F-9A31-BC49-DAD1E8F67B5C}"/>
              </a:ext>
            </a:extLst>
          </p:cNvPr>
          <p:cNvSpPr/>
          <p:nvPr/>
        </p:nvSpPr>
        <p:spPr>
          <a:xfrm>
            <a:off x="11670632" y="3824648"/>
            <a:ext cx="320842" cy="3693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
        <p:nvSpPr>
          <p:cNvPr id="42" name="Rectangle 41">
            <a:extLst>
              <a:ext uri="{FF2B5EF4-FFF2-40B4-BE49-F238E27FC236}">
                <a16:creationId xmlns:a16="http://schemas.microsoft.com/office/drawing/2014/main" id="{BFA81306-BB96-F274-96D7-2C723B8E462A}"/>
              </a:ext>
            </a:extLst>
          </p:cNvPr>
          <p:cNvSpPr/>
          <p:nvPr/>
        </p:nvSpPr>
        <p:spPr>
          <a:xfrm>
            <a:off x="1887202" y="2023707"/>
            <a:ext cx="272715" cy="3208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3</a:t>
            </a:r>
          </a:p>
        </p:txBody>
      </p:sp>
      <p:sp>
        <p:nvSpPr>
          <p:cNvPr id="43" name="Rectangle 42">
            <a:extLst>
              <a:ext uri="{FF2B5EF4-FFF2-40B4-BE49-F238E27FC236}">
                <a16:creationId xmlns:a16="http://schemas.microsoft.com/office/drawing/2014/main" id="{7C938AD6-4173-4CBC-6622-1605C830FC58}"/>
              </a:ext>
            </a:extLst>
          </p:cNvPr>
          <p:cNvSpPr/>
          <p:nvPr/>
        </p:nvSpPr>
        <p:spPr>
          <a:xfrm>
            <a:off x="1887202" y="2899097"/>
            <a:ext cx="272715" cy="3208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4</a:t>
            </a:r>
          </a:p>
        </p:txBody>
      </p:sp>
      <p:sp>
        <p:nvSpPr>
          <p:cNvPr id="44" name="Rectangle 43">
            <a:extLst>
              <a:ext uri="{FF2B5EF4-FFF2-40B4-BE49-F238E27FC236}">
                <a16:creationId xmlns:a16="http://schemas.microsoft.com/office/drawing/2014/main" id="{FC979176-E920-9B62-64C5-FE559FDE7130}"/>
              </a:ext>
            </a:extLst>
          </p:cNvPr>
          <p:cNvSpPr/>
          <p:nvPr/>
        </p:nvSpPr>
        <p:spPr>
          <a:xfrm>
            <a:off x="1887202" y="3759098"/>
            <a:ext cx="272715" cy="3208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5</a:t>
            </a:r>
          </a:p>
        </p:txBody>
      </p:sp>
      <p:sp>
        <p:nvSpPr>
          <p:cNvPr id="45" name="Rectangle 44">
            <a:extLst>
              <a:ext uri="{FF2B5EF4-FFF2-40B4-BE49-F238E27FC236}">
                <a16:creationId xmlns:a16="http://schemas.microsoft.com/office/drawing/2014/main" id="{130BCADC-7D21-951B-A94A-8B0DDA969B65}"/>
              </a:ext>
            </a:extLst>
          </p:cNvPr>
          <p:cNvSpPr/>
          <p:nvPr/>
        </p:nvSpPr>
        <p:spPr>
          <a:xfrm>
            <a:off x="1887202" y="4658007"/>
            <a:ext cx="272715" cy="3208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4</a:t>
            </a:r>
          </a:p>
        </p:txBody>
      </p:sp>
      <p:sp>
        <p:nvSpPr>
          <p:cNvPr id="46" name="TextBox 45">
            <a:extLst>
              <a:ext uri="{FF2B5EF4-FFF2-40B4-BE49-F238E27FC236}">
                <a16:creationId xmlns:a16="http://schemas.microsoft.com/office/drawing/2014/main" id="{F39A320F-33F8-0054-2DAF-497E55169107}"/>
              </a:ext>
            </a:extLst>
          </p:cNvPr>
          <p:cNvSpPr txBox="1"/>
          <p:nvPr/>
        </p:nvSpPr>
        <p:spPr>
          <a:xfrm>
            <a:off x="376992" y="5390542"/>
            <a:ext cx="349776" cy="461665"/>
          </a:xfrm>
          <a:prstGeom prst="rect">
            <a:avLst/>
          </a:prstGeom>
          <a:noFill/>
        </p:spPr>
        <p:txBody>
          <a:bodyPr wrap="none" rtlCol="0">
            <a:spAutoFit/>
          </a:bodyPr>
          <a:lstStyle/>
          <a:p>
            <a:r>
              <a:rPr lang="en-US" sz="2400" b="1" dirty="0">
                <a:solidFill>
                  <a:schemeClr val="accent6">
                    <a:lumMod val="60000"/>
                    <a:lumOff val="40000"/>
                  </a:schemeClr>
                </a:solidFill>
              </a:rPr>
              <a:t>$</a:t>
            </a:r>
          </a:p>
        </p:txBody>
      </p:sp>
      <p:sp>
        <p:nvSpPr>
          <p:cNvPr id="47" name="TextBox 46">
            <a:extLst>
              <a:ext uri="{FF2B5EF4-FFF2-40B4-BE49-F238E27FC236}">
                <a16:creationId xmlns:a16="http://schemas.microsoft.com/office/drawing/2014/main" id="{FB779CCF-9D9D-53C6-F93C-CC6B9F695666}"/>
              </a:ext>
            </a:extLst>
          </p:cNvPr>
          <p:cNvSpPr txBox="1"/>
          <p:nvPr/>
        </p:nvSpPr>
        <p:spPr>
          <a:xfrm>
            <a:off x="368970" y="4712139"/>
            <a:ext cx="349776" cy="461665"/>
          </a:xfrm>
          <a:prstGeom prst="rect">
            <a:avLst/>
          </a:prstGeom>
          <a:noFill/>
        </p:spPr>
        <p:txBody>
          <a:bodyPr wrap="none" rtlCol="0">
            <a:spAutoFit/>
          </a:bodyPr>
          <a:lstStyle/>
          <a:p>
            <a:r>
              <a:rPr lang="en-US" sz="2400" b="1" dirty="0">
                <a:solidFill>
                  <a:schemeClr val="accent6">
                    <a:lumMod val="60000"/>
                    <a:lumOff val="40000"/>
                  </a:schemeClr>
                </a:solidFill>
              </a:rPr>
              <a:t>$</a:t>
            </a:r>
          </a:p>
        </p:txBody>
      </p:sp>
      <p:sp>
        <p:nvSpPr>
          <p:cNvPr id="48" name="TextBox 47">
            <a:extLst>
              <a:ext uri="{FF2B5EF4-FFF2-40B4-BE49-F238E27FC236}">
                <a16:creationId xmlns:a16="http://schemas.microsoft.com/office/drawing/2014/main" id="{7450012B-25F9-005B-692F-54803422B6CA}"/>
              </a:ext>
            </a:extLst>
          </p:cNvPr>
          <p:cNvSpPr txBox="1"/>
          <p:nvPr/>
        </p:nvSpPr>
        <p:spPr>
          <a:xfrm>
            <a:off x="521370" y="4720161"/>
            <a:ext cx="349776" cy="461665"/>
          </a:xfrm>
          <a:prstGeom prst="rect">
            <a:avLst/>
          </a:prstGeom>
          <a:noFill/>
        </p:spPr>
        <p:txBody>
          <a:bodyPr wrap="none" rtlCol="0">
            <a:spAutoFit/>
          </a:bodyPr>
          <a:lstStyle/>
          <a:p>
            <a:r>
              <a:rPr lang="en-US" sz="2400" b="1" dirty="0">
                <a:solidFill>
                  <a:schemeClr val="accent6">
                    <a:lumMod val="60000"/>
                    <a:lumOff val="40000"/>
                  </a:schemeClr>
                </a:solidFill>
              </a:rPr>
              <a:t>$</a:t>
            </a:r>
          </a:p>
        </p:txBody>
      </p:sp>
      <p:sp>
        <p:nvSpPr>
          <p:cNvPr id="49" name="TextBox 48">
            <a:extLst>
              <a:ext uri="{FF2B5EF4-FFF2-40B4-BE49-F238E27FC236}">
                <a16:creationId xmlns:a16="http://schemas.microsoft.com/office/drawing/2014/main" id="{9EAD5DEA-C0BD-8523-F259-9CE7806325F6}"/>
              </a:ext>
            </a:extLst>
          </p:cNvPr>
          <p:cNvSpPr txBox="1"/>
          <p:nvPr/>
        </p:nvSpPr>
        <p:spPr>
          <a:xfrm>
            <a:off x="1042736" y="3821810"/>
            <a:ext cx="349776" cy="461665"/>
          </a:xfrm>
          <a:prstGeom prst="rect">
            <a:avLst/>
          </a:prstGeom>
          <a:noFill/>
        </p:spPr>
        <p:txBody>
          <a:bodyPr wrap="none" rtlCol="0">
            <a:spAutoFit/>
          </a:bodyPr>
          <a:lstStyle/>
          <a:p>
            <a:r>
              <a:rPr lang="en-US" sz="2400" b="1" dirty="0">
                <a:solidFill>
                  <a:schemeClr val="accent6">
                    <a:lumMod val="60000"/>
                    <a:lumOff val="40000"/>
                  </a:schemeClr>
                </a:solidFill>
              </a:rPr>
              <a:t>$</a:t>
            </a:r>
          </a:p>
        </p:txBody>
      </p:sp>
      <p:sp>
        <p:nvSpPr>
          <p:cNvPr id="50" name="TextBox 49">
            <a:extLst>
              <a:ext uri="{FF2B5EF4-FFF2-40B4-BE49-F238E27FC236}">
                <a16:creationId xmlns:a16="http://schemas.microsoft.com/office/drawing/2014/main" id="{D4EC302E-40C1-D547-7093-411DB17E73A9}"/>
              </a:ext>
            </a:extLst>
          </p:cNvPr>
          <p:cNvSpPr txBox="1"/>
          <p:nvPr/>
        </p:nvSpPr>
        <p:spPr>
          <a:xfrm>
            <a:off x="1195136" y="3821810"/>
            <a:ext cx="349776" cy="461665"/>
          </a:xfrm>
          <a:prstGeom prst="rect">
            <a:avLst/>
          </a:prstGeom>
          <a:noFill/>
        </p:spPr>
        <p:txBody>
          <a:bodyPr wrap="none" rtlCol="0">
            <a:spAutoFit/>
          </a:bodyPr>
          <a:lstStyle/>
          <a:p>
            <a:r>
              <a:rPr lang="en-US" sz="2400" b="1" dirty="0">
                <a:solidFill>
                  <a:schemeClr val="accent6">
                    <a:lumMod val="60000"/>
                    <a:lumOff val="40000"/>
                  </a:schemeClr>
                </a:solidFill>
              </a:rPr>
              <a:t>$</a:t>
            </a:r>
          </a:p>
        </p:txBody>
      </p:sp>
      <p:sp>
        <p:nvSpPr>
          <p:cNvPr id="51" name="TextBox 50">
            <a:extLst>
              <a:ext uri="{FF2B5EF4-FFF2-40B4-BE49-F238E27FC236}">
                <a16:creationId xmlns:a16="http://schemas.microsoft.com/office/drawing/2014/main" id="{62EB541F-F99E-5FAA-97D7-642AA2DBE90F}"/>
              </a:ext>
            </a:extLst>
          </p:cNvPr>
          <p:cNvSpPr txBox="1"/>
          <p:nvPr/>
        </p:nvSpPr>
        <p:spPr>
          <a:xfrm>
            <a:off x="1347536" y="3821810"/>
            <a:ext cx="349776" cy="461665"/>
          </a:xfrm>
          <a:prstGeom prst="rect">
            <a:avLst/>
          </a:prstGeom>
          <a:noFill/>
        </p:spPr>
        <p:txBody>
          <a:bodyPr wrap="none" rtlCol="0">
            <a:spAutoFit/>
          </a:bodyPr>
          <a:lstStyle/>
          <a:p>
            <a:r>
              <a:rPr lang="en-US" sz="2400" b="1" dirty="0">
                <a:solidFill>
                  <a:schemeClr val="accent6">
                    <a:lumMod val="60000"/>
                    <a:lumOff val="40000"/>
                  </a:schemeClr>
                </a:solidFill>
              </a:rPr>
              <a:t>$</a:t>
            </a:r>
          </a:p>
        </p:txBody>
      </p:sp>
      <p:sp>
        <p:nvSpPr>
          <p:cNvPr id="52" name="TextBox 51">
            <a:extLst>
              <a:ext uri="{FF2B5EF4-FFF2-40B4-BE49-F238E27FC236}">
                <a16:creationId xmlns:a16="http://schemas.microsoft.com/office/drawing/2014/main" id="{F41CA7A0-DD0D-BD7E-F735-0BDB63246826}"/>
              </a:ext>
            </a:extLst>
          </p:cNvPr>
          <p:cNvSpPr txBox="1"/>
          <p:nvPr/>
        </p:nvSpPr>
        <p:spPr>
          <a:xfrm>
            <a:off x="368790" y="3011452"/>
            <a:ext cx="349776" cy="461665"/>
          </a:xfrm>
          <a:prstGeom prst="rect">
            <a:avLst/>
          </a:prstGeom>
          <a:noFill/>
        </p:spPr>
        <p:txBody>
          <a:bodyPr wrap="none" rtlCol="0">
            <a:spAutoFit/>
          </a:bodyPr>
          <a:lstStyle/>
          <a:p>
            <a:r>
              <a:rPr lang="en-US" sz="2400" b="1" dirty="0">
                <a:solidFill>
                  <a:srgbClr val="FF0000"/>
                </a:solidFill>
              </a:rPr>
              <a:t>$</a:t>
            </a:r>
          </a:p>
        </p:txBody>
      </p:sp>
      <p:sp>
        <p:nvSpPr>
          <p:cNvPr id="53" name="TextBox 52">
            <a:extLst>
              <a:ext uri="{FF2B5EF4-FFF2-40B4-BE49-F238E27FC236}">
                <a16:creationId xmlns:a16="http://schemas.microsoft.com/office/drawing/2014/main" id="{2AF979D1-D887-31ED-231C-B69BA9FF4415}"/>
              </a:ext>
            </a:extLst>
          </p:cNvPr>
          <p:cNvSpPr txBox="1"/>
          <p:nvPr/>
        </p:nvSpPr>
        <p:spPr>
          <a:xfrm>
            <a:off x="521190" y="3011452"/>
            <a:ext cx="349776" cy="461665"/>
          </a:xfrm>
          <a:prstGeom prst="rect">
            <a:avLst/>
          </a:prstGeom>
          <a:noFill/>
        </p:spPr>
        <p:txBody>
          <a:bodyPr wrap="none" rtlCol="0">
            <a:spAutoFit/>
          </a:bodyPr>
          <a:lstStyle/>
          <a:p>
            <a:r>
              <a:rPr lang="en-US" sz="2400" b="1" dirty="0">
                <a:solidFill>
                  <a:srgbClr val="FF0000"/>
                </a:solidFill>
              </a:rPr>
              <a:t>$</a:t>
            </a:r>
          </a:p>
        </p:txBody>
      </p:sp>
      <p:sp>
        <p:nvSpPr>
          <p:cNvPr id="54" name="TextBox 53">
            <a:extLst>
              <a:ext uri="{FF2B5EF4-FFF2-40B4-BE49-F238E27FC236}">
                <a16:creationId xmlns:a16="http://schemas.microsoft.com/office/drawing/2014/main" id="{16948958-C78E-A545-CAC3-1035D5AB08FA}"/>
              </a:ext>
            </a:extLst>
          </p:cNvPr>
          <p:cNvSpPr txBox="1"/>
          <p:nvPr/>
        </p:nvSpPr>
        <p:spPr>
          <a:xfrm>
            <a:off x="673590" y="3011452"/>
            <a:ext cx="349776" cy="461665"/>
          </a:xfrm>
          <a:prstGeom prst="rect">
            <a:avLst/>
          </a:prstGeom>
          <a:noFill/>
        </p:spPr>
        <p:txBody>
          <a:bodyPr wrap="none" rtlCol="0">
            <a:spAutoFit/>
          </a:bodyPr>
          <a:lstStyle/>
          <a:p>
            <a:r>
              <a:rPr lang="en-US" sz="2400" b="1" dirty="0">
                <a:solidFill>
                  <a:srgbClr val="FF0000"/>
                </a:solidFill>
              </a:rPr>
              <a:t>$</a:t>
            </a:r>
          </a:p>
        </p:txBody>
      </p:sp>
      <p:sp>
        <p:nvSpPr>
          <p:cNvPr id="55" name="TextBox 54">
            <a:extLst>
              <a:ext uri="{FF2B5EF4-FFF2-40B4-BE49-F238E27FC236}">
                <a16:creationId xmlns:a16="http://schemas.microsoft.com/office/drawing/2014/main" id="{C52BD012-F1AC-A315-FB63-41C38A60DFA3}"/>
              </a:ext>
            </a:extLst>
          </p:cNvPr>
          <p:cNvSpPr txBox="1"/>
          <p:nvPr/>
        </p:nvSpPr>
        <p:spPr>
          <a:xfrm>
            <a:off x="384829" y="2146612"/>
            <a:ext cx="349776" cy="461665"/>
          </a:xfrm>
          <a:prstGeom prst="rect">
            <a:avLst/>
          </a:prstGeom>
          <a:noFill/>
        </p:spPr>
        <p:txBody>
          <a:bodyPr wrap="none" rtlCol="0">
            <a:spAutoFit/>
          </a:bodyPr>
          <a:lstStyle/>
          <a:p>
            <a:r>
              <a:rPr lang="en-US" sz="2400" b="1" dirty="0">
                <a:solidFill>
                  <a:srgbClr val="FF0000"/>
                </a:solidFill>
              </a:rPr>
              <a:t>$</a:t>
            </a:r>
          </a:p>
        </p:txBody>
      </p:sp>
      <p:sp>
        <p:nvSpPr>
          <p:cNvPr id="56" name="TextBox 55">
            <a:extLst>
              <a:ext uri="{FF2B5EF4-FFF2-40B4-BE49-F238E27FC236}">
                <a16:creationId xmlns:a16="http://schemas.microsoft.com/office/drawing/2014/main" id="{C95F74C7-B99A-BDA9-3B11-96045317158A}"/>
              </a:ext>
            </a:extLst>
          </p:cNvPr>
          <p:cNvSpPr txBox="1"/>
          <p:nvPr/>
        </p:nvSpPr>
        <p:spPr>
          <a:xfrm>
            <a:off x="537229" y="2146612"/>
            <a:ext cx="349776" cy="461665"/>
          </a:xfrm>
          <a:prstGeom prst="rect">
            <a:avLst/>
          </a:prstGeom>
          <a:noFill/>
        </p:spPr>
        <p:txBody>
          <a:bodyPr wrap="none" rtlCol="0">
            <a:spAutoFit/>
          </a:bodyPr>
          <a:lstStyle/>
          <a:p>
            <a:r>
              <a:rPr lang="en-US" sz="2400" b="1" dirty="0">
                <a:solidFill>
                  <a:srgbClr val="FF0000"/>
                </a:solidFill>
              </a:rPr>
              <a:t>$</a:t>
            </a:r>
          </a:p>
        </p:txBody>
      </p:sp>
      <p:sp>
        <p:nvSpPr>
          <p:cNvPr id="57" name="TextBox 56">
            <a:extLst>
              <a:ext uri="{FF2B5EF4-FFF2-40B4-BE49-F238E27FC236}">
                <a16:creationId xmlns:a16="http://schemas.microsoft.com/office/drawing/2014/main" id="{AD9F4A65-C713-F4ED-A736-F0E2227C13F1}"/>
              </a:ext>
            </a:extLst>
          </p:cNvPr>
          <p:cNvSpPr txBox="1"/>
          <p:nvPr/>
        </p:nvSpPr>
        <p:spPr>
          <a:xfrm>
            <a:off x="689629" y="2146612"/>
            <a:ext cx="349776" cy="461665"/>
          </a:xfrm>
          <a:prstGeom prst="rect">
            <a:avLst/>
          </a:prstGeom>
          <a:noFill/>
        </p:spPr>
        <p:txBody>
          <a:bodyPr wrap="none" rtlCol="0">
            <a:spAutoFit/>
          </a:bodyPr>
          <a:lstStyle/>
          <a:p>
            <a:r>
              <a:rPr lang="en-US" sz="2400" b="1" dirty="0">
                <a:solidFill>
                  <a:srgbClr val="FF0000"/>
                </a:solidFill>
              </a:rPr>
              <a:t>$</a:t>
            </a:r>
          </a:p>
        </p:txBody>
      </p:sp>
      <p:sp>
        <p:nvSpPr>
          <p:cNvPr id="58" name="TextBox 57">
            <a:extLst>
              <a:ext uri="{FF2B5EF4-FFF2-40B4-BE49-F238E27FC236}">
                <a16:creationId xmlns:a16="http://schemas.microsoft.com/office/drawing/2014/main" id="{955BD9AF-E41F-86A6-7148-62AADB4BE583}"/>
              </a:ext>
            </a:extLst>
          </p:cNvPr>
          <p:cNvSpPr txBox="1"/>
          <p:nvPr/>
        </p:nvSpPr>
        <p:spPr>
          <a:xfrm>
            <a:off x="1305131" y="6045281"/>
            <a:ext cx="1800942" cy="369332"/>
          </a:xfrm>
          <a:prstGeom prst="rect">
            <a:avLst/>
          </a:prstGeom>
          <a:noFill/>
        </p:spPr>
        <p:txBody>
          <a:bodyPr wrap="none" rtlCol="0">
            <a:spAutoFit/>
          </a:bodyPr>
          <a:lstStyle/>
          <a:p>
            <a:r>
              <a:rPr lang="en-US" b="1" dirty="0"/>
              <a:t>Higher is Better</a:t>
            </a:r>
          </a:p>
        </p:txBody>
      </p:sp>
    </p:spTree>
    <p:extLst>
      <p:ext uri="{BB962C8B-B14F-4D97-AF65-F5344CB8AC3E}">
        <p14:creationId xmlns:p14="http://schemas.microsoft.com/office/powerpoint/2010/main" val="2043624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b="1" dirty="0">
                <a:latin typeface="Times New Roman" panose="02020603050405020304" pitchFamily="18" charset="0"/>
                <a:cs typeface="Times New Roman" panose="02020603050405020304" pitchFamily="18" charset="0"/>
              </a:rPr>
              <a:t>Troop 4-Year High Adventure Vision</a:t>
            </a:r>
          </a:p>
        </p:txBody>
      </p:sp>
      <p:sp>
        <p:nvSpPr>
          <p:cNvPr id="3" name="Content Placeholder 2"/>
          <p:cNvSpPr>
            <a:spLocks noGrp="1"/>
          </p:cNvSpPr>
          <p:nvPr>
            <p:ph idx="1"/>
          </p:nvPr>
        </p:nvSpPr>
        <p:spPr/>
        <p:txBody>
          <a:bodyPr/>
          <a:lstStyle/>
          <a:p>
            <a:r>
              <a:rPr dirty="0">
                <a:latin typeface="Times New Roman" panose="02020603050405020304" pitchFamily="18" charset="0"/>
                <a:cs typeface="Times New Roman" panose="02020603050405020304" pitchFamily="18" charset="0"/>
              </a:rPr>
              <a:t>Building confidence, leadership, and resilience through progressive high adventure.</a:t>
            </a:r>
          </a:p>
          <a:p>
            <a:endParaRPr dirty="0">
              <a:latin typeface="Times New Roman" panose="02020603050405020304" pitchFamily="18" charset="0"/>
              <a:cs typeface="Times New Roman" panose="02020603050405020304" pitchFamily="18" charset="0"/>
            </a:endParaRPr>
          </a:p>
          <a:p>
            <a:r>
              <a:rPr dirty="0">
                <a:latin typeface="Times New Roman" panose="02020603050405020304" pitchFamily="18" charset="0"/>
                <a:cs typeface="Times New Roman" panose="02020603050405020304" pitchFamily="18" charset="0"/>
              </a:rPr>
              <a:t>Not just trips — </a:t>
            </a:r>
            <a:r>
              <a:rPr b="1" u="sng" dirty="0">
                <a:latin typeface="Times New Roman" panose="02020603050405020304" pitchFamily="18" charset="0"/>
                <a:cs typeface="Times New Roman" panose="02020603050405020304" pitchFamily="18" charset="0"/>
              </a:rPr>
              <a:t>intentional youth development.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b="1" dirty="0"/>
              <a:t>Why High Adventure?</a:t>
            </a:r>
          </a:p>
        </p:txBody>
      </p:sp>
      <p:sp>
        <p:nvSpPr>
          <p:cNvPr id="3" name="Content Placeholder 2"/>
          <p:cNvSpPr>
            <a:spLocks noGrp="1"/>
          </p:cNvSpPr>
          <p:nvPr>
            <p:ph idx="1"/>
          </p:nvPr>
        </p:nvSpPr>
        <p:spPr/>
        <p:txBody>
          <a:bodyPr>
            <a:normAutofit/>
          </a:bodyPr>
          <a:lstStyle/>
          <a:p>
            <a:pPr marL="0" indent="0">
              <a:buNone/>
            </a:pPr>
            <a:r>
              <a:rPr sz="4800" dirty="0"/>
              <a:t>• Increases retention through age 17</a:t>
            </a:r>
          </a:p>
          <a:p>
            <a:pPr marL="0" indent="0">
              <a:buNone/>
            </a:pPr>
            <a:r>
              <a:rPr sz="4800" dirty="0"/>
              <a:t>• Builds grit and confidence</a:t>
            </a:r>
          </a:p>
          <a:p>
            <a:pPr marL="0" indent="0">
              <a:buNone/>
            </a:pPr>
            <a:r>
              <a:rPr sz="4800" dirty="0"/>
              <a:t>• Develops real youth leadership</a:t>
            </a:r>
          </a:p>
          <a:p>
            <a:pPr marL="0" indent="0">
              <a:buNone/>
            </a:pPr>
            <a:r>
              <a:rPr sz="4800" dirty="0"/>
              <a:t>• Creates lifelong memories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b="1" dirty="0"/>
              <a:t>Year 1: Regional HA / Summit (Age 13–14)</a:t>
            </a:r>
          </a:p>
        </p:txBody>
      </p:sp>
      <p:sp>
        <p:nvSpPr>
          <p:cNvPr id="3" name="Content Placeholder 2"/>
          <p:cNvSpPr>
            <a:spLocks noGrp="1"/>
          </p:cNvSpPr>
          <p:nvPr>
            <p:ph idx="1"/>
          </p:nvPr>
        </p:nvSpPr>
        <p:spPr/>
        <p:txBody>
          <a:bodyPr>
            <a:normAutofit/>
          </a:bodyPr>
          <a:lstStyle/>
          <a:p>
            <a:pPr marL="0" indent="0">
              <a:buNone/>
            </a:pPr>
            <a:r>
              <a:rPr sz="4400" dirty="0"/>
              <a:t>Focus: Confidence &amp; Skills</a:t>
            </a:r>
          </a:p>
          <a:p>
            <a:pPr marL="0" indent="0">
              <a:buNone/>
            </a:pPr>
            <a:r>
              <a:rPr sz="4400" dirty="0"/>
              <a:t>• Backpacking basics</a:t>
            </a:r>
          </a:p>
          <a:p>
            <a:pPr marL="0" indent="0">
              <a:buNone/>
            </a:pPr>
            <a:r>
              <a:rPr sz="4400" dirty="0"/>
              <a:t>• Crew teamwork</a:t>
            </a:r>
          </a:p>
          <a:p>
            <a:pPr marL="0" indent="0">
              <a:buNone/>
            </a:pPr>
            <a:r>
              <a:rPr sz="4400" dirty="0"/>
              <a:t>• Physical conditioning habits</a:t>
            </a:r>
          </a:p>
          <a:p>
            <a:pPr marL="0" indent="0">
              <a:buNone/>
            </a:pPr>
            <a:r>
              <a:rPr sz="4400" dirty="0"/>
              <a:t>• Youth-led structure introduction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b="1" dirty="0"/>
              <a:t>Year 2: Sea Base (Age 14–15)</a:t>
            </a:r>
          </a:p>
        </p:txBody>
      </p:sp>
      <p:sp>
        <p:nvSpPr>
          <p:cNvPr id="3" name="Content Placeholder 2"/>
          <p:cNvSpPr>
            <a:spLocks noGrp="1"/>
          </p:cNvSpPr>
          <p:nvPr>
            <p:ph idx="1"/>
          </p:nvPr>
        </p:nvSpPr>
        <p:spPr/>
        <p:txBody>
          <a:bodyPr>
            <a:normAutofit/>
          </a:bodyPr>
          <a:lstStyle/>
          <a:p>
            <a:pPr marL="0" indent="0">
              <a:buNone/>
            </a:pPr>
            <a:r>
              <a:rPr sz="6000" dirty="0"/>
              <a:t>Focus: Team Responsibility</a:t>
            </a:r>
          </a:p>
          <a:p>
            <a:pPr marL="0" indent="0">
              <a:buNone/>
            </a:pPr>
            <a:r>
              <a:rPr sz="6000" dirty="0"/>
              <a:t>• Sailing &amp; marine skills</a:t>
            </a:r>
          </a:p>
          <a:p>
            <a:pPr marL="0" indent="0">
              <a:buNone/>
            </a:pPr>
            <a:r>
              <a:rPr sz="6000" dirty="0"/>
              <a:t>• Duty rosters &amp; accountability</a:t>
            </a:r>
          </a:p>
          <a:p>
            <a:pPr marL="0" indent="0">
              <a:buNone/>
            </a:pPr>
            <a:r>
              <a:rPr sz="6000" dirty="0"/>
              <a:t>• High bonding experience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Year 3: Northern Tier (Age 15–16)</a:t>
            </a:r>
          </a:p>
        </p:txBody>
      </p:sp>
      <p:sp>
        <p:nvSpPr>
          <p:cNvPr id="3" name="Content Placeholder 2"/>
          <p:cNvSpPr>
            <a:spLocks noGrp="1"/>
          </p:cNvSpPr>
          <p:nvPr>
            <p:ph idx="1"/>
          </p:nvPr>
        </p:nvSpPr>
        <p:spPr/>
        <p:txBody>
          <a:bodyPr/>
          <a:lstStyle/>
          <a:p>
            <a:r>
              <a:t>Focus: Expedition Mindset</a:t>
            </a:r>
          </a:p>
          <a:p>
            <a:r>
              <a:t>• Canoeing &amp; portaging</a:t>
            </a:r>
          </a:p>
          <a:p>
            <a:r>
              <a:t>• Navigation ownership</a:t>
            </a:r>
          </a:p>
          <a:p>
            <a:r>
              <a:t>• Wilderness self-reliance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7079230E-1087-5FFE-295F-8B20232E9CDD}"/>
              </a:ext>
            </a:extLst>
          </p:cNvPr>
          <p:cNvSpPr txBox="1"/>
          <p:nvPr/>
        </p:nvSpPr>
        <p:spPr>
          <a:xfrm>
            <a:off x="340659" y="396786"/>
            <a:ext cx="8677835" cy="2069797"/>
          </a:xfrm>
          <a:prstGeom prst="rect">
            <a:avLst/>
          </a:prstGeom>
          <a:noFill/>
        </p:spPr>
        <p:txBody>
          <a:bodyPr wrap="square">
            <a:spAutoFit/>
          </a:bodyPr>
          <a:lstStyle/>
          <a:p>
            <a:pPr algn="l">
              <a:spcAft>
                <a:spcPts val="300"/>
              </a:spcAft>
              <a:buNone/>
            </a:pPr>
            <a:r>
              <a:rPr lang="en-US" b="1" i="0" dirty="0">
                <a:solidFill>
                  <a:srgbClr val="0D0D0D"/>
                </a:solidFill>
                <a:effectLst/>
                <a:latin typeface="ui-sans-serif"/>
              </a:rPr>
              <a:t>General Rules for </a:t>
            </a:r>
            <a:r>
              <a:rPr lang="en-US" b="1" i="1" dirty="0">
                <a:solidFill>
                  <a:srgbClr val="0D0D0D"/>
                </a:solidFill>
                <a:effectLst/>
                <a:latin typeface="ui-sans-serif"/>
              </a:rPr>
              <a:t>All</a:t>
            </a:r>
            <a:r>
              <a:rPr lang="en-US" b="1" i="0" dirty="0">
                <a:solidFill>
                  <a:srgbClr val="0D0D0D"/>
                </a:solidFill>
                <a:effectLst/>
                <a:latin typeface="ui-sans-serif"/>
              </a:rPr>
              <a:t> Woods Tools 🌲</a:t>
            </a:r>
          </a:p>
          <a:p>
            <a:pPr algn="l">
              <a:buFont typeface="Arial" panose="020B0604020202020204" pitchFamily="34" charset="0"/>
              <a:buChar char="•"/>
            </a:pPr>
            <a:r>
              <a:rPr lang="en-US" b="1" i="0" dirty="0">
                <a:solidFill>
                  <a:srgbClr val="0D0D0D"/>
                </a:solidFill>
                <a:effectLst/>
                <a:latin typeface="ui-sans-serif"/>
              </a:rPr>
              <a:t>Get trained first</a:t>
            </a:r>
            <a:r>
              <a:rPr lang="en-US" b="0" i="0" dirty="0">
                <a:solidFill>
                  <a:srgbClr val="0D0D0D"/>
                </a:solidFill>
                <a:effectLst/>
                <a:latin typeface="ui-sans-serif"/>
              </a:rPr>
              <a:t> and use tools only with permission and supervision.</a:t>
            </a:r>
          </a:p>
          <a:p>
            <a:pPr algn="l">
              <a:buFont typeface="Arial" panose="020B0604020202020204" pitchFamily="34" charset="0"/>
              <a:buChar char="•"/>
            </a:pPr>
            <a:r>
              <a:rPr lang="en-US" b="1" i="0" dirty="0">
                <a:solidFill>
                  <a:srgbClr val="0D0D0D"/>
                </a:solidFill>
                <a:effectLst/>
                <a:latin typeface="ui-sans-serif"/>
              </a:rPr>
              <a:t>Wear PPE</a:t>
            </a:r>
            <a:r>
              <a:rPr lang="en-US" b="0" i="0" dirty="0">
                <a:solidFill>
                  <a:srgbClr val="0D0D0D"/>
                </a:solidFill>
                <a:effectLst/>
                <a:latin typeface="ui-sans-serif"/>
              </a:rPr>
              <a:t>: sturdy shoes/boots, gloves when appropriate, eye protection for cutting tools.</a:t>
            </a:r>
          </a:p>
          <a:p>
            <a:pPr algn="l">
              <a:buFont typeface="Arial" panose="020B0604020202020204" pitchFamily="34" charset="0"/>
              <a:buChar char="•"/>
            </a:pPr>
            <a:r>
              <a:rPr lang="en-US" b="1" i="0" dirty="0">
                <a:solidFill>
                  <a:srgbClr val="0D0D0D"/>
                </a:solidFill>
                <a:effectLst/>
                <a:latin typeface="ui-sans-serif"/>
              </a:rPr>
              <a:t>Establish a safety circle</a:t>
            </a:r>
            <a:r>
              <a:rPr lang="en-US" b="0" i="0" dirty="0">
                <a:solidFill>
                  <a:srgbClr val="0D0D0D"/>
                </a:solidFill>
                <a:effectLst/>
                <a:latin typeface="ui-sans-serif"/>
              </a:rPr>
              <a:t> (tool-length + arm’s length).</a:t>
            </a:r>
          </a:p>
          <a:p>
            <a:pPr algn="l">
              <a:buFont typeface="Arial" panose="020B0604020202020204" pitchFamily="34" charset="0"/>
              <a:buChar char="•"/>
            </a:pPr>
            <a:r>
              <a:rPr lang="en-US" b="1" i="0" dirty="0">
                <a:solidFill>
                  <a:srgbClr val="0D0D0D"/>
                </a:solidFill>
                <a:effectLst/>
                <a:latin typeface="ui-sans-serif"/>
              </a:rPr>
              <a:t>Carry tools correctly</a:t>
            </a:r>
            <a:r>
              <a:rPr lang="en-US" b="0" i="0" dirty="0">
                <a:solidFill>
                  <a:srgbClr val="0D0D0D"/>
                </a:solidFill>
                <a:effectLst/>
                <a:latin typeface="ui-sans-serif"/>
              </a:rPr>
              <a:t> (point down, blade covered).</a:t>
            </a:r>
          </a:p>
          <a:p>
            <a:pPr algn="l">
              <a:buFont typeface="Arial" panose="020B0604020202020204" pitchFamily="34" charset="0"/>
              <a:buChar char="•"/>
            </a:pPr>
            <a:r>
              <a:rPr lang="en-US" b="1" i="0" dirty="0">
                <a:solidFill>
                  <a:srgbClr val="0D0D0D"/>
                </a:solidFill>
                <a:effectLst/>
                <a:latin typeface="ui-sans-serif"/>
              </a:rPr>
              <a:t>Never horse around</a:t>
            </a:r>
            <a:r>
              <a:rPr lang="en-US" b="0" i="0" dirty="0">
                <a:solidFill>
                  <a:srgbClr val="0D0D0D"/>
                </a:solidFill>
                <a:effectLst/>
                <a:latin typeface="ui-sans-serif"/>
              </a:rPr>
              <a:t> or leave tools unattended.</a:t>
            </a:r>
          </a:p>
          <a:p>
            <a:pPr algn="l">
              <a:buFont typeface="Arial" panose="020B0604020202020204" pitchFamily="34" charset="0"/>
              <a:buChar char="•"/>
            </a:pPr>
            <a:r>
              <a:rPr lang="en-US" b="1" i="0" dirty="0">
                <a:solidFill>
                  <a:srgbClr val="0D0D0D"/>
                </a:solidFill>
                <a:effectLst/>
                <a:latin typeface="ui-sans-serif"/>
              </a:rPr>
              <a:t>Inspect before use</a:t>
            </a:r>
            <a:r>
              <a:rPr lang="en-US" b="0" i="0" dirty="0">
                <a:solidFill>
                  <a:srgbClr val="0D0D0D"/>
                </a:solidFill>
                <a:effectLst/>
                <a:latin typeface="ui-sans-serif"/>
              </a:rPr>
              <a:t>; stop if damaged.</a:t>
            </a:r>
            <a:endParaRPr lang="en-US" dirty="0"/>
          </a:p>
        </p:txBody>
      </p:sp>
      <p:sp>
        <p:nvSpPr>
          <p:cNvPr id="15" name="TextBox 14">
            <a:extLst>
              <a:ext uri="{FF2B5EF4-FFF2-40B4-BE49-F238E27FC236}">
                <a16:creationId xmlns:a16="http://schemas.microsoft.com/office/drawing/2014/main" id="{F5A6208C-21FC-ED1C-8808-D845E12AD8E2}"/>
              </a:ext>
            </a:extLst>
          </p:cNvPr>
          <p:cNvSpPr txBox="1"/>
          <p:nvPr/>
        </p:nvSpPr>
        <p:spPr>
          <a:xfrm>
            <a:off x="430306" y="2616004"/>
            <a:ext cx="11071411" cy="2716128"/>
          </a:xfrm>
          <a:prstGeom prst="rect">
            <a:avLst/>
          </a:prstGeom>
          <a:noFill/>
        </p:spPr>
        <p:txBody>
          <a:bodyPr wrap="square">
            <a:spAutoFit/>
          </a:bodyPr>
          <a:lstStyle/>
          <a:p>
            <a:pPr algn="l">
              <a:spcAft>
                <a:spcPts val="300"/>
              </a:spcAft>
              <a:buNone/>
            </a:pPr>
            <a:r>
              <a:rPr lang="en-US" sz="1400" b="1" i="0" dirty="0">
                <a:solidFill>
                  <a:srgbClr val="0D0D0D"/>
                </a:solidFill>
                <a:effectLst/>
                <a:latin typeface="ui-sans-serif"/>
              </a:rPr>
              <a:t>AXE</a:t>
            </a: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Used for </a:t>
            </a:r>
            <a:r>
              <a:rPr lang="en-US" sz="1400" b="1" i="0" dirty="0">
                <a:solidFill>
                  <a:srgbClr val="0D0D0D"/>
                </a:solidFill>
                <a:effectLst/>
                <a:latin typeface="ui-sans-serif"/>
              </a:rPr>
              <a:t>chopping or splitting wood</a:t>
            </a:r>
            <a:r>
              <a:rPr lang="en-US" sz="1400" b="0" i="0" dirty="0">
                <a:solidFill>
                  <a:srgbClr val="0D0D0D"/>
                </a:solidFill>
                <a:effectLst/>
                <a:latin typeface="ui-sans-serif"/>
              </a:rPr>
              <a:t> on a solid chopping block.</a:t>
            </a:r>
          </a:p>
          <a:p>
            <a:pPr algn="l">
              <a:buFont typeface="Arial" panose="020B0604020202020204" pitchFamily="34" charset="0"/>
              <a:buChar char="•"/>
            </a:pPr>
            <a:r>
              <a:rPr lang="en-US" sz="1400" b="0" i="0" dirty="0">
                <a:solidFill>
                  <a:srgbClr val="0D0D0D"/>
                </a:solidFill>
                <a:effectLst/>
                <a:latin typeface="ui-sans-serif"/>
              </a:rPr>
              <a:t>Swing only when others are outside your safety circle.</a:t>
            </a:r>
          </a:p>
          <a:p>
            <a:pPr algn="l">
              <a:buFont typeface="Arial" panose="020B0604020202020204" pitchFamily="34" charset="0"/>
              <a:buChar char="•"/>
            </a:pPr>
            <a:r>
              <a:rPr lang="en-US" sz="1400" b="0" i="0" dirty="0">
                <a:solidFill>
                  <a:srgbClr val="0D0D0D"/>
                </a:solidFill>
                <a:effectLst/>
                <a:latin typeface="ui-sans-serif"/>
              </a:rPr>
              <a:t>Chop away from your body; kneel when splitting for control.</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Keep blade </a:t>
            </a:r>
            <a:r>
              <a:rPr lang="en-US" sz="1400" b="1" i="0" dirty="0">
                <a:solidFill>
                  <a:srgbClr val="0D0D0D"/>
                </a:solidFill>
                <a:effectLst/>
                <a:latin typeface="ui-sans-serif"/>
              </a:rPr>
              <a:t>sharp and rust-free</a:t>
            </a:r>
            <a:r>
              <a:rPr lang="en-US" sz="1400" b="0" i="0" dirty="0">
                <a:solidFill>
                  <a:srgbClr val="0D0D0D"/>
                </a:solidFill>
                <a:effectLst/>
                <a:latin typeface="ui-sans-serif"/>
              </a:rPr>
              <a:t>.</a:t>
            </a:r>
          </a:p>
          <a:p>
            <a:pPr algn="l">
              <a:buFont typeface="Arial" panose="020B0604020202020204" pitchFamily="34" charset="0"/>
              <a:buChar char="•"/>
            </a:pPr>
            <a:r>
              <a:rPr lang="en-US" sz="1400" b="0" i="0" dirty="0">
                <a:solidFill>
                  <a:srgbClr val="0D0D0D"/>
                </a:solidFill>
                <a:effectLst/>
                <a:latin typeface="ui-sans-serif"/>
              </a:rPr>
              <a:t>Tighten loose handles; sand splinters.</a:t>
            </a:r>
          </a:p>
          <a:p>
            <a:pPr algn="l">
              <a:buFont typeface="Arial" panose="020B0604020202020204" pitchFamily="34" charset="0"/>
              <a:buChar char="•"/>
            </a:pPr>
            <a:r>
              <a:rPr lang="en-US" sz="1400" b="0" i="0" dirty="0">
                <a:solidFill>
                  <a:srgbClr val="0D0D0D"/>
                </a:solidFill>
                <a:effectLst/>
                <a:latin typeface="ui-sans-serif"/>
              </a:rPr>
              <a:t>Lightly oil the blade after use.</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 a </a:t>
            </a:r>
            <a:r>
              <a:rPr lang="en-US" sz="1400" b="1" i="0" dirty="0">
                <a:solidFill>
                  <a:srgbClr val="0D0D0D"/>
                </a:solidFill>
                <a:effectLst/>
                <a:latin typeface="ui-sans-serif"/>
              </a:rPr>
              <a:t>sheath</a:t>
            </a:r>
            <a:r>
              <a:rPr lang="en-US" sz="1400" b="0" i="0" dirty="0">
                <a:solidFill>
                  <a:srgbClr val="0D0D0D"/>
                </a:solidFill>
                <a:effectLst/>
                <a:latin typeface="ui-sans-serif"/>
              </a:rPr>
              <a:t>.</a:t>
            </a:r>
          </a:p>
          <a:p>
            <a:pPr algn="l">
              <a:buFont typeface="Arial" panose="020B0604020202020204" pitchFamily="34" charset="0"/>
              <a:buChar char="•"/>
            </a:pPr>
            <a:r>
              <a:rPr lang="en-US" sz="1400" b="0" i="0" dirty="0">
                <a:solidFill>
                  <a:srgbClr val="0D0D0D"/>
                </a:solidFill>
                <a:effectLst/>
                <a:latin typeface="ui-sans-serif"/>
              </a:rPr>
              <a:t>Store </a:t>
            </a:r>
            <a:r>
              <a:rPr lang="en-US" sz="1400" b="1" i="0" dirty="0">
                <a:solidFill>
                  <a:srgbClr val="0D0D0D"/>
                </a:solidFill>
                <a:effectLst/>
                <a:latin typeface="ui-sans-serif"/>
              </a:rPr>
              <a:t>dry</a:t>
            </a:r>
            <a:r>
              <a:rPr lang="en-US" sz="1400" b="0" i="0" dirty="0">
                <a:solidFill>
                  <a:srgbClr val="0D0D0D"/>
                </a:solidFill>
                <a:effectLst/>
                <a:latin typeface="ui-sans-serif"/>
              </a:rPr>
              <a:t>, blade down or hung securely.</a:t>
            </a:r>
          </a:p>
        </p:txBody>
      </p:sp>
      <p:sp>
        <p:nvSpPr>
          <p:cNvPr id="17" name="TextBox 16">
            <a:extLst>
              <a:ext uri="{FF2B5EF4-FFF2-40B4-BE49-F238E27FC236}">
                <a16:creationId xmlns:a16="http://schemas.microsoft.com/office/drawing/2014/main" id="{80D0D955-43DC-CF29-ECB4-9FB5F74C6285}"/>
              </a:ext>
            </a:extLst>
          </p:cNvPr>
          <p:cNvSpPr txBox="1"/>
          <p:nvPr/>
        </p:nvSpPr>
        <p:spPr>
          <a:xfrm>
            <a:off x="5665694" y="1627272"/>
            <a:ext cx="6096000" cy="2716128"/>
          </a:xfrm>
          <a:prstGeom prst="rect">
            <a:avLst/>
          </a:prstGeom>
          <a:noFill/>
        </p:spPr>
        <p:txBody>
          <a:bodyPr wrap="square">
            <a:spAutoFit/>
          </a:bodyPr>
          <a:lstStyle/>
          <a:p>
            <a:pPr algn="l">
              <a:spcAft>
                <a:spcPts val="300"/>
              </a:spcAft>
              <a:buNone/>
            </a:pPr>
            <a:r>
              <a:rPr lang="en-US" sz="1400" b="1" i="0" dirty="0">
                <a:solidFill>
                  <a:srgbClr val="0D0D0D"/>
                </a:solidFill>
                <a:effectLst/>
                <a:latin typeface="ui-sans-serif"/>
              </a:rPr>
              <a:t>PICK AXE</a:t>
            </a: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Used for </a:t>
            </a:r>
            <a:r>
              <a:rPr lang="en-US" sz="1400" b="1" i="0" dirty="0">
                <a:solidFill>
                  <a:srgbClr val="0D0D0D"/>
                </a:solidFill>
                <a:effectLst/>
                <a:latin typeface="ui-sans-serif"/>
              </a:rPr>
              <a:t>breaking hard ground or rock</a:t>
            </a:r>
            <a:r>
              <a:rPr lang="en-US" sz="1400" b="0" i="0" dirty="0">
                <a:solidFill>
                  <a:srgbClr val="0D0D0D"/>
                </a:solidFill>
                <a:effectLst/>
                <a:latin typeface="ui-sans-serif"/>
              </a:rPr>
              <a:t>.</a:t>
            </a:r>
          </a:p>
          <a:p>
            <a:pPr algn="l">
              <a:buFont typeface="Arial" panose="020B0604020202020204" pitchFamily="34" charset="0"/>
              <a:buChar char="•"/>
            </a:pPr>
            <a:r>
              <a:rPr lang="en-US" sz="1400" b="0" i="0" dirty="0">
                <a:solidFill>
                  <a:srgbClr val="0D0D0D"/>
                </a:solidFill>
                <a:effectLst/>
                <a:latin typeface="ui-sans-serif"/>
              </a:rPr>
              <a:t>Swing with controlled motion.</a:t>
            </a:r>
          </a:p>
          <a:p>
            <a:pPr algn="l">
              <a:buFont typeface="Arial" panose="020B0604020202020204" pitchFamily="34" charset="0"/>
              <a:buChar char="•"/>
            </a:pPr>
            <a:r>
              <a:rPr lang="en-US" sz="1400" b="0" i="0" dirty="0">
                <a:solidFill>
                  <a:srgbClr val="0D0D0D"/>
                </a:solidFill>
                <a:effectLst/>
                <a:latin typeface="ui-sans-serif"/>
              </a:rPr>
              <a:t>Ensure solid footing.</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Clean after use.</a:t>
            </a:r>
          </a:p>
          <a:p>
            <a:pPr algn="l">
              <a:buFont typeface="Arial" panose="020B0604020202020204" pitchFamily="34" charset="0"/>
              <a:buChar char="•"/>
            </a:pPr>
            <a:r>
              <a:rPr lang="en-US" sz="1400" b="0" i="0" dirty="0">
                <a:solidFill>
                  <a:srgbClr val="0D0D0D"/>
                </a:solidFill>
                <a:effectLst/>
                <a:latin typeface="ui-sans-serif"/>
              </a:rPr>
              <a:t>Check head is tight.</a:t>
            </a:r>
          </a:p>
          <a:p>
            <a:pPr algn="l">
              <a:buFont typeface="Arial" panose="020B0604020202020204" pitchFamily="34" charset="0"/>
              <a:buChar char="•"/>
            </a:pPr>
            <a:r>
              <a:rPr lang="en-US" sz="1400" b="0" i="0" dirty="0">
                <a:solidFill>
                  <a:srgbClr val="0D0D0D"/>
                </a:solidFill>
                <a:effectLst/>
                <a:latin typeface="ui-sans-serif"/>
              </a:rPr>
              <a:t>Light oil on metal.</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Cover point.</a:t>
            </a:r>
          </a:p>
          <a:p>
            <a:pPr algn="l">
              <a:buFont typeface="Arial" panose="020B0604020202020204" pitchFamily="34" charset="0"/>
              <a:buChar char="•"/>
            </a:pPr>
            <a:r>
              <a:rPr lang="en-US" sz="1400" b="0" i="0" dirty="0">
                <a:solidFill>
                  <a:srgbClr val="0D0D0D"/>
                </a:solidFill>
                <a:effectLst/>
                <a:latin typeface="ui-sans-serif"/>
              </a:rPr>
              <a:t>Store securely and dry.</a:t>
            </a:r>
          </a:p>
        </p:txBody>
      </p:sp>
      <p:sp>
        <p:nvSpPr>
          <p:cNvPr id="19" name="TextBox 18">
            <a:extLst>
              <a:ext uri="{FF2B5EF4-FFF2-40B4-BE49-F238E27FC236}">
                <a16:creationId xmlns:a16="http://schemas.microsoft.com/office/drawing/2014/main" id="{40F673A2-D18B-0976-5E90-355F94DC87AC}"/>
              </a:ext>
            </a:extLst>
          </p:cNvPr>
          <p:cNvSpPr txBox="1"/>
          <p:nvPr/>
        </p:nvSpPr>
        <p:spPr>
          <a:xfrm>
            <a:off x="8583706" y="3763762"/>
            <a:ext cx="6096000" cy="2716128"/>
          </a:xfrm>
          <a:prstGeom prst="rect">
            <a:avLst/>
          </a:prstGeom>
          <a:noFill/>
        </p:spPr>
        <p:txBody>
          <a:bodyPr wrap="square">
            <a:spAutoFit/>
          </a:bodyPr>
          <a:lstStyle/>
          <a:p>
            <a:pPr algn="l">
              <a:spcAft>
                <a:spcPts val="300"/>
              </a:spcAft>
              <a:buNone/>
            </a:pPr>
            <a:r>
              <a:rPr lang="en-US" sz="1400" b="1" i="0" dirty="0">
                <a:solidFill>
                  <a:srgbClr val="0D0D0D"/>
                </a:solidFill>
                <a:effectLst/>
                <a:latin typeface="ui-sans-serif"/>
              </a:rPr>
              <a:t>PRY BAR</a:t>
            </a: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Used for </a:t>
            </a:r>
            <a:r>
              <a:rPr lang="en-US" sz="1400" b="1" i="0" dirty="0">
                <a:solidFill>
                  <a:srgbClr val="0D0D0D"/>
                </a:solidFill>
                <a:effectLst/>
                <a:latin typeface="ui-sans-serif"/>
              </a:rPr>
              <a:t>lifting or levering</a:t>
            </a:r>
            <a:r>
              <a:rPr lang="en-US" sz="1400" b="0" i="0" dirty="0">
                <a:solidFill>
                  <a:srgbClr val="0D0D0D"/>
                </a:solidFill>
                <a:effectLst/>
                <a:latin typeface="ui-sans-serif"/>
              </a:rPr>
              <a:t>, not striking.</a:t>
            </a:r>
          </a:p>
          <a:p>
            <a:pPr algn="l">
              <a:buFont typeface="Arial" panose="020B0604020202020204" pitchFamily="34" charset="0"/>
              <a:buChar char="•"/>
            </a:pPr>
            <a:r>
              <a:rPr lang="en-US" sz="1400" b="0" i="0" dirty="0">
                <a:solidFill>
                  <a:srgbClr val="0D0D0D"/>
                </a:solidFill>
                <a:effectLst/>
                <a:latin typeface="ui-sans-serif"/>
              </a:rPr>
              <a:t>Apply steady pressure.</a:t>
            </a:r>
          </a:p>
          <a:p>
            <a:pPr algn="l">
              <a:buFont typeface="Arial" panose="020B0604020202020204" pitchFamily="34" charset="0"/>
              <a:buChar char="•"/>
            </a:pPr>
            <a:r>
              <a:rPr lang="en-US" sz="1400" b="0" i="0" dirty="0">
                <a:solidFill>
                  <a:srgbClr val="0D0D0D"/>
                </a:solidFill>
                <a:effectLst/>
                <a:latin typeface="ui-sans-serif"/>
              </a:rPr>
              <a:t>Keep hands and feet clear.</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Clean dirt and debris.</a:t>
            </a:r>
          </a:p>
          <a:p>
            <a:pPr algn="l">
              <a:buFont typeface="Arial" panose="020B0604020202020204" pitchFamily="34" charset="0"/>
              <a:buChar char="•"/>
            </a:pPr>
            <a:r>
              <a:rPr lang="en-US" sz="1400" b="0" i="0" dirty="0">
                <a:solidFill>
                  <a:srgbClr val="0D0D0D"/>
                </a:solidFill>
                <a:effectLst/>
                <a:latin typeface="ui-sans-serif"/>
              </a:rPr>
              <a:t>Inspect for bends or cracks.</a:t>
            </a:r>
          </a:p>
          <a:p>
            <a:pPr algn="l">
              <a:buFont typeface="Arial" panose="020B0604020202020204" pitchFamily="34" charset="0"/>
              <a:buChar char="•"/>
            </a:pPr>
            <a:r>
              <a:rPr lang="en-US" sz="1400" b="0" i="0" dirty="0">
                <a:solidFill>
                  <a:srgbClr val="0D0D0D"/>
                </a:solidFill>
                <a:effectLst/>
                <a:latin typeface="ui-sans-serif"/>
              </a:rPr>
              <a:t>Light oil to prevent rust.</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Store flat or hanging.</a:t>
            </a:r>
          </a:p>
          <a:p>
            <a:pPr algn="l">
              <a:buFont typeface="Arial" panose="020B0604020202020204" pitchFamily="34" charset="0"/>
              <a:buChar char="•"/>
            </a:pPr>
            <a:r>
              <a:rPr lang="en-US" sz="1400" b="0" i="0" dirty="0">
                <a:solidFill>
                  <a:srgbClr val="0D0D0D"/>
                </a:solidFill>
                <a:effectLst/>
                <a:latin typeface="ui-sans-serif"/>
              </a:rPr>
              <a:t>Keep dry and organized.</a:t>
            </a:r>
          </a:p>
        </p:txBody>
      </p:sp>
    </p:spTree>
    <p:extLst>
      <p:ext uri="{BB962C8B-B14F-4D97-AF65-F5344CB8AC3E}">
        <p14:creationId xmlns:p14="http://schemas.microsoft.com/office/powerpoint/2010/main" val="941004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b="1" dirty="0"/>
              <a:t>Year 4: Philmont (Age 16–17)</a:t>
            </a:r>
          </a:p>
        </p:txBody>
      </p:sp>
      <p:sp>
        <p:nvSpPr>
          <p:cNvPr id="3" name="Content Placeholder 2"/>
          <p:cNvSpPr>
            <a:spLocks noGrp="1"/>
          </p:cNvSpPr>
          <p:nvPr>
            <p:ph idx="1"/>
          </p:nvPr>
        </p:nvSpPr>
        <p:spPr/>
        <p:txBody>
          <a:bodyPr>
            <a:normAutofit/>
          </a:bodyPr>
          <a:lstStyle/>
          <a:p>
            <a:pPr marL="0" indent="0">
              <a:buNone/>
            </a:pPr>
            <a:r>
              <a:rPr sz="4800"/>
              <a:t>Capstone Challenge</a:t>
            </a:r>
          </a:p>
          <a:p>
            <a:pPr marL="0" indent="0">
              <a:buNone/>
            </a:pPr>
            <a:r>
              <a:rPr sz="4800"/>
              <a:t>• 50–100 mile trek</a:t>
            </a:r>
          </a:p>
          <a:p>
            <a:pPr marL="0" indent="0">
              <a:buNone/>
            </a:pPr>
            <a:r>
              <a:rPr sz="4800"/>
              <a:t>• High altitude endurance</a:t>
            </a:r>
          </a:p>
          <a:p>
            <a:pPr marL="0" indent="0">
              <a:buNone/>
            </a:pPr>
            <a:r>
              <a:rPr sz="4800"/>
              <a:t>• Youth-led crew leadership</a:t>
            </a:r>
          </a:p>
          <a:p>
            <a:pPr marL="0" indent="0">
              <a:buNone/>
            </a:pPr>
            <a:r>
              <a:rPr sz="4800"/>
              <a:t>• Rite of passage experience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sz="5400" b="1" dirty="0"/>
              <a:t>Safety &amp; Risk Management</a:t>
            </a:r>
          </a:p>
        </p:txBody>
      </p:sp>
      <p:sp>
        <p:nvSpPr>
          <p:cNvPr id="3" name="Content Placeholder 2"/>
          <p:cNvSpPr>
            <a:spLocks noGrp="1"/>
          </p:cNvSpPr>
          <p:nvPr>
            <p:ph idx="1"/>
          </p:nvPr>
        </p:nvSpPr>
        <p:spPr/>
        <p:txBody>
          <a:bodyPr>
            <a:normAutofit/>
          </a:bodyPr>
          <a:lstStyle/>
          <a:p>
            <a:pPr marL="0" indent="0">
              <a:buNone/>
            </a:pPr>
            <a:r>
              <a:rPr sz="4400" dirty="0"/>
              <a:t>• BSA National Standards</a:t>
            </a:r>
          </a:p>
          <a:p>
            <a:pPr marL="0" indent="0">
              <a:buNone/>
            </a:pPr>
            <a:r>
              <a:rPr sz="4400" dirty="0"/>
              <a:t>• Certified base staff</a:t>
            </a:r>
          </a:p>
          <a:p>
            <a:pPr marL="0" indent="0">
              <a:buNone/>
            </a:pPr>
            <a:r>
              <a:rPr sz="4400" dirty="0"/>
              <a:t>• Two-deep leadership</a:t>
            </a:r>
          </a:p>
          <a:p>
            <a:pPr marL="0" indent="0">
              <a:buNone/>
            </a:pPr>
            <a:r>
              <a:rPr sz="4400" dirty="0"/>
              <a:t>• Medical screening</a:t>
            </a:r>
          </a:p>
          <a:p>
            <a:pPr marL="0" indent="0">
              <a:buNone/>
            </a:pPr>
            <a:r>
              <a:rPr sz="4400" dirty="0"/>
              <a:t>• Progressive training &amp; shakedowns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sz="4800" b="1" dirty="0"/>
              <a:t>4-Year Budget Overview (Per Scout)</a:t>
            </a:r>
          </a:p>
        </p:txBody>
      </p:sp>
      <p:sp>
        <p:nvSpPr>
          <p:cNvPr id="3" name="Content Placeholder 2"/>
          <p:cNvSpPr>
            <a:spLocks noGrp="1"/>
          </p:cNvSpPr>
          <p:nvPr>
            <p:ph idx="1"/>
          </p:nvPr>
        </p:nvSpPr>
        <p:spPr/>
        <p:txBody>
          <a:bodyPr>
            <a:normAutofit/>
          </a:bodyPr>
          <a:lstStyle/>
          <a:p>
            <a:r>
              <a:rPr sz="3600" dirty="0"/>
              <a:t>Year 1: $600–$900</a:t>
            </a:r>
          </a:p>
          <a:p>
            <a:r>
              <a:rPr sz="3600" dirty="0"/>
              <a:t>Year 2: $1,800–$2,400</a:t>
            </a:r>
          </a:p>
          <a:p>
            <a:r>
              <a:rPr sz="3600" dirty="0"/>
              <a:t>Year 3: $1,700–$2,300</a:t>
            </a:r>
          </a:p>
          <a:p>
            <a:r>
              <a:rPr sz="3600" dirty="0"/>
              <a:t>Year 4: $2,000–$2,800</a:t>
            </a:r>
          </a:p>
          <a:p>
            <a:endParaRPr sz="3600" dirty="0"/>
          </a:p>
          <a:p>
            <a:r>
              <a:rPr sz="3600" dirty="0"/>
              <a:t>Estimated 4-Year Total: $6,100–$8,400</a:t>
            </a:r>
          </a:p>
          <a:p>
            <a:r>
              <a:rPr sz="3600" dirty="0"/>
              <a:t>(Includes travel, base fees, gear, food)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sz="4800" b="1" dirty="0"/>
              <a:t>Cost Management Plan</a:t>
            </a:r>
          </a:p>
        </p:txBody>
      </p:sp>
      <p:sp>
        <p:nvSpPr>
          <p:cNvPr id="3" name="Content Placeholder 2"/>
          <p:cNvSpPr>
            <a:spLocks noGrp="1"/>
          </p:cNvSpPr>
          <p:nvPr>
            <p:ph idx="1"/>
          </p:nvPr>
        </p:nvSpPr>
        <p:spPr/>
        <p:txBody>
          <a:bodyPr>
            <a:normAutofit/>
          </a:bodyPr>
          <a:lstStyle/>
          <a:p>
            <a:pPr marL="0" indent="0">
              <a:buNone/>
            </a:pPr>
            <a:r>
              <a:rPr sz="4800" dirty="0"/>
              <a:t>• 18–24 month notice</a:t>
            </a:r>
          </a:p>
          <a:p>
            <a:pPr marL="0" indent="0">
              <a:buNone/>
            </a:pPr>
            <a:r>
              <a:rPr sz="4800" dirty="0"/>
              <a:t>• Monthly payment plans</a:t>
            </a:r>
          </a:p>
          <a:p>
            <a:pPr marL="0" indent="0">
              <a:buNone/>
            </a:pPr>
            <a:r>
              <a:rPr sz="4800" dirty="0"/>
              <a:t>• Fundraising options</a:t>
            </a:r>
          </a:p>
          <a:p>
            <a:pPr marL="0" indent="0">
              <a:buNone/>
            </a:pPr>
            <a:r>
              <a:rPr sz="4800" dirty="0"/>
              <a:t>• Transparent cost tracking</a:t>
            </a:r>
          </a:p>
          <a:p>
            <a:pPr marL="0" indent="0">
              <a:buNone/>
            </a:pPr>
            <a:r>
              <a:rPr sz="4800" dirty="0"/>
              <a:t>• No surprise deadlines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sz="5400" b="1" dirty="0"/>
              <a:t>What We Ask of Parents</a:t>
            </a:r>
          </a:p>
        </p:txBody>
      </p:sp>
      <p:sp>
        <p:nvSpPr>
          <p:cNvPr id="3" name="Content Placeholder 2"/>
          <p:cNvSpPr>
            <a:spLocks noGrp="1"/>
          </p:cNvSpPr>
          <p:nvPr>
            <p:ph idx="1"/>
          </p:nvPr>
        </p:nvSpPr>
        <p:spPr/>
        <p:txBody>
          <a:bodyPr>
            <a:normAutofit fontScale="92500"/>
          </a:bodyPr>
          <a:lstStyle/>
          <a:p>
            <a:pPr marL="0" indent="0">
              <a:buNone/>
            </a:pPr>
            <a:r>
              <a:rPr sz="4400" dirty="0"/>
              <a:t>• Encourage participation</a:t>
            </a:r>
          </a:p>
          <a:p>
            <a:pPr marL="0" indent="0">
              <a:buNone/>
            </a:pPr>
            <a:r>
              <a:rPr sz="4400" dirty="0"/>
              <a:t>• Support preparation</a:t>
            </a:r>
          </a:p>
          <a:p>
            <a:pPr marL="0" indent="0">
              <a:buNone/>
            </a:pPr>
            <a:r>
              <a:rPr sz="4400" dirty="0"/>
              <a:t>• Communicate early</a:t>
            </a:r>
          </a:p>
          <a:p>
            <a:pPr marL="0" indent="0">
              <a:buNone/>
            </a:pPr>
            <a:r>
              <a:rPr sz="4400" dirty="0"/>
              <a:t>• Trust the youth-led model</a:t>
            </a:r>
          </a:p>
          <a:p>
            <a:pPr marL="0" indent="0">
              <a:buNone/>
            </a:pPr>
            <a:endParaRPr sz="4400" dirty="0"/>
          </a:p>
          <a:p>
            <a:pPr marL="0" indent="0">
              <a:buNone/>
            </a:pPr>
            <a:r>
              <a:rPr sz="4400" dirty="0"/>
              <a:t>High Adventure builds capable young adults.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1C7808-96BC-6B2E-C003-1A231ADE973B}"/>
              </a:ext>
            </a:extLst>
          </p:cNvPr>
          <p:cNvSpPr txBox="1"/>
          <p:nvPr/>
        </p:nvSpPr>
        <p:spPr>
          <a:xfrm>
            <a:off x="457200" y="705177"/>
            <a:ext cx="11277600" cy="5447645"/>
          </a:xfrm>
          <a:prstGeom prst="rect">
            <a:avLst/>
          </a:prstGeom>
          <a:noFill/>
        </p:spPr>
        <p:txBody>
          <a:bodyPr wrap="square">
            <a:spAutoFit/>
          </a:bodyPr>
          <a:lstStyle/>
          <a:p>
            <a:pPr algn="ctr"/>
            <a:r>
              <a:rPr lang="en-US" sz="2400" b="1" u="sng" dirty="0">
                <a:latin typeface="Times New Roman" panose="02020603050405020304" pitchFamily="18" charset="0"/>
                <a:cs typeface="Times New Roman" panose="02020603050405020304" pitchFamily="18" charset="0"/>
              </a:rPr>
              <a:t>High Adventure Parent FAQ</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Is high adventure safe? </a:t>
            </a:r>
            <a:r>
              <a:rPr lang="en-US" dirty="0">
                <a:latin typeface="Times New Roman" panose="02020603050405020304" pitchFamily="18" charset="0"/>
                <a:cs typeface="Times New Roman" panose="02020603050405020304" pitchFamily="18" charset="0"/>
              </a:rPr>
              <a:t>Yes. All trips follow BSA national standards, certified base staff supervision, medical screening, and two-deep leadership policies. </a:t>
            </a: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Why start at age 13? </a:t>
            </a:r>
            <a:r>
              <a:rPr lang="en-US" dirty="0">
                <a:latin typeface="Times New Roman" panose="02020603050405020304" pitchFamily="18" charset="0"/>
                <a:cs typeface="Times New Roman" panose="02020603050405020304" pitchFamily="18" charset="0"/>
              </a:rPr>
              <a:t>Early exposure builds confidence and skills progressively before more demanding expeditions.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What if my Scout is not athletic? </a:t>
            </a:r>
            <a:r>
              <a:rPr lang="en-US" dirty="0">
                <a:latin typeface="Times New Roman" panose="02020603050405020304" pitchFamily="18" charset="0"/>
                <a:cs typeface="Times New Roman" panose="02020603050405020304" pitchFamily="18" charset="0"/>
              </a:rPr>
              <a:t>Conditioning is gradual. Preparation weekends help every Scout build capability safely.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How are costs managed</a:t>
            </a:r>
            <a:r>
              <a:rPr lang="en-US" dirty="0">
                <a:latin typeface="Times New Roman" panose="02020603050405020304" pitchFamily="18" charset="0"/>
                <a:cs typeface="Times New Roman" panose="02020603050405020304" pitchFamily="18" charset="0"/>
              </a:rPr>
              <a:t>? We provide 18–24 month notice, payment plans, and fundraising opportunities.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What if my Scout cannot attend one year</a:t>
            </a:r>
            <a:r>
              <a:rPr lang="en-US" dirty="0">
                <a:latin typeface="Times New Roman" panose="02020603050405020304" pitchFamily="18" charset="0"/>
                <a:cs typeface="Times New Roman" panose="02020603050405020304" pitchFamily="18" charset="0"/>
              </a:rPr>
              <a:t>? Participation is encouraged but flexible. Scouts can rejoin the pipeline the following year.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How does this build leadership? </a:t>
            </a:r>
            <a:r>
              <a:rPr lang="en-US" dirty="0">
                <a:latin typeface="Times New Roman" panose="02020603050405020304" pitchFamily="18" charset="0"/>
                <a:cs typeface="Times New Roman" panose="02020603050405020304" pitchFamily="18" charset="0"/>
              </a:rPr>
              <a:t>Each year increases youth decision-making responsibility and crew leadership ownership. </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What is the long-term benefit? </a:t>
            </a:r>
            <a:r>
              <a:rPr lang="en-US" dirty="0">
                <a:latin typeface="Times New Roman" panose="02020603050405020304" pitchFamily="18" charset="0"/>
                <a:cs typeface="Times New Roman" panose="02020603050405020304" pitchFamily="18" charset="0"/>
              </a:rPr>
              <a:t>Scouts finish the program with resilience, confidence, and real expedition experience.</a:t>
            </a:r>
          </a:p>
        </p:txBody>
      </p:sp>
    </p:spTree>
    <p:extLst>
      <p:ext uri="{BB962C8B-B14F-4D97-AF65-F5344CB8AC3E}">
        <p14:creationId xmlns:p14="http://schemas.microsoft.com/office/powerpoint/2010/main" val="414912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Paul Bunyan">
            <a:extLst>
              <a:ext uri="{FF2B5EF4-FFF2-40B4-BE49-F238E27FC236}">
                <a16:creationId xmlns:a16="http://schemas.microsoft.com/office/drawing/2014/main" id="{A64C9990-B27B-1E9A-E197-4A759A3F2AE8}"/>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rot="1991231">
            <a:off x="2742965" y="1845410"/>
            <a:ext cx="5939714" cy="30230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3E49447-20A8-112E-6D5F-FA4129A7B64A}"/>
              </a:ext>
            </a:extLst>
          </p:cNvPr>
          <p:cNvSpPr txBox="1"/>
          <p:nvPr/>
        </p:nvSpPr>
        <p:spPr>
          <a:xfrm>
            <a:off x="376518" y="360928"/>
            <a:ext cx="6096000" cy="2500685"/>
          </a:xfrm>
          <a:prstGeom prst="rect">
            <a:avLst/>
          </a:prstGeom>
          <a:noFill/>
        </p:spPr>
        <p:txBody>
          <a:bodyPr wrap="square">
            <a:spAutoFit/>
          </a:bodyPr>
          <a:lstStyle/>
          <a:p>
            <a:pPr algn="l">
              <a:spcAft>
                <a:spcPts val="300"/>
              </a:spcAft>
              <a:buNone/>
            </a:pPr>
            <a:r>
              <a:rPr lang="en-US" sz="1400" b="1" i="0" u="sng" dirty="0">
                <a:solidFill>
                  <a:srgbClr val="0D0D0D"/>
                </a:solidFill>
                <a:effectLst/>
                <a:latin typeface="ui-sans-serif"/>
              </a:rPr>
              <a:t>HATCHET</a:t>
            </a: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For </a:t>
            </a:r>
            <a:r>
              <a:rPr lang="en-US" sz="1400" b="1" i="0" dirty="0">
                <a:solidFill>
                  <a:srgbClr val="0D0D0D"/>
                </a:solidFill>
                <a:effectLst/>
                <a:latin typeface="ui-sans-serif"/>
              </a:rPr>
              <a:t>small wood splitting and light chopping</a:t>
            </a:r>
            <a:r>
              <a:rPr lang="en-US" sz="1400" b="0" i="0" dirty="0">
                <a:solidFill>
                  <a:srgbClr val="0D0D0D"/>
                </a:solidFill>
                <a:effectLst/>
                <a:latin typeface="ui-sans-serif"/>
              </a:rPr>
              <a:t>.</a:t>
            </a:r>
          </a:p>
          <a:p>
            <a:pPr algn="l">
              <a:buFont typeface="Arial" panose="020B0604020202020204" pitchFamily="34" charset="0"/>
              <a:buChar char="•"/>
            </a:pPr>
            <a:r>
              <a:rPr lang="en-US" sz="1400" b="0" i="0" dirty="0">
                <a:solidFill>
                  <a:srgbClr val="0D0D0D"/>
                </a:solidFill>
                <a:effectLst/>
                <a:latin typeface="ui-sans-serif"/>
              </a:rPr>
              <a:t>Can be used one-handed with controlled swings.</a:t>
            </a:r>
          </a:p>
          <a:p>
            <a:pPr algn="l">
              <a:buFont typeface="Arial" panose="020B0604020202020204" pitchFamily="34" charset="0"/>
              <a:buChar char="•"/>
            </a:pPr>
            <a:r>
              <a:rPr lang="en-US" sz="1400" b="0" i="0" dirty="0">
                <a:solidFill>
                  <a:srgbClr val="0D0D0D"/>
                </a:solidFill>
                <a:effectLst/>
                <a:latin typeface="ui-sans-serif"/>
              </a:rPr>
              <a:t>Never chop wood held in the air.</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Same as an axe: clean, sharpen, oil.</a:t>
            </a:r>
          </a:p>
          <a:p>
            <a:pPr algn="l">
              <a:buFont typeface="Arial" panose="020B0604020202020204" pitchFamily="34" charset="0"/>
              <a:buChar char="•"/>
            </a:pPr>
            <a:r>
              <a:rPr lang="en-US" sz="1400" b="0" i="0" dirty="0">
                <a:solidFill>
                  <a:srgbClr val="0D0D0D"/>
                </a:solidFill>
                <a:effectLst/>
                <a:latin typeface="ui-sans-serif"/>
              </a:rPr>
              <a:t>Check handle for cracks.</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Blade cover on.</a:t>
            </a:r>
          </a:p>
          <a:p>
            <a:pPr algn="l">
              <a:buFont typeface="Arial" panose="020B0604020202020204" pitchFamily="34" charset="0"/>
              <a:buChar char="•"/>
            </a:pPr>
            <a:r>
              <a:rPr lang="en-US" sz="1400" b="0" i="0" dirty="0">
                <a:solidFill>
                  <a:srgbClr val="0D0D0D"/>
                </a:solidFill>
                <a:effectLst/>
                <a:latin typeface="ui-sans-serif"/>
              </a:rPr>
              <a:t>Store dry and out of reach.</a:t>
            </a:r>
          </a:p>
        </p:txBody>
      </p:sp>
      <p:sp>
        <p:nvSpPr>
          <p:cNvPr id="5" name="TextBox 4">
            <a:extLst>
              <a:ext uri="{FF2B5EF4-FFF2-40B4-BE49-F238E27FC236}">
                <a16:creationId xmlns:a16="http://schemas.microsoft.com/office/drawing/2014/main" id="{1B42A50D-FAFA-4448-C514-501CD37668E3}"/>
              </a:ext>
            </a:extLst>
          </p:cNvPr>
          <p:cNvSpPr txBox="1"/>
          <p:nvPr/>
        </p:nvSpPr>
        <p:spPr>
          <a:xfrm>
            <a:off x="4679576" y="360928"/>
            <a:ext cx="6096000" cy="2716128"/>
          </a:xfrm>
          <a:prstGeom prst="rect">
            <a:avLst/>
          </a:prstGeom>
          <a:noFill/>
        </p:spPr>
        <p:txBody>
          <a:bodyPr wrap="square">
            <a:spAutoFit/>
          </a:bodyPr>
          <a:lstStyle/>
          <a:p>
            <a:pPr algn="l">
              <a:spcAft>
                <a:spcPts val="300"/>
              </a:spcAft>
              <a:buNone/>
            </a:pPr>
            <a:r>
              <a:rPr lang="en-US" sz="1400" b="1" i="0" u="sng" dirty="0">
                <a:solidFill>
                  <a:srgbClr val="0D0D0D"/>
                </a:solidFill>
                <a:effectLst/>
                <a:latin typeface="ui-sans-serif"/>
              </a:rPr>
              <a:t>LOPPERS</a:t>
            </a: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Used for </a:t>
            </a:r>
            <a:r>
              <a:rPr lang="en-US" sz="1400" b="1" i="0" dirty="0">
                <a:solidFill>
                  <a:srgbClr val="0D0D0D"/>
                </a:solidFill>
                <a:effectLst/>
                <a:latin typeface="ui-sans-serif"/>
              </a:rPr>
              <a:t>cutting branches</a:t>
            </a:r>
            <a:r>
              <a:rPr lang="en-US" sz="1400" b="0" i="0" dirty="0">
                <a:solidFill>
                  <a:srgbClr val="0D0D0D"/>
                </a:solidFill>
                <a:effectLst/>
                <a:latin typeface="ui-sans-serif"/>
              </a:rPr>
              <a:t>, not twisting or prying.</a:t>
            </a:r>
          </a:p>
          <a:p>
            <a:pPr algn="l">
              <a:buFont typeface="Arial" panose="020B0604020202020204" pitchFamily="34" charset="0"/>
              <a:buChar char="•"/>
            </a:pPr>
            <a:r>
              <a:rPr lang="en-US" sz="1400" b="0" i="0" dirty="0">
                <a:solidFill>
                  <a:srgbClr val="0D0D0D"/>
                </a:solidFill>
                <a:effectLst/>
                <a:latin typeface="ui-sans-serif"/>
              </a:rPr>
              <a:t>Cut one branch at a time.</a:t>
            </a:r>
          </a:p>
          <a:p>
            <a:pPr algn="l">
              <a:buFont typeface="Arial" panose="020B0604020202020204" pitchFamily="34" charset="0"/>
              <a:buChar char="•"/>
            </a:pPr>
            <a:r>
              <a:rPr lang="en-US" sz="1400" b="0" i="0" dirty="0">
                <a:solidFill>
                  <a:srgbClr val="0D0D0D"/>
                </a:solidFill>
                <a:effectLst/>
                <a:latin typeface="ui-sans-serif"/>
              </a:rPr>
              <a:t>Watch finger placement near blades.</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Clean sap from blades.</a:t>
            </a:r>
          </a:p>
          <a:p>
            <a:pPr algn="l">
              <a:buFont typeface="Arial" panose="020B0604020202020204" pitchFamily="34" charset="0"/>
              <a:buChar char="•"/>
            </a:pPr>
            <a:r>
              <a:rPr lang="en-US" sz="1400" b="0" i="0" dirty="0">
                <a:solidFill>
                  <a:srgbClr val="0D0D0D"/>
                </a:solidFill>
                <a:effectLst/>
                <a:latin typeface="ui-sans-serif"/>
              </a:rPr>
              <a:t>Oil pivot points.</a:t>
            </a:r>
          </a:p>
          <a:p>
            <a:pPr algn="l">
              <a:buFont typeface="Arial" panose="020B0604020202020204" pitchFamily="34" charset="0"/>
              <a:buChar char="•"/>
            </a:pPr>
            <a:r>
              <a:rPr lang="en-US" sz="1400" b="0" i="0" dirty="0">
                <a:solidFill>
                  <a:srgbClr val="0D0D0D"/>
                </a:solidFill>
                <a:effectLst/>
                <a:latin typeface="ui-sans-serif"/>
              </a:rPr>
              <a:t>Sharpen blades if dull.</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Store closed and locked if possible.</a:t>
            </a:r>
          </a:p>
          <a:p>
            <a:pPr algn="l">
              <a:buFont typeface="Arial" panose="020B0604020202020204" pitchFamily="34" charset="0"/>
              <a:buChar char="•"/>
            </a:pPr>
            <a:r>
              <a:rPr lang="en-US" sz="1400" b="0" i="0" dirty="0">
                <a:solidFill>
                  <a:srgbClr val="0D0D0D"/>
                </a:solidFill>
                <a:effectLst/>
                <a:latin typeface="ui-sans-serif"/>
              </a:rPr>
              <a:t>Hang or lay flat in a dry area.</a:t>
            </a:r>
          </a:p>
        </p:txBody>
      </p:sp>
      <p:sp>
        <p:nvSpPr>
          <p:cNvPr id="7" name="TextBox 6">
            <a:extLst>
              <a:ext uri="{FF2B5EF4-FFF2-40B4-BE49-F238E27FC236}">
                <a16:creationId xmlns:a16="http://schemas.microsoft.com/office/drawing/2014/main" id="{4C87F668-8BD5-E4BB-1A60-9AA0B088EC56}"/>
              </a:ext>
            </a:extLst>
          </p:cNvPr>
          <p:cNvSpPr txBox="1"/>
          <p:nvPr/>
        </p:nvSpPr>
        <p:spPr>
          <a:xfrm>
            <a:off x="376518" y="2997457"/>
            <a:ext cx="6096000" cy="2931572"/>
          </a:xfrm>
          <a:prstGeom prst="rect">
            <a:avLst/>
          </a:prstGeom>
          <a:noFill/>
        </p:spPr>
        <p:txBody>
          <a:bodyPr wrap="square">
            <a:spAutoFit/>
          </a:bodyPr>
          <a:lstStyle/>
          <a:p>
            <a:pPr algn="l">
              <a:spcAft>
                <a:spcPts val="300"/>
              </a:spcAft>
              <a:buNone/>
            </a:pPr>
            <a:r>
              <a:rPr lang="en-US" sz="1400" b="1" i="0" u="sng" dirty="0" err="1">
                <a:solidFill>
                  <a:srgbClr val="0D0D0D"/>
                </a:solidFill>
                <a:effectLst/>
                <a:latin typeface="ui-sans-serif"/>
              </a:rPr>
              <a:t>McLEOD</a:t>
            </a:r>
            <a:endParaRPr lang="en-US" sz="1400" b="1" i="0" u="sng" dirty="0">
              <a:solidFill>
                <a:srgbClr val="0D0D0D"/>
              </a:solidFill>
              <a:effectLst/>
              <a:latin typeface="ui-sans-serif"/>
            </a:endParaRPr>
          </a:p>
          <a:p>
            <a:pPr algn="l">
              <a:buNone/>
            </a:pPr>
            <a:r>
              <a:rPr lang="en-US" sz="1400" b="0" i="1" dirty="0">
                <a:solidFill>
                  <a:srgbClr val="0D0D0D"/>
                </a:solidFill>
                <a:effectLst/>
                <a:latin typeface="ui-sans-serif"/>
              </a:rPr>
              <a:t>(Common trail and fire tool)</a:t>
            </a:r>
            <a:endParaRPr lang="en-US" sz="1400" b="0" i="0" dirty="0">
              <a:solidFill>
                <a:srgbClr val="0D0D0D"/>
              </a:solidFill>
              <a:effectLst/>
              <a:latin typeface="ui-sans-serif"/>
            </a:endParaRP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Used for </a:t>
            </a:r>
            <a:r>
              <a:rPr lang="en-US" sz="1400" b="1" i="0" dirty="0">
                <a:solidFill>
                  <a:srgbClr val="0D0D0D"/>
                </a:solidFill>
                <a:effectLst/>
                <a:latin typeface="ui-sans-serif"/>
              </a:rPr>
              <a:t>raking, scraping, and smoothing soil</a:t>
            </a:r>
            <a:r>
              <a:rPr lang="en-US" sz="1400" b="0" i="0" dirty="0">
                <a:solidFill>
                  <a:srgbClr val="0D0D0D"/>
                </a:solidFill>
                <a:effectLst/>
                <a:latin typeface="ui-sans-serif"/>
              </a:rPr>
              <a:t>.</a:t>
            </a:r>
          </a:p>
          <a:p>
            <a:pPr algn="l">
              <a:buFont typeface="Arial" panose="020B0604020202020204" pitchFamily="34" charset="0"/>
              <a:buChar char="•"/>
            </a:pPr>
            <a:r>
              <a:rPr lang="en-US" sz="1400" b="0" i="0" dirty="0">
                <a:solidFill>
                  <a:srgbClr val="0D0D0D"/>
                </a:solidFill>
                <a:effectLst/>
                <a:latin typeface="ui-sans-serif"/>
              </a:rPr>
              <a:t>Swing low and controlled.</a:t>
            </a:r>
          </a:p>
          <a:p>
            <a:pPr algn="l">
              <a:buFont typeface="Arial" panose="020B0604020202020204" pitchFamily="34" charset="0"/>
              <a:buChar char="•"/>
            </a:pPr>
            <a:r>
              <a:rPr lang="en-US" sz="1400" b="0" i="0" dirty="0">
                <a:solidFill>
                  <a:srgbClr val="0D0D0D"/>
                </a:solidFill>
                <a:effectLst/>
                <a:latin typeface="ui-sans-serif"/>
              </a:rPr>
              <a:t>Never throw or toss.</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Clean dirt off metal.</a:t>
            </a:r>
          </a:p>
          <a:p>
            <a:pPr algn="l">
              <a:buFont typeface="Arial" panose="020B0604020202020204" pitchFamily="34" charset="0"/>
              <a:buChar char="•"/>
            </a:pPr>
            <a:r>
              <a:rPr lang="en-US" sz="1400" b="0" i="0" dirty="0">
                <a:solidFill>
                  <a:srgbClr val="0D0D0D"/>
                </a:solidFill>
                <a:effectLst/>
                <a:latin typeface="ui-sans-serif"/>
              </a:rPr>
              <a:t>Check handle tightness.</a:t>
            </a:r>
          </a:p>
          <a:p>
            <a:pPr algn="l">
              <a:buFont typeface="Arial" panose="020B0604020202020204" pitchFamily="34" charset="0"/>
              <a:buChar char="•"/>
            </a:pPr>
            <a:r>
              <a:rPr lang="en-US" sz="1400" b="0" i="0" dirty="0">
                <a:solidFill>
                  <a:srgbClr val="0D0D0D"/>
                </a:solidFill>
                <a:effectLst/>
                <a:latin typeface="ui-sans-serif"/>
              </a:rPr>
              <a:t>Light oil on metal edges.</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Store flat or hanging.</a:t>
            </a:r>
          </a:p>
          <a:p>
            <a:pPr algn="l">
              <a:buFont typeface="Arial" panose="020B0604020202020204" pitchFamily="34" charset="0"/>
              <a:buChar char="•"/>
            </a:pPr>
            <a:r>
              <a:rPr lang="en-US" sz="1400" b="0" i="0" dirty="0">
                <a:solidFill>
                  <a:srgbClr val="0D0D0D"/>
                </a:solidFill>
                <a:effectLst/>
                <a:latin typeface="ui-sans-serif"/>
              </a:rPr>
              <a:t>Keep dry to prevent rust.</a:t>
            </a:r>
          </a:p>
        </p:txBody>
      </p:sp>
      <p:sp>
        <p:nvSpPr>
          <p:cNvPr id="9" name="TextBox 8">
            <a:extLst>
              <a:ext uri="{FF2B5EF4-FFF2-40B4-BE49-F238E27FC236}">
                <a16:creationId xmlns:a16="http://schemas.microsoft.com/office/drawing/2014/main" id="{CEEF5F93-FB24-B56B-7F9F-251E1AE7BF82}"/>
              </a:ext>
            </a:extLst>
          </p:cNvPr>
          <p:cNvSpPr txBox="1"/>
          <p:nvPr/>
        </p:nvSpPr>
        <p:spPr>
          <a:xfrm>
            <a:off x="4840941" y="3212900"/>
            <a:ext cx="6096000" cy="3362459"/>
          </a:xfrm>
          <a:prstGeom prst="rect">
            <a:avLst/>
          </a:prstGeom>
          <a:noFill/>
        </p:spPr>
        <p:txBody>
          <a:bodyPr wrap="square">
            <a:spAutoFit/>
          </a:bodyPr>
          <a:lstStyle/>
          <a:p>
            <a:pPr algn="l">
              <a:spcAft>
                <a:spcPts val="300"/>
              </a:spcAft>
              <a:buNone/>
            </a:pPr>
            <a:r>
              <a:rPr lang="en-US" sz="1400" b="1" i="0" u="sng" dirty="0">
                <a:solidFill>
                  <a:srgbClr val="0D0D0D"/>
                </a:solidFill>
                <a:effectLst/>
                <a:latin typeface="ui-sans-serif"/>
              </a:rPr>
              <a:t>PULASKI</a:t>
            </a:r>
          </a:p>
          <a:p>
            <a:pPr algn="l">
              <a:buNone/>
            </a:pPr>
            <a:r>
              <a:rPr lang="en-US" sz="1400" b="0" i="1" dirty="0">
                <a:solidFill>
                  <a:srgbClr val="0D0D0D"/>
                </a:solidFill>
                <a:effectLst/>
                <a:latin typeface="ui-sans-serif"/>
              </a:rPr>
              <a:t>(Axe + hoe combo tool)</a:t>
            </a:r>
            <a:endParaRPr lang="en-US" sz="1400" b="0" i="0" dirty="0">
              <a:solidFill>
                <a:srgbClr val="0D0D0D"/>
              </a:solidFill>
              <a:effectLst/>
              <a:latin typeface="ui-sans-serif"/>
            </a:endParaRP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Used for </a:t>
            </a:r>
            <a:r>
              <a:rPr lang="en-US" sz="1400" b="1" i="0" dirty="0">
                <a:solidFill>
                  <a:srgbClr val="0D0D0D"/>
                </a:solidFill>
                <a:effectLst/>
                <a:latin typeface="ui-sans-serif"/>
              </a:rPr>
              <a:t>digging, chopping roots, and trail work</a:t>
            </a:r>
            <a:r>
              <a:rPr lang="en-US" sz="1400" b="0" i="0" dirty="0">
                <a:solidFill>
                  <a:srgbClr val="0D0D0D"/>
                </a:solidFill>
                <a:effectLst/>
                <a:latin typeface="ui-sans-serif"/>
              </a:rPr>
              <a:t>.</a:t>
            </a:r>
          </a:p>
          <a:p>
            <a:pPr algn="l">
              <a:buFont typeface="Arial" panose="020B0604020202020204" pitchFamily="34" charset="0"/>
              <a:buChar char="•"/>
            </a:pPr>
            <a:r>
              <a:rPr lang="en-US" sz="1400" b="0" i="0" dirty="0">
                <a:solidFill>
                  <a:srgbClr val="0D0D0D"/>
                </a:solidFill>
                <a:effectLst/>
                <a:latin typeface="ui-sans-serif"/>
              </a:rPr>
              <a:t>Be aware of </a:t>
            </a:r>
            <a:r>
              <a:rPr lang="en-US" sz="1400" b="1" i="0" dirty="0">
                <a:solidFill>
                  <a:srgbClr val="0D0D0D"/>
                </a:solidFill>
                <a:effectLst/>
                <a:latin typeface="ui-sans-serif"/>
              </a:rPr>
              <a:t>both cutting edges</a:t>
            </a:r>
            <a:r>
              <a:rPr lang="en-US" sz="1400" b="0" i="0" dirty="0">
                <a:solidFill>
                  <a:srgbClr val="0D0D0D"/>
                </a:solidFill>
                <a:effectLst/>
                <a:latin typeface="ui-sans-serif"/>
              </a:rPr>
              <a:t>.</a:t>
            </a:r>
          </a:p>
          <a:p>
            <a:pPr algn="l">
              <a:buFont typeface="Arial" panose="020B0604020202020204" pitchFamily="34" charset="0"/>
              <a:buChar char="•"/>
            </a:pPr>
            <a:r>
              <a:rPr lang="en-US" sz="1400" b="0" i="0" dirty="0">
                <a:solidFill>
                  <a:srgbClr val="0D0D0D"/>
                </a:solidFill>
                <a:effectLst/>
                <a:latin typeface="ui-sans-serif"/>
              </a:rPr>
              <a:t>Maintain extra spacing around users.</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Sharpen both edges carefully.</a:t>
            </a:r>
          </a:p>
          <a:p>
            <a:pPr algn="l">
              <a:buFont typeface="Arial" panose="020B0604020202020204" pitchFamily="34" charset="0"/>
              <a:buChar char="•"/>
            </a:pPr>
            <a:r>
              <a:rPr lang="en-US" sz="1400" b="0" i="0" dirty="0">
                <a:solidFill>
                  <a:srgbClr val="0D0D0D"/>
                </a:solidFill>
                <a:effectLst/>
                <a:latin typeface="ui-sans-serif"/>
              </a:rPr>
              <a:t>Clean after use; oil metal.</a:t>
            </a:r>
          </a:p>
          <a:p>
            <a:pPr algn="l">
              <a:buFont typeface="Arial" panose="020B0604020202020204" pitchFamily="34" charset="0"/>
              <a:buChar char="•"/>
            </a:pPr>
            <a:r>
              <a:rPr lang="en-US" sz="1400" b="0" i="0" dirty="0">
                <a:solidFill>
                  <a:srgbClr val="0D0D0D"/>
                </a:solidFill>
                <a:effectLst/>
                <a:latin typeface="ui-sans-serif"/>
              </a:rPr>
              <a:t>Inspect handle frequently.</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 blade guards.</a:t>
            </a:r>
          </a:p>
          <a:p>
            <a:pPr algn="l">
              <a:buFont typeface="Arial" panose="020B0604020202020204" pitchFamily="34" charset="0"/>
              <a:buChar char="•"/>
            </a:pPr>
            <a:r>
              <a:rPr lang="en-US" sz="1400" b="0" i="0" dirty="0">
                <a:solidFill>
                  <a:srgbClr val="0D0D0D"/>
                </a:solidFill>
                <a:effectLst/>
                <a:latin typeface="ui-sans-serif"/>
              </a:rPr>
              <a:t>Store dry and secured.</a:t>
            </a:r>
          </a:p>
          <a:p>
            <a:pPr>
              <a:buNone/>
            </a:pPr>
            <a:br>
              <a:rPr lang="en-US" sz="1400" dirty="0"/>
            </a:br>
            <a:endParaRPr lang="en-US" sz="1400" dirty="0"/>
          </a:p>
        </p:txBody>
      </p:sp>
      <p:sp>
        <p:nvSpPr>
          <p:cNvPr id="11" name="TextBox 10">
            <a:extLst>
              <a:ext uri="{FF2B5EF4-FFF2-40B4-BE49-F238E27FC236}">
                <a16:creationId xmlns:a16="http://schemas.microsoft.com/office/drawing/2014/main" id="{493B94C1-6659-3F11-6E61-30CA089CF8AF}"/>
              </a:ext>
            </a:extLst>
          </p:cNvPr>
          <p:cNvSpPr txBox="1"/>
          <p:nvPr/>
        </p:nvSpPr>
        <p:spPr>
          <a:xfrm>
            <a:off x="8494148" y="688245"/>
            <a:ext cx="3557644" cy="2716128"/>
          </a:xfrm>
          <a:prstGeom prst="rect">
            <a:avLst/>
          </a:prstGeom>
          <a:noFill/>
        </p:spPr>
        <p:txBody>
          <a:bodyPr wrap="square">
            <a:spAutoFit/>
          </a:bodyPr>
          <a:lstStyle/>
          <a:p>
            <a:pPr algn="l">
              <a:spcAft>
                <a:spcPts val="300"/>
              </a:spcAft>
              <a:buNone/>
            </a:pPr>
            <a:r>
              <a:rPr lang="en-US" sz="1400" b="1" i="0" u="sng" dirty="0">
                <a:solidFill>
                  <a:srgbClr val="0D0D0D"/>
                </a:solidFill>
                <a:effectLst/>
                <a:latin typeface="ui-sans-serif"/>
              </a:rPr>
              <a:t>SAW (Hand or Bow Saw)</a:t>
            </a: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 for </a:t>
            </a:r>
            <a:r>
              <a:rPr lang="en-US" sz="1400" b="1" i="0" dirty="0">
                <a:solidFill>
                  <a:srgbClr val="0D0D0D"/>
                </a:solidFill>
                <a:effectLst/>
                <a:latin typeface="ui-sans-serif"/>
              </a:rPr>
              <a:t>cutting branches or logs</a:t>
            </a:r>
            <a:r>
              <a:rPr lang="en-US" sz="1400" b="0" i="0" dirty="0">
                <a:solidFill>
                  <a:srgbClr val="0D0D0D"/>
                </a:solidFill>
                <a:effectLst/>
                <a:latin typeface="ui-sans-serif"/>
              </a:rPr>
              <a:t>, not twisting.</a:t>
            </a:r>
          </a:p>
          <a:p>
            <a:pPr algn="l">
              <a:buFont typeface="Arial" panose="020B0604020202020204" pitchFamily="34" charset="0"/>
              <a:buChar char="•"/>
            </a:pPr>
            <a:r>
              <a:rPr lang="en-US" sz="1400" b="0" i="0" dirty="0">
                <a:solidFill>
                  <a:srgbClr val="0D0D0D"/>
                </a:solidFill>
                <a:effectLst/>
                <a:latin typeface="ui-sans-serif"/>
              </a:rPr>
              <a:t>Cut with smooth strokes.</a:t>
            </a:r>
          </a:p>
          <a:p>
            <a:pPr algn="l">
              <a:buFont typeface="Arial" panose="020B0604020202020204" pitchFamily="34" charset="0"/>
              <a:buChar char="•"/>
            </a:pPr>
            <a:r>
              <a:rPr lang="en-US" sz="1400" b="0" i="0" dirty="0">
                <a:solidFill>
                  <a:srgbClr val="0D0D0D"/>
                </a:solidFill>
                <a:effectLst/>
                <a:latin typeface="ui-sans-serif"/>
              </a:rPr>
              <a:t>Secure wood before cutting.</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Keep blade clean and dry.</a:t>
            </a:r>
          </a:p>
          <a:p>
            <a:pPr algn="l">
              <a:buFont typeface="Arial" panose="020B0604020202020204" pitchFamily="34" charset="0"/>
              <a:buChar char="•"/>
            </a:pPr>
            <a:r>
              <a:rPr lang="en-US" sz="1400" b="0" i="0" dirty="0">
                <a:solidFill>
                  <a:srgbClr val="0D0D0D"/>
                </a:solidFill>
                <a:effectLst/>
                <a:latin typeface="ui-sans-serif"/>
              </a:rPr>
              <a:t>Light oil to prevent rust.</a:t>
            </a:r>
          </a:p>
          <a:p>
            <a:pPr algn="l">
              <a:buFont typeface="Arial" panose="020B0604020202020204" pitchFamily="34" charset="0"/>
              <a:buChar char="•"/>
            </a:pPr>
            <a:r>
              <a:rPr lang="en-US" sz="1400" b="0" i="0" dirty="0">
                <a:solidFill>
                  <a:srgbClr val="0D0D0D"/>
                </a:solidFill>
                <a:effectLst/>
                <a:latin typeface="ui-sans-serif"/>
              </a:rPr>
              <a:t>Replace dull or bent blades.</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Blade cover on.</a:t>
            </a:r>
          </a:p>
          <a:p>
            <a:pPr algn="l">
              <a:buFont typeface="Arial" panose="020B0604020202020204" pitchFamily="34" charset="0"/>
              <a:buChar char="•"/>
            </a:pPr>
            <a:r>
              <a:rPr lang="en-US" sz="1400" b="0" i="0" dirty="0">
                <a:solidFill>
                  <a:srgbClr val="0D0D0D"/>
                </a:solidFill>
                <a:effectLst/>
                <a:latin typeface="ui-sans-serif"/>
              </a:rPr>
              <a:t>Store hanging or flat.</a:t>
            </a:r>
          </a:p>
        </p:txBody>
      </p:sp>
      <p:sp>
        <p:nvSpPr>
          <p:cNvPr id="13" name="TextBox 12">
            <a:extLst>
              <a:ext uri="{FF2B5EF4-FFF2-40B4-BE49-F238E27FC236}">
                <a16:creationId xmlns:a16="http://schemas.microsoft.com/office/drawing/2014/main" id="{5531FAFD-A761-E7E3-F89F-3189646F212E}"/>
              </a:ext>
            </a:extLst>
          </p:cNvPr>
          <p:cNvSpPr txBox="1"/>
          <p:nvPr/>
        </p:nvSpPr>
        <p:spPr>
          <a:xfrm>
            <a:off x="8577834" y="3620213"/>
            <a:ext cx="7228332" cy="2716128"/>
          </a:xfrm>
          <a:prstGeom prst="rect">
            <a:avLst/>
          </a:prstGeom>
          <a:noFill/>
        </p:spPr>
        <p:txBody>
          <a:bodyPr wrap="square">
            <a:spAutoFit/>
          </a:bodyPr>
          <a:lstStyle/>
          <a:p>
            <a:pPr algn="l">
              <a:spcAft>
                <a:spcPts val="300"/>
              </a:spcAft>
              <a:buNone/>
            </a:pPr>
            <a:r>
              <a:rPr lang="en-US" sz="1400" b="1" i="0" u="sng" dirty="0">
                <a:solidFill>
                  <a:srgbClr val="0D0D0D"/>
                </a:solidFill>
                <a:effectLst/>
                <a:latin typeface="ui-sans-serif"/>
              </a:rPr>
              <a:t>SHOVEL</a:t>
            </a:r>
          </a:p>
          <a:p>
            <a:pPr algn="l">
              <a:buNone/>
            </a:pPr>
            <a:r>
              <a:rPr lang="en-US" sz="1400" b="1" i="0" dirty="0">
                <a:solidFill>
                  <a:srgbClr val="0D0D0D"/>
                </a:solidFill>
                <a:effectLst/>
                <a:latin typeface="ui-sans-serif"/>
              </a:rPr>
              <a:t>Proper Use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Used for </a:t>
            </a:r>
            <a:r>
              <a:rPr lang="en-US" sz="1400" b="1" i="0" dirty="0">
                <a:solidFill>
                  <a:srgbClr val="0D0D0D"/>
                </a:solidFill>
                <a:effectLst/>
                <a:latin typeface="ui-sans-serif"/>
              </a:rPr>
              <a:t>digging and moving soil</a:t>
            </a:r>
            <a:r>
              <a:rPr lang="en-US" sz="1400" b="0" i="0" dirty="0">
                <a:solidFill>
                  <a:srgbClr val="0D0D0D"/>
                </a:solidFill>
                <a:effectLst/>
                <a:latin typeface="ui-sans-serif"/>
              </a:rPr>
              <a:t>.</a:t>
            </a:r>
          </a:p>
          <a:p>
            <a:pPr algn="l">
              <a:buFont typeface="Arial" panose="020B0604020202020204" pitchFamily="34" charset="0"/>
              <a:buChar char="•"/>
            </a:pPr>
            <a:r>
              <a:rPr lang="en-US" sz="1400" b="0" i="0" dirty="0">
                <a:solidFill>
                  <a:srgbClr val="0D0D0D"/>
                </a:solidFill>
                <a:effectLst/>
                <a:latin typeface="ui-sans-serif"/>
              </a:rPr>
              <a:t>Lift with legs, not back.</a:t>
            </a:r>
          </a:p>
          <a:p>
            <a:pPr algn="l">
              <a:buFont typeface="Arial" panose="020B0604020202020204" pitchFamily="34" charset="0"/>
              <a:buChar char="•"/>
            </a:pPr>
            <a:r>
              <a:rPr lang="en-US" sz="1400" b="0" i="0" dirty="0">
                <a:solidFill>
                  <a:srgbClr val="0D0D0D"/>
                </a:solidFill>
                <a:effectLst/>
                <a:latin typeface="ui-sans-serif"/>
              </a:rPr>
              <a:t>Don’t strike rocks or pry sideways.</a:t>
            </a:r>
          </a:p>
          <a:p>
            <a:pPr algn="l">
              <a:buNone/>
            </a:pPr>
            <a:r>
              <a:rPr lang="en-US" sz="1400" b="1" i="0" dirty="0">
                <a:solidFill>
                  <a:srgbClr val="0D0D0D"/>
                </a:solidFill>
                <a:effectLst/>
                <a:latin typeface="ui-sans-serif"/>
              </a:rPr>
              <a:t>Maintenance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Clean dirt after use.</a:t>
            </a:r>
          </a:p>
          <a:p>
            <a:pPr algn="l">
              <a:buFont typeface="Arial" panose="020B0604020202020204" pitchFamily="34" charset="0"/>
              <a:buChar char="•"/>
            </a:pPr>
            <a:r>
              <a:rPr lang="en-US" sz="1400" b="0" i="0" dirty="0">
                <a:solidFill>
                  <a:srgbClr val="0D0D0D"/>
                </a:solidFill>
                <a:effectLst/>
                <a:latin typeface="ui-sans-serif"/>
              </a:rPr>
              <a:t>Sharpen edge lightly if needed.</a:t>
            </a:r>
          </a:p>
          <a:p>
            <a:pPr algn="l">
              <a:buFont typeface="Arial" panose="020B0604020202020204" pitchFamily="34" charset="0"/>
              <a:buChar char="•"/>
            </a:pPr>
            <a:r>
              <a:rPr lang="en-US" sz="1400" b="0" i="0" dirty="0">
                <a:solidFill>
                  <a:srgbClr val="0D0D0D"/>
                </a:solidFill>
                <a:effectLst/>
                <a:latin typeface="ui-sans-serif"/>
              </a:rPr>
              <a:t>Oil metal; check handle.</a:t>
            </a:r>
          </a:p>
          <a:p>
            <a:pPr algn="l">
              <a:buNone/>
            </a:pPr>
            <a:r>
              <a:rPr lang="en-US" sz="1400" b="1" i="0" dirty="0">
                <a:solidFill>
                  <a:srgbClr val="0D0D0D"/>
                </a:solidFill>
                <a:effectLst/>
                <a:latin typeface="ui-sans-serif"/>
              </a:rPr>
              <a:t>Storage</a:t>
            </a:r>
            <a:endParaRPr lang="en-US" sz="1400" b="0" i="0" dirty="0">
              <a:solidFill>
                <a:srgbClr val="0D0D0D"/>
              </a:solidFill>
              <a:effectLst/>
              <a:latin typeface="ui-sans-serif"/>
            </a:endParaRPr>
          </a:p>
          <a:p>
            <a:pPr algn="l">
              <a:buFont typeface="Arial" panose="020B0604020202020204" pitchFamily="34" charset="0"/>
              <a:buChar char="•"/>
            </a:pPr>
            <a:r>
              <a:rPr lang="en-US" sz="1400" b="0" i="0" dirty="0">
                <a:solidFill>
                  <a:srgbClr val="0D0D0D"/>
                </a:solidFill>
                <a:effectLst/>
                <a:latin typeface="ui-sans-serif"/>
              </a:rPr>
              <a:t>Store upright or hanging.</a:t>
            </a:r>
          </a:p>
          <a:p>
            <a:pPr algn="l">
              <a:buFont typeface="Arial" panose="020B0604020202020204" pitchFamily="34" charset="0"/>
              <a:buChar char="•"/>
            </a:pPr>
            <a:r>
              <a:rPr lang="en-US" sz="1400" b="0" i="0" dirty="0">
                <a:solidFill>
                  <a:srgbClr val="0D0D0D"/>
                </a:solidFill>
                <a:effectLst/>
                <a:latin typeface="ui-sans-serif"/>
              </a:rPr>
              <a:t>Keep dry.</a:t>
            </a:r>
          </a:p>
        </p:txBody>
      </p:sp>
    </p:spTree>
    <p:extLst>
      <p:ext uri="{BB962C8B-B14F-4D97-AF65-F5344CB8AC3E}">
        <p14:creationId xmlns:p14="http://schemas.microsoft.com/office/powerpoint/2010/main" val="3122898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6CDF4F-D5AC-AA31-BA34-7AC3993151CB}"/>
              </a:ext>
            </a:extLst>
          </p:cNvPr>
          <p:cNvSpPr>
            <a:spLocks noChangeArrowheads="1"/>
          </p:cNvSpPr>
          <p:nvPr/>
        </p:nvSpPr>
        <p:spPr bwMode="auto">
          <a:xfrm>
            <a:off x="483914" y="874714"/>
            <a:ext cx="10453027" cy="51090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b="1" dirty="0">
              <a:solidFill>
                <a:srgbClr val="0D0D0D"/>
              </a:solidFill>
              <a:latin typeface="ui-sans-serif"/>
            </a:endParaRPr>
          </a:p>
          <a:p>
            <a:pPr marL="342900" indent="-342900">
              <a:buFont typeface="+mj-lt"/>
              <a:buAutoNum type="arabicPeriod"/>
            </a:pPr>
            <a:r>
              <a:rPr lang="en-US" sz="1400" dirty="0"/>
              <a:t>Explain the most likely hazards you may encounter while using woods tools listed in requirement 5 and what you should do to anticipate, help prevent, manage, and respond to these hazards.</a:t>
            </a:r>
          </a:p>
          <a:p>
            <a:pPr marL="342900" indent="-342900">
              <a:buFont typeface="+mj-lt"/>
              <a:buAutoNum type="arabicPeriod"/>
            </a:pPr>
            <a:r>
              <a:rPr lang="en-US" sz="1400" dirty="0"/>
              <a:t>Show that you know first aid for injuries that could occur while using woods tools.</a:t>
            </a:r>
          </a:p>
          <a:p>
            <a:pPr marL="342900" indent="-342900">
              <a:buFont typeface="+mj-lt"/>
              <a:buAutoNum type="arabicPeriod"/>
            </a:pPr>
            <a:r>
              <a:rPr lang="en-US" sz="1400" dirty="0"/>
              <a:t>Earn the </a:t>
            </a:r>
            <a:r>
              <a:rPr lang="en-US" sz="1400" dirty="0">
                <a:hlinkClick r:id="rId2"/>
              </a:rPr>
              <a:t>Totin’ Chip</a:t>
            </a:r>
            <a:r>
              <a:rPr lang="en-US" sz="1400" dirty="0"/>
              <a:t>.</a:t>
            </a:r>
          </a:p>
          <a:p>
            <a:pPr marL="342900" indent="-342900">
              <a:buFont typeface="+mj-lt"/>
              <a:buAutoNum type="arabicPeriod"/>
            </a:pPr>
            <a:r>
              <a:rPr lang="en-US" sz="1400" dirty="0"/>
              <a:t>Help a Scout or patrol earn the </a:t>
            </a:r>
            <a:r>
              <a:rPr lang="en-US" sz="1400" dirty="0">
                <a:hlinkClick r:id="rId2"/>
              </a:rPr>
              <a:t>Totin’ </a:t>
            </a:r>
            <a:r>
              <a:rPr lang="en-US" sz="1400" dirty="0" err="1">
                <a:hlinkClick r:id="rId2"/>
              </a:rPr>
              <a:t>Chip</a:t>
            </a:r>
            <a:r>
              <a:rPr lang="en-US" sz="1400" dirty="0" err="1"/>
              <a:t>,and</a:t>
            </a:r>
            <a:r>
              <a:rPr lang="en-US" sz="1400" dirty="0"/>
              <a:t> demonstrate to them the value of proper woods-tools use.</a:t>
            </a:r>
          </a:p>
          <a:p>
            <a:pPr marL="342900" indent="-342900">
              <a:buFont typeface="+mj-lt"/>
              <a:buAutoNum type="arabicPeriod"/>
            </a:pPr>
            <a:r>
              <a:rPr lang="en-US" sz="1400" dirty="0"/>
              <a:t>Be familiar with the proper and safe use, maintenance and storage of woods tools including:</a:t>
            </a:r>
          </a:p>
          <a:p>
            <a:pPr marL="800100" lvl="1" indent="-342900">
              <a:buFont typeface="+mj-lt"/>
              <a:buAutoNum type="alphaLcParenR"/>
            </a:pPr>
            <a:r>
              <a:rPr lang="en-US" sz="1400" b="1" dirty="0"/>
              <a:t>Axe</a:t>
            </a:r>
          </a:p>
          <a:p>
            <a:pPr marL="800100" lvl="1" indent="-342900">
              <a:buFont typeface="+mj-lt"/>
              <a:buAutoNum type="alphaLcParenR"/>
            </a:pPr>
            <a:r>
              <a:rPr lang="en-US" sz="1400" b="1" dirty="0"/>
              <a:t>Hatchet</a:t>
            </a:r>
          </a:p>
          <a:p>
            <a:pPr marL="800100" lvl="1" indent="-342900">
              <a:buFont typeface="+mj-lt"/>
              <a:buAutoNum type="alphaLcParenR"/>
            </a:pPr>
            <a:r>
              <a:rPr lang="en-US" sz="1400" dirty="0"/>
              <a:t>Loppers</a:t>
            </a:r>
          </a:p>
          <a:p>
            <a:pPr marL="800100" lvl="1" indent="-342900">
              <a:buFont typeface="+mj-lt"/>
              <a:buAutoNum type="alphaLcParenR"/>
            </a:pPr>
            <a:r>
              <a:rPr lang="en-US" sz="1400" dirty="0"/>
              <a:t>McLeod</a:t>
            </a:r>
          </a:p>
          <a:p>
            <a:pPr marL="800100" lvl="1" indent="-342900">
              <a:buFont typeface="+mj-lt"/>
              <a:buAutoNum type="alphaLcParenR"/>
            </a:pPr>
            <a:r>
              <a:rPr lang="en-US" sz="1400" dirty="0"/>
              <a:t>Pulaski</a:t>
            </a:r>
          </a:p>
          <a:p>
            <a:pPr marL="800100" lvl="1" indent="-342900">
              <a:buFont typeface="+mj-lt"/>
              <a:buAutoNum type="alphaLcParenR"/>
            </a:pPr>
            <a:r>
              <a:rPr lang="en-US" sz="1400" b="1" dirty="0"/>
              <a:t>Saw</a:t>
            </a:r>
          </a:p>
          <a:p>
            <a:pPr marL="800100" lvl="1" indent="-342900">
              <a:buFont typeface="+mj-lt"/>
              <a:buAutoNum type="alphaLcParenR"/>
            </a:pPr>
            <a:r>
              <a:rPr lang="en-US" sz="1400" dirty="0"/>
              <a:t>Shovel</a:t>
            </a:r>
          </a:p>
          <a:p>
            <a:pPr marL="800100" lvl="1" indent="-342900">
              <a:buFont typeface="+mj-lt"/>
              <a:buAutoNum type="alphaLcParenR"/>
            </a:pPr>
            <a:r>
              <a:rPr lang="en-US" sz="1400" dirty="0"/>
              <a:t>Pick Axe</a:t>
            </a:r>
          </a:p>
          <a:p>
            <a:pPr marL="800100" lvl="1" indent="-342900">
              <a:buFont typeface="+mj-lt"/>
              <a:buAutoNum type="alphaLcParenR"/>
            </a:pPr>
            <a:r>
              <a:rPr lang="en-US" sz="1400" dirty="0"/>
              <a:t>Prybar</a:t>
            </a:r>
          </a:p>
          <a:p>
            <a:pPr marL="342900" indent="-342900">
              <a:buFont typeface="+mj-lt"/>
              <a:buAutoNum type="arabicPeriod"/>
            </a:pPr>
            <a:r>
              <a:rPr lang="en-US" sz="1400" dirty="0"/>
              <a:t>Demonstrate proper use of </a:t>
            </a:r>
            <a:r>
              <a:rPr lang="en-US" sz="1400" b="1" i="1" u="sng" dirty="0">
                <a:highlight>
                  <a:srgbClr val="FFFF00"/>
                </a:highlight>
              </a:rPr>
              <a:t>four</a:t>
            </a:r>
            <a:r>
              <a:rPr lang="en-US" sz="1400" dirty="0"/>
              <a:t> of the tools listed in requirement 5.</a:t>
            </a:r>
          </a:p>
          <a:p>
            <a:pPr marL="342900" indent="-342900">
              <a:buFont typeface="+mj-lt"/>
              <a:buAutoNum type="arabicPeriod"/>
            </a:pPr>
            <a:r>
              <a:rPr lang="en-US" sz="1400" dirty="0"/>
              <a:t>With unit (a) leader approval and supervision, (2) using woods tools, (3) </a:t>
            </a:r>
            <a:r>
              <a:rPr lang="en-US" sz="1400" u="sng" dirty="0"/>
              <a:t>spend at least two hours doing one of the following conservation-oriented projects</a:t>
            </a:r>
            <a:r>
              <a:rPr lang="en-US" sz="1400" dirty="0"/>
              <a:t>:</a:t>
            </a:r>
          </a:p>
          <a:p>
            <a:pPr marL="800100" lvl="1" indent="-342900">
              <a:buFont typeface="+mj-lt"/>
              <a:buAutoNum type="alphaLcParenR"/>
            </a:pPr>
            <a:r>
              <a:rPr lang="en-US" sz="1400" dirty="0"/>
              <a:t>Clear trails or fire lanes for two hours.</a:t>
            </a:r>
          </a:p>
          <a:p>
            <a:pPr marL="800100" lvl="1" indent="-342900">
              <a:buFont typeface="+mj-lt"/>
              <a:buAutoNum type="alphaLcParenR"/>
            </a:pPr>
            <a:r>
              <a:rPr lang="en-US" sz="1400" dirty="0"/>
              <a:t>Trim a downed tree, cut into four-foot lengths, and stack; make a brush with branches.</a:t>
            </a:r>
          </a:p>
          <a:p>
            <a:pPr marL="800100" lvl="1" indent="-342900">
              <a:buFont typeface="+mj-lt"/>
              <a:buAutoNum type="alphaLcParenR"/>
            </a:pPr>
            <a:r>
              <a:rPr lang="en-US" sz="1400" dirty="0"/>
              <a:t>Build a natural retaining wall or irrigation way to aid in a planned conservation effort.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200" dirty="0">
              <a:solidFill>
                <a:srgbClr val="0D0D0D"/>
              </a:solidFill>
              <a:latin typeface="ui-sans-serif"/>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p:txBody>
      </p:sp>
      <p:pic>
        <p:nvPicPr>
          <p:cNvPr id="4099" name="Picture 3" descr="Paul Bunyan">
            <a:extLst>
              <a:ext uri="{FF2B5EF4-FFF2-40B4-BE49-F238E27FC236}">
                <a16:creationId xmlns:a16="http://schemas.microsoft.com/office/drawing/2014/main" id="{B83044F1-17D3-FE81-90AF-465F082994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48946">
            <a:off x="9128039" y="2171366"/>
            <a:ext cx="2657475" cy="13525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DE796CD-27A0-6BF7-26D5-CDB7B3187B15}"/>
              </a:ext>
            </a:extLst>
          </p:cNvPr>
          <p:cNvSpPr txBox="1"/>
          <p:nvPr/>
        </p:nvSpPr>
        <p:spPr>
          <a:xfrm>
            <a:off x="4561958" y="304808"/>
            <a:ext cx="4580965" cy="584775"/>
          </a:xfrm>
          <a:prstGeom prst="rect">
            <a:avLst/>
          </a:prstGeom>
          <a:noFill/>
        </p:spPr>
        <p:txBody>
          <a:bodyPr wrap="square">
            <a:spAutoFit/>
          </a:bodyPr>
          <a:lstStyle/>
          <a:p>
            <a:r>
              <a:rPr kumimoji="0" lang="en-US" altLang="en-US" sz="3200" b="1" i="0" u="none" strike="noStrike" cap="none" normalizeH="0" baseline="0" dirty="0">
                <a:ln>
                  <a:noFill/>
                </a:ln>
                <a:solidFill>
                  <a:srgbClr val="0D0D0D"/>
                </a:solidFill>
                <a:effectLst/>
                <a:latin typeface="ui-sans-serif"/>
              </a:rPr>
              <a:t>Paul Bunyan Award</a:t>
            </a:r>
            <a:endParaRPr lang="en-US" sz="3200" dirty="0"/>
          </a:p>
        </p:txBody>
      </p:sp>
      <p:pic>
        <p:nvPicPr>
          <p:cNvPr id="5" name="Picture 4">
            <a:extLst>
              <a:ext uri="{FF2B5EF4-FFF2-40B4-BE49-F238E27FC236}">
                <a16:creationId xmlns:a16="http://schemas.microsoft.com/office/drawing/2014/main" id="{CD91F36E-9C71-17E0-BEE1-0EA1025CAACD}"/>
              </a:ext>
            </a:extLst>
          </p:cNvPr>
          <p:cNvPicPr>
            <a:picLocks noChangeAspect="1"/>
          </p:cNvPicPr>
          <p:nvPr/>
        </p:nvPicPr>
        <p:blipFill>
          <a:blip r:embed="rId4"/>
          <a:stretch>
            <a:fillRect/>
          </a:stretch>
        </p:blipFill>
        <p:spPr>
          <a:xfrm>
            <a:off x="4104950" y="2516721"/>
            <a:ext cx="1191734" cy="794887"/>
          </a:xfrm>
          <a:prstGeom prst="rect">
            <a:avLst/>
          </a:prstGeom>
        </p:spPr>
      </p:pic>
      <p:pic>
        <p:nvPicPr>
          <p:cNvPr id="6" name="Picture 5">
            <a:extLst>
              <a:ext uri="{FF2B5EF4-FFF2-40B4-BE49-F238E27FC236}">
                <a16:creationId xmlns:a16="http://schemas.microsoft.com/office/drawing/2014/main" id="{B18E1248-3187-DF45-F16E-F79DA0CD9523}"/>
              </a:ext>
            </a:extLst>
          </p:cNvPr>
          <p:cNvPicPr>
            <a:picLocks noChangeAspect="1"/>
          </p:cNvPicPr>
          <p:nvPr/>
        </p:nvPicPr>
        <p:blipFill>
          <a:blip r:embed="rId5"/>
          <a:stretch>
            <a:fillRect/>
          </a:stretch>
        </p:blipFill>
        <p:spPr>
          <a:xfrm>
            <a:off x="2675677" y="2389257"/>
            <a:ext cx="499912" cy="524908"/>
          </a:xfrm>
          <a:prstGeom prst="rect">
            <a:avLst/>
          </a:prstGeom>
        </p:spPr>
      </p:pic>
      <p:pic>
        <p:nvPicPr>
          <p:cNvPr id="7" name="Picture 4" descr="Rogue ProHoe Combo Pulaski/Axe">
            <a:extLst>
              <a:ext uri="{FF2B5EF4-FFF2-40B4-BE49-F238E27FC236}">
                <a16:creationId xmlns:a16="http://schemas.microsoft.com/office/drawing/2014/main" id="{F5753609-14E3-BD91-6D9F-6F31131A70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0192" y="2735180"/>
            <a:ext cx="954304" cy="781144"/>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E3F28463-C0F1-38FF-18D9-14741FB4E6CD}"/>
              </a:ext>
            </a:extLst>
          </p:cNvPr>
          <p:cNvCxnSpPr>
            <a:cxnSpLocks/>
            <a:endCxn id="6" idx="1"/>
          </p:cNvCxnSpPr>
          <p:nvPr/>
        </p:nvCxnSpPr>
        <p:spPr>
          <a:xfrm flipV="1">
            <a:off x="2017836" y="2651711"/>
            <a:ext cx="657841" cy="711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13A8F29F-F788-1516-79E9-9C9EE19EE69F}"/>
              </a:ext>
            </a:extLst>
          </p:cNvPr>
          <p:cNvCxnSpPr>
            <a:cxnSpLocks/>
          </p:cNvCxnSpPr>
          <p:nvPr/>
        </p:nvCxnSpPr>
        <p:spPr>
          <a:xfrm flipV="1">
            <a:off x="1966677" y="2776677"/>
            <a:ext cx="1995723" cy="1419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76177336-B0E6-6DB0-99FA-17B3EA2C0808}"/>
              </a:ext>
            </a:extLst>
          </p:cNvPr>
          <p:cNvCxnSpPr>
            <a:cxnSpLocks/>
          </p:cNvCxnSpPr>
          <p:nvPr/>
        </p:nvCxnSpPr>
        <p:spPr>
          <a:xfrm>
            <a:off x="1951209" y="3221670"/>
            <a:ext cx="3884815" cy="8357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40E8D57A-6AD2-3887-9B6C-1D84D7A0D9D0}"/>
              </a:ext>
            </a:extLst>
          </p:cNvPr>
          <p:cNvPicPr>
            <a:picLocks noChangeAspect="1"/>
          </p:cNvPicPr>
          <p:nvPr/>
        </p:nvPicPr>
        <p:blipFill>
          <a:blip r:embed="rId7"/>
          <a:stretch>
            <a:fillRect/>
          </a:stretch>
        </p:blipFill>
        <p:spPr>
          <a:xfrm>
            <a:off x="2763555" y="3343749"/>
            <a:ext cx="643952" cy="643952"/>
          </a:xfrm>
          <a:prstGeom prst="rect">
            <a:avLst/>
          </a:prstGeom>
        </p:spPr>
      </p:pic>
      <p:cxnSp>
        <p:nvCxnSpPr>
          <p:cNvPr id="12" name="Straight Arrow Connector 11">
            <a:extLst>
              <a:ext uri="{FF2B5EF4-FFF2-40B4-BE49-F238E27FC236}">
                <a16:creationId xmlns:a16="http://schemas.microsoft.com/office/drawing/2014/main" id="{44D2C9E7-6B15-B23C-17B1-BDB51CC8874A}"/>
              </a:ext>
            </a:extLst>
          </p:cNvPr>
          <p:cNvCxnSpPr>
            <a:cxnSpLocks/>
          </p:cNvCxnSpPr>
          <p:nvPr/>
        </p:nvCxnSpPr>
        <p:spPr>
          <a:xfrm flipV="1">
            <a:off x="2017836" y="3724308"/>
            <a:ext cx="657841" cy="489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B1F9BC49-A47F-F87A-3F4A-3499BBED9A2D}"/>
              </a:ext>
            </a:extLst>
          </p:cNvPr>
          <p:cNvPicPr>
            <a:picLocks noChangeAspect="1"/>
          </p:cNvPicPr>
          <p:nvPr/>
        </p:nvPicPr>
        <p:blipFill>
          <a:blip r:embed="rId8"/>
          <a:stretch>
            <a:fillRect/>
          </a:stretch>
        </p:blipFill>
        <p:spPr>
          <a:xfrm>
            <a:off x="4031848" y="3291889"/>
            <a:ext cx="763420" cy="761516"/>
          </a:xfrm>
          <a:prstGeom prst="rect">
            <a:avLst/>
          </a:prstGeom>
        </p:spPr>
      </p:pic>
      <p:cxnSp>
        <p:nvCxnSpPr>
          <p:cNvPr id="14" name="Straight Arrow Connector 13">
            <a:extLst>
              <a:ext uri="{FF2B5EF4-FFF2-40B4-BE49-F238E27FC236}">
                <a16:creationId xmlns:a16="http://schemas.microsoft.com/office/drawing/2014/main" id="{3A0DDBA7-92C3-7B04-043D-D427F32027E5}"/>
              </a:ext>
            </a:extLst>
          </p:cNvPr>
          <p:cNvCxnSpPr>
            <a:cxnSpLocks/>
          </p:cNvCxnSpPr>
          <p:nvPr/>
        </p:nvCxnSpPr>
        <p:spPr>
          <a:xfrm flipV="1">
            <a:off x="1814911" y="3917576"/>
            <a:ext cx="2747047" cy="1358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AC74DEAC-7764-DD00-79F0-7DF748531795}"/>
              </a:ext>
            </a:extLst>
          </p:cNvPr>
          <p:cNvSpPr txBox="1"/>
          <p:nvPr/>
        </p:nvSpPr>
        <p:spPr>
          <a:xfrm>
            <a:off x="441143" y="6205650"/>
            <a:ext cx="11571563" cy="307777"/>
          </a:xfrm>
          <a:prstGeom prst="rect">
            <a:avLst/>
          </a:prstGeom>
          <a:solidFill>
            <a:schemeClr val="tx2">
              <a:lumMod val="10000"/>
              <a:lumOff val="90000"/>
            </a:schemeClr>
          </a:solidFill>
          <a:ln>
            <a:solidFill>
              <a:schemeClr val="tx1"/>
            </a:solidFill>
          </a:ln>
          <a:scene3d>
            <a:camera prst="orthographicFront"/>
            <a:lightRig rig="threePt" dir="t"/>
          </a:scene3d>
          <a:sp3d>
            <a:bevelT/>
          </a:sp3d>
        </p:spPr>
        <p:txBody>
          <a:bodyPr wrap="square">
            <a:spAutoFit/>
          </a:bodyPr>
          <a:lstStyle/>
          <a:p>
            <a:pPr lvl="0"/>
            <a:r>
              <a:rPr lang="en-US" altLang="en-US" sz="1400" b="1" dirty="0">
                <a:solidFill>
                  <a:srgbClr val="0D0D0D"/>
                </a:solidFill>
                <a:latin typeface="ui-sans-serif"/>
              </a:rPr>
              <a:t>Scout: ____________________________ Date: ____________________         Counselor Name _____________________Date:</a:t>
            </a:r>
            <a:r>
              <a:rPr lang="en-US" altLang="en-US" sz="1400" dirty="0">
                <a:solidFill>
                  <a:srgbClr val="0D0D0D"/>
                </a:solidFill>
                <a:latin typeface="ui-sans-serif"/>
              </a:rPr>
              <a:t> </a:t>
            </a:r>
            <a:r>
              <a:rPr lang="en-US" altLang="en-US" sz="1400" b="1" dirty="0">
                <a:solidFill>
                  <a:srgbClr val="0D0D0D"/>
                </a:solidFill>
                <a:latin typeface="ui-sans-serif"/>
              </a:rPr>
              <a:t>_____________________</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83564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otin' Chip">
            <a:extLst>
              <a:ext uri="{FF2B5EF4-FFF2-40B4-BE49-F238E27FC236}">
                <a16:creationId xmlns:a16="http://schemas.microsoft.com/office/drawing/2014/main" id="{6D4ADA7F-7110-0D3D-AD34-1CCE1BC2B8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9897" y="1374683"/>
            <a:ext cx="2143125" cy="14192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C9E0ED4-0641-BCF4-344B-27F31DD5BA46}"/>
              </a:ext>
            </a:extLst>
          </p:cNvPr>
          <p:cNvSpPr txBox="1"/>
          <p:nvPr/>
        </p:nvSpPr>
        <p:spPr>
          <a:xfrm>
            <a:off x="414249" y="408814"/>
            <a:ext cx="8572589" cy="5486374"/>
          </a:xfrm>
          <a:prstGeom prst="rect">
            <a:avLst/>
          </a:prstGeom>
          <a:noFill/>
        </p:spPr>
        <p:txBody>
          <a:bodyPr wrap="square">
            <a:spAutoFit/>
          </a:bodyPr>
          <a:lstStyle/>
          <a:p>
            <a:pPr algn="ctr">
              <a:buNone/>
            </a:pPr>
            <a:r>
              <a:rPr lang="en-US" sz="3200" b="1" i="0" dirty="0">
                <a:solidFill>
                  <a:srgbClr val="003F87"/>
                </a:solidFill>
                <a:effectLst/>
                <a:latin typeface="Times New Roman" panose="02020603050405020304" pitchFamily="18" charset="0"/>
                <a:cs typeface="Times New Roman" panose="02020603050405020304" pitchFamily="18" charset="0"/>
              </a:rPr>
              <a:t>Totin’ Chip Requirements</a:t>
            </a:r>
          </a:p>
          <a:p>
            <a:pPr algn="l">
              <a:buNone/>
            </a:pPr>
            <a:endParaRPr lang="en-US" b="0" i="0" dirty="0">
              <a:solidFill>
                <a:srgbClr val="003F87"/>
              </a:solidFill>
              <a:effectLst/>
              <a:latin typeface="Times New Roman" panose="02020603050405020304" pitchFamily="18" charset="0"/>
              <a:cs typeface="Times New Roman" panose="02020603050405020304" pitchFamily="18" charset="0"/>
            </a:endParaRPr>
          </a:p>
          <a:p>
            <a:pPr algn="l">
              <a:buNone/>
            </a:pPr>
            <a:r>
              <a:rPr lang="en-US" b="0" i="0" dirty="0">
                <a:solidFill>
                  <a:srgbClr val="212121"/>
                </a:solidFill>
                <a:effectLst/>
                <a:latin typeface="Times New Roman" panose="02020603050405020304" pitchFamily="18" charset="0"/>
                <a:cs typeface="Times New Roman" panose="02020603050405020304" pitchFamily="18" charset="0"/>
              </a:rPr>
              <a:t>This certification grants a Scout the right to carry and use woods tools. The Scout must show their Scout leader, or someone designated by their leader, that the Scout understands their responsibility to do the following:</a:t>
            </a:r>
          </a:p>
          <a:p>
            <a:pPr algn="l">
              <a:lnSpc>
                <a:spcPct val="200000"/>
              </a:lnSpc>
              <a:buFont typeface="+mj-lt"/>
              <a:buAutoNum type="arabicPeriod"/>
            </a:pPr>
            <a:r>
              <a:rPr lang="en-US" b="1" i="0" dirty="0">
                <a:solidFill>
                  <a:srgbClr val="212121"/>
                </a:solidFill>
                <a:effectLst/>
                <a:latin typeface="Times New Roman" panose="02020603050405020304" pitchFamily="18" charset="0"/>
                <a:cs typeface="Times New Roman" panose="02020603050405020304" pitchFamily="18" charset="0"/>
              </a:rPr>
              <a:t>Read and understand woods tools use and safety rules from the Scouts BSA handbooks.</a:t>
            </a:r>
          </a:p>
          <a:p>
            <a:pPr algn="l">
              <a:lnSpc>
                <a:spcPct val="200000"/>
              </a:lnSpc>
              <a:buFont typeface="+mj-lt"/>
              <a:buAutoNum type="arabicPeriod"/>
            </a:pPr>
            <a:r>
              <a:rPr lang="en-US" b="1" i="0" dirty="0">
                <a:solidFill>
                  <a:srgbClr val="212121"/>
                </a:solidFill>
                <a:effectLst/>
                <a:latin typeface="Times New Roman" panose="02020603050405020304" pitchFamily="18" charset="0"/>
                <a:cs typeface="Times New Roman" panose="02020603050405020304" pitchFamily="18" charset="0"/>
              </a:rPr>
              <a:t>Demonstrate proper handling, care, and use of the pocketknife, ax, and saw.</a:t>
            </a:r>
          </a:p>
          <a:p>
            <a:pPr algn="l">
              <a:lnSpc>
                <a:spcPct val="200000"/>
              </a:lnSpc>
              <a:buFont typeface="+mj-lt"/>
              <a:buAutoNum type="arabicPeriod"/>
            </a:pPr>
            <a:r>
              <a:rPr lang="en-US" b="1" i="0" dirty="0">
                <a:solidFill>
                  <a:srgbClr val="212121"/>
                </a:solidFill>
                <a:effectLst/>
                <a:latin typeface="Times New Roman" panose="02020603050405020304" pitchFamily="18" charset="0"/>
                <a:cs typeface="Times New Roman" panose="02020603050405020304" pitchFamily="18" charset="0"/>
              </a:rPr>
              <a:t>Use knife, ax, and saw as tools, not playthings.</a:t>
            </a:r>
          </a:p>
          <a:p>
            <a:pPr algn="l">
              <a:lnSpc>
                <a:spcPct val="200000"/>
              </a:lnSpc>
              <a:buFont typeface="+mj-lt"/>
              <a:buAutoNum type="arabicPeriod"/>
            </a:pPr>
            <a:r>
              <a:rPr lang="en-US" b="1" i="0" dirty="0">
                <a:solidFill>
                  <a:srgbClr val="212121"/>
                </a:solidFill>
                <a:effectLst/>
                <a:latin typeface="Times New Roman" panose="02020603050405020304" pitchFamily="18" charset="0"/>
                <a:cs typeface="Times New Roman" panose="02020603050405020304" pitchFamily="18" charset="0"/>
              </a:rPr>
              <a:t>Respect all safety rules to protect others.</a:t>
            </a:r>
          </a:p>
          <a:p>
            <a:pPr algn="l">
              <a:lnSpc>
                <a:spcPct val="200000"/>
              </a:lnSpc>
              <a:buFont typeface="+mj-lt"/>
              <a:buAutoNum type="arabicPeriod"/>
            </a:pPr>
            <a:r>
              <a:rPr lang="en-US" b="1" i="0" dirty="0">
                <a:solidFill>
                  <a:srgbClr val="212121"/>
                </a:solidFill>
                <a:effectLst/>
                <a:latin typeface="Times New Roman" panose="02020603050405020304" pitchFamily="18" charset="0"/>
                <a:cs typeface="Times New Roman" panose="02020603050405020304" pitchFamily="18" charset="0"/>
              </a:rPr>
              <a:t>Respect property. Cut living and dead trees only with permission and good reason.</a:t>
            </a:r>
          </a:p>
          <a:p>
            <a:pPr algn="l">
              <a:lnSpc>
                <a:spcPct val="200000"/>
              </a:lnSpc>
              <a:buFont typeface="+mj-lt"/>
              <a:buAutoNum type="arabicPeriod"/>
            </a:pPr>
            <a:r>
              <a:rPr lang="en-US" b="1" i="0" dirty="0">
                <a:solidFill>
                  <a:srgbClr val="212121"/>
                </a:solidFill>
                <a:effectLst/>
                <a:latin typeface="Times New Roman" panose="02020603050405020304" pitchFamily="18" charset="0"/>
                <a:cs typeface="Times New Roman" panose="02020603050405020304" pitchFamily="18" charset="0"/>
              </a:rPr>
              <a:t>Subscribe to the Outdoor Code.</a:t>
            </a:r>
          </a:p>
        </p:txBody>
      </p:sp>
      <p:sp>
        <p:nvSpPr>
          <p:cNvPr id="5" name="TextBox 4">
            <a:extLst>
              <a:ext uri="{FF2B5EF4-FFF2-40B4-BE49-F238E27FC236}">
                <a16:creationId xmlns:a16="http://schemas.microsoft.com/office/drawing/2014/main" id="{61039791-2A96-74CF-2C2A-8330A782CC52}"/>
              </a:ext>
            </a:extLst>
          </p:cNvPr>
          <p:cNvSpPr txBox="1"/>
          <p:nvPr/>
        </p:nvSpPr>
        <p:spPr>
          <a:xfrm>
            <a:off x="441143" y="6205650"/>
            <a:ext cx="11571563" cy="307777"/>
          </a:xfrm>
          <a:prstGeom prst="rect">
            <a:avLst/>
          </a:prstGeom>
          <a:solidFill>
            <a:schemeClr val="tx2">
              <a:lumMod val="10000"/>
              <a:lumOff val="90000"/>
            </a:schemeClr>
          </a:solidFill>
          <a:ln>
            <a:solidFill>
              <a:schemeClr val="tx1"/>
            </a:solidFill>
          </a:ln>
          <a:scene3d>
            <a:camera prst="orthographicFront"/>
            <a:lightRig rig="threePt" dir="t"/>
          </a:scene3d>
          <a:sp3d>
            <a:bevelT/>
          </a:sp3d>
        </p:spPr>
        <p:txBody>
          <a:bodyPr wrap="square">
            <a:spAutoFit/>
          </a:bodyPr>
          <a:lstStyle/>
          <a:p>
            <a:pPr lvl="0"/>
            <a:r>
              <a:rPr lang="en-US" altLang="en-US" sz="1400" b="1" dirty="0">
                <a:solidFill>
                  <a:srgbClr val="0D0D0D"/>
                </a:solidFill>
                <a:latin typeface="ui-sans-serif"/>
              </a:rPr>
              <a:t>Scout: ____________________________ Date: ____________________         Counselor Name _____________________Date:</a:t>
            </a:r>
            <a:r>
              <a:rPr lang="en-US" altLang="en-US" sz="1400" dirty="0">
                <a:solidFill>
                  <a:srgbClr val="0D0D0D"/>
                </a:solidFill>
                <a:latin typeface="ui-sans-serif"/>
              </a:rPr>
              <a:t> </a:t>
            </a:r>
            <a:r>
              <a:rPr lang="en-US" altLang="en-US" sz="1400" b="1" dirty="0">
                <a:solidFill>
                  <a:srgbClr val="0D0D0D"/>
                </a:solidFill>
                <a:latin typeface="ui-sans-serif"/>
              </a:rPr>
              <a:t>_____________________</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75518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irem’n Chit">
            <a:extLst>
              <a:ext uri="{FF2B5EF4-FFF2-40B4-BE49-F238E27FC236}">
                <a16:creationId xmlns:a16="http://schemas.microsoft.com/office/drawing/2014/main" id="{87074432-C45A-44AA-4731-0927527CED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022" y="1062225"/>
            <a:ext cx="2096060" cy="11609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DB9C96B-C083-8D10-CA21-A9CD2ACC09B3}"/>
              </a:ext>
            </a:extLst>
          </p:cNvPr>
          <p:cNvSpPr txBox="1"/>
          <p:nvPr/>
        </p:nvSpPr>
        <p:spPr>
          <a:xfrm>
            <a:off x="262217" y="1846810"/>
            <a:ext cx="11667566" cy="3693319"/>
          </a:xfrm>
          <a:prstGeom prst="rect">
            <a:avLst/>
          </a:prstGeom>
          <a:noFill/>
        </p:spPr>
        <p:txBody>
          <a:bodyPr wrap="square">
            <a:spAutoFit/>
          </a:bodyPr>
          <a:lstStyle/>
          <a:p>
            <a:pPr algn="l">
              <a:buNone/>
            </a:pPr>
            <a:endParaRPr lang="en-US" b="0" i="0" dirty="0">
              <a:solidFill>
                <a:srgbClr val="212121"/>
              </a:solidFill>
              <a:effectLst/>
              <a:latin typeface="Roboto" panose="02000000000000000000" pitchFamily="2" charset="0"/>
            </a:endParaRPr>
          </a:p>
          <a:p>
            <a:pPr algn="l">
              <a:lnSpc>
                <a:spcPct val="150000"/>
              </a:lnSpc>
              <a:buFont typeface="+mj-lt"/>
              <a:buAutoNum type="arabicPeriod"/>
            </a:pPr>
            <a:r>
              <a:rPr lang="en-US" sz="1600" b="0" i="0" dirty="0">
                <a:solidFill>
                  <a:srgbClr val="212121"/>
                </a:solidFill>
                <a:effectLst/>
                <a:latin typeface="Roboto" panose="02000000000000000000" pitchFamily="2" charset="0"/>
              </a:rPr>
              <a:t>I have read and understand use and safety rules from the </a:t>
            </a:r>
            <a:r>
              <a:rPr lang="en-US" sz="1600" b="0" i="1" dirty="0">
                <a:solidFill>
                  <a:srgbClr val="212121"/>
                </a:solidFill>
                <a:effectLst/>
                <a:latin typeface="Roboto" panose="02000000000000000000" pitchFamily="2" charset="0"/>
              </a:rPr>
              <a:t>Scouts BSA Handbook.</a:t>
            </a:r>
            <a:endParaRPr lang="en-US" sz="1600" b="0" i="0" dirty="0">
              <a:solidFill>
                <a:srgbClr val="212121"/>
              </a:solidFill>
              <a:effectLst/>
              <a:latin typeface="Roboto" panose="02000000000000000000" pitchFamily="2" charset="0"/>
            </a:endParaRPr>
          </a:p>
          <a:p>
            <a:pPr algn="l">
              <a:lnSpc>
                <a:spcPct val="150000"/>
              </a:lnSpc>
              <a:buFont typeface="+mj-lt"/>
              <a:buAutoNum type="arabicPeriod"/>
            </a:pPr>
            <a:r>
              <a:rPr lang="en-US" sz="1600" b="0" i="0" dirty="0">
                <a:solidFill>
                  <a:srgbClr val="212121"/>
                </a:solidFill>
                <a:effectLst/>
                <a:latin typeface="Roboto" panose="02000000000000000000" pitchFamily="2" charset="0"/>
              </a:rPr>
              <a:t>I will build a campfire only when necessary and when I have the necessary permits (regulations vary by locality).</a:t>
            </a:r>
          </a:p>
          <a:p>
            <a:pPr algn="l">
              <a:lnSpc>
                <a:spcPct val="150000"/>
              </a:lnSpc>
              <a:buFont typeface="+mj-lt"/>
              <a:buAutoNum type="arabicPeriod"/>
            </a:pPr>
            <a:r>
              <a:rPr lang="en-US" sz="1600" b="0" i="0" dirty="0">
                <a:solidFill>
                  <a:srgbClr val="212121"/>
                </a:solidFill>
                <a:effectLst/>
                <a:latin typeface="Roboto" panose="02000000000000000000" pitchFamily="2" charset="0"/>
              </a:rPr>
              <a:t>I will minimize campfire impacts or use existing fire lays consistent with the principles of Leave No Trace. I will check to see that all flammable material is cleared at least 5 feet in all directions from fire (total 10 feet).</a:t>
            </a:r>
          </a:p>
          <a:p>
            <a:pPr algn="l">
              <a:lnSpc>
                <a:spcPct val="150000"/>
              </a:lnSpc>
              <a:buFont typeface="+mj-lt"/>
              <a:buAutoNum type="arabicPeriod"/>
            </a:pPr>
            <a:r>
              <a:rPr lang="en-US" sz="1600" b="0" i="0" dirty="0">
                <a:solidFill>
                  <a:srgbClr val="212121"/>
                </a:solidFill>
                <a:effectLst/>
                <a:latin typeface="Roboto" panose="02000000000000000000" pitchFamily="2" charset="0"/>
              </a:rPr>
              <a:t>I will safely use and store fire-starting materials.</a:t>
            </a:r>
          </a:p>
          <a:p>
            <a:pPr algn="l">
              <a:lnSpc>
                <a:spcPct val="150000"/>
              </a:lnSpc>
              <a:buFont typeface="+mj-lt"/>
              <a:buAutoNum type="arabicPeriod"/>
            </a:pPr>
            <a:r>
              <a:rPr lang="en-US" sz="1600" b="0" i="0" dirty="0">
                <a:solidFill>
                  <a:srgbClr val="212121"/>
                </a:solidFill>
                <a:effectLst/>
                <a:latin typeface="Roboto" panose="02000000000000000000" pitchFamily="2" charset="0"/>
              </a:rPr>
              <a:t>I will see that fire is always attended to.</a:t>
            </a:r>
          </a:p>
          <a:p>
            <a:pPr algn="l">
              <a:lnSpc>
                <a:spcPct val="150000"/>
              </a:lnSpc>
              <a:buFont typeface="+mj-lt"/>
              <a:buAutoNum type="arabicPeriod"/>
            </a:pPr>
            <a:r>
              <a:rPr lang="en-US" sz="1600" b="0" i="0" dirty="0">
                <a:solidFill>
                  <a:srgbClr val="212121"/>
                </a:solidFill>
                <a:effectLst/>
                <a:latin typeface="Roboto" panose="02000000000000000000" pitchFamily="2" charset="0"/>
              </a:rPr>
              <a:t>I will make sure that water and/or a shovel is readily available. I will promptly report any wildfire to the proper authorities.</a:t>
            </a:r>
          </a:p>
          <a:p>
            <a:pPr algn="l">
              <a:lnSpc>
                <a:spcPct val="150000"/>
              </a:lnSpc>
              <a:buFont typeface="+mj-lt"/>
              <a:buAutoNum type="arabicPeriod"/>
            </a:pPr>
            <a:r>
              <a:rPr lang="en-US" sz="1600" b="0" i="0" dirty="0">
                <a:solidFill>
                  <a:srgbClr val="212121"/>
                </a:solidFill>
                <a:effectLst/>
                <a:latin typeface="Roboto" panose="02000000000000000000" pitchFamily="2" charset="0"/>
              </a:rPr>
              <a:t>I will use the cold-out test to make sure the fire is cold out and will make sure the fire lay is cleaned before I leave it.</a:t>
            </a:r>
          </a:p>
          <a:p>
            <a:pPr algn="l">
              <a:lnSpc>
                <a:spcPct val="150000"/>
              </a:lnSpc>
              <a:buFont typeface="+mj-lt"/>
              <a:buAutoNum type="arabicPeriod"/>
            </a:pPr>
            <a:r>
              <a:rPr lang="en-US" sz="1600" b="0" i="0" dirty="0">
                <a:solidFill>
                  <a:srgbClr val="212121"/>
                </a:solidFill>
                <a:effectLst/>
                <a:latin typeface="Roboto" panose="02000000000000000000" pitchFamily="2" charset="0"/>
              </a:rPr>
              <a:t>I follow the Outdoor Code, the </a:t>
            </a:r>
            <a:r>
              <a:rPr lang="en-US" sz="1600" b="0" i="1" dirty="0">
                <a:solidFill>
                  <a:srgbClr val="212121"/>
                </a:solidFill>
                <a:effectLst/>
                <a:latin typeface="Roboto" panose="02000000000000000000" pitchFamily="2" charset="0"/>
              </a:rPr>
              <a:t>Guide to Safe Scouting</a:t>
            </a:r>
            <a:r>
              <a:rPr lang="en-US" sz="1600" b="0" i="0" dirty="0">
                <a:solidFill>
                  <a:srgbClr val="212121"/>
                </a:solidFill>
                <a:effectLst/>
                <a:latin typeface="Roboto" panose="02000000000000000000" pitchFamily="2" charset="0"/>
              </a:rPr>
              <a:t>, and the principles of Leave No Trace and Tread Lightly!</a:t>
            </a:r>
          </a:p>
        </p:txBody>
      </p:sp>
      <p:sp>
        <p:nvSpPr>
          <p:cNvPr id="5" name="TextBox 4">
            <a:extLst>
              <a:ext uri="{FF2B5EF4-FFF2-40B4-BE49-F238E27FC236}">
                <a16:creationId xmlns:a16="http://schemas.microsoft.com/office/drawing/2014/main" id="{64409EF3-BDBA-CE25-6843-C2D981A5641C}"/>
              </a:ext>
            </a:extLst>
          </p:cNvPr>
          <p:cNvSpPr txBox="1"/>
          <p:nvPr/>
        </p:nvSpPr>
        <p:spPr>
          <a:xfrm>
            <a:off x="2493590" y="328333"/>
            <a:ext cx="5144339" cy="584775"/>
          </a:xfrm>
          <a:prstGeom prst="rect">
            <a:avLst/>
          </a:prstGeom>
          <a:noFill/>
        </p:spPr>
        <p:txBody>
          <a:bodyPr wrap="square">
            <a:spAutoFit/>
          </a:bodyPr>
          <a:lstStyle/>
          <a:p>
            <a:pPr algn="ctr">
              <a:buNone/>
            </a:pPr>
            <a:r>
              <a:rPr lang="en-US" sz="3200" b="1" i="0" dirty="0" err="1">
                <a:solidFill>
                  <a:srgbClr val="003F87"/>
                </a:solidFill>
                <a:effectLst/>
                <a:latin typeface="Times New Roman" panose="02020603050405020304" pitchFamily="18" charset="0"/>
                <a:cs typeface="Times New Roman" panose="02020603050405020304" pitchFamily="18" charset="0"/>
              </a:rPr>
              <a:t>Firem’n</a:t>
            </a:r>
            <a:r>
              <a:rPr lang="en-US" sz="3200" b="1" i="0" dirty="0">
                <a:solidFill>
                  <a:srgbClr val="003F87"/>
                </a:solidFill>
                <a:effectLst/>
                <a:latin typeface="Times New Roman" panose="02020603050405020304" pitchFamily="18" charset="0"/>
                <a:cs typeface="Times New Roman" panose="02020603050405020304" pitchFamily="18" charset="0"/>
              </a:rPr>
              <a:t> Chit Requirements</a:t>
            </a:r>
            <a:endParaRPr lang="en-US" sz="3200" b="0" i="0" dirty="0">
              <a:solidFill>
                <a:srgbClr val="003F87"/>
              </a:solidFill>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C308E536-322F-A6B5-FD76-73AF4B46B6DA}"/>
              </a:ext>
            </a:extLst>
          </p:cNvPr>
          <p:cNvSpPr txBox="1"/>
          <p:nvPr/>
        </p:nvSpPr>
        <p:spPr>
          <a:xfrm>
            <a:off x="542365" y="945685"/>
            <a:ext cx="8117542" cy="830997"/>
          </a:xfrm>
          <a:prstGeom prst="rect">
            <a:avLst/>
          </a:prstGeom>
          <a:noFill/>
        </p:spPr>
        <p:txBody>
          <a:bodyPr wrap="square">
            <a:spAutoFit/>
          </a:bodyPr>
          <a:lstStyle/>
          <a:p>
            <a:pPr algn="l">
              <a:buNone/>
            </a:pPr>
            <a:r>
              <a:rPr lang="en-US" sz="1600" b="0" i="0" dirty="0">
                <a:solidFill>
                  <a:srgbClr val="212121"/>
                </a:solidFill>
                <a:effectLst/>
                <a:latin typeface="Roboto" panose="02000000000000000000" pitchFamily="2"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
        <p:nvSpPr>
          <p:cNvPr id="8" name="TextBox 7">
            <a:extLst>
              <a:ext uri="{FF2B5EF4-FFF2-40B4-BE49-F238E27FC236}">
                <a16:creationId xmlns:a16="http://schemas.microsoft.com/office/drawing/2014/main" id="{3B8B78CB-F553-D30F-D5FB-8B605CED444A}"/>
              </a:ext>
            </a:extLst>
          </p:cNvPr>
          <p:cNvSpPr txBox="1"/>
          <p:nvPr/>
        </p:nvSpPr>
        <p:spPr>
          <a:xfrm>
            <a:off x="441143" y="6205650"/>
            <a:ext cx="11571563" cy="307777"/>
          </a:xfrm>
          <a:prstGeom prst="rect">
            <a:avLst/>
          </a:prstGeom>
          <a:solidFill>
            <a:schemeClr val="tx2">
              <a:lumMod val="10000"/>
              <a:lumOff val="90000"/>
            </a:schemeClr>
          </a:solidFill>
          <a:ln>
            <a:solidFill>
              <a:schemeClr val="tx1"/>
            </a:solidFill>
          </a:ln>
          <a:scene3d>
            <a:camera prst="orthographicFront"/>
            <a:lightRig rig="threePt" dir="t"/>
          </a:scene3d>
          <a:sp3d>
            <a:bevelT/>
          </a:sp3d>
        </p:spPr>
        <p:txBody>
          <a:bodyPr wrap="square">
            <a:spAutoFit/>
          </a:bodyPr>
          <a:lstStyle/>
          <a:p>
            <a:pPr lvl="0"/>
            <a:r>
              <a:rPr lang="en-US" altLang="en-US" sz="1400" b="1" dirty="0">
                <a:solidFill>
                  <a:srgbClr val="0D0D0D"/>
                </a:solidFill>
                <a:latin typeface="ui-sans-serif"/>
              </a:rPr>
              <a:t>Scout: ____________________________ Date: ____________________         Counselor Name _____________________Date:</a:t>
            </a:r>
            <a:r>
              <a:rPr lang="en-US" altLang="en-US" sz="1400" dirty="0">
                <a:solidFill>
                  <a:srgbClr val="0D0D0D"/>
                </a:solidFill>
                <a:latin typeface="ui-sans-serif"/>
              </a:rPr>
              <a:t> </a:t>
            </a:r>
            <a:r>
              <a:rPr lang="en-US" altLang="en-US" sz="1400" b="1" dirty="0">
                <a:solidFill>
                  <a:srgbClr val="0D0D0D"/>
                </a:solidFill>
                <a:latin typeface="ui-sans-serif"/>
              </a:rPr>
              <a:t>_____________________</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74740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D694A2-9FB3-5A3B-FF81-E225E127BF39}"/>
              </a:ext>
            </a:extLst>
          </p:cNvPr>
          <p:cNvSpPr>
            <a:spLocks noChangeArrowheads="1"/>
          </p:cNvSpPr>
          <p:nvPr/>
        </p:nvSpPr>
        <p:spPr bwMode="auto">
          <a:xfrm>
            <a:off x="447518" y="3937049"/>
            <a:ext cx="10067544" cy="23852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rgbClr val="003F87"/>
                </a:solidFill>
                <a:effectLst/>
                <a:latin typeface="Times New Roman" panose="02020603050405020304" pitchFamily="18" charset="0"/>
                <a:cs typeface="Times New Roman" panose="02020603050405020304" pitchFamily="18" charset="0"/>
              </a:rPr>
              <a:t>Outdoor Code for Scouts BSA</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As an American, I will do my best to —</a:t>
            </a:r>
            <a:endParaRPr kumimoji="0" lang="en-US" altLang="en-US" sz="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171450" marR="0" lvl="0" indent="-1714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Be clean in my outdoor manners.</a:t>
            </a:r>
          </a:p>
          <a:p>
            <a:pPr marL="457200" marR="0" lvl="1" indent="-457200"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I will treat the outdoors as a heritage. I will take care of it for myself and others. I will keep my trash and garbage out of lakes, streams, fields, woods, and roadways.</a:t>
            </a:r>
          </a:p>
          <a:p>
            <a:pPr marL="171450" marR="0" lvl="0" indent="-1714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Be careful with fire.</a:t>
            </a:r>
          </a:p>
          <a:p>
            <a:pPr marL="457200" marR="0" lvl="1" indent="-457200"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I will prevent wildfire. I will build my fires only when and where they are permitted and appropriate. When I have finished using a fire, I will make sure it is cold out. I will leave a clean fire ring or remove all evidence of my fire.</a:t>
            </a:r>
          </a:p>
          <a:p>
            <a:pPr marL="171450" marR="0" lvl="0" indent="-1714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Be considerate in the outdoors.</a:t>
            </a:r>
          </a:p>
          <a:p>
            <a:pPr marL="457200" marR="0" lvl="1" indent="-457200"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I will treat the land and other land users with respect. I will follow the principles of outdoor ethics for all outdoor activities.</a:t>
            </a:r>
          </a:p>
          <a:p>
            <a:pPr marL="171450" marR="0" lvl="0" indent="-1714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Be conservation-minded.</a:t>
            </a:r>
          </a:p>
          <a:p>
            <a:pPr marL="457200" marR="0" lvl="1" indent="-457200"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12121"/>
                </a:solidFill>
                <a:effectLst/>
                <a:latin typeface="Times New Roman" panose="02020603050405020304" pitchFamily="18" charset="0"/>
                <a:cs typeface="Times New Roman" panose="02020603050405020304" pitchFamily="18" charset="0"/>
              </a:rPr>
              <a:t>I will learn about and practice good conservation of soil, waters, forests, minerals, grasslands, wildlife and energy. I will urge others to do the same.</a:t>
            </a:r>
          </a:p>
        </p:txBody>
      </p:sp>
      <p:sp>
        <p:nvSpPr>
          <p:cNvPr id="3" name="Rectangle 2">
            <a:extLst>
              <a:ext uri="{FF2B5EF4-FFF2-40B4-BE49-F238E27FC236}">
                <a16:creationId xmlns:a16="http://schemas.microsoft.com/office/drawing/2014/main" id="{7E62A573-C1A8-7627-E9A7-E5582F48534A}"/>
              </a:ext>
            </a:extLst>
          </p:cNvPr>
          <p:cNvSpPr>
            <a:spLocks noChangeArrowheads="1"/>
          </p:cNvSpPr>
          <p:nvPr/>
        </p:nvSpPr>
        <p:spPr bwMode="auto">
          <a:xfrm>
            <a:off x="447518" y="374318"/>
            <a:ext cx="7631296" cy="218521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1D35"/>
                </a:solidFill>
                <a:effectLst/>
                <a:latin typeface="Google Sans"/>
                <a:hlinkClick r:id="rId2"/>
              </a:rPr>
              <a:t>Leave No Trace Seven Principles</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A0A0A"/>
                </a:solidFill>
                <a:effectLst/>
                <a:latin typeface="Google Sans"/>
              </a:rPr>
              <a:t>These principles aim to minimize impact on natural, undeveloped areas: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Plan and Prepare:</a:t>
            </a:r>
            <a:r>
              <a:rPr kumimoji="0" lang="en-US" altLang="en-US" sz="1200" b="0" i="0" u="none" strike="noStrike" cap="none" normalizeH="0" baseline="0" dirty="0">
                <a:ln>
                  <a:noFill/>
                </a:ln>
                <a:solidFill>
                  <a:srgbClr val="0A0A0A"/>
                </a:solidFill>
                <a:effectLst/>
                <a:latin typeface="Google Sans"/>
              </a:rPr>
              <a:t> Research the area, pack properly, and know regulations.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Travel and Camp on Durable Surfaces:</a:t>
            </a:r>
            <a:r>
              <a:rPr kumimoji="0" lang="en-US" altLang="en-US" sz="1200" b="0" i="0" u="none" strike="noStrike" cap="none" normalizeH="0" baseline="0" dirty="0">
                <a:ln>
                  <a:noFill/>
                </a:ln>
                <a:solidFill>
                  <a:srgbClr val="0A0A0A"/>
                </a:solidFill>
                <a:effectLst/>
                <a:latin typeface="Google Sans"/>
              </a:rPr>
              <a:t> Stick to trails, campsites, and avoid fragile vegetation.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Dispose of Waste Properly:</a:t>
            </a:r>
            <a:r>
              <a:rPr kumimoji="0" lang="en-US" altLang="en-US" sz="1200" b="0" i="0" u="none" strike="noStrike" cap="none" normalizeH="0" baseline="0" dirty="0">
                <a:ln>
                  <a:noFill/>
                </a:ln>
                <a:solidFill>
                  <a:srgbClr val="0A0A0A"/>
                </a:solidFill>
                <a:effectLst/>
                <a:latin typeface="Google Sans"/>
              </a:rPr>
              <a:t> Pack it in, pack it out. Human waste should be in 6-8-inch-deep cat holes 200 feet from water.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Leave What You Find:</a:t>
            </a:r>
            <a:r>
              <a:rPr kumimoji="0" lang="en-US" altLang="en-US" sz="1200" b="0" i="0" u="none" strike="noStrike" cap="none" normalizeH="0" baseline="0" dirty="0">
                <a:ln>
                  <a:noFill/>
                </a:ln>
                <a:solidFill>
                  <a:srgbClr val="0A0A0A"/>
                </a:solidFill>
                <a:effectLst/>
                <a:latin typeface="Google Sans"/>
              </a:rPr>
              <a:t> Preserve the past and present by leaving rocks, plants, and artifacts.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Minimize Campfire Impacts:</a:t>
            </a:r>
            <a:r>
              <a:rPr kumimoji="0" lang="en-US" altLang="en-US" sz="1200" b="0" i="0" u="none" strike="noStrike" cap="none" normalizeH="0" baseline="0" dirty="0">
                <a:ln>
                  <a:noFill/>
                </a:ln>
                <a:solidFill>
                  <a:srgbClr val="0A0A0A"/>
                </a:solidFill>
                <a:effectLst/>
                <a:latin typeface="Google Sans"/>
              </a:rPr>
              <a:t> Use stoves for cooking or keep fires small and in designated areas.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Respect Wildlife:</a:t>
            </a:r>
            <a:r>
              <a:rPr kumimoji="0" lang="en-US" altLang="en-US" sz="1200" b="0" i="0" u="none" strike="noStrike" cap="none" normalizeH="0" baseline="0" dirty="0">
                <a:ln>
                  <a:noFill/>
                </a:ln>
                <a:solidFill>
                  <a:srgbClr val="0A0A0A"/>
                </a:solidFill>
                <a:effectLst/>
                <a:latin typeface="Google Sans"/>
              </a:rPr>
              <a:t> Observe from a distance; never feed or approach animals.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Be Considerate of Other Visitors:</a:t>
            </a:r>
            <a:r>
              <a:rPr kumimoji="0" lang="en-US" altLang="en-US" sz="1200" b="0" i="0" u="none" strike="noStrike" cap="none" normalizeH="0" baseline="0" dirty="0">
                <a:ln>
                  <a:noFill/>
                </a:ln>
                <a:solidFill>
                  <a:srgbClr val="0A0A0A"/>
                </a:solidFill>
                <a:effectLst/>
                <a:latin typeface="Google Sans"/>
              </a:rPr>
              <a:t> Yield to others, keep noise levels low, and respect Indigenous lands.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63527C93-DA44-901F-B417-8B562B339D1F}"/>
              </a:ext>
            </a:extLst>
          </p:cNvPr>
          <p:cNvSpPr>
            <a:spLocks noChangeArrowheads="1"/>
          </p:cNvSpPr>
          <p:nvPr/>
        </p:nvSpPr>
        <p:spPr bwMode="auto">
          <a:xfrm>
            <a:off x="447518" y="2378251"/>
            <a:ext cx="6920753" cy="163121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1D35"/>
                </a:solidFill>
                <a:effectLst/>
                <a:latin typeface="Google Sans"/>
                <a:hlinkClick r:id="rId3"/>
              </a:rPr>
              <a:t>Tread Lightly! Principles</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A0A0A"/>
                </a:solidFill>
                <a:effectLst/>
                <a:latin typeface="Google Sans"/>
              </a:rPr>
              <a:t>Focused on minimizing impact from mechanized/motorized travel, the T.R.E.A.D. principles include: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T - Travel Responsibly:</a:t>
            </a:r>
            <a:r>
              <a:rPr kumimoji="0" lang="en-US" altLang="en-US" sz="1200" b="0" i="0" u="none" strike="noStrike" cap="none" normalizeH="0" baseline="0" dirty="0">
                <a:ln>
                  <a:noFill/>
                </a:ln>
                <a:solidFill>
                  <a:srgbClr val="0A0A0A"/>
                </a:solidFill>
                <a:effectLst/>
                <a:latin typeface="Google Sans"/>
              </a:rPr>
              <a:t> Stay on designated roads and trails.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R - Respect the Rights of Others:</a:t>
            </a:r>
            <a:r>
              <a:rPr kumimoji="0" lang="en-US" altLang="en-US" sz="1200" b="0" i="0" u="none" strike="noStrike" cap="none" normalizeH="0" baseline="0" dirty="0">
                <a:ln>
                  <a:noFill/>
                </a:ln>
                <a:solidFill>
                  <a:srgbClr val="0A0A0A"/>
                </a:solidFill>
                <a:effectLst/>
                <a:latin typeface="Google Sans"/>
              </a:rPr>
              <a:t> Respect private property and other trail users.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E - Educate Yourself:</a:t>
            </a:r>
            <a:r>
              <a:rPr kumimoji="0" lang="en-US" altLang="en-US" sz="1200" b="0" i="0" u="none" strike="noStrike" cap="none" normalizeH="0" baseline="0" dirty="0">
                <a:ln>
                  <a:noFill/>
                </a:ln>
                <a:solidFill>
                  <a:srgbClr val="0A0A0A"/>
                </a:solidFill>
                <a:effectLst/>
                <a:latin typeface="Google Sans"/>
              </a:rPr>
              <a:t> Know regulations and check weather/trail conditions.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A - Avoid Sensitive Areas:</a:t>
            </a:r>
            <a:r>
              <a:rPr kumimoji="0" lang="en-US" altLang="en-US" sz="1200" b="0" i="0" u="none" strike="noStrike" cap="none" normalizeH="0" baseline="0" dirty="0">
                <a:ln>
                  <a:noFill/>
                </a:ln>
                <a:solidFill>
                  <a:srgbClr val="0A0A0A"/>
                </a:solidFill>
                <a:effectLst/>
                <a:latin typeface="Google Sans"/>
              </a:rPr>
              <a:t> Steer clear of meadows, lakeshores, and wetlands.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D - Do Your Part:</a:t>
            </a:r>
            <a:r>
              <a:rPr kumimoji="0" lang="en-US" altLang="en-US" sz="1200" b="0" i="0" u="none" strike="noStrike" cap="none" normalizeH="0" baseline="0" dirty="0">
                <a:ln>
                  <a:noFill/>
                </a:ln>
                <a:solidFill>
                  <a:srgbClr val="0A0A0A"/>
                </a:solidFill>
                <a:effectLst/>
                <a:latin typeface="Google Sans"/>
              </a:rPr>
              <a:t> Pack out trash, minimize fire impact, and restore areas.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2" descr="Firem’n Chit">
            <a:extLst>
              <a:ext uri="{FF2B5EF4-FFF2-40B4-BE49-F238E27FC236}">
                <a16:creationId xmlns:a16="http://schemas.microsoft.com/office/drawing/2014/main" id="{4E9E29FF-592B-BF48-9A42-5EEB6B0C48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6412" y="1797783"/>
            <a:ext cx="3862430" cy="2139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498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DBE8B1-9645-4052-8035-0922B93E9932}"/>
              </a:ext>
            </a:extLst>
          </p:cNvPr>
          <p:cNvSpPr txBox="1"/>
          <p:nvPr/>
        </p:nvSpPr>
        <p:spPr>
          <a:xfrm>
            <a:off x="698866" y="2423253"/>
            <a:ext cx="11017624" cy="3215367"/>
          </a:xfrm>
          <a:prstGeom prst="rect">
            <a:avLst/>
          </a:prstGeom>
          <a:noFill/>
        </p:spPr>
        <p:txBody>
          <a:bodyPr wrap="square">
            <a:spAutoFit/>
          </a:bodyPr>
          <a:lstStyle/>
          <a:p>
            <a:pPr algn="l" fontAlgn="base">
              <a:buNone/>
            </a:pPr>
            <a:r>
              <a:rPr lang="en-US" b="0" i="0" dirty="0">
                <a:solidFill>
                  <a:srgbClr val="000000"/>
                </a:solidFill>
                <a:effectLst/>
                <a:latin typeface="Open Sans" panose="020B0606030504020204" pitchFamily="34" charset="0"/>
              </a:rPr>
              <a:t>Registered Scouts can earn the James M. Stewart Good Citizenship Award by completing all of the following requirements:</a:t>
            </a:r>
          </a:p>
          <a:p>
            <a:pPr algn="l" fontAlgn="base">
              <a:buNone/>
            </a:pPr>
            <a:endParaRPr lang="en-US" b="0" i="0" dirty="0">
              <a:solidFill>
                <a:srgbClr val="000000"/>
              </a:solidFill>
              <a:effectLst/>
              <a:latin typeface="Open Sans" panose="020B0606030504020204" pitchFamily="34" charset="0"/>
            </a:endParaRPr>
          </a:p>
          <a:p>
            <a:pPr algn="l" fontAlgn="base">
              <a:lnSpc>
                <a:spcPct val="200000"/>
              </a:lnSpc>
              <a:spcAft>
                <a:spcPts val="375"/>
              </a:spcAft>
              <a:buFont typeface="Arial" panose="020B0604020202020204" pitchFamily="34" charset="0"/>
              <a:buChar char="•"/>
            </a:pPr>
            <a:r>
              <a:rPr lang="en-US" b="1" i="0" dirty="0">
                <a:solidFill>
                  <a:srgbClr val="000000"/>
                </a:solidFill>
                <a:effectLst/>
                <a:latin typeface="Open Sans" panose="020B0606030504020204" pitchFamily="34" charset="0"/>
              </a:rPr>
              <a:t>Take the Jimmy Stewart Museum quiz</a:t>
            </a:r>
          </a:p>
          <a:p>
            <a:pPr algn="l" fontAlgn="base">
              <a:lnSpc>
                <a:spcPct val="200000"/>
              </a:lnSpc>
              <a:spcAft>
                <a:spcPts val="375"/>
              </a:spcAft>
              <a:buFont typeface="Arial" panose="020B0604020202020204" pitchFamily="34" charset="0"/>
              <a:buChar char="•"/>
            </a:pPr>
            <a:r>
              <a:rPr lang="en-US" b="1" i="0" dirty="0">
                <a:solidFill>
                  <a:srgbClr val="000000"/>
                </a:solidFill>
                <a:effectLst/>
                <a:latin typeface="Open Sans" panose="020B0606030504020204" pitchFamily="34" charset="0"/>
              </a:rPr>
              <a:t>Write an essay of at least 500 words on the importance of citizenship in Scouting</a:t>
            </a:r>
          </a:p>
          <a:p>
            <a:pPr algn="l" fontAlgn="base">
              <a:lnSpc>
                <a:spcPct val="200000"/>
              </a:lnSpc>
              <a:spcAft>
                <a:spcPts val="375"/>
              </a:spcAft>
              <a:buFont typeface="Arial" panose="020B0604020202020204" pitchFamily="34" charset="0"/>
              <a:buChar char="•"/>
            </a:pPr>
            <a:r>
              <a:rPr lang="en-US" b="1" i="0" dirty="0">
                <a:solidFill>
                  <a:srgbClr val="000000"/>
                </a:solidFill>
                <a:effectLst/>
                <a:latin typeface="Open Sans" panose="020B0606030504020204" pitchFamily="34" charset="0"/>
              </a:rPr>
              <a:t>Perform a good citizenship project in the community in honor of James M. Stewart</a:t>
            </a:r>
          </a:p>
          <a:p>
            <a:pPr algn="l" fontAlgn="base">
              <a:lnSpc>
                <a:spcPct val="200000"/>
              </a:lnSpc>
            </a:pPr>
            <a:r>
              <a:rPr lang="en-US" b="1" i="0" dirty="0">
                <a:solidFill>
                  <a:srgbClr val="000000"/>
                </a:solidFill>
                <a:effectLst/>
                <a:latin typeface="Open Sans" panose="020B0606030504020204" pitchFamily="34" charset="0"/>
              </a:rPr>
              <a:t>Learn more and order award materials at </a:t>
            </a:r>
            <a:r>
              <a:rPr lang="en-US" b="1" i="0" u="none" strike="noStrike" dirty="0">
                <a:solidFill>
                  <a:srgbClr val="E64946"/>
                </a:solidFill>
                <a:effectLst/>
                <a:latin typeface="inherit"/>
                <a:hlinkClick r:id="rId2"/>
              </a:rPr>
              <a:t>the official site</a:t>
            </a:r>
            <a:r>
              <a:rPr lang="en-US" b="1" i="0" dirty="0">
                <a:solidFill>
                  <a:srgbClr val="000000"/>
                </a:solidFill>
                <a:effectLst/>
                <a:latin typeface="Open Sans" panose="020B0606030504020204" pitchFamily="34" charset="0"/>
              </a:rPr>
              <a:t>.</a:t>
            </a:r>
          </a:p>
        </p:txBody>
      </p:sp>
      <p:pic>
        <p:nvPicPr>
          <p:cNvPr id="6146" name="Picture 2" descr="The James M. Stewart Good Citizenship Award">
            <a:extLst>
              <a:ext uri="{FF2B5EF4-FFF2-40B4-BE49-F238E27FC236}">
                <a16:creationId xmlns:a16="http://schemas.microsoft.com/office/drawing/2014/main" id="{A472D606-5E25-2C91-29F7-FB8B267486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286" r="24853"/>
          <a:stretch/>
        </p:blipFill>
        <p:spPr bwMode="auto">
          <a:xfrm>
            <a:off x="398833" y="373161"/>
            <a:ext cx="1741251" cy="17975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8F97FE-3C07-4A7E-1486-28CDD3D6D8E8}"/>
              </a:ext>
            </a:extLst>
          </p:cNvPr>
          <p:cNvSpPr txBox="1"/>
          <p:nvPr/>
        </p:nvSpPr>
        <p:spPr>
          <a:xfrm>
            <a:off x="3737877" y="451220"/>
            <a:ext cx="4716246" cy="369332"/>
          </a:xfrm>
          <a:prstGeom prst="rect">
            <a:avLst/>
          </a:prstGeom>
          <a:noFill/>
        </p:spPr>
        <p:txBody>
          <a:bodyPr wrap="square">
            <a:spAutoFit/>
          </a:bodyPr>
          <a:lstStyle/>
          <a:p>
            <a:pPr algn="l" fontAlgn="base"/>
            <a:r>
              <a:rPr lang="en-US" b="1" i="0" dirty="0">
                <a:solidFill>
                  <a:srgbClr val="000000"/>
                </a:solidFill>
                <a:effectLst/>
                <a:latin typeface="Droid Sans"/>
              </a:rPr>
              <a:t>James M. Stewart Good Citizenship Award</a:t>
            </a:r>
          </a:p>
        </p:txBody>
      </p:sp>
      <p:sp>
        <p:nvSpPr>
          <p:cNvPr id="7" name="TextBox 6">
            <a:extLst>
              <a:ext uri="{FF2B5EF4-FFF2-40B4-BE49-F238E27FC236}">
                <a16:creationId xmlns:a16="http://schemas.microsoft.com/office/drawing/2014/main" id="{AC350FD3-DE88-B033-757D-2BA5379A0055}"/>
              </a:ext>
            </a:extLst>
          </p:cNvPr>
          <p:cNvSpPr txBox="1"/>
          <p:nvPr/>
        </p:nvSpPr>
        <p:spPr>
          <a:xfrm>
            <a:off x="8454123" y="6139934"/>
            <a:ext cx="3262367" cy="369332"/>
          </a:xfrm>
          <a:prstGeom prst="rect">
            <a:avLst/>
          </a:prstGeom>
          <a:noFill/>
        </p:spPr>
        <p:txBody>
          <a:bodyPr wrap="square">
            <a:spAutoFit/>
          </a:bodyPr>
          <a:lstStyle/>
          <a:p>
            <a:r>
              <a:rPr lang="en-US" dirty="0"/>
              <a:t>https://jimmy.org/scouts-bsa/</a:t>
            </a:r>
          </a:p>
        </p:txBody>
      </p:sp>
    </p:spTree>
    <p:extLst>
      <p:ext uri="{BB962C8B-B14F-4D97-AF65-F5344CB8AC3E}">
        <p14:creationId xmlns:p14="http://schemas.microsoft.com/office/powerpoint/2010/main" val="2136563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02d0191-eeae-4761-b1cb-1a83e86ef445}" enabled="0" method="" siteId="{102d0191-eeae-4761-b1cb-1a83e86ef445}" removed="1"/>
</clbl:labelList>
</file>

<file path=docProps/app.xml><?xml version="1.0" encoding="utf-8"?>
<Properties xmlns="http://schemas.openxmlformats.org/officeDocument/2006/extended-properties" xmlns:vt="http://schemas.openxmlformats.org/officeDocument/2006/docPropsVTypes">
  <TotalTime>1498</TotalTime>
  <Words>3978</Words>
  <Application>Microsoft Office PowerPoint</Application>
  <PresentationFormat>Widescreen</PresentationFormat>
  <Paragraphs>509</Paragraphs>
  <Slides>35</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35</vt:i4>
      </vt:variant>
    </vt:vector>
  </HeadingPairs>
  <TitlesOfParts>
    <vt:vector size="48" baseType="lpstr">
      <vt:lpstr>Aptos</vt:lpstr>
      <vt:lpstr>Aptos Display</vt:lpstr>
      <vt:lpstr>Arial</vt:lpstr>
      <vt:lpstr>Droid Sans</vt:lpstr>
      <vt:lpstr>Google Sans</vt:lpstr>
      <vt:lpstr>Gothic A1</vt:lpstr>
      <vt:lpstr>inherit</vt:lpstr>
      <vt:lpstr>Open Sans</vt:lpstr>
      <vt:lpstr>Roboto</vt:lpstr>
      <vt:lpstr>Roboto Slab</vt:lpstr>
      <vt:lpstr>Times New Roman</vt:lpstr>
      <vt:lpstr>ui-sans-serif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Troop 4-Year High Adventure Vision</vt:lpstr>
      <vt:lpstr>Why High Adventure?</vt:lpstr>
      <vt:lpstr>Year 1: Regional HA / Summit (Age 13–14)</vt:lpstr>
      <vt:lpstr>Year 2: Sea Base (Age 14–15)</vt:lpstr>
      <vt:lpstr>Year 3: Northern Tier (Age 15–16)</vt:lpstr>
      <vt:lpstr>Year 4: Philmont (Age 16–17)</vt:lpstr>
      <vt:lpstr>Safety &amp; Risk Management</vt:lpstr>
      <vt:lpstr>4-Year Budget Overview (Per Scout)</vt:lpstr>
      <vt:lpstr>Cost Management Plan</vt:lpstr>
      <vt:lpstr>What We Ask of Parents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Bertrand, Robert Kenneth CIV JS J7 (USA)</dc:creator>
  <cp:lastModifiedBy>Bertrand, Robert Kenneth CIV JS J7 (USA)</cp:lastModifiedBy>
  <cp:revision>2</cp:revision>
  <dcterms:created xsi:type="dcterms:W3CDTF">2026-02-10T21:37:54Z</dcterms:created>
  <dcterms:modified xsi:type="dcterms:W3CDTF">2026-02-12T23:04:22Z</dcterms:modified>
</cp:coreProperties>
</file>